
<file path=[Content_Types].xml><?xml version="1.0" encoding="utf-8"?>
<Types xmlns="http://schemas.openxmlformats.org/package/2006/content-types">
  <Override PartName="/ppt/slides/slide12.xml" ContentType="application/vnd.openxmlformats-officedocument.presentationml.slide+xml"/>
  <Override PartName="/ppt/slides/slide46.xml" ContentType="application/vnd.openxmlformats-officedocument.presentationml.slide+xml"/>
  <Override PartName="/ppt/slideLayouts/slideLayout8.xml" ContentType="application/vnd.openxmlformats-officedocument.presentationml.slideLayout+xml"/>
  <Override PartName="/ppt/slides/slide22.xml" ContentType="application/vnd.openxmlformats-officedocument.presentationml.slide+xml"/>
  <Override PartName="/ppt/slides/slide28.xml" ContentType="application/vnd.openxmlformats-officedocument.presentationml.slide+xml"/>
  <Override PartName="/ppt/slides/slide2.xml" ContentType="application/vnd.openxmlformats-officedocument.presentationml.slide+xml"/>
  <Override PartName="/docProps/app.xml" ContentType="application/vnd.openxmlformats-officedocument.extended-properties+xml"/>
  <Override PartName="/ppt/slides/slide30.xml" ContentType="application/vnd.openxmlformats-officedocument.presentationml.slide+xml"/>
  <Override PartName="/ppt/slides/slide35.xml" ContentType="application/vnd.openxmlformats-officedocument.presentationml.slide+xml"/>
  <Override PartName="/ppt/slides/slide42.xml" ContentType="application/vnd.openxmlformats-officedocument.presentationml.slide+xml"/>
  <Override PartName="/ppt/slides/slide36.xml" ContentType="application/vnd.openxmlformats-officedocument.presentationml.slide+xml"/>
  <Override PartName="/ppt/slides/slide11.xml" ContentType="application/vnd.openxmlformats-officedocument.presentationml.slide+xml"/>
  <Override PartName="/ppt/slides/slide18.xml" ContentType="application/vnd.openxmlformats-officedocument.presentationml.slide+xml"/>
  <Override PartName="/ppt/slides/slide47.xml" ContentType="application/vnd.openxmlformats-officedocument.presentationml.slide+xml"/>
  <Override PartName="/ppt/slides/slide45.xml" ContentType="application/vnd.openxmlformats-officedocument.presentationml.slide+xml"/>
  <Override PartName="/ppt/slideLayouts/slideLayout3.xml" ContentType="application/vnd.openxmlformats-officedocument.presentationml.slideLayout+xml"/>
  <Override PartName="/ppt/slides/slide21.xml" ContentType="application/vnd.openxmlformats-officedocument.presentationml.slide+xml"/>
  <Override PartName="/ppt/slides/slide50.xml" ContentType="application/vnd.openxmlformats-officedocument.presentationml.slide+xml"/>
  <Override PartName="/ppt/slides/slide23.xml" ContentType="application/vnd.openxmlformats-officedocument.presentationml.slide+xml"/>
  <Override PartName="/ppt/slides/slide54.xml" ContentType="application/vnd.openxmlformats-officedocument.presentationml.slide+xml"/>
  <Override PartName="/ppt/slides/slide57.xml" ContentType="application/vnd.openxmlformats-officedocument.presentationml.slide+xml"/>
  <Override PartName="/ppt/slideLayouts/slideLayout5.xml" ContentType="application/vnd.openxmlformats-officedocument.presentationml.slideLayout+xml"/>
  <Override PartName="/ppt/slideLayouts/slideLayout9.xml" ContentType="application/vnd.openxmlformats-officedocument.presentationml.slideLayout+xml"/>
  <Override PartName="/ppt/slides/slide52.xml" ContentType="application/vnd.openxmlformats-officedocument.presentationml.slide+xml"/>
  <Override PartName="/ppt/slides/slide1.xml" ContentType="application/vnd.openxmlformats-officedocument.presentationml.slide+xml"/>
  <Override PartName="/ppt/slides/slide51.xml" ContentType="application/vnd.openxmlformats-officedocument.presentationml.slide+xml"/>
  <Default Extension="xml" ContentType="application/xml"/>
  <Override PartName="/ppt/slides/slide7.xml" ContentType="application/vnd.openxmlformats-officedocument.presentationml.slide+xml"/>
  <Override PartName="/ppt/slides/slide26.xml" ContentType="application/vnd.openxmlformats-officedocument.presentationml.slide+xml"/>
  <Override PartName="/ppt/slideMasters/slideMaster1.xml" ContentType="application/vnd.openxmlformats-officedocument.presentationml.slideMaster+xml"/>
  <Override PartName="/ppt/slides/slide58.xml" ContentType="application/vnd.openxmlformats-officedocument.presentationml.slide+xml"/>
  <Override PartName="/ppt/slides/slide62.xml" ContentType="application/vnd.openxmlformats-officedocument.presentationml.slide+xml"/>
  <Override PartName="/ppt/viewProps.xml" ContentType="application/vnd.openxmlformats-officedocument.presentationml.viewProps+xml"/>
  <Override PartName="/ppt/slides/slide25.xml" ContentType="application/vnd.openxmlformats-officedocument.presentationml.slide+xml"/>
  <Override PartName="/ppt/tableStyles.xml" ContentType="application/vnd.openxmlformats-officedocument.presentationml.tableStyles+xml"/>
  <Override PartName="/ppt/slideLayouts/slideLayout10.xml" ContentType="application/vnd.openxmlformats-officedocument.presentationml.slideLayout+xml"/>
  <Override PartName="/ppt/slides/slide13.xml" ContentType="application/vnd.openxmlformats-officedocument.presentationml.slide+xml"/>
  <Override PartName="/ppt/slides/slide40.xml" ContentType="application/vnd.openxmlformats-officedocument.presentationml.slide+xml"/>
  <Override PartName="/ppt/slides/slide14.xml" ContentType="application/vnd.openxmlformats-officedocument.presentationml.slide+xml"/>
  <Override PartName="/ppt/slides/slide34.xml" ContentType="application/vnd.openxmlformats-officedocument.presentationml.slide+xml"/>
  <Override PartName="/ppt/slides/slide44.xml" ContentType="application/vnd.openxmlformats-officedocument.presentationml.slide+xml"/>
  <Override PartName="/ppt/slides/slide20.xml" ContentType="application/vnd.openxmlformats-officedocument.presentationml.slide+xml"/>
  <Override PartName="/ppt/slides/slide17.xml" ContentType="application/vnd.openxmlformats-officedocument.presentationml.slide+xml"/>
  <Override PartName="/ppt/slideLayouts/slideLayout4.xml" ContentType="application/vnd.openxmlformats-officedocument.presentationml.slideLayout+xml"/>
  <Override PartName="/ppt/slides/slide49.xml" ContentType="application/vnd.openxmlformats-officedocument.presentationml.slide+xml"/>
  <Override PartName="/ppt/slideLayouts/slideLayout2.xml" ContentType="application/vnd.openxmlformats-officedocument.presentationml.slideLayout+xml"/>
  <Override PartName="/ppt/slideLayouts/slideLayout1.xml" ContentType="application/vnd.openxmlformats-officedocument.presentationml.slideLayout+xml"/>
  <Override PartName="/ppt/slides/slide61.xml" ContentType="application/vnd.openxmlformats-officedocument.presentationml.slide+xml"/>
  <Override PartName="/ppt/slides/slide43.xml" ContentType="application/vnd.openxmlformats-officedocument.presentationml.slide+xml"/>
  <Override PartName="/ppt/slides/slide48.xml" ContentType="application/vnd.openxmlformats-officedocument.presentationml.slide+xml"/>
  <Override PartName="/ppt/theme/theme1.xml" ContentType="application/vnd.openxmlformats-officedocument.theme+xml"/>
  <Override PartName="/ppt/presentation.xml" ContentType="application/vnd.openxmlformats-officedocument.presentationml.presentation.main+xml"/>
  <Override PartName="/ppt/slideLayouts/slideLayout6.xml" ContentType="application/vnd.openxmlformats-officedocument.presentationml.slideLayout+xml"/>
  <Override PartName="/ppt/slides/slide5.xml" ContentType="application/vnd.openxmlformats-officedocument.presentationml.slide+xml"/>
  <Override PartName="/ppt/slides/slide37.xml" ContentType="application/vnd.openxmlformats-officedocument.presentationml.slide+xml"/>
  <Override PartName="/ppt/slides/slide10.xml" ContentType="application/vnd.openxmlformats-officedocument.presentationml.slide+xml"/>
  <Override PartName="/ppt/slides/slide59.xml" ContentType="application/vnd.openxmlformats-officedocument.presentationml.slide+xml"/>
  <Override PartName="/ppt/slides/slide33.xml" ContentType="application/vnd.openxmlformats-officedocument.presentationml.slide+xml"/>
  <Override PartName="/ppt/slideLayouts/slideLayout7.xml" ContentType="application/vnd.openxmlformats-officedocument.presentationml.slideLayout+xml"/>
  <Override PartName="/ppt/presProps.xml" ContentType="application/vnd.openxmlformats-officedocument.presentationml.presProps+xml"/>
  <Default Extension="jpeg" ContentType="image/jpeg"/>
  <Default Extension="png" ContentType="image/png"/>
  <Override PartName="/ppt/slides/slide3.xml" ContentType="application/vnd.openxmlformats-officedocument.presentationml.slide+xml"/>
  <Override PartName="/ppt/slides/slide4.xml" ContentType="application/vnd.openxmlformats-officedocument.presentationml.slide+xml"/>
  <Override PartName="/ppt/slides/slide27.xml" ContentType="application/vnd.openxmlformats-officedocument.presentationml.slide+xml"/>
  <Override PartName="/ppt/slideLayouts/slideLayout11.xml" ContentType="application/vnd.openxmlformats-officedocument.presentationml.slideLayout+xml"/>
  <Override PartName="/docProps/core.xml" ContentType="application/vnd.openxmlformats-package.core-properties+xml"/>
  <Override PartName="/ppt/slides/slide56.xml" ContentType="application/vnd.openxmlformats-officedocument.presentationml.slide+xml"/>
  <Override PartName="/ppt/slides/slide8.xml" ContentType="application/vnd.openxmlformats-officedocument.presentationml.slide+xml"/>
  <Override PartName="/ppt/slides/slide31.xml" ContentType="application/vnd.openxmlformats-officedocument.presentationml.slide+xml"/>
  <Override PartName="/ppt/slides/slide15.xml" ContentType="application/vnd.openxmlformats-officedocument.presentationml.slide+xml"/>
  <Default Extension="bin" ContentType="application/vnd.openxmlformats-officedocument.presentationml.printerSettings"/>
  <Default Extension="rels" ContentType="application/vnd.openxmlformats-package.relationships+xml"/>
  <Override PartName="/ppt/slides/slide9.xml" ContentType="application/vnd.openxmlformats-officedocument.presentationml.slide+xml"/>
  <Override PartName="/ppt/slides/slide53.xml" ContentType="application/vnd.openxmlformats-officedocument.presentationml.slide+xml"/>
  <Override PartName="/ppt/slides/slide60.xml" ContentType="application/vnd.openxmlformats-officedocument.presentationml.slide+xml"/>
  <Override PartName="/ppt/slides/slide24.xml" ContentType="application/vnd.openxmlformats-officedocument.presentationml.slide+xml"/>
  <Override PartName="/ppt/slides/slide39.xml" ContentType="application/vnd.openxmlformats-officedocument.presentationml.slide+xml"/>
  <Override PartName="/ppt/slides/slide32.xml" ContentType="application/vnd.openxmlformats-officedocument.presentationml.slide+xml"/>
  <Override PartName="/ppt/slides/slide55.xml" ContentType="application/vnd.openxmlformats-officedocument.presentationml.slide+xml"/>
  <Override PartName="/ppt/slides/slide6.xml" ContentType="application/vnd.openxmlformats-officedocument.presentationml.slide+xml"/>
  <Override PartName="/ppt/slides/slide16.xml" ContentType="application/vnd.openxmlformats-officedocument.presentationml.slide+xml"/>
  <Override PartName="/ppt/slides/slide38.xml" ContentType="application/vnd.openxmlformats-officedocument.presentationml.slide+xml"/>
  <Override PartName="/ppt/slides/slide19.xml" ContentType="application/vnd.openxmlformats-officedocument.presentationml.slide+xml"/>
  <Override PartName="/ppt/slides/slide41.xml" ContentType="application/vnd.openxmlformats-officedocument.presentationml.slide+xml"/>
  <Override PartName="/ppt/slides/slide29.xml" ContentType="application/vnd.openxmlformats-officedocument.presentationml.slide+xml"/>
</Types>
</file>

<file path=_rels/.rels><?xml version="1.0" encoding="UTF-8" standalone="yes"?>
<Relationships xmlns="http://schemas.openxmlformats.org/package/2006/relationships"><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saveSubsetFonts="1" autoCompressPictures="0">
  <p:sldMasterIdLst>
    <p:sldMasterId r:id="rId1"/>
  </p:sldMasterIdLst>
  <p:sldIdLst>
    <p:sldId id="256" r:id="rId2"/>
    <p:sldId id="651" r:id="rId3"/>
    <p:sldId id="703" r:id="rId4"/>
    <p:sldId id="704" r:id="rId5"/>
    <p:sldId id="705" r:id="rId6"/>
    <p:sldId id="781" r:id="rId7"/>
    <p:sldId id="780" r:id="rId8"/>
    <p:sldId id="710" r:id="rId9"/>
    <p:sldId id="711" r:id="rId10"/>
    <p:sldId id="738" r:id="rId11"/>
    <p:sldId id="739" r:id="rId12"/>
    <p:sldId id="764" r:id="rId13"/>
    <p:sldId id="758" r:id="rId14"/>
    <p:sldId id="759" r:id="rId15"/>
    <p:sldId id="760" r:id="rId16"/>
    <p:sldId id="761" r:id="rId17"/>
    <p:sldId id="762" r:id="rId18"/>
    <p:sldId id="763" r:id="rId19"/>
    <p:sldId id="740" r:id="rId20"/>
    <p:sldId id="741" r:id="rId21"/>
    <p:sldId id="585" r:id="rId22"/>
    <p:sldId id="622" r:id="rId23"/>
    <p:sldId id="742" r:id="rId24"/>
    <p:sldId id="743" r:id="rId25"/>
    <p:sldId id="766" r:id="rId26"/>
    <p:sldId id="744" r:id="rId27"/>
    <p:sldId id="745" r:id="rId28"/>
    <p:sldId id="765" r:id="rId29"/>
    <p:sldId id="746" r:id="rId30"/>
    <p:sldId id="747" r:id="rId31"/>
    <p:sldId id="568" r:id="rId32"/>
    <p:sldId id="281" r:id="rId33"/>
    <p:sldId id="625" r:id="rId34"/>
    <p:sldId id="567" r:id="rId35"/>
    <p:sldId id="748" r:id="rId36"/>
    <p:sldId id="749" r:id="rId37"/>
    <p:sldId id="326" r:id="rId38"/>
    <p:sldId id="332" r:id="rId39"/>
    <p:sldId id="334" r:id="rId40"/>
    <p:sldId id="750" r:id="rId41"/>
    <p:sldId id="751" r:id="rId42"/>
    <p:sldId id="768" r:id="rId43"/>
    <p:sldId id="752" r:id="rId44"/>
    <p:sldId id="753" r:id="rId45"/>
    <p:sldId id="767" r:id="rId46"/>
    <p:sldId id="754" r:id="rId47"/>
    <p:sldId id="755" r:id="rId48"/>
    <p:sldId id="337" r:id="rId49"/>
    <p:sldId id="756" r:id="rId50"/>
    <p:sldId id="757" r:id="rId51"/>
    <p:sldId id="340" r:id="rId52"/>
    <p:sldId id="736" r:id="rId53"/>
    <p:sldId id="769" r:id="rId54"/>
    <p:sldId id="770" r:id="rId55"/>
    <p:sldId id="771" r:id="rId56"/>
    <p:sldId id="772" r:id="rId57"/>
    <p:sldId id="773" r:id="rId58"/>
    <p:sldId id="776" r:id="rId59"/>
    <p:sldId id="774" r:id="rId60"/>
    <p:sldId id="775" r:id="rId61"/>
    <p:sldId id="737" r:id="rId62"/>
    <p:sldId id="777" r:id="rId63"/>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extLst>
    <p:ext uri="{E76CE94A-603C-4142-B9EB-6D1370010A27}">
      <p14:discardImageEditData xmlns:mc="http://schemas.openxmlformats.org/markup-compatibility/2006" xmlns:mv="urn:schemas-microsoft-com:mac:vml" xmlns:p14="http://schemas.microsoft.com/office/powerpoint/2010/main" xmlns:p="http://schemas.openxmlformats.org/presentationml/2006/main" xmlns:r="http://schemas.openxmlformats.org/officeDocument/2006/relationships" xmlns:a="http://schemas.openxmlformats.org/drawingml/2006/main" xmlns="" val="0"/>
    </p:ext>
    <p:ext uri="{D31A062A-798A-4329-ABDD-BBA856620510}">
      <p14:defaultImageDpi xmlns:mc="http://schemas.openxmlformats.org/markup-compatibility/2006" xmlns:mv="urn:schemas-microsoft-com:mac:vml" xmlns:p14="http://schemas.microsoft.com/office/powerpoint/2010/main" xmlns:p="http://schemas.openxmlformats.org/presentationml/2006/main" xmlns:r="http://schemas.openxmlformats.org/officeDocument/2006/relationships" xmlns:a="http://schemas.openxmlformats.org/drawingml/2006/main" xmlns=""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normalViewPr showOutlineIcons="0">
    <p:restoredLeft sz="34551" autoAdjust="0"/>
    <p:restoredTop sz="86410" autoAdjust="0"/>
  </p:normalViewPr>
  <p:slideViewPr>
    <p:cSldViewPr snapToObjects="1">
      <p:cViewPr varScale="1">
        <p:scale>
          <a:sx n="142" d="100"/>
          <a:sy n="142" d="100"/>
        </p:scale>
        <p:origin x="-1160" y="-112"/>
      </p:cViewPr>
      <p:guideLst>
        <p:guide orient="horz" pos="2160"/>
        <p:guide pos="2880"/>
      </p:guideLst>
    </p:cSldViewPr>
  </p:slideViewPr>
  <p:outlineViewPr>
    <p:cViewPr>
      <p:scale>
        <a:sx n="33" d="100"/>
        <a:sy n="33" d="100"/>
      </p:scale>
      <p:origin x="0" y="5440"/>
    </p:cViewPr>
  </p:outlineViewPr>
  <p:notesTextViewPr>
    <p:cViewPr>
      <p:scale>
        <a:sx n="100" d="100"/>
        <a:sy n="100" d="100"/>
      </p:scale>
      <p:origin x="0" y="0"/>
    </p:cViewPr>
  </p:notesTextViewPr>
  <p:sorterViewPr>
    <p:cViewPr>
      <p:scale>
        <a:sx n="100" d="100"/>
        <a:sy n="100" d="100"/>
      </p:scale>
      <p:origin x="0" y="0"/>
    </p:cViewPr>
  </p:sorterViewPr>
  <p:gridSpacing cx="78028800" cy="78028800"/>
</p:viewPr>
</file>

<file path=ppt/_rels/presentation.xml.rels><?xml version="1.0" encoding="UTF-8" standalone="yes"?>
<Relationships xmlns="http://schemas.openxmlformats.org/package/2006/relationships"><Relationship Id="rId64" Type="http://schemas.openxmlformats.org/officeDocument/2006/relationships/printerSettings" Target="printerSettings/printerSettings1.bin"/><Relationship Id="rId60" Type="http://schemas.openxmlformats.org/officeDocument/2006/relationships/slide" Target="slides/slide59.xml"/><Relationship Id="rId39" Type="http://schemas.openxmlformats.org/officeDocument/2006/relationships/slide" Target="slides/slide38.xml"/><Relationship Id="rId7" Type="http://schemas.openxmlformats.org/officeDocument/2006/relationships/slide" Target="slides/slide6.xml"/><Relationship Id="rId43" Type="http://schemas.openxmlformats.org/officeDocument/2006/relationships/slide" Target="slides/slide42.xml"/><Relationship Id="rId25" Type="http://schemas.openxmlformats.org/officeDocument/2006/relationships/slide" Target="slides/slide24.xml"/><Relationship Id="rId10" Type="http://schemas.openxmlformats.org/officeDocument/2006/relationships/slide" Target="slides/slide9.xml"/><Relationship Id="rId50" Type="http://schemas.openxmlformats.org/officeDocument/2006/relationships/slide" Target="slides/slide49.xml"/><Relationship Id="rId63" Type="http://schemas.openxmlformats.org/officeDocument/2006/relationships/slide" Target="slides/slide62.xml"/><Relationship Id="rId17" Type="http://schemas.openxmlformats.org/officeDocument/2006/relationships/slide" Target="slides/slide16.xml"/><Relationship Id="rId9" Type="http://schemas.openxmlformats.org/officeDocument/2006/relationships/slide" Target="slides/slide8.xml"/><Relationship Id="rId18" Type="http://schemas.openxmlformats.org/officeDocument/2006/relationships/slide" Target="slides/slide17.xml"/><Relationship Id="rId27" Type="http://schemas.openxmlformats.org/officeDocument/2006/relationships/slide" Target="slides/slide26.xml"/><Relationship Id="rId14" Type="http://schemas.openxmlformats.org/officeDocument/2006/relationships/slide" Target="slides/slide13.xml"/><Relationship Id="rId4" Type="http://schemas.openxmlformats.org/officeDocument/2006/relationships/slide" Target="slides/slide3.xml"/><Relationship Id="rId28" Type="http://schemas.openxmlformats.org/officeDocument/2006/relationships/slide" Target="slides/slide27.xml"/><Relationship Id="rId45" Type="http://schemas.openxmlformats.org/officeDocument/2006/relationships/slide" Target="slides/slide44.xml"/><Relationship Id="rId58" Type="http://schemas.openxmlformats.org/officeDocument/2006/relationships/slide" Target="slides/slide57.xml"/><Relationship Id="rId42" Type="http://schemas.openxmlformats.org/officeDocument/2006/relationships/slide" Target="slides/slide41.xml"/><Relationship Id="rId6" Type="http://schemas.openxmlformats.org/officeDocument/2006/relationships/slide" Target="slides/slide5.xml"/><Relationship Id="rId49" Type="http://schemas.openxmlformats.org/officeDocument/2006/relationships/slide" Target="slides/slide48.xml"/><Relationship Id="rId44" Type="http://schemas.openxmlformats.org/officeDocument/2006/relationships/slide" Target="slides/slide43.xml"/><Relationship Id="rId19" Type="http://schemas.openxmlformats.org/officeDocument/2006/relationships/slide" Target="slides/slide18.xml"/><Relationship Id="rId38" Type="http://schemas.openxmlformats.org/officeDocument/2006/relationships/slide" Target="slides/slide37.xml"/><Relationship Id="rId20" Type="http://schemas.openxmlformats.org/officeDocument/2006/relationships/slide" Target="slides/slide19.xml"/><Relationship Id="rId2" Type="http://schemas.openxmlformats.org/officeDocument/2006/relationships/slide" Target="slides/slide1.xml"/><Relationship Id="rId46" Type="http://schemas.openxmlformats.org/officeDocument/2006/relationships/slide" Target="slides/slide45.xml"/><Relationship Id="rId57" Type="http://schemas.openxmlformats.org/officeDocument/2006/relationships/slide" Target="slides/slide56.xml"/><Relationship Id="rId59" Type="http://schemas.openxmlformats.org/officeDocument/2006/relationships/slide" Target="slides/slide58.xml"/><Relationship Id="rId35" Type="http://schemas.openxmlformats.org/officeDocument/2006/relationships/slide" Target="slides/slide34.xml"/><Relationship Id="rId51" Type="http://schemas.openxmlformats.org/officeDocument/2006/relationships/slide" Target="slides/slide50.xml"/><Relationship Id="rId55" Type="http://schemas.openxmlformats.org/officeDocument/2006/relationships/slide" Target="slides/slide54.xml"/><Relationship Id="rId31" Type="http://schemas.openxmlformats.org/officeDocument/2006/relationships/slide" Target="slides/slide30.xml"/><Relationship Id="rId34" Type="http://schemas.openxmlformats.org/officeDocument/2006/relationships/slide" Target="slides/slide33.xml"/><Relationship Id="rId40" Type="http://schemas.openxmlformats.org/officeDocument/2006/relationships/slide" Target="slides/slide39.xml"/><Relationship Id="rId62" Type="http://schemas.openxmlformats.org/officeDocument/2006/relationships/slide" Target="slides/slide61.xml"/><Relationship Id="rId66" Type="http://schemas.openxmlformats.org/officeDocument/2006/relationships/viewProps" Target="viewProps.xml"/><Relationship Id="rId36" Type="http://schemas.openxmlformats.org/officeDocument/2006/relationships/slide" Target="slides/slide35.xml"/><Relationship Id="rId1" Type="http://schemas.openxmlformats.org/officeDocument/2006/relationships/slideMaster" Target="slideMasters/slideMaster1.xml"/><Relationship Id="rId24" Type="http://schemas.openxmlformats.org/officeDocument/2006/relationships/slide" Target="slides/slide23.xml"/><Relationship Id="rId47" Type="http://schemas.openxmlformats.org/officeDocument/2006/relationships/slide" Target="slides/slide46.xml"/><Relationship Id="rId56" Type="http://schemas.openxmlformats.org/officeDocument/2006/relationships/slide" Target="slides/slide55.xml"/><Relationship Id="rId48" Type="http://schemas.openxmlformats.org/officeDocument/2006/relationships/slide" Target="slides/slide47.xml"/><Relationship Id="rId8" Type="http://schemas.openxmlformats.org/officeDocument/2006/relationships/slide" Target="slides/slide7.xml"/><Relationship Id="rId13" Type="http://schemas.openxmlformats.org/officeDocument/2006/relationships/slide" Target="slides/slide12.xml"/><Relationship Id="rId32" Type="http://schemas.openxmlformats.org/officeDocument/2006/relationships/slide" Target="slides/slide31.xml"/><Relationship Id="rId37" Type="http://schemas.openxmlformats.org/officeDocument/2006/relationships/slide" Target="slides/slide36.xml"/><Relationship Id="rId52" Type="http://schemas.openxmlformats.org/officeDocument/2006/relationships/slide" Target="slides/slide51.xml"/><Relationship Id="rId65" Type="http://schemas.openxmlformats.org/officeDocument/2006/relationships/presProps" Target="presProps.xml"/><Relationship Id="rId67" Type="http://schemas.openxmlformats.org/officeDocument/2006/relationships/theme" Target="theme/theme1.xml"/><Relationship Id="rId54" Type="http://schemas.openxmlformats.org/officeDocument/2006/relationships/slide" Target="slides/slide53.xml"/><Relationship Id="rId12" Type="http://schemas.openxmlformats.org/officeDocument/2006/relationships/slide" Target="slides/slide11.xml"/><Relationship Id="rId3" Type="http://schemas.openxmlformats.org/officeDocument/2006/relationships/slide" Target="slides/slide2.xml"/><Relationship Id="rId23" Type="http://schemas.openxmlformats.org/officeDocument/2006/relationships/slide" Target="slides/slide22.xml"/><Relationship Id="rId61" Type="http://schemas.openxmlformats.org/officeDocument/2006/relationships/slide" Target="slides/slide60.xml"/><Relationship Id="rId53" Type="http://schemas.openxmlformats.org/officeDocument/2006/relationships/slide" Target="slides/slide52.xml"/><Relationship Id="rId26" Type="http://schemas.openxmlformats.org/officeDocument/2006/relationships/slide" Target="slides/slide25.xml"/><Relationship Id="rId30" Type="http://schemas.openxmlformats.org/officeDocument/2006/relationships/slide" Target="slides/slide29.xml"/><Relationship Id="rId11" Type="http://schemas.openxmlformats.org/officeDocument/2006/relationships/slide" Target="slides/slide10.xml"/><Relationship Id="rId68" Type="http://schemas.openxmlformats.org/officeDocument/2006/relationships/tableStyles" Target="tableStyles.xml"/><Relationship Id="rId29" Type="http://schemas.openxmlformats.org/officeDocument/2006/relationships/slide" Target="slides/slide28.xml"/><Relationship Id="rId16" Type="http://schemas.openxmlformats.org/officeDocument/2006/relationships/slide" Target="slides/slide15.xml"/><Relationship Id="rId33" Type="http://schemas.openxmlformats.org/officeDocument/2006/relationships/slide" Target="slides/slide32.xml"/><Relationship Id="rId41" Type="http://schemas.openxmlformats.org/officeDocument/2006/relationships/slide" Target="slides/slide40.xml"/><Relationship Id="rId5" Type="http://schemas.openxmlformats.org/officeDocument/2006/relationships/slide" Target="slides/slide4.xml"/><Relationship Id="rId15" Type="http://schemas.openxmlformats.org/officeDocument/2006/relationships/slide" Target="slides/slide14.xml"/><Relationship Id="rId22" Type="http://schemas.openxmlformats.org/officeDocument/2006/relationships/slide" Target="slides/slide21.xml"/><Relationship Id="rId21" Type="http://schemas.openxmlformats.org/officeDocument/2006/relationships/slide" Target="slides/slide20.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8FB35AC1-A098-5F47-BF79-08A08173ECA9}" type="datetimeFigureOut">
              <a:rPr lang="en-US" smtClean="0"/>
              <a:pPr/>
              <a:t>11/3/11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E04ED85-68F7-BB45-A706-A91FC04E376E}"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8FB35AC1-A098-5F47-BF79-08A08173ECA9}" type="datetimeFigureOut">
              <a:rPr lang="en-US" smtClean="0"/>
              <a:pPr/>
              <a:t>11/3/11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E04ED85-68F7-BB45-A706-A91FC04E376E}"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8FB35AC1-A098-5F47-BF79-08A08173ECA9}" type="datetimeFigureOut">
              <a:rPr lang="en-US" smtClean="0"/>
              <a:pPr/>
              <a:t>11/3/11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E04ED85-68F7-BB45-A706-A91FC04E376E}"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8FB35AC1-A098-5F47-BF79-08A08173ECA9}" type="datetimeFigureOut">
              <a:rPr lang="en-US" smtClean="0"/>
              <a:pPr/>
              <a:t>11/3/11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E04ED85-68F7-BB45-A706-A91FC04E376E}"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8FB35AC1-A098-5F47-BF79-08A08173ECA9}" type="datetimeFigureOut">
              <a:rPr lang="en-US" smtClean="0"/>
              <a:pPr/>
              <a:t>11/3/11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E04ED85-68F7-BB45-A706-A91FC04E376E}"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8FB35AC1-A098-5F47-BF79-08A08173ECA9}" type="datetimeFigureOut">
              <a:rPr lang="en-US" smtClean="0"/>
              <a:pPr/>
              <a:t>11/3/11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E04ED85-68F7-BB45-A706-A91FC04E376E}"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FB35AC1-A098-5F47-BF79-08A08173ECA9}" type="datetimeFigureOut">
              <a:rPr lang="en-US" smtClean="0"/>
              <a:pPr/>
              <a:t>11/3/11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E04ED85-68F7-BB45-A706-A91FC04E376E}"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8FB35AC1-A098-5F47-BF79-08A08173ECA9}" type="datetimeFigureOut">
              <a:rPr lang="en-US" smtClean="0"/>
              <a:pPr/>
              <a:t>11/3/11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E04ED85-68F7-BB45-A706-A91FC04E376E}"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8FB35AC1-A098-5F47-BF79-08A08173ECA9}" type="datetimeFigureOut">
              <a:rPr lang="en-US" smtClean="0"/>
              <a:pPr/>
              <a:t>11/3/11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E04ED85-68F7-BB45-A706-A91FC04E376E}"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8FB35AC1-A098-5F47-BF79-08A08173ECA9}" type="datetimeFigureOut">
              <a:rPr lang="en-US" smtClean="0"/>
              <a:pPr/>
              <a:t>11/3/11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E04ED85-68F7-BB45-A706-A91FC04E376E}"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8FB35AC1-A098-5F47-BF79-08A08173ECA9}" type="datetimeFigureOut">
              <a:rPr lang="en-US" smtClean="0"/>
              <a:pPr/>
              <a:t>11/3/11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E04ED85-68F7-BB45-A706-A91FC04E376E}"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4" Type="http://schemas.openxmlformats.org/officeDocument/2006/relationships/slideLayout" Target="../slideLayouts/slideLayout4.xml"/><Relationship Id="rId10" Type="http://schemas.openxmlformats.org/officeDocument/2006/relationships/slideLayout" Target="../slideLayouts/slideLayout10.xml"/><Relationship Id="rId5" Type="http://schemas.openxmlformats.org/officeDocument/2006/relationships/slideLayout" Target="../slideLayouts/slideLayout5.xml"/><Relationship Id="rId7" Type="http://schemas.openxmlformats.org/officeDocument/2006/relationships/slideLayout" Target="../slideLayouts/slideLayout7.xml"/><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9" Type="http://schemas.openxmlformats.org/officeDocument/2006/relationships/slideLayout" Target="../slideLayouts/slideLayout9.xml"/><Relationship Id="rId3" Type="http://schemas.openxmlformats.org/officeDocument/2006/relationships/slideLayout" Target="../slideLayouts/slideLayout3.xml"/><Relationship Id="rId6" Type="http://schemas.openxmlformats.org/officeDocument/2006/relationships/slideLayout" Target="../slideLayouts/slideLayout6.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Ref idx="1003">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FB35AC1-A098-5F47-BF79-08A08173ECA9}" type="datetimeFigureOut">
              <a:rPr lang="en-US" smtClean="0"/>
              <a:pPr/>
              <a:t>11/3/11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E04ED85-68F7-BB45-A706-A91FC04E376E}" type="slidenum">
              <a:rPr lang="en-US" smtClean="0"/>
              <a:pPr/>
              <a:t>‹#›</a:t>
            </a:fld>
            <a:endParaRPr lang="en-US"/>
          </a:p>
        </p:txBody>
      </p:sp>
    </p:spTree>
  </p:cSld>
  <p:clrMap bg1="dk1" tx1="lt1" bg2="dk2" tx2="lt2" accent1="accent1" accent2="accent2" accent3="accent3" accent4="accent4" accent5="accent5" accent6="accent6" hlink="hlink" folHlink="folHlink"/>
  <p:sldLayoutIdLst>
    <p:sldLayoutId r:id="rId1"/>
    <p:sldLayoutId r:id="rId2"/>
    <p:sldLayoutId r:id="rId3"/>
    <p:sldLayoutId r:id="rId4"/>
    <p:sldLayoutId r:id="rId5"/>
    <p:sldLayoutId r:id="rId6"/>
    <p:sldLayoutId r:id="rId7"/>
    <p:sldLayoutId r:id="rId8"/>
    <p:sldLayoutId r:id="rId9"/>
    <p:sldLayoutId r:id="rId10"/>
    <p:sldLayoutId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6.xml"/></Relationships>
</file>

<file path=ppt/slides/_rels/slide28.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6.xml"/></Relationships>
</file>

<file path=ppt/slides/_rels/slide29.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6.xml"/></Relationships>
</file>

<file path=ppt/slides/_rels/slide30.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6.xml"/></Relationships>
</file>

<file path=ppt/slides/_rels/slide31.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30.jpe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32.jpe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33.jpeg"/><Relationship Id="rId1" Type="http://schemas.openxmlformats.org/officeDocument/2006/relationships/slideLayout" Target="../slideLayouts/slideLayout6.xml"/></Relationships>
</file>

<file path=ppt/slides/_rels/slide36.xml.rels><?xml version="1.0" encoding="UTF-8" standalone="yes"?>
<Relationships xmlns="http://schemas.openxmlformats.org/package/2006/relationships"><Relationship Id="rId2" Type="http://schemas.openxmlformats.org/officeDocument/2006/relationships/image" Target="../media/image34.jpeg"/><Relationship Id="rId1" Type="http://schemas.openxmlformats.org/officeDocument/2006/relationships/slideLayout" Target="../slideLayouts/slideLayout6.xml"/></Relationships>
</file>

<file path=ppt/slides/_rels/slide37.xml.rels><?xml version="1.0" encoding="UTF-8" standalone="yes"?>
<Relationships xmlns="http://schemas.openxmlformats.org/package/2006/relationships"><Relationship Id="rId2" Type="http://schemas.openxmlformats.org/officeDocument/2006/relationships/image" Target="../media/image35.jpe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36.jpe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37.jpe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38.jpeg"/><Relationship Id="rId1" Type="http://schemas.openxmlformats.org/officeDocument/2006/relationships/slideLayout" Target="../slideLayouts/slideLayout6.xml"/></Relationships>
</file>

<file path=ppt/slides/_rels/slide41.xml.rels><?xml version="1.0" encoding="UTF-8" standalone="yes"?>
<Relationships xmlns="http://schemas.openxmlformats.org/package/2006/relationships"><Relationship Id="rId2" Type="http://schemas.openxmlformats.org/officeDocument/2006/relationships/image" Target="../media/image39.jpeg"/><Relationship Id="rId1" Type="http://schemas.openxmlformats.org/officeDocument/2006/relationships/slideLayout" Target="../slideLayouts/slideLayout6.xml"/></Relationships>
</file>

<file path=ppt/slides/_rels/slide42.xml.rels><?xml version="1.0" encoding="UTF-8" standalone="yes"?>
<Relationships xmlns="http://schemas.openxmlformats.org/package/2006/relationships"><Relationship Id="rId2" Type="http://schemas.openxmlformats.org/officeDocument/2006/relationships/image" Target="../media/image40.jpeg"/><Relationship Id="rId1" Type="http://schemas.openxmlformats.org/officeDocument/2006/relationships/slideLayout" Target="../slideLayouts/slideLayout6.xml"/></Relationships>
</file>

<file path=ppt/slides/_rels/slide43.xml.rels><?xml version="1.0" encoding="UTF-8" standalone="yes"?>
<Relationships xmlns="http://schemas.openxmlformats.org/package/2006/relationships"><Relationship Id="rId2" Type="http://schemas.openxmlformats.org/officeDocument/2006/relationships/image" Target="../media/image41.jpeg"/><Relationship Id="rId1" Type="http://schemas.openxmlformats.org/officeDocument/2006/relationships/slideLayout" Target="../slideLayouts/slideLayout6.xml"/></Relationships>
</file>

<file path=ppt/slides/_rels/slide44.xml.rels><?xml version="1.0" encoding="UTF-8" standalone="yes"?>
<Relationships xmlns="http://schemas.openxmlformats.org/package/2006/relationships"><Relationship Id="rId2" Type="http://schemas.openxmlformats.org/officeDocument/2006/relationships/image" Target="../media/image42.jpeg"/><Relationship Id="rId1" Type="http://schemas.openxmlformats.org/officeDocument/2006/relationships/slideLayout" Target="../slideLayouts/slideLayout6.xml"/></Relationships>
</file>

<file path=ppt/slides/_rels/slide45.xml.rels><?xml version="1.0" encoding="UTF-8" standalone="yes"?>
<Relationships xmlns="http://schemas.openxmlformats.org/package/2006/relationships"><Relationship Id="rId2" Type="http://schemas.openxmlformats.org/officeDocument/2006/relationships/image" Target="../media/image43.jpeg"/><Relationship Id="rId1" Type="http://schemas.openxmlformats.org/officeDocument/2006/relationships/slideLayout" Target="../slideLayouts/slideLayout6.xml"/></Relationships>
</file>

<file path=ppt/slides/_rels/slide46.xml.rels><?xml version="1.0" encoding="UTF-8" standalone="yes"?>
<Relationships xmlns="http://schemas.openxmlformats.org/package/2006/relationships"><Relationship Id="rId2" Type="http://schemas.openxmlformats.org/officeDocument/2006/relationships/image" Target="../media/image44.jpeg"/><Relationship Id="rId1" Type="http://schemas.openxmlformats.org/officeDocument/2006/relationships/slideLayout" Target="../slideLayouts/slideLayout6.xml"/></Relationships>
</file>

<file path=ppt/slides/_rels/slide47.xml.rels><?xml version="1.0" encoding="UTF-8" standalone="yes"?>
<Relationships xmlns="http://schemas.openxmlformats.org/package/2006/relationships"><Relationship Id="rId2" Type="http://schemas.openxmlformats.org/officeDocument/2006/relationships/image" Target="../media/image45.jpeg"/><Relationship Id="rId1" Type="http://schemas.openxmlformats.org/officeDocument/2006/relationships/slideLayout" Target="../slideLayouts/slideLayout6.xml"/></Relationships>
</file>

<file path=ppt/slides/_rels/slide48.xml.rels><?xml version="1.0" encoding="UTF-8" standalone="yes"?>
<Relationships xmlns="http://schemas.openxmlformats.org/package/2006/relationships"><Relationship Id="rId2" Type="http://schemas.openxmlformats.org/officeDocument/2006/relationships/image" Target="../media/image46.jpe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image" Target="../media/image47.jpeg"/><Relationship Id="rId1" Type="http://schemas.openxmlformats.org/officeDocument/2006/relationships/slideLayout" Target="../slideLayouts/slideLayout6.xml"/></Relationships>
</file>

<file path=ppt/slides/_rels/slide50.xml.rels><?xml version="1.0" encoding="UTF-8" standalone="yes"?>
<Relationships xmlns="http://schemas.openxmlformats.org/package/2006/relationships"><Relationship Id="rId2" Type="http://schemas.openxmlformats.org/officeDocument/2006/relationships/image" Target="../media/image48.jpeg"/><Relationship Id="rId1" Type="http://schemas.openxmlformats.org/officeDocument/2006/relationships/slideLayout" Target="../slideLayouts/slideLayout6.xml"/></Relationships>
</file>

<file path=ppt/slides/_rels/slide51.xml.rels><?xml version="1.0" encoding="UTF-8" standalone="yes"?>
<Relationships xmlns="http://schemas.openxmlformats.org/package/2006/relationships"><Relationship Id="rId2" Type="http://schemas.openxmlformats.org/officeDocument/2006/relationships/image" Target="../media/image49.jpeg"/><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4.xml.rels><?xml version="1.0" encoding="UTF-8" standalone="yes"?>
<Relationships xmlns="http://schemas.openxmlformats.org/package/2006/relationships"><Relationship Id="rId2" Type="http://schemas.openxmlformats.org/officeDocument/2006/relationships/image" Target="../media/image50.jpeg"/><Relationship Id="rId1" Type="http://schemas.openxmlformats.org/officeDocument/2006/relationships/slideLayout" Target="../slideLayouts/slideLayout6.xml"/></Relationships>
</file>

<file path=ppt/slides/_rels/slide55.xml.rels><?xml version="1.0" encoding="UTF-8" standalone="yes"?>
<Relationships xmlns="http://schemas.openxmlformats.org/package/2006/relationships"><Relationship Id="rId2" Type="http://schemas.openxmlformats.org/officeDocument/2006/relationships/image" Target="../media/image51.jpeg"/><Relationship Id="rId1" Type="http://schemas.openxmlformats.org/officeDocument/2006/relationships/slideLayout" Target="../slideLayouts/slideLayout6.xml"/></Relationships>
</file>

<file path=ppt/slides/_rels/slide56.xml.rels><?xml version="1.0" encoding="UTF-8" standalone="yes"?>
<Relationships xmlns="http://schemas.openxmlformats.org/package/2006/relationships"><Relationship Id="rId2" Type="http://schemas.openxmlformats.org/officeDocument/2006/relationships/image" Target="../media/image52.png"/><Relationship Id="rId1" Type="http://schemas.openxmlformats.org/officeDocument/2006/relationships/slideLayout" Target="../slideLayouts/slideLayout6.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8.xml.rels><?xml version="1.0" encoding="UTF-8" standalone="yes"?>
<Relationships xmlns="http://schemas.openxmlformats.org/package/2006/relationships"><Relationship Id="rId2" Type="http://schemas.openxmlformats.org/officeDocument/2006/relationships/image" Target="../media/image53.jpeg"/><Relationship Id="rId1" Type="http://schemas.openxmlformats.org/officeDocument/2006/relationships/slideLayout" Target="../slideLayouts/slideLayout6.xml"/></Relationships>
</file>

<file path=ppt/slides/_rels/slide59.xml.rels><?xml version="1.0" encoding="UTF-8" standalone="yes"?>
<Relationships xmlns="http://schemas.openxmlformats.org/package/2006/relationships"><Relationship Id="rId2" Type="http://schemas.openxmlformats.org/officeDocument/2006/relationships/image" Target="../media/image54.jpeg"/><Relationship Id="rId1" Type="http://schemas.openxmlformats.org/officeDocument/2006/relationships/slideLayout" Target="../slideLayouts/slideLayout6.xml"/></Relationships>
</file>

<file path=ppt/slides/_rels/slide60.xml.rels><?xml version="1.0" encoding="UTF-8" standalone="yes"?>
<Relationships xmlns="http://schemas.openxmlformats.org/package/2006/relationships"><Relationship Id="rId2" Type="http://schemas.openxmlformats.org/officeDocument/2006/relationships/image" Target="../media/image55.jpeg"/><Relationship Id="rId1" Type="http://schemas.openxmlformats.org/officeDocument/2006/relationships/slideLayout" Target="../slideLayouts/slideLayout6.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447800"/>
            <a:ext cx="7772400" cy="1470025"/>
          </a:xfrm>
        </p:spPr>
        <p:txBody>
          <a:bodyPr>
            <a:normAutofit/>
          </a:bodyPr>
          <a:lstStyle/>
          <a:p>
            <a:r>
              <a:rPr lang="en-US" sz="2000" i="1" dirty="0" smtClean="0">
                <a:solidFill>
                  <a:schemeClr val="tx1">
                    <a:lumMod val="85000"/>
                  </a:schemeClr>
                </a:solidFill>
                <a:latin typeface="Gill Sans"/>
                <a:cs typeface="Gill Sans"/>
              </a:rPr>
              <a:t>Contemporary Views Along the</a:t>
            </a:r>
            <a:br>
              <a:rPr lang="en-US" sz="2000" i="1" dirty="0" smtClean="0">
                <a:solidFill>
                  <a:schemeClr val="tx1">
                    <a:lumMod val="85000"/>
                  </a:schemeClr>
                </a:solidFill>
                <a:latin typeface="Gill Sans"/>
                <a:cs typeface="Gill Sans"/>
              </a:rPr>
            </a:br>
            <a:r>
              <a:rPr lang="en-US" sz="2000" i="1" dirty="0" smtClean="0">
                <a:solidFill>
                  <a:schemeClr val="tx1">
                    <a:lumMod val="85000"/>
                  </a:schemeClr>
                </a:solidFill>
                <a:latin typeface="Gill Sans"/>
                <a:cs typeface="Gill Sans"/>
              </a:rPr>
              <a:t>First Transcontinental Railroad</a:t>
            </a:r>
            <a:endParaRPr lang="en-US" sz="2000" i="1" dirty="0">
              <a:solidFill>
                <a:schemeClr val="tx1">
                  <a:lumMod val="85000"/>
                </a:schemeClr>
              </a:solidFill>
              <a:latin typeface="Gill Sans"/>
              <a:cs typeface="Gill Sans"/>
            </a:endParaRPr>
          </a:p>
        </p:txBody>
      </p:sp>
      <p:sp>
        <p:nvSpPr>
          <p:cNvPr id="3" name="Rectangle 2"/>
          <p:cNvSpPr/>
          <p:nvPr/>
        </p:nvSpPr>
        <p:spPr>
          <a:xfrm>
            <a:off x="2286000" y="3352800"/>
            <a:ext cx="4572000" cy="954107"/>
          </a:xfrm>
          <a:prstGeom prst="rect">
            <a:avLst/>
          </a:prstGeom>
        </p:spPr>
        <p:txBody>
          <a:bodyPr>
            <a:spAutoFit/>
          </a:bodyPr>
          <a:lstStyle/>
          <a:p>
            <a:pPr algn="ctr"/>
            <a:r>
              <a:rPr lang="en-US" sz="1400" dirty="0">
                <a:solidFill>
                  <a:srgbClr val="D9D9D9"/>
                </a:solidFill>
                <a:latin typeface="Gill Sans"/>
                <a:cs typeface="Gill Sans"/>
              </a:rPr>
              <a:t>Richard Koenig</a:t>
            </a:r>
            <a:br>
              <a:rPr lang="en-US" sz="1400" dirty="0">
                <a:solidFill>
                  <a:srgbClr val="D9D9D9"/>
                </a:solidFill>
                <a:latin typeface="Gill Sans"/>
                <a:cs typeface="Gill Sans"/>
              </a:rPr>
            </a:br>
            <a:r>
              <a:rPr lang="en-US" sz="1400" dirty="0">
                <a:solidFill>
                  <a:srgbClr val="D9D9D9"/>
                </a:solidFill>
                <a:latin typeface="Gill Sans"/>
                <a:cs typeface="Gill Sans"/>
              </a:rPr>
              <a:t>Kalamazoo College</a:t>
            </a:r>
            <a:br>
              <a:rPr lang="en-US" sz="1400" dirty="0">
                <a:solidFill>
                  <a:srgbClr val="D9D9D9"/>
                </a:solidFill>
                <a:latin typeface="Gill Sans"/>
                <a:cs typeface="Gill Sans"/>
              </a:rPr>
            </a:br>
            <a:r>
              <a:rPr lang="en-US" sz="1400" dirty="0">
                <a:solidFill>
                  <a:srgbClr val="D9D9D9"/>
                </a:solidFill>
                <a:latin typeface="Gill Sans"/>
                <a:cs typeface="Gill Sans"/>
              </a:rPr>
              <a:t/>
            </a:r>
            <a:br>
              <a:rPr lang="en-US" sz="1400" dirty="0">
                <a:solidFill>
                  <a:srgbClr val="D9D9D9"/>
                </a:solidFill>
                <a:latin typeface="Gill Sans"/>
                <a:cs typeface="Gill Sans"/>
              </a:rPr>
            </a:br>
            <a:r>
              <a:rPr lang="en-US" sz="1400" dirty="0">
                <a:solidFill>
                  <a:srgbClr val="D9D9D9"/>
                </a:solidFill>
                <a:latin typeface="Gill Sans"/>
                <a:cs typeface="Gill Sans"/>
              </a:rPr>
              <a:t>rkoenig@kzoo.edu</a:t>
            </a:r>
            <a:endParaRPr lang="en-US" sz="1400"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 name="Title 2"/>
          <p:cNvSpPr>
            <a:spLocks noGrp="1"/>
          </p:cNvSpPr>
          <p:nvPr>
            <p:ph type="title"/>
          </p:nvPr>
        </p:nvSpPr>
        <p:spPr>
          <a:xfrm>
            <a:off x="1828800" y="6096000"/>
            <a:ext cx="5486400" cy="411162"/>
          </a:xfrm>
        </p:spPr>
        <p:txBody>
          <a:bodyPr>
            <a:normAutofit/>
          </a:bodyPr>
          <a:lstStyle/>
          <a:p>
            <a:r>
              <a:rPr lang="en-US" sz="1600" dirty="0" smtClean="0">
                <a:solidFill>
                  <a:schemeClr val="tx1">
                    <a:lumMod val="85000"/>
                  </a:schemeClr>
                </a:solidFill>
                <a:latin typeface="Gill Sans"/>
                <a:cs typeface="Gill Sans"/>
              </a:rPr>
              <a:t>Nebraska Route, global view</a:t>
            </a:r>
            <a:endParaRPr lang="en-US" sz="1600" dirty="0">
              <a:solidFill>
                <a:schemeClr val="tx1">
                  <a:lumMod val="85000"/>
                </a:schemeClr>
              </a:solidFill>
              <a:latin typeface="Gill Sans"/>
              <a:cs typeface="Gill Sans"/>
            </a:endParaRPr>
          </a:p>
        </p:txBody>
      </p:sp>
      <p:pic>
        <p:nvPicPr>
          <p:cNvPr id="2" name="Picture 1"/>
          <p:cNvPicPr>
            <a:picLocks noChangeAspect="1"/>
          </p:cNvPicPr>
          <p:nvPr/>
        </p:nvPicPr>
        <p:blipFill>
          <a:blip r:embed="rId2">
            <a:extLst>
              <a:ext uri="{28A0092B-C50C-407E-A947-70E740481C1C}">
                <a14:useLocalDpi xmlns:mc="http://schemas.openxmlformats.org/markup-compatibility/2006" xmlns:mv="urn:schemas-microsoft-com:mac:vml" xmlns:a14="http://schemas.microsoft.com/office/drawing/2010/main" xmlns:p="http://schemas.openxmlformats.org/presentationml/2006/main" xmlns:r="http://schemas.openxmlformats.org/officeDocument/2006/relationships" xmlns:a="http://schemas.openxmlformats.org/drawingml/2006/main" xmlns="" val="0"/>
              </a:ext>
            </a:extLst>
          </a:blip>
          <a:stretch>
            <a:fillRect/>
          </a:stretch>
        </p:blipFill>
        <p:spPr>
          <a:xfrm>
            <a:off x="0" y="457200"/>
            <a:ext cx="9144000" cy="5550144"/>
          </a:xfrm>
          <a:prstGeom prst="rect">
            <a:avLst/>
          </a:prstGeom>
        </p:spPr>
      </p:pic>
    </p:spTree>
    <p:extLst>
      <p:ext uri="{BB962C8B-B14F-4D97-AF65-F5344CB8AC3E}">
        <p14:creationId xmlns:mc="http://schemas.openxmlformats.org/markup-compatibility/2006" xmlns:mv="urn:schemas-microsoft-com:mac:vml" xmlns:p14="http://schemas.microsoft.com/office/powerpoint/2010/main" xmlns:p="http://schemas.openxmlformats.org/presentationml/2006/main" xmlns:r="http://schemas.openxmlformats.org/officeDocument/2006/relationships" xmlns:a="http://schemas.openxmlformats.org/drawingml/2006/main" xmlns="" val="2146049180"/>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6200"/>
            <a:ext cx="8229600" cy="792162"/>
          </a:xfrm>
        </p:spPr>
        <p:txBody>
          <a:bodyPr>
            <a:normAutofit/>
          </a:bodyPr>
          <a:lstStyle/>
          <a:p>
            <a:r>
              <a:rPr lang="en-US" sz="1600" dirty="0" smtClean="0">
                <a:solidFill>
                  <a:schemeClr val="tx1">
                    <a:lumMod val="85000"/>
                  </a:schemeClr>
                </a:solidFill>
                <a:latin typeface="Gill Sans"/>
                <a:cs typeface="Gill Sans"/>
              </a:rPr>
              <a:t>Transcontinental Route in Red</a:t>
            </a:r>
            <a:br>
              <a:rPr lang="en-US" sz="1600" dirty="0" smtClean="0">
                <a:solidFill>
                  <a:schemeClr val="tx1">
                    <a:lumMod val="85000"/>
                  </a:schemeClr>
                </a:solidFill>
                <a:latin typeface="Gill Sans"/>
                <a:cs typeface="Gill Sans"/>
              </a:rPr>
            </a:br>
            <a:r>
              <a:rPr lang="en-US" sz="1600" dirty="0" smtClean="0">
                <a:solidFill>
                  <a:schemeClr val="tx1">
                    <a:lumMod val="85000"/>
                  </a:schemeClr>
                </a:solidFill>
                <a:latin typeface="Gill Sans"/>
                <a:cs typeface="Gill Sans"/>
              </a:rPr>
              <a:t>Note alignment with Interstate routes, and hence, often with rivers.</a:t>
            </a:r>
            <a:endParaRPr lang="en-US" sz="1600" dirty="0">
              <a:solidFill>
                <a:schemeClr val="tx1">
                  <a:lumMod val="85000"/>
                </a:schemeClr>
              </a:solidFill>
              <a:latin typeface="Gill Sans"/>
              <a:cs typeface="Gill Sans"/>
            </a:endParaRPr>
          </a:p>
        </p:txBody>
      </p:sp>
      <p:pic>
        <p:nvPicPr>
          <p:cNvPr id="5" name="Picture 4" descr="1.jpg"/>
          <p:cNvPicPr>
            <a:picLocks noChangeAspect="1"/>
          </p:cNvPicPr>
          <p:nvPr/>
        </p:nvPicPr>
        <p:blipFill>
          <a:blip r:embed="rId2"/>
          <a:stretch>
            <a:fillRect/>
          </a:stretch>
        </p:blipFill>
        <p:spPr>
          <a:xfrm>
            <a:off x="457200" y="719328"/>
            <a:ext cx="8229600" cy="5419344"/>
          </a:xfrm>
          <a:prstGeom prst="rect">
            <a:avLst/>
          </a:prstGeom>
        </p:spPr>
      </p:pic>
    </p:spTree>
    <p:extLst>
      <p:ext uri="{BB962C8B-B14F-4D97-AF65-F5344CB8AC3E}">
        <p14:creationId xmlns:mc="http://schemas.openxmlformats.org/markup-compatibility/2006" xmlns:mv="urn:schemas-microsoft-com:mac:vml" xmlns:p14="http://schemas.microsoft.com/office/powerpoint/2010/main" xmlns:p="http://schemas.openxmlformats.org/presentationml/2006/main" xmlns:r="http://schemas.openxmlformats.org/officeDocument/2006/relationships" xmlns:a="http://schemas.openxmlformats.org/drawingml/2006/main" xmlns="" val="2043543378"/>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6200"/>
            <a:ext cx="8229600" cy="944562"/>
          </a:xfrm>
        </p:spPr>
        <p:txBody>
          <a:bodyPr>
            <a:normAutofit/>
          </a:bodyPr>
          <a:lstStyle/>
          <a:p>
            <a:r>
              <a:rPr lang="en-US" sz="1600" dirty="0" smtClean="0">
                <a:solidFill>
                  <a:schemeClr val="tx1">
                    <a:lumMod val="85000"/>
                  </a:schemeClr>
                </a:solidFill>
                <a:latin typeface="Gill Sans"/>
                <a:cs typeface="Gill Sans"/>
              </a:rPr>
              <a:t>Strip map </a:t>
            </a:r>
            <a:r>
              <a:rPr lang="en-US" sz="1600" smtClean="0">
                <a:solidFill>
                  <a:schemeClr val="tx1">
                    <a:lumMod val="85000"/>
                  </a:schemeClr>
                </a:solidFill>
                <a:latin typeface="Gill Sans"/>
                <a:cs typeface="Gill Sans"/>
              </a:rPr>
              <a:t>emphasizes </a:t>
            </a:r>
            <a:r>
              <a:rPr lang="en-US" sz="1600" smtClean="0">
                <a:solidFill>
                  <a:schemeClr val="tx1">
                    <a:lumMod val="85000"/>
                  </a:schemeClr>
                </a:solidFill>
                <a:latin typeface="Gill Sans"/>
                <a:cs typeface="Gill Sans"/>
              </a:rPr>
              <a:t>route—alignment </a:t>
            </a:r>
            <a:r>
              <a:rPr lang="en-US" sz="1600" dirty="0" smtClean="0">
                <a:solidFill>
                  <a:schemeClr val="tx1">
                    <a:lumMod val="85000"/>
                  </a:schemeClr>
                </a:solidFill>
                <a:latin typeface="Gill Sans"/>
                <a:cs typeface="Gill Sans"/>
              </a:rPr>
              <a:t>takes advantage of transparency setting in Google Earth</a:t>
            </a:r>
            <a:endParaRPr lang="en-US" sz="1600" dirty="0">
              <a:solidFill>
                <a:schemeClr val="tx1">
                  <a:lumMod val="85000"/>
                </a:schemeClr>
              </a:solidFill>
              <a:latin typeface="Gill Sans"/>
              <a:cs typeface="Gill Sans"/>
            </a:endParaRPr>
          </a:p>
        </p:txBody>
      </p:sp>
      <p:pic>
        <p:nvPicPr>
          <p:cNvPr id="4" name="Picture 3" descr="2.jpg"/>
          <p:cNvPicPr>
            <a:picLocks noChangeAspect="1"/>
          </p:cNvPicPr>
          <p:nvPr/>
        </p:nvPicPr>
        <p:blipFill>
          <a:blip r:embed="rId2"/>
          <a:stretch>
            <a:fillRect/>
          </a:stretch>
        </p:blipFill>
        <p:spPr>
          <a:xfrm>
            <a:off x="457200" y="719328"/>
            <a:ext cx="8229600" cy="5419344"/>
          </a:xfrm>
          <a:prstGeom prst="rect">
            <a:avLst/>
          </a:prstGeom>
        </p:spPr>
      </p:pic>
    </p:spTree>
    <p:extLst>
      <p:ext uri="{BB962C8B-B14F-4D97-AF65-F5344CB8AC3E}">
        <p14:creationId xmlns:mc="http://schemas.openxmlformats.org/markup-compatibility/2006" xmlns:mv="urn:schemas-microsoft-com:mac:vml" xmlns:p14="http://schemas.microsoft.com/office/powerpoint/2010/main" xmlns:p="http://schemas.openxmlformats.org/presentationml/2006/main" xmlns:r="http://schemas.openxmlformats.org/officeDocument/2006/relationships" xmlns:a="http://schemas.openxmlformats.org/drawingml/2006/main" xmlns="" val="1861158963"/>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792162"/>
          </a:xfrm>
        </p:spPr>
        <p:txBody>
          <a:bodyPr>
            <a:normAutofit/>
          </a:bodyPr>
          <a:lstStyle/>
          <a:p>
            <a:r>
              <a:rPr lang="en-US" sz="1600" dirty="0" smtClean="0">
                <a:solidFill>
                  <a:schemeClr val="tx1">
                    <a:lumMod val="85000"/>
                  </a:schemeClr>
                </a:solidFill>
                <a:latin typeface="Gill Sans"/>
                <a:cs typeface="Gill Sans"/>
              </a:rPr>
              <a:t>Opaque strip map</a:t>
            </a:r>
            <a:endParaRPr lang="en-US" sz="1600" dirty="0">
              <a:solidFill>
                <a:schemeClr val="tx1">
                  <a:lumMod val="85000"/>
                </a:schemeClr>
              </a:solidFill>
              <a:latin typeface="Gill Sans"/>
              <a:cs typeface="Gill Sans"/>
            </a:endParaRPr>
          </a:p>
        </p:txBody>
      </p:sp>
      <p:pic>
        <p:nvPicPr>
          <p:cNvPr id="4" name="Picture 3" descr="3.jpg"/>
          <p:cNvPicPr>
            <a:picLocks noChangeAspect="1"/>
          </p:cNvPicPr>
          <p:nvPr/>
        </p:nvPicPr>
        <p:blipFill>
          <a:blip r:embed="rId2"/>
          <a:stretch>
            <a:fillRect/>
          </a:stretch>
        </p:blipFill>
        <p:spPr>
          <a:xfrm>
            <a:off x="457200" y="719328"/>
            <a:ext cx="8229600" cy="5419344"/>
          </a:xfrm>
          <a:prstGeom prst="rect">
            <a:avLst/>
          </a:prstGeom>
        </p:spPr>
      </p:pic>
    </p:spTree>
    <p:extLst>
      <p:ext uri="{BB962C8B-B14F-4D97-AF65-F5344CB8AC3E}">
        <p14:creationId xmlns:mc="http://schemas.openxmlformats.org/markup-compatibility/2006" xmlns:mv="urn:schemas-microsoft-com:mac:vml" xmlns:p14="http://schemas.microsoft.com/office/powerpoint/2010/main" xmlns:p="http://schemas.openxmlformats.org/presentationml/2006/main" xmlns:r="http://schemas.openxmlformats.org/officeDocument/2006/relationships" xmlns:a="http://schemas.openxmlformats.org/drawingml/2006/main" xmlns="" val="2981861736"/>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06362"/>
            <a:ext cx="8229600" cy="792162"/>
          </a:xfrm>
        </p:spPr>
        <p:txBody>
          <a:bodyPr>
            <a:normAutofit/>
          </a:bodyPr>
          <a:lstStyle/>
          <a:p>
            <a:r>
              <a:rPr lang="en-US" sz="1600" dirty="0" smtClean="0">
                <a:solidFill>
                  <a:schemeClr val="tx1">
                    <a:lumMod val="85000"/>
                  </a:schemeClr>
                </a:solidFill>
                <a:latin typeface="Gill Sans"/>
                <a:cs typeface="Gill Sans"/>
              </a:rPr>
              <a:t>Animation, with thirteen points, along the so-called “Ox-Bow” south of Omaha</a:t>
            </a:r>
            <a:endParaRPr lang="en-US" sz="1600" dirty="0">
              <a:solidFill>
                <a:schemeClr val="tx1">
                  <a:lumMod val="85000"/>
                </a:schemeClr>
              </a:solidFill>
              <a:latin typeface="Gill Sans"/>
              <a:cs typeface="Gill Sans"/>
            </a:endParaRPr>
          </a:p>
        </p:txBody>
      </p:sp>
      <p:pic>
        <p:nvPicPr>
          <p:cNvPr id="3" name="Picture 2" descr="b.jpg"/>
          <p:cNvPicPr>
            <a:picLocks noChangeAspect="1"/>
          </p:cNvPicPr>
          <p:nvPr/>
        </p:nvPicPr>
        <p:blipFill>
          <a:blip r:embed="rId2"/>
          <a:stretch>
            <a:fillRect/>
          </a:stretch>
        </p:blipFill>
        <p:spPr>
          <a:xfrm>
            <a:off x="457200" y="701040"/>
            <a:ext cx="8229600" cy="5455920"/>
          </a:xfrm>
          <a:prstGeom prst="rect">
            <a:avLst/>
          </a:prstGeom>
        </p:spPr>
      </p:pic>
    </p:spTree>
    <p:extLst>
      <p:ext uri="{BB962C8B-B14F-4D97-AF65-F5344CB8AC3E}">
        <p14:creationId xmlns:mc="http://schemas.openxmlformats.org/markup-compatibility/2006" xmlns:mv="urn:schemas-microsoft-com:mac:vml" xmlns:p14="http://schemas.microsoft.com/office/powerpoint/2010/main" xmlns:p="http://schemas.openxmlformats.org/presentationml/2006/main" xmlns:r="http://schemas.openxmlformats.org/officeDocument/2006/relationships" xmlns:a="http://schemas.openxmlformats.org/drawingml/2006/main" xmlns="" val="3160735433"/>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06362"/>
            <a:ext cx="8229600" cy="792162"/>
          </a:xfrm>
        </p:spPr>
        <p:txBody>
          <a:bodyPr>
            <a:normAutofit/>
          </a:bodyPr>
          <a:lstStyle/>
          <a:p>
            <a:r>
              <a:rPr lang="en-US" sz="1600" dirty="0" smtClean="0">
                <a:solidFill>
                  <a:schemeClr val="tx1">
                    <a:lumMod val="85000"/>
                  </a:schemeClr>
                </a:solidFill>
                <a:latin typeface="Gill Sans"/>
                <a:cs typeface="Gill Sans"/>
              </a:rPr>
              <a:t>Animation with map removed—emphasizes underlying terrain and associated features</a:t>
            </a:r>
            <a:endParaRPr lang="en-US" sz="1600" dirty="0">
              <a:solidFill>
                <a:schemeClr val="tx1">
                  <a:lumMod val="85000"/>
                </a:schemeClr>
              </a:solidFill>
              <a:latin typeface="Gill Sans"/>
              <a:cs typeface="Gill Sans"/>
            </a:endParaRPr>
          </a:p>
        </p:txBody>
      </p:sp>
      <p:pic>
        <p:nvPicPr>
          <p:cNvPr id="5" name="Picture 4" descr="a.jpg"/>
          <p:cNvPicPr>
            <a:picLocks noChangeAspect="1"/>
          </p:cNvPicPr>
          <p:nvPr/>
        </p:nvPicPr>
        <p:blipFill>
          <a:blip r:embed="rId2"/>
          <a:stretch>
            <a:fillRect/>
          </a:stretch>
        </p:blipFill>
        <p:spPr>
          <a:xfrm>
            <a:off x="457200" y="701040"/>
            <a:ext cx="8229600" cy="5455920"/>
          </a:xfrm>
          <a:prstGeom prst="rect">
            <a:avLst/>
          </a:prstGeom>
        </p:spPr>
      </p:pic>
    </p:spTree>
    <p:extLst>
      <p:ext uri="{BB962C8B-B14F-4D97-AF65-F5344CB8AC3E}">
        <p14:creationId xmlns:mc="http://schemas.openxmlformats.org/markup-compatibility/2006" xmlns:mv="urn:schemas-microsoft-com:mac:vml" xmlns:p14="http://schemas.microsoft.com/office/powerpoint/2010/main" xmlns:p="http://schemas.openxmlformats.org/presentationml/2006/main" xmlns:r="http://schemas.openxmlformats.org/officeDocument/2006/relationships" xmlns:a="http://schemas.openxmlformats.org/drawingml/2006/main" xmlns="" val="3160735433"/>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533400"/>
            <a:ext cx="8229600" cy="5105400"/>
          </a:xfrm>
        </p:spPr>
        <p:txBody>
          <a:bodyPr>
            <a:normAutofit/>
          </a:bodyPr>
          <a:lstStyle/>
          <a:p>
            <a:r>
              <a:rPr lang="en-US" sz="1800" dirty="0" smtClean="0">
                <a:solidFill>
                  <a:schemeClr val="tx1">
                    <a:lumMod val="85000"/>
                  </a:schemeClr>
                </a:solidFill>
                <a:latin typeface="Gill Sans"/>
                <a:cs typeface="Gill Sans"/>
              </a:rPr>
              <a:t>Along the way in Nebraska:</a:t>
            </a:r>
            <a:r>
              <a:rPr lang="en-US" sz="1600" dirty="0" smtClean="0">
                <a:solidFill>
                  <a:schemeClr val="tx1">
                    <a:lumMod val="85000"/>
                  </a:schemeClr>
                </a:solidFill>
                <a:latin typeface="Gill Sans"/>
                <a:cs typeface="Gill Sans"/>
              </a:rPr>
              <a:t/>
            </a:r>
            <a:br>
              <a:rPr lang="en-US" sz="1600" dirty="0" smtClean="0">
                <a:solidFill>
                  <a:schemeClr val="tx1">
                    <a:lumMod val="85000"/>
                  </a:schemeClr>
                </a:solidFill>
                <a:latin typeface="Gill Sans"/>
                <a:cs typeface="Gill Sans"/>
              </a:rPr>
            </a:br>
            <a:r>
              <a:rPr lang="en-US" sz="1600" dirty="0" smtClean="0">
                <a:solidFill>
                  <a:schemeClr val="tx1">
                    <a:lumMod val="85000"/>
                  </a:schemeClr>
                </a:solidFill>
                <a:latin typeface="Gill Sans"/>
                <a:cs typeface="Gill Sans"/>
              </a:rPr>
              <a:t/>
            </a:r>
            <a:br>
              <a:rPr lang="en-US" sz="1600" dirty="0" smtClean="0">
                <a:solidFill>
                  <a:schemeClr val="tx1">
                    <a:lumMod val="85000"/>
                  </a:schemeClr>
                </a:solidFill>
                <a:latin typeface="Gill Sans"/>
                <a:cs typeface="Gill Sans"/>
              </a:rPr>
            </a:br>
            <a:r>
              <a:rPr lang="en-US" sz="1600" dirty="0" smtClean="0">
                <a:solidFill>
                  <a:schemeClr val="tx1">
                    <a:lumMod val="85000"/>
                  </a:schemeClr>
                </a:solidFill>
                <a:latin typeface="Gill Sans"/>
                <a:cs typeface="Gill Sans"/>
              </a:rPr>
              <a:t>Street Views from Google Earth offer one way to capture elements in the landscape</a:t>
            </a:r>
            <a:br>
              <a:rPr lang="en-US" sz="1600" dirty="0" smtClean="0">
                <a:solidFill>
                  <a:schemeClr val="tx1">
                    <a:lumMod val="85000"/>
                  </a:schemeClr>
                </a:solidFill>
                <a:latin typeface="Gill Sans"/>
                <a:cs typeface="Gill Sans"/>
              </a:rPr>
            </a:br>
            <a:r>
              <a:rPr lang="en-US" sz="1600" dirty="0" smtClean="0">
                <a:solidFill>
                  <a:schemeClr val="tx1">
                    <a:lumMod val="85000"/>
                  </a:schemeClr>
                </a:solidFill>
                <a:latin typeface="Gill Sans"/>
                <a:cs typeface="Gill Sans"/>
              </a:rPr>
              <a:t>along the path of the railroad.  These views, however, are broad in context</a:t>
            </a:r>
            <a:br>
              <a:rPr lang="en-US" sz="1600" dirty="0" smtClean="0">
                <a:solidFill>
                  <a:schemeClr val="tx1">
                    <a:lumMod val="85000"/>
                  </a:schemeClr>
                </a:solidFill>
                <a:latin typeface="Gill Sans"/>
                <a:cs typeface="Gill Sans"/>
              </a:rPr>
            </a:br>
            <a:r>
              <a:rPr lang="en-US" sz="1600" dirty="0" smtClean="0">
                <a:solidFill>
                  <a:schemeClr val="tx1">
                    <a:lumMod val="85000"/>
                  </a:schemeClr>
                </a:solidFill>
                <a:latin typeface="Gill Sans"/>
                <a:cs typeface="Gill Sans"/>
              </a:rPr>
              <a:t>and not specifically tied to the Transcontinental Railroad.</a:t>
            </a:r>
            <a:br>
              <a:rPr lang="en-US" sz="1600" dirty="0" smtClean="0">
                <a:solidFill>
                  <a:schemeClr val="tx1">
                    <a:lumMod val="85000"/>
                  </a:schemeClr>
                </a:solidFill>
                <a:latin typeface="Gill Sans"/>
                <a:cs typeface="Gill Sans"/>
              </a:rPr>
            </a:br>
            <a:r>
              <a:rPr lang="en-US" sz="1600" dirty="0" smtClean="0">
                <a:solidFill>
                  <a:schemeClr val="tx1">
                    <a:lumMod val="85000"/>
                  </a:schemeClr>
                </a:solidFill>
                <a:latin typeface="Gill Sans"/>
                <a:cs typeface="Gill Sans"/>
              </a:rPr>
              <a:t> </a:t>
            </a:r>
            <a:br>
              <a:rPr lang="en-US" sz="1600" dirty="0" smtClean="0">
                <a:solidFill>
                  <a:schemeClr val="tx1">
                    <a:lumMod val="85000"/>
                  </a:schemeClr>
                </a:solidFill>
                <a:latin typeface="Gill Sans"/>
                <a:cs typeface="Gill Sans"/>
              </a:rPr>
            </a:br>
            <a:r>
              <a:rPr lang="en-US" sz="1600" dirty="0" smtClean="0">
                <a:solidFill>
                  <a:schemeClr val="tx1">
                    <a:lumMod val="85000"/>
                  </a:schemeClr>
                </a:solidFill>
                <a:latin typeface="Gill Sans"/>
                <a:cs typeface="Gill Sans"/>
              </a:rPr>
              <a:t>What follows is first an inventory of the sort of image already present in</a:t>
            </a:r>
            <a:br>
              <a:rPr lang="en-US" sz="1600" dirty="0" smtClean="0">
                <a:solidFill>
                  <a:schemeClr val="tx1">
                    <a:lumMod val="85000"/>
                  </a:schemeClr>
                </a:solidFill>
                <a:latin typeface="Gill Sans"/>
                <a:cs typeface="Gill Sans"/>
              </a:rPr>
            </a:br>
            <a:r>
              <a:rPr lang="en-US" sz="1600" dirty="0" smtClean="0">
                <a:solidFill>
                  <a:schemeClr val="tx1">
                    <a:lumMod val="85000"/>
                  </a:schemeClr>
                </a:solidFill>
                <a:latin typeface="Gill Sans"/>
                <a:cs typeface="Gill Sans"/>
              </a:rPr>
              <a:t>Google Earth and then a selection of photos taken by the author.</a:t>
            </a:r>
            <a:br>
              <a:rPr lang="en-US" sz="1600" dirty="0" smtClean="0">
                <a:solidFill>
                  <a:schemeClr val="tx1">
                    <a:lumMod val="85000"/>
                  </a:schemeClr>
                </a:solidFill>
                <a:latin typeface="Gill Sans"/>
                <a:cs typeface="Gill Sans"/>
              </a:rPr>
            </a:br>
            <a:r>
              <a:rPr lang="en-US" sz="1600" dirty="0">
                <a:solidFill>
                  <a:schemeClr val="tx1">
                    <a:lumMod val="85000"/>
                  </a:schemeClr>
                </a:solidFill>
                <a:latin typeface="Gill Sans"/>
                <a:cs typeface="Gill Sans"/>
              </a:rPr>
              <a:t/>
            </a:r>
            <a:br>
              <a:rPr lang="en-US" sz="1600" dirty="0">
                <a:solidFill>
                  <a:schemeClr val="tx1">
                    <a:lumMod val="85000"/>
                  </a:schemeClr>
                </a:solidFill>
                <a:latin typeface="Gill Sans"/>
                <a:cs typeface="Gill Sans"/>
              </a:rPr>
            </a:br>
            <a:r>
              <a:rPr lang="en-US" sz="1600" dirty="0" smtClean="0">
                <a:solidFill>
                  <a:schemeClr val="tx1">
                    <a:lumMod val="85000"/>
                  </a:schemeClr>
                </a:solidFill>
                <a:latin typeface="Gill Sans"/>
                <a:cs typeface="Gill Sans"/>
              </a:rPr>
              <a:t>Place names on the historical map do not necessarily align</a:t>
            </a:r>
            <a:br>
              <a:rPr lang="en-US" sz="1600" dirty="0" smtClean="0">
                <a:solidFill>
                  <a:schemeClr val="tx1">
                    <a:lumMod val="85000"/>
                  </a:schemeClr>
                </a:solidFill>
                <a:latin typeface="Gill Sans"/>
                <a:cs typeface="Gill Sans"/>
              </a:rPr>
            </a:br>
            <a:r>
              <a:rPr lang="en-US" sz="1600" dirty="0" smtClean="0">
                <a:solidFill>
                  <a:schemeClr val="tx1">
                    <a:lumMod val="85000"/>
                  </a:schemeClr>
                </a:solidFill>
                <a:latin typeface="Gill Sans"/>
                <a:cs typeface="Gill Sans"/>
              </a:rPr>
              <a:t>with corresponding names in Google Earth. </a:t>
            </a:r>
            <a:br>
              <a:rPr lang="en-US" sz="1600" dirty="0" smtClean="0">
                <a:solidFill>
                  <a:schemeClr val="tx1">
                    <a:lumMod val="85000"/>
                  </a:schemeClr>
                </a:solidFill>
                <a:latin typeface="Gill Sans"/>
                <a:cs typeface="Gill Sans"/>
              </a:rPr>
            </a:br>
            <a:r>
              <a:rPr lang="en-US" sz="1600" dirty="0" smtClean="0">
                <a:solidFill>
                  <a:schemeClr val="tx1">
                    <a:lumMod val="85000"/>
                  </a:schemeClr>
                </a:solidFill>
                <a:latin typeface="Gill Sans"/>
                <a:cs typeface="Gill Sans"/>
              </a:rPr>
              <a:t>Field checking, using a GPS should be helpful.</a:t>
            </a:r>
            <a:endParaRPr lang="en-US" sz="1600" dirty="0">
              <a:solidFill>
                <a:schemeClr val="tx1">
                  <a:lumMod val="85000"/>
                </a:schemeClr>
              </a:solidFill>
              <a:latin typeface="Gill Sans"/>
              <a:cs typeface="Gill Sans"/>
            </a:endParaRPr>
          </a:p>
        </p:txBody>
      </p:sp>
    </p:spTree>
    <p:extLst>
      <p:ext uri="{BB962C8B-B14F-4D97-AF65-F5344CB8AC3E}">
        <p14:creationId xmlns:mc="http://schemas.openxmlformats.org/markup-compatibility/2006" xmlns:mv="urn:schemas-microsoft-com:mac:vml" xmlns:p14="http://schemas.microsoft.com/office/powerpoint/2010/main" xmlns:p="http://schemas.openxmlformats.org/presentationml/2006/main" xmlns:r="http://schemas.openxmlformats.org/officeDocument/2006/relationships" xmlns:a="http://schemas.openxmlformats.org/drawingml/2006/main" xmlns="" val="3209263416"/>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944562"/>
          </a:xfrm>
        </p:spPr>
        <p:txBody>
          <a:bodyPr>
            <a:normAutofit/>
          </a:bodyPr>
          <a:lstStyle/>
          <a:p>
            <a:r>
              <a:rPr lang="en-US" sz="1600" dirty="0" smtClean="0">
                <a:solidFill>
                  <a:schemeClr val="tx1">
                    <a:lumMod val="85000"/>
                  </a:schemeClr>
                </a:solidFill>
                <a:latin typeface="Gill Sans"/>
                <a:cs typeface="Gill Sans"/>
              </a:rPr>
              <a:t>Street views along the way (camera icons)</a:t>
            </a:r>
            <a:endParaRPr lang="en-US" sz="1600" dirty="0">
              <a:solidFill>
                <a:schemeClr val="tx1">
                  <a:lumMod val="85000"/>
                </a:schemeClr>
              </a:solidFill>
              <a:latin typeface="Gill Sans"/>
              <a:cs typeface="Gill Sans"/>
            </a:endParaRPr>
          </a:p>
        </p:txBody>
      </p:sp>
      <p:pic>
        <p:nvPicPr>
          <p:cNvPr id="4" name="Picture 3" descr="street_views.jpg"/>
          <p:cNvPicPr>
            <a:picLocks noChangeAspect="1"/>
          </p:cNvPicPr>
          <p:nvPr/>
        </p:nvPicPr>
        <p:blipFill>
          <a:blip r:embed="rId2"/>
          <a:stretch>
            <a:fillRect/>
          </a:stretch>
        </p:blipFill>
        <p:spPr>
          <a:xfrm>
            <a:off x="457200" y="1200912"/>
            <a:ext cx="8229600" cy="4456176"/>
          </a:xfrm>
          <a:prstGeom prst="rect">
            <a:avLst/>
          </a:prstGeom>
        </p:spPr>
      </p:pic>
    </p:spTree>
    <p:extLst>
      <p:ext uri="{BB962C8B-B14F-4D97-AF65-F5344CB8AC3E}">
        <p14:creationId xmlns:mc="http://schemas.openxmlformats.org/markup-compatibility/2006" xmlns:mv="urn:schemas-microsoft-com:mac:vml" xmlns:p14="http://schemas.microsoft.com/office/powerpoint/2010/main" xmlns:p="http://schemas.openxmlformats.org/presentationml/2006/main" xmlns:r="http://schemas.openxmlformats.org/officeDocument/2006/relationships" xmlns:a="http://schemas.openxmlformats.org/drawingml/2006/main" xmlns="" val="1656407082"/>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1600" dirty="0" smtClean="0">
                <a:solidFill>
                  <a:srgbClr val="D9D9D9"/>
                </a:solidFill>
                <a:latin typeface="Gill Sans"/>
                <a:cs typeface="Gill Sans"/>
              </a:rPr>
              <a:t>Omaha</a:t>
            </a:r>
            <a:endParaRPr lang="en-US" sz="1600" dirty="0">
              <a:solidFill>
                <a:srgbClr val="D9D9D9"/>
              </a:solidFill>
              <a:latin typeface="Gill Sans"/>
              <a:cs typeface="Gill Sans"/>
            </a:endParaRPr>
          </a:p>
        </p:txBody>
      </p:sp>
      <p:pic>
        <p:nvPicPr>
          <p:cNvPr id="3" name="Picture 2" descr="omaha.jpg"/>
          <p:cNvPicPr>
            <a:picLocks noChangeAspect="1"/>
          </p:cNvPicPr>
          <p:nvPr/>
        </p:nvPicPr>
        <p:blipFill>
          <a:blip r:embed="rId2"/>
          <a:stretch>
            <a:fillRect/>
          </a:stretch>
        </p:blipFill>
        <p:spPr>
          <a:xfrm>
            <a:off x="914400" y="1078992"/>
            <a:ext cx="7315200" cy="4700016"/>
          </a:xfrm>
          <a:prstGeom prst="rect">
            <a:avLst/>
          </a:prstGeom>
        </p:spPr>
      </p:pic>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1600" dirty="0" smtClean="0">
                <a:solidFill>
                  <a:srgbClr val="D9D9D9"/>
                </a:solidFill>
                <a:latin typeface="Gill Sans"/>
                <a:cs typeface="Gill Sans"/>
              </a:rPr>
              <a:t>Associated Street</a:t>
            </a:r>
            <a:r>
              <a:rPr lang="en-US" sz="1600" baseline="0" dirty="0" smtClean="0">
                <a:solidFill>
                  <a:srgbClr val="D9D9D9"/>
                </a:solidFill>
                <a:latin typeface="Gill Sans"/>
                <a:cs typeface="Gill Sans"/>
              </a:rPr>
              <a:t> View: Omaha</a:t>
            </a:r>
            <a:endParaRPr lang="en-US" sz="1600" dirty="0">
              <a:solidFill>
                <a:srgbClr val="D9D9D9"/>
              </a:solidFill>
              <a:latin typeface="Gill Sans"/>
              <a:cs typeface="Gill Sans"/>
            </a:endParaRPr>
          </a:p>
        </p:txBody>
      </p:sp>
      <p:pic>
        <p:nvPicPr>
          <p:cNvPr id="3" name="Picture 2" descr="omaha2.jpg"/>
          <p:cNvPicPr>
            <a:picLocks noChangeAspect="1"/>
          </p:cNvPicPr>
          <p:nvPr/>
        </p:nvPicPr>
        <p:blipFill>
          <a:blip r:embed="rId2"/>
          <a:stretch>
            <a:fillRect/>
          </a:stretch>
        </p:blipFill>
        <p:spPr>
          <a:xfrm>
            <a:off x="914400" y="1082040"/>
            <a:ext cx="7315200" cy="4693920"/>
          </a:xfrm>
          <a:prstGeom prst="rect">
            <a:avLst/>
          </a:prstGeom>
        </p:spPr>
      </p:pic>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1600" baseline="0" dirty="0" smtClean="0">
                <a:solidFill>
                  <a:srgbClr val="D9D9D9"/>
                </a:solidFill>
                <a:latin typeface="Gill Sans"/>
                <a:cs typeface="Gill Sans"/>
              </a:rPr>
              <a:t>Omaha, where ground was broken by the Unio</a:t>
            </a:r>
            <a:r>
              <a:rPr lang="en-US" sz="1600" dirty="0" smtClean="0">
                <a:solidFill>
                  <a:srgbClr val="D9D9D9"/>
                </a:solidFill>
                <a:latin typeface="Gill Sans"/>
                <a:cs typeface="Gill Sans"/>
              </a:rPr>
              <a:t>n Pacific</a:t>
            </a:r>
            <a:endParaRPr lang="en-US" sz="1600" dirty="0">
              <a:solidFill>
                <a:srgbClr val="D9D9D9"/>
              </a:solidFill>
              <a:latin typeface="Gill Sans"/>
              <a:cs typeface="Gill Sans"/>
            </a:endParaRPr>
          </a:p>
        </p:txBody>
      </p:sp>
      <p:pic>
        <p:nvPicPr>
          <p:cNvPr id="4" name="Picture 3" descr="owf.jpg"/>
          <p:cNvPicPr>
            <a:picLocks noChangeAspect="1"/>
          </p:cNvPicPr>
          <p:nvPr/>
        </p:nvPicPr>
        <p:blipFill>
          <a:blip r:embed="rId2"/>
          <a:stretch>
            <a:fillRect/>
          </a:stretch>
        </p:blipFill>
        <p:spPr>
          <a:xfrm>
            <a:off x="1371600" y="1310640"/>
            <a:ext cx="6400800" cy="4236720"/>
          </a:xfrm>
          <a:prstGeom prst="rect">
            <a:avLst/>
          </a:prstGeom>
        </p:spPr>
      </p:pic>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a:bodyPr>
          <a:lstStyle/>
          <a:p>
            <a:r>
              <a:rPr lang="en-US" sz="1600" dirty="0" smtClean="0">
                <a:solidFill>
                  <a:schemeClr val="tx1">
                    <a:lumMod val="85000"/>
                  </a:schemeClr>
                </a:solidFill>
                <a:latin typeface="Gill Sans"/>
                <a:cs typeface="Gill Sans"/>
              </a:rPr>
              <a:t>Ox-bow: downtown Omaha from Martha Street</a:t>
            </a:r>
            <a:endParaRPr lang="en-US" sz="1600" dirty="0">
              <a:solidFill>
                <a:schemeClr val="tx1">
                  <a:lumMod val="85000"/>
                </a:schemeClr>
              </a:solidFill>
              <a:latin typeface="Gill Sans"/>
              <a:cs typeface="Gill Sans"/>
            </a:endParaRPr>
          </a:p>
        </p:txBody>
      </p:sp>
      <p:pic>
        <p:nvPicPr>
          <p:cNvPr id="5" name="Picture 4" descr="DSC_0052.JPG"/>
          <p:cNvPicPr>
            <a:picLocks noChangeAspect="1"/>
          </p:cNvPicPr>
          <p:nvPr/>
        </p:nvPicPr>
        <p:blipFill>
          <a:blip r:embed="rId2"/>
          <a:stretch>
            <a:fillRect/>
          </a:stretch>
        </p:blipFill>
        <p:spPr>
          <a:xfrm>
            <a:off x="1371600" y="1313688"/>
            <a:ext cx="6400800" cy="4230624"/>
          </a:xfrm>
          <a:prstGeom prst="rect">
            <a:avLst/>
          </a:prstGeom>
        </p:spPr>
      </p:pic>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a:bodyPr>
          <a:lstStyle/>
          <a:p>
            <a:r>
              <a:rPr lang="en-US" sz="1600" dirty="0" smtClean="0">
                <a:solidFill>
                  <a:schemeClr val="tx1">
                    <a:lumMod val="85000"/>
                  </a:schemeClr>
                </a:solidFill>
                <a:latin typeface="Gill Sans"/>
                <a:cs typeface="Gill Sans"/>
              </a:rPr>
              <a:t>Ox-bow: tracks, off 15</a:t>
            </a:r>
            <a:r>
              <a:rPr lang="en-US" sz="1600" baseline="30000" dirty="0" smtClean="0">
                <a:solidFill>
                  <a:schemeClr val="tx1">
                    <a:lumMod val="85000"/>
                  </a:schemeClr>
                </a:solidFill>
                <a:latin typeface="Gill Sans"/>
                <a:cs typeface="Gill Sans"/>
              </a:rPr>
              <a:t>th</a:t>
            </a:r>
            <a:r>
              <a:rPr lang="en-US" sz="1600" dirty="0" smtClean="0">
                <a:solidFill>
                  <a:schemeClr val="tx1">
                    <a:lumMod val="85000"/>
                  </a:schemeClr>
                </a:solidFill>
                <a:latin typeface="Gill Sans"/>
                <a:cs typeface="Gill Sans"/>
              </a:rPr>
              <a:t> Street, under Kennedy Freeway</a:t>
            </a:r>
            <a:endParaRPr lang="en-US" sz="1600" dirty="0">
              <a:solidFill>
                <a:schemeClr val="tx1">
                  <a:lumMod val="85000"/>
                </a:schemeClr>
              </a:solidFill>
              <a:latin typeface="Gill Sans"/>
              <a:cs typeface="Gill Sans"/>
            </a:endParaRPr>
          </a:p>
        </p:txBody>
      </p:sp>
      <p:pic>
        <p:nvPicPr>
          <p:cNvPr id="3" name="Picture 2" descr="DSC_0077.JPG"/>
          <p:cNvPicPr>
            <a:picLocks noChangeAspect="1"/>
          </p:cNvPicPr>
          <p:nvPr/>
        </p:nvPicPr>
        <p:blipFill>
          <a:blip r:embed="rId2"/>
          <a:stretch>
            <a:fillRect/>
          </a:stretch>
        </p:blipFill>
        <p:spPr>
          <a:xfrm>
            <a:off x="1371600" y="1304544"/>
            <a:ext cx="6400800" cy="4248912"/>
          </a:xfrm>
          <a:prstGeom prst="rect">
            <a:avLst/>
          </a:prstGeom>
        </p:spPr>
      </p:pic>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a:bodyPr>
          <a:lstStyle/>
          <a:p>
            <a:r>
              <a:rPr lang="en-US" sz="1600" dirty="0" smtClean="0">
                <a:solidFill>
                  <a:schemeClr val="tx1">
                    <a:lumMod val="85000"/>
                  </a:schemeClr>
                </a:solidFill>
                <a:latin typeface="Gill Sans"/>
                <a:cs typeface="Gill Sans"/>
              </a:rPr>
              <a:t>Ox-bow: last remaining tracks on east side, off County Road G42</a:t>
            </a:r>
            <a:endParaRPr lang="en-US" sz="1600" dirty="0">
              <a:solidFill>
                <a:schemeClr val="tx1">
                  <a:lumMod val="85000"/>
                </a:schemeClr>
              </a:solidFill>
              <a:latin typeface="Gill Sans"/>
              <a:cs typeface="Gill Sans"/>
            </a:endParaRPr>
          </a:p>
        </p:txBody>
      </p:sp>
      <p:pic>
        <p:nvPicPr>
          <p:cNvPr id="5" name="Picture 4" descr="DSC_0087.JPG"/>
          <p:cNvPicPr>
            <a:picLocks noChangeAspect="1"/>
          </p:cNvPicPr>
          <p:nvPr/>
        </p:nvPicPr>
        <p:blipFill>
          <a:blip r:embed="rId2"/>
          <a:stretch>
            <a:fillRect/>
          </a:stretch>
        </p:blipFill>
        <p:spPr>
          <a:xfrm>
            <a:off x="1371600" y="1304544"/>
            <a:ext cx="6400800" cy="4248912"/>
          </a:xfrm>
          <a:prstGeom prst="rect">
            <a:avLst/>
          </a:prstGeom>
        </p:spPr>
      </p:pic>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a:bodyPr>
          <a:lstStyle/>
          <a:p>
            <a:r>
              <a:rPr lang="en-US" sz="1600" dirty="0" smtClean="0">
                <a:solidFill>
                  <a:schemeClr val="tx1">
                    <a:lumMod val="85000"/>
                  </a:schemeClr>
                </a:solidFill>
                <a:latin typeface="Gill Sans"/>
                <a:cs typeface="Gill Sans"/>
              </a:rPr>
              <a:t>Ox-bow: bridge, just off Harry Anderson Avenue, near 108</a:t>
            </a:r>
            <a:r>
              <a:rPr lang="en-US" sz="1600" baseline="30000" dirty="0" smtClean="0">
                <a:solidFill>
                  <a:schemeClr val="tx1">
                    <a:lumMod val="85000"/>
                  </a:schemeClr>
                </a:solidFill>
                <a:latin typeface="Gill Sans"/>
                <a:cs typeface="Gill Sans"/>
              </a:rPr>
              <a:t>th</a:t>
            </a:r>
            <a:r>
              <a:rPr lang="en-US" sz="1600" dirty="0" smtClean="0">
                <a:solidFill>
                  <a:schemeClr val="tx1">
                    <a:lumMod val="85000"/>
                  </a:schemeClr>
                </a:solidFill>
                <a:latin typeface="Gill Sans"/>
                <a:cs typeface="Gill Sans"/>
              </a:rPr>
              <a:t> Street</a:t>
            </a:r>
            <a:endParaRPr lang="en-US" sz="1600" dirty="0">
              <a:solidFill>
                <a:schemeClr val="tx1">
                  <a:lumMod val="85000"/>
                </a:schemeClr>
              </a:solidFill>
              <a:latin typeface="Gill Sans"/>
              <a:cs typeface="Gill Sans"/>
            </a:endParaRPr>
          </a:p>
        </p:txBody>
      </p:sp>
      <p:pic>
        <p:nvPicPr>
          <p:cNvPr id="3" name="Picture 2" descr="DSC_0101.JPG"/>
          <p:cNvPicPr>
            <a:picLocks noChangeAspect="1"/>
          </p:cNvPicPr>
          <p:nvPr/>
        </p:nvPicPr>
        <p:blipFill>
          <a:blip r:embed="rId2"/>
          <a:stretch>
            <a:fillRect/>
          </a:stretch>
        </p:blipFill>
        <p:spPr>
          <a:xfrm>
            <a:off x="1371600" y="1304544"/>
            <a:ext cx="6400800" cy="4248912"/>
          </a:xfrm>
          <a:prstGeom prst="rect">
            <a:avLst/>
          </a:prstGeom>
        </p:spPr>
      </p:pic>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2" name="Picture 1" descr="up3.jpg"/>
          <p:cNvPicPr>
            <a:picLocks noChangeAspect="1"/>
          </p:cNvPicPr>
          <p:nvPr/>
        </p:nvPicPr>
        <p:blipFill>
          <a:blip r:embed="rId2"/>
          <a:stretch>
            <a:fillRect/>
          </a:stretch>
        </p:blipFill>
        <p:spPr>
          <a:xfrm>
            <a:off x="1371600" y="1359408"/>
            <a:ext cx="6400800" cy="4139184"/>
          </a:xfrm>
          <a:prstGeom prst="rect">
            <a:avLst/>
          </a:prstGeom>
        </p:spPr>
      </p:pic>
      <p:sp>
        <p:nvSpPr>
          <p:cNvPr id="3" name="Title 2"/>
          <p:cNvSpPr>
            <a:spLocks noGrp="1"/>
          </p:cNvSpPr>
          <p:nvPr>
            <p:ph type="title"/>
          </p:nvPr>
        </p:nvSpPr>
        <p:spPr/>
        <p:txBody>
          <a:bodyPr/>
          <a:lstStyle/>
          <a:p>
            <a:r>
              <a:rPr lang="en-US" sz="1600" dirty="0" smtClean="0">
                <a:solidFill>
                  <a:schemeClr val="tx1">
                    <a:lumMod val="85000"/>
                  </a:schemeClr>
                </a:solidFill>
                <a:latin typeface="Gill Sans"/>
                <a:cs typeface="Gill Sans"/>
              </a:rPr>
              <a:t>Ox Bow, Lane</a:t>
            </a:r>
            <a:endParaRPr lang="en-US" sz="1600" dirty="0">
              <a:solidFill>
                <a:schemeClr val="tx1">
                  <a:lumMod val="85000"/>
                </a:schemeClr>
              </a:solidFill>
              <a:latin typeface="Gill Sans"/>
              <a:cs typeface="Gill Sans"/>
            </a:endParaRP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1600" dirty="0" smtClean="0">
                <a:solidFill>
                  <a:schemeClr val="tx1">
                    <a:lumMod val="85000"/>
                  </a:schemeClr>
                </a:solidFill>
                <a:latin typeface="Gill Sans"/>
                <a:cs typeface="Gill Sans"/>
              </a:rPr>
              <a:t>Tracks along side Old Lincoln Highway between 168</a:t>
            </a:r>
            <a:r>
              <a:rPr lang="en-US" sz="1600" baseline="30000" dirty="0" smtClean="0">
                <a:solidFill>
                  <a:schemeClr val="tx1">
                    <a:lumMod val="85000"/>
                  </a:schemeClr>
                </a:solidFill>
                <a:latin typeface="Gill Sans"/>
                <a:cs typeface="Gill Sans"/>
              </a:rPr>
              <a:t>th</a:t>
            </a:r>
            <a:r>
              <a:rPr lang="en-US" sz="1600" dirty="0" smtClean="0">
                <a:solidFill>
                  <a:schemeClr val="tx1">
                    <a:lumMod val="85000"/>
                  </a:schemeClr>
                </a:solidFill>
                <a:latin typeface="Gill Sans"/>
                <a:cs typeface="Gill Sans"/>
              </a:rPr>
              <a:t> and 180</a:t>
            </a:r>
            <a:r>
              <a:rPr lang="en-US" sz="1600" baseline="30000" dirty="0" smtClean="0">
                <a:solidFill>
                  <a:schemeClr val="tx1">
                    <a:lumMod val="85000"/>
                  </a:schemeClr>
                </a:solidFill>
                <a:latin typeface="Gill Sans"/>
                <a:cs typeface="Gill Sans"/>
              </a:rPr>
              <a:t>th</a:t>
            </a:r>
            <a:r>
              <a:rPr lang="en-US" sz="1600" dirty="0" smtClean="0">
                <a:solidFill>
                  <a:schemeClr val="tx1">
                    <a:lumMod val="85000"/>
                  </a:schemeClr>
                </a:solidFill>
                <a:latin typeface="Gill Sans"/>
                <a:cs typeface="Gill Sans"/>
              </a:rPr>
              <a:t> </a:t>
            </a:r>
            <a:endParaRPr lang="en-US" sz="1600" dirty="0">
              <a:solidFill>
                <a:schemeClr val="tx1">
                  <a:lumMod val="85000"/>
                </a:schemeClr>
              </a:solidFill>
              <a:latin typeface="Gill Sans"/>
              <a:cs typeface="Gill Sans"/>
            </a:endParaRPr>
          </a:p>
        </p:txBody>
      </p:sp>
      <p:pic>
        <p:nvPicPr>
          <p:cNvPr id="4" name="Picture 3" descr="DSC_0135.JPG"/>
          <p:cNvPicPr>
            <a:picLocks noChangeAspect="1"/>
          </p:cNvPicPr>
          <p:nvPr/>
        </p:nvPicPr>
        <p:blipFill>
          <a:blip r:embed="rId2"/>
          <a:stretch>
            <a:fillRect/>
          </a:stretch>
        </p:blipFill>
        <p:spPr>
          <a:xfrm>
            <a:off x="1371600" y="1304544"/>
            <a:ext cx="6400800" cy="4248912"/>
          </a:xfrm>
          <a:prstGeom prst="rect">
            <a:avLst/>
          </a:prstGeom>
        </p:spPr>
      </p:pic>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1600" dirty="0" smtClean="0">
                <a:solidFill>
                  <a:srgbClr val="D9D9D9"/>
                </a:solidFill>
                <a:latin typeface="Gill Sans"/>
                <a:cs typeface="Gill Sans"/>
              </a:rPr>
              <a:t>Fremont</a:t>
            </a:r>
            <a:endParaRPr lang="en-US" sz="1600" dirty="0">
              <a:solidFill>
                <a:srgbClr val="D9D9D9"/>
              </a:solidFill>
              <a:latin typeface="Gill Sans"/>
              <a:cs typeface="Gill Sans"/>
            </a:endParaRPr>
          </a:p>
        </p:txBody>
      </p:sp>
      <p:pic>
        <p:nvPicPr>
          <p:cNvPr id="3" name="Picture 2" descr="fremont.jpg"/>
          <p:cNvPicPr>
            <a:picLocks noChangeAspect="1"/>
          </p:cNvPicPr>
          <p:nvPr/>
        </p:nvPicPr>
        <p:blipFill>
          <a:blip r:embed="rId2"/>
          <a:stretch>
            <a:fillRect/>
          </a:stretch>
        </p:blipFill>
        <p:spPr>
          <a:xfrm>
            <a:off x="914400" y="1078992"/>
            <a:ext cx="7315200" cy="4700016"/>
          </a:xfrm>
          <a:prstGeom prst="rect">
            <a:avLst/>
          </a:prstGeom>
        </p:spPr>
      </p:pic>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1600" kern="1200" dirty="0" smtClean="0">
                <a:solidFill>
                  <a:srgbClr val="D9D9D9"/>
                </a:solidFill>
                <a:latin typeface="Gill Sans"/>
                <a:ea typeface="+mj-ea"/>
                <a:cs typeface="Gill Sans"/>
              </a:rPr>
              <a:t>Associated Street</a:t>
            </a:r>
            <a:r>
              <a:rPr lang="en-US" sz="1600" kern="1200" baseline="0" dirty="0" smtClean="0">
                <a:solidFill>
                  <a:srgbClr val="D9D9D9"/>
                </a:solidFill>
                <a:latin typeface="Gill Sans"/>
                <a:ea typeface="+mj-ea"/>
                <a:cs typeface="Gill Sans"/>
              </a:rPr>
              <a:t> View: Fremont</a:t>
            </a:r>
            <a:endParaRPr lang="en-US" sz="1600" dirty="0">
              <a:solidFill>
                <a:srgbClr val="D9D9D9"/>
              </a:solidFill>
              <a:latin typeface="Gill Sans"/>
              <a:cs typeface="Gill Sans"/>
            </a:endParaRPr>
          </a:p>
        </p:txBody>
      </p:sp>
      <p:pic>
        <p:nvPicPr>
          <p:cNvPr id="3" name="Picture 2" descr="fremont2.jpg"/>
          <p:cNvPicPr>
            <a:picLocks noChangeAspect="1"/>
          </p:cNvPicPr>
          <p:nvPr/>
        </p:nvPicPr>
        <p:blipFill>
          <a:blip r:embed="rId2"/>
          <a:stretch>
            <a:fillRect/>
          </a:stretch>
        </p:blipFill>
        <p:spPr>
          <a:xfrm>
            <a:off x="914400" y="1082040"/>
            <a:ext cx="7315200" cy="4693920"/>
          </a:xfrm>
          <a:prstGeom prst="rect">
            <a:avLst/>
          </a:prstGeom>
        </p:spPr>
      </p:pic>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1600" dirty="0" smtClean="0">
                <a:solidFill>
                  <a:schemeClr val="tx1">
                    <a:lumMod val="85000"/>
                  </a:schemeClr>
                </a:solidFill>
                <a:latin typeface="Gill Sans"/>
                <a:cs typeface="Gill Sans"/>
              </a:rPr>
              <a:t>Tracks along side Old Lincoln Highway near Ames, NE, eight miles west of Fremont</a:t>
            </a:r>
            <a:endParaRPr lang="en-US" sz="1600" dirty="0">
              <a:solidFill>
                <a:schemeClr val="tx1">
                  <a:lumMod val="85000"/>
                </a:schemeClr>
              </a:solidFill>
              <a:latin typeface="Gill Sans"/>
              <a:cs typeface="Gill Sans"/>
            </a:endParaRPr>
          </a:p>
        </p:txBody>
      </p:sp>
      <p:pic>
        <p:nvPicPr>
          <p:cNvPr id="4" name="Picture 3" descr="20_ames2.jpg"/>
          <p:cNvPicPr>
            <a:picLocks noChangeAspect="1"/>
          </p:cNvPicPr>
          <p:nvPr/>
        </p:nvPicPr>
        <p:blipFill>
          <a:blip r:embed="rId2"/>
          <a:stretch>
            <a:fillRect/>
          </a:stretch>
        </p:blipFill>
        <p:spPr>
          <a:xfrm>
            <a:off x="457200" y="2279904"/>
            <a:ext cx="8229600" cy="2298192"/>
          </a:xfrm>
          <a:prstGeom prst="rect">
            <a:avLst/>
          </a:prstGeom>
        </p:spPr>
      </p:pic>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a:bodyPr>
          <a:lstStyle/>
          <a:p>
            <a:r>
              <a:rPr lang="en-US" sz="1600" dirty="0" smtClean="0">
                <a:solidFill>
                  <a:schemeClr val="tx1">
                    <a:lumMod val="85000"/>
                  </a:schemeClr>
                </a:solidFill>
                <a:latin typeface="Gill Sans"/>
                <a:cs typeface="Gill Sans"/>
              </a:rPr>
              <a:t>Platte River, North Bend</a:t>
            </a:r>
            <a:endParaRPr lang="en-US" sz="1600" dirty="0">
              <a:solidFill>
                <a:schemeClr val="tx1">
                  <a:lumMod val="85000"/>
                </a:schemeClr>
              </a:solidFill>
              <a:latin typeface="Gill Sans"/>
              <a:cs typeface="Gill Sans"/>
            </a:endParaRPr>
          </a:p>
        </p:txBody>
      </p:sp>
      <p:pic>
        <p:nvPicPr>
          <p:cNvPr id="3" name="Picture 2" descr="8_north_bend5.jpg"/>
          <p:cNvPicPr>
            <a:picLocks noChangeAspect="1"/>
          </p:cNvPicPr>
          <p:nvPr/>
        </p:nvPicPr>
        <p:blipFill>
          <a:blip r:embed="rId2"/>
          <a:stretch>
            <a:fillRect/>
          </a:stretch>
        </p:blipFill>
        <p:spPr>
          <a:xfrm>
            <a:off x="457200" y="2121408"/>
            <a:ext cx="8229600" cy="2615184"/>
          </a:xfrm>
          <a:prstGeom prst="rect">
            <a:avLst/>
          </a:prstGeom>
        </p:spPr>
      </p:pic>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1600" dirty="0" smtClean="0">
                <a:solidFill>
                  <a:srgbClr val="D9D9D9"/>
                </a:solidFill>
                <a:latin typeface="Gill Sans"/>
                <a:cs typeface="Gill Sans"/>
              </a:rPr>
              <a:t>Columbus</a:t>
            </a:r>
            <a:endParaRPr lang="en-US" sz="1600" dirty="0">
              <a:solidFill>
                <a:srgbClr val="D9D9D9"/>
              </a:solidFill>
              <a:latin typeface="Gill Sans"/>
              <a:cs typeface="Gill Sans"/>
            </a:endParaRPr>
          </a:p>
        </p:txBody>
      </p:sp>
      <p:pic>
        <p:nvPicPr>
          <p:cNvPr id="3" name="Picture 2" descr="columbus.jpg"/>
          <p:cNvPicPr>
            <a:picLocks noChangeAspect="1"/>
          </p:cNvPicPr>
          <p:nvPr/>
        </p:nvPicPr>
        <p:blipFill>
          <a:blip r:embed="rId2"/>
          <a:stretch>
            <a:fillRect/>
          </a:stretch>
        </p:blipFill>
        <p:spPr>
          <a:xfrm>
            <a:off x="914400" y="1078992"/>
            <a:ext cx="7315200" cy="4700016"/>
          </a:xfrm>
          <a:prstGeom prst="rect">
            <a:avLst/>
          </a:prstGeom>
        </p:spPr>
      </p:pic>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1600" kern="1200" dirty="0" smtClean="0">
                <a:solidFill>
                  <a:srgbClr val="D9D9D9"/>
                </a:solidFill>
                <a:latin typeface="Gill Sans"/>
                <a:ea typeface="+mj-ea"/>
                <a:cs typeface="Gill Sans"/>
              </a:rPr>
              <a:t>Associated Street</a:t>
            </a:r>
            <a:r>
              <a:rPr lang="en-US" sz="1600" kern="1200" baseline="0" dirty="0" smtClean="0">
                <a:solidFill>
                  <a:srgbClr val="D9D9D9"/>
                </a:solidFill>
                <a:latin typeface="Gill Sans"/>
                <a:ea typeface="+mj-ea"/>
                <a:cs typeface="Gill Sans"/>
              </a:rPr>
              <a:t> View: Columbus</a:t>
            </a:r>
            <a:endParaRPr lang="en-US" sz="1600" dirty="0">
              <a:solidFill>
                <a:srgbClr val="D9D9D9"/>
              </a:solidFill>
              <a:latin typeface="Gill Sans"/>
              <a:cs typeface="Gill Sans"/>
            </a:endParaRPr>
          </a:p>
        </p:txBody>
      </p:sp>
      <p:pic>
        <p:nvPicPr>
          <p:cNvPr id="3" name="Picture 2" descr="columbus2.jpg"/>
          <p:cNvPicPr>
            <a:picLocks noChangeAspect="1"/>
          </p:cNvPicPr>
          <p:nvPr/>
        </p:nvPicPr>
        <p:blipFill>
          <a:blip r:embed="rId2"/>
          <a:stretch>
            <a:fillRect/>
          </a:stretch>
        </p:blipFill>
        <p:spPr>
          <a:xfrm>
            <a:off x="914400" y="1082040"/>
            <a:ext cx="7315200" cy="4693920"/>
          </a:xfrm>
          <a:prstGeom prst="rect">
            <a:avLst/>
          </a:prstGeom>
        </p:spPr>
      </p:pic>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1600" kern="1200" baseline="0" dirty="0" smtClean="0">
                <a:solidFill>
                  <a:srgbClr val="D9D9D9"/>
                </a:solidFill>
                <a:latin typeface="Gill Sans"/>
                <a:ea typeface="+mj-ea"/>
                <a:cs typeface="Gill Sans"/>
              </a:rPr>
              <a:t>The station at Columbus</a:t>
            </a:r>
            <a:endParaRPr lang="en-US" sz="1600" dirty="0">
              <a:solidFill>
                <a:srgbClr val="D9D9D9"/>
              </a:solidFill>
              <a:latin typeface="Gill Sans"/>
              <a:cs typeface="Gill Sans"/>
            </a:endParaRPr>
          </a:p>
        </p:txBody>
      </p:sp>
      <p:pic>
        <p:nvPicPr>
          <p:cNvPr id="4" name="Picture 3" descr="columbus_p.jpg"/>
          <p:cNvPicPr>
            <a:picLocks noChangeAspect="1"/>
          </p:cNvPicPr>
          <p:nvPr/>
        </p:nvPicPr>
        <p:blipFill>
          <a:blip r:embed="rId2"/>
          <a:stretch>
            <a:fillRect/>
          </a:stretch>
        </p:blipFill>
        <p:spPr>
          <a:xfrm>
            <a:off x="457200" y="1834896"/>
            <a:ext cx="8229600" cy="3188208"/>
          </a:xfrm>
          <a:prstGeom prst="rect">
            <a:avLst/>
          </a:prstGeom>
        </p:spPr>
      </p:pic>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1600" dirty="0" smtClean="0">
                <a:solidFill>
                  <a:srgbClr val="D9D9D9"/>
                </a:solidFill>
                <a:latin typeface="Gill Sans"/>
                <a:cs typeface="Gill Sans"/>
              </a:rPr>
              <a:t>Grand Island</a:t>
            </a:r>
            <a:endParaRPr lang="en-US" sz="1600" dirty="0">
              <a:solidFill>
                <a:srgbClr val="D9D9D9"/>
              </a:solidFill>
              <a:latin typeface="Gill Sans"/>
              <a:cs typeface="Gill Sans"/>
            </a:endParaRPr>
          </a:p>
        </p:txBody>
      </p:sp>
      <p:pic>
        <p:nvPicPr>
          <p:cNvPr id="3" name="Picture 2" descr="grand_island.jpg"/>
          <p:cNvPicPr>
            <a:picLocks noChangeAspect="1"/>
          </p:cNvPicPr>
          <p:nvPr/>
        </p:nvPicPr>
        <p:blipFill>
          <a:blip r:embed="rId2"/>
          <a:stretch>
            <a:fillRect/>
          </a:stretch>
        </p:blipFill>
        <p:spPr>
          <a:xfrm>
            <a:off x="914400" y="1078992"/>
            <a:ext cx="7315200" cy="4700016"/>
          </a:xfrm>
          <a:prstGeom prst="rect">
            <a:avLst/>
          </a:prstGeom>
        </p:spPr>
      </p:pic>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1600" kern="1200" dirty="0" smtClean="0">
                <a:solidFill>
                  <a:srgbClr val="D9D9D9"/>
                </a:solidFill>
                <a:latin typeface="Gill Sans"/>
                <a:ea typeface="+mj-ea"/>
                <a:cs typeface="Gill Sans"/>
              </a:rPr>
              <a:t>Associated Street</a:t>
            </a:r>
            <a:r>
              <a:rPr lang="en-US" sz="1600" kern="1200" baseline="0" dirty="0" smtClean="0">
                <a:solidFill>
                  <a:srgbClr val="D9D9D9"/>
                </a:solidFill>
                <a:latin typeface="Gill Sans"/>
                <a:ea typeface="+mj-ea"/>
                <a:cs typeface="Gill Sans"/>
              </a:rPr>
              <a:t> View: Grand Island</a:t>
            </a:r>
            <a:endParaRPr lang="en-US" sz="1600" dirty="0">
              <a:solidFill>
                <a:srgbClr val="D9D9D9"/>
              </a:solidFill>
              <a:latin typeface="Gill Sans"/>
              <a:cs typeface="Gill Sans"/>
            </a:endParaRPr>
          </a:p>
        </p:txBody>
      </p:sp>
      <p:pic>
        <p:nvPicPr>
          <p:cNvPr id="3" name="Picture 2" descr="grand_island2.jpg"/>
          <p:cNvPicPr>
            <a:picLocks noChangeAspect="1"/>
          </p:cNvPicPr>
          <p:nvPr/>
        </p:nvPicPr>
        <p:blipFill>
          <a:blip r:embed="rId2"/>
          <a:stretch>
            <a:fillRect/>
          </a:stretch>
        </p:blipFill>
        <p:spPr>
          <a:xfrm>
            <a:off x="914400" y="1082040"/>
            <a:ext cx="7315200" cy="4693920"/>
          </a:xfrm>
          <a:prstGeom prst="rect">
            <a:avLst/>
          </a:prstGeom>
        </p:spPr>
      </p:pic>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1600" kern="1200" baseline="0" dirty="0" smtClean="0">
                <a:solidFill>
                  <a:srgbClr val="D9D9D9"/>
                </a:solidFill>
                <a:latin typeface="Gill Sans"/>
                <a:ea typeface="+mj-ea"/>
                <a:cs typeface="Gill Sans"/>
              </a:rPr>
              <a:t>Grand Island</a:t>
            </a:r>
            <a:endParaRPr lang="en-US" sz="1600" dirty="0">
              <a:solidFill>
                <a:srgbClr val="D9D9D9"/>
              </a:solidFill>
              <a:latin typeface="Gill Sans"/>
              <a:cs typeface="Gill Sans"/>
            </a:endParaRPr>
          </a:p>
        </p:txBody>
      </p:sp>
      <p:pic>
        <p:nvPicPr>
          <p:cNvPr id="4" name="Picture 3" descr="gi.jpg"/>
          <p:cNvPicPr>
            <a:picLocks noChangeAspect="1"/>
          </p:cNvPicPr>
          <p:nvPr/>
        </p:nvPicPr>
        <p:blipFill>
          <a:blip r:embed="rId2"/>
          <a:stretch>
            <a:fillRect/>
          </a:stretch>
        </p:blipFill>
        <p:spPr>
          <a:xfrm>
            <a:off x="1371600" y="1307592"/>
            <a:ext cx="6400800" cy="4242816"/>
          </a:xfrm>
          <a:prstGeom prst="rect">
            <a:avLst/>
          </a:prstGeom>
        </p:spPr>
      </p:pic>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1600" dirty="0" smtClean="0">
                <a:solidFill>
                  <a:srgbClr val="D9D9D9"/>
                </a:solidFill>
                <a:latin typeface="Gill Sans"/>
                <a:cs typeface="Gill Sans"/>
              </a:rPr>
              <a:t>Kearney</a:t>
            </a:r>
            <a:endParaRPr lang="en-US" sz="1600" dirty="0">
              <a:solidFill>
                <a:srgbClr val="D9D9D9"/>
              </a:solidFill>
              <a:latin typeface="Gill Sans"/>
              <a:cs typeface="Gill Sans"/>
            </a:endParaRPr>
          </a:p>
        </p:txBody>
      </p:sp>
      <p:pic>
        <p:nvPicPr>
          <p:cNvPr id="3" name="Picture 2" descr="kearney.jpg"/>
          <p:cNvPicPr>
            <a:picLocks noChangeAspect="1"/>
          </p:cNvPicPr>
          <p:nvPr/>
        </p:nvPicPr>
        <p:blipFill>
          <a:blip r:embed="rId2"/>
          <a:stretch>
            <a:fillRect/>
          </a:stretch>
        </p:blipFill>
        <p:spPr>
          <a:xfrm>
            <a:off x="914400" y="1078992"/>
            <a:ext cx="7315200" cy="4700016"/>
          </a:xfrm>
          <a:prstGeom prst="rect">
            <a:avLst/>
          </a:prstGeom>
        </p:spPr>
      </p:pic>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1600" kern="1200" dirty="0" smtClean="0">
                <a:solidFill>
                  <a:srgbClr val="D9D9D9"/>
                </a:solidFill>
                <a:latin typeface="Gill Sans"/>
                <a:ea typeface="+mj-ea"/>
                <a:cs typeface="Gill Sans"/>
              </a:rPr>
              <a:t>Associated Street</a:t>
            </a:r>
            <a:r>
              <a:rPr lang="en-US" sz="1600" kern="1200" baseline="0" dirty="0" smtClean="0">
                <a:solidFill>
                  <a:srgbClr val="D9D9D9"/>
                </a:solidFill>
                <a:latin typeface="Gill Sans"/>
                <a:ea typeface="+mj-ea"/>
                <a:cs typeface="Gill Sans"/>
              </a:rPr>
              <a:t> View: Kearney</a:t>
            </a:r>
            <a:endParaRPr lang="en-US" sz="1600" dirty="0">
              <a:solidFill>
                <a:srgbClr val="D9D9D9"/>
              </a:solidFill>
              <a:latin typeface="Gill Sans"/>
              <a:cs typeface="Gill Sans"/>
            </a:endParaRPr>
          </a:p>
        </p:txBody>
      </p:sp>
      <p:pic>
        <p:nvPicPr>
          <p:cNvPr id="3" name="Picture 2" descr="kearney2.jpg"/>
          <p:cNvPicPr>
            <a:picLocks noChangeAspect="1"/>
          </p:cNvPicPr>
          <p:nvPr/>
        </p:nvPicPr>
        <p:blipFill>
          <a:blip r:embed="rId2"/>
          <a:stretch>
            <a:fillRect/>
          </a:stretch>
        </p:blipFill>
        <p:spPr>
          <a:xfrm>
            <a:off x="914400" y="1082040"/>
            <a:ext cx="7315200" cy="4693920"/>
          </a:xfrm>
          <a:prstGeom prst="rect">
            <a:avLst/>
          </a:prstGeom>
        </p:spPr>
      </p:pic>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1600" dirty="0" smtClean="0">
                <a:solidFill>
                  <a:schemeClr val="tx1">
                    <a:lumMod val="85000"/>
                  </a:schemeClr>
                </a:solidFill>
                <a:latin typeface="Gill Sans"/>
                <a:cs typeface="Gill Sans"/>
              </a:rPr>
              <a:t>Downtown Kearney</a:t>
            </a:r>
            <a:endParaRPr lang="en-US" sz="1600" dirty="0">
              <a:solidFill>
                <a:schemeClr val="tx1">
                  <a:lumMod val="85000"/>
                </a:schemeClr>
              </a:solidFill>
              <a:latin typeface="Gill Sans"/>
              <a:cs typeface="Gill Sans"/>
            </a:endParaRPr>
          </a:p>
        </p:txBody>
      </p:sp>
      <p:pic>
        <p:nvPicPr>
          <p:cNvPr id="4" name="Picture 3" descr="16_kearney2.jpg"/>
          <p:cNvPicPr>
            <a:picLocks noChangeAspect="1"/>
          </p:cNvPicPr>
          <p:nvPr/>
        </p:nvPicPr>
        <p:blipFill>
          <a:blip r:embed="rId2"/>
          <a:stretch>
            <a:fillRect/>
          </a:stretch>
        </p:blipFill>
        <p:spPr>
          <a:xfrm>
            <a:off x="457200" y="1319784"/>
            <a:ext cx="8229600" cy="4218432"/>
          </a:xfrm>
          <a:prstGeom prst="rect">
            <a:avLst/>
          </a:prstGeom>
        </p:spPr>
      </p:pic>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2" name="Picture 1" descr="up13.jpg"/>
          <p:cNvPicPr>
            <a:picLocks noChangeAspect="1"/>
          </p:cNvPicPr>
          <p:nvPr/>
        </p:nvPicPr>
        <p:blipFill>
          <a:blip r:embed="rId2"/>
          <a:stretch>
            <a:fillRect/>
          </a:stretch>
        </p:blipFill>
        <p:spPr>
          <a:xfrm>
            <a:off x="1371600" y="1091184"/>
            <a:ext cx="6400800" cy="4675632"/>
          </a:xfrm>
          <a:prstGeom prst="rect">
            <a:avLst/>
          </a:prstGeom>
        </p:spPr>
      </p:pic>
      <p:sp>
        <p:nvSpPr>
          <p:cNvPr id="3" name="Title 2"/>
          <p:cNvSpPr>
            <a:spLocks noGrp="1"/>
          </p:cNvSpPr>
          <p:nvPr>
            <p:ph type="title"/>
          </p:nvPr>
        </p:nvSpPr>
        <p:spPr/>
        <p:txBody>
          <a:bodyPr/>
          <a:lstStyle/>
          <a:p>
            <a:r>
              <a:rPr lang="en-US" sz="1600" dirty="0" smtClean="0">
                <a:solidFill>
                  <a:schemeClr val="tx1">
                    <a:lumMod val="85000"/>
                  </a:schemeClr>
                </a:solidFill>
                <a:latin typeface="Gill Sans"/>
                <a:cs typeface="Gill Sans"/>
              </a:rPr>
              <a:t>Fort Kearney</a:t>
            </a:r>
            <a:endParaRPr lang="en-US" sz="1600" dirty="0">
              <a:solidFill>
                <a:schemeClr val="tx1">
                  <a:lumMod val="85000"/>
                </a:schemeClr>
              </a:solidFill>
              <a:latin typeface="Gill Sans"/>
              <a:cs typeface="Gill Sans"/>
            </a:endParaRPr>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sz="1600" dirty="0" smtClean="0">
                <a:solidFill>
                  <a:schemeClr val="tx1">
                    <a:lumMod val="85000"/>
                  </a:schemeClr>
                </a:solidFill>
                <a:latin typeface="Gill Sans"/>
                <a:cs typeface="Gill Sans"/>
              </a:rPr>
              <a:t>Just west of Elm Creek, Nebraska</a:t>
            </a:r>
            <a:endParaRPr lang="en-US" sz="1600" dirty="0">
              <a:solidFill>
                <a:schemeClr val="tx1">
                  <a:lumMod val="85000"/>
                </a:schemeClr>
              </a:solidFill>
              <a:latin typeface="Gill Sans"/>
              <a:cs typeface="Gill Sans"/>
            </a:endParaRPr>
          </a:p>
        </p:txBody>
      </p:sp>
      <p:pic>
        <p:nvPicPr>
          <p:cNvPr id="5" name="Picture 4" descr="14_elm_creek.jpg"/>
          <p:cNvPicPr>
            <a:picLocks noChangeAspect="1"/>
          </p:cNvPicPr>
          <p:nvPr/>
        </p:nvPicPr>
        <p:blipFill>
          <a:blip r:embed="rId2"/>
          <a:stretch>
            <a:fillRect/>
          </a:stretch>
        </p:blipFill>
        <p:spPr>
          <a:xfrm>
            <a:off x="457200" y="2392680"/>
            <a:ext cx="8229600" cy="2072640"/>
          </a:xfrm>
          <a:prstGeom prst="rect">
            <a:avLst/>
          </a:prstGeom>
        </p:spPr>
      </p:pic>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1600" dirty="0" smtClean="0">
                <a:solidFill>
                  <a:schemeClr val="tx1">
                    <a:lumMod val="85000"/>
                  </a:schemeClr>
                </a:solidFill>
                <a:latin typeface="Gill Sans"/>
                <a:cs typeface="Gill Sans"/>
              </a:rPr>
              <a:t>Platte River, south of Overton, Nebraska</a:t>
            </a:r>
            <a:endParaRPr lang="en-US" sz="1600" dirty="0">
              <a:solidFill>
                <a:schemeClr val="tx1">
                  <a:lumMod val="85000"/>
                </a:schemeClr>
              </a:solidFill>
              <a:latin typeface="Gill Sans"/>
              <a:cs typeface="Gill Sans"/>
            </a:endParaRPr>
          </a:p>
        </p:txBody>
      </p:sp>
      <p:pic>
        <p:nvPicPr>
          <p:cNvPr id="4" name="Picture 3" descr="12_platte_overton2.jpg"/>
          <p:cNvPicPr>
            <a:picLocks noChangeAspect="1"/>
          </p:cNvPicPr>
          <p:nvPr/>
        </p:nvPicPr>
        <p:blipFill>
          <a:blip r:embed="rId2"/>
          <a:stretch>
            <a:fillRect/>
          </a:stretch>
        </p:blipFill>
        <p:spPr>
          <a:xfrm>
            <a:off x="457200" y="2298192"/>
            <a:ext cx="8229600" cy="2261616"/>
          </a:xfrm>
          <a:prstGeom prst="rect">
            <a:avLst/>
          </a:prstGeom>
        </p:spPr>
      </p:pic>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1600" dirty="0" smtClean="0">
                <a:solidFill>
                  <a:srgbClr val="D9D9D9"/>
                </a:solidFill>
                <a:latin typeface="Gill Sans"/>
                <a:cs typeface="Gill Sans"/>
              </a:rPr>
              <a:t>Cozad and the 100</a:t>
            </a:r>
            <a:r>
              <a:rPr lang="en-US" sz="1600" baseline="30000" dirty="0" smtClean="0">
                <a:solidFill>
                  <a:srgbClr val="D9D9D9"/>
                </a:solidFill>
                <a:latin typeface="Gill Sans"/>
                <a:cs typeface="Gill Sans"/>
              </a:rPr>
              <a:t>th</a:t>
            </a:r>
            <a:r>
              <a:rPr lang="en-US" sz="1600" dirty="0" smtClean="0">
                <a:solidFill>
                  <a:srgbClr val="D9D9D9"/>
                </a:solidFill>
                <a:latin typeface="Gill Sans"/>
                <a:cs typeface="Gill Sans"/>
              </a:rPr>
              <a:t> Meridian</a:t>
            </a:r>
            <a:endParaRPr lang="en-US" sz="1600" dirty="0">
              <a:solidFill>
                <a:srgbClr val="D9D9D9"/>
              </a:solidFill>
              <a:latin typeface="Gill Sans"/>
              <a:cs typeface="Gill Sans"/>
            </a:endParaRPr>
          </a:p>
        </p:txBody>
      </p:sp>
      <p:pic>
        <p:nvPicPr>
          <p:cNvPr id="4" name="Picture 3" descr="100m.jpg"/>
          <p:cNvPicPr>
            <a:picLocks noChangeAspect="1"/>
          </p:cNvPicPr>
          <p:nvPr/>
        </p:nvPicPr>
        <p:blipFill>
          <a:blip r:embed="rId2"/>
          <a:stretch>
            <a:fillRect/>
          </a:stretch>
        </p:blipFill>
        <p:spPr>
          <a:xfrm>
            <a:off x="914400" y="1078992"/>
            <a:ext cx="7315200" cy="4700016"/>
          </a:xfrm>
          <a:prstGeom prst="rect">
            <a:avLst/>
          </a:prstGeom>
        </p:spPr>
      </p:pic>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1600" kern="1200" dirty="0" smtClean="0">
                <a:solidFill>
                  <a:srgbClr val="D9D9D9"/>
                </a:solidFill>
                <a:latin typeface="Gill Sans"/>
                <a:ea typeface="+mj-ea"/>
                <a:cs typeface="Gill Sans"/>
              </a:rPr>
              <a:t>Associated Street</a:t>
            </a:r>
            <a:r>
              <a:rPr lang="en-US" sz="1600" kern="1200" baseline="0" dirty="0" smtClean="0">
                <a:solidFill>
                  <a:srgbClr val="D9D9D9"/>
                </a:solidFill>
                <a:latin typeface="Gill Sans"/>
                <a:ea typeface="+mj-ea"/>
                <a:cs typeface="Gill Sans"/>
              </a:rPr>
              <a:t> View—note marker for 100</a:t>
            </a:r>
            <a:r>
              <a:rPr lang="en-US" sz="1600" kern="1200" baseline="30000" dirty="0" smtClean="0">
                <a:solidFill>
                  <a:srgbClr val="D9D9D9"/>
                </a:solidFill>
                <a:latin typeface="Gill Sans"/>
                <a:ea typeface="+mj-ea"/>
                <a:cs typeface="Gill Sans"/>
              </a:rPr>
              <a:t>th</a:t>
            </a:r>
            <a:r>
              <a:rPr lang="en-US" sz="1600" kern="1200" baseline="0" dirty="0" smtClean="0">
                <a:solidFill>
                  <a:srgbClr val="D9D9D9"/>
                </a:solidFill>
                <a:latin typeface="Gill Sans"/>
                <a:ea typeface="+mj-ea"/>
                <a:cs typeface="Gill Sans"/>
              </a:rPr>
              <a:t> Meridian</a:t>
            </a:r>
            <a:endParaRPr lang="en-US" sz="1600" dirty="0">
              <a:solidFill>
                <a:srgbClr val="D9D9D9"/>
              </a:solidFill>
              <a:latin typeface="Gill Sans"/>
              <a:cs typeface="Gill Sans"/>
            </a:endParaRPr>
          </a:p>
        </p:txBody>
      </p:sp>
      <p:pic>
        <p:nvPicPr>
          <p:cNvPr id="3" name="Picture 2" descr="100m2.jpg"/>
          <p:cNvPicPr>
            <a:picLocks noChangeAspect="1"/>
          </p:cNvPicPr>
          <p:nvPr/>
        </p:nvPicPr>
        <p:blipFill>
          <a:blip r:embed="rId2"/>
          <a:stretch>
            <a:fillRect/>
          </a:stretch>
        </p:blipFill>
        <p:spPr>
          <a:xfrm>
            <a:off x="914400" y="1082040"/>
            <a:ext cx="7315200" cy="4693920"/>
          </a:xfrm>
          <a:prstGeom prst="rect">
            <a:avLst/>
          </a:prstGeom>
        </p:spPr>
      </p:pic>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2" name="Picture 1" descr="up17.jpg"/>
          <p:cNvPicPr>
            <a:picLocks noChangeAspect="1"/>
          </p:cNvPicPr>
          <p:nvPr/>
        </p:nvPicPr>
        <p:blipFill>
          <a:blip r:embed="rId2"/>
          <a:stretch>
            <a:fillRect/>
          </a:stretch>
        </p:blipFill>
        <p:spPr>
          <a:xfrm>
            <a:off x="1371600" y="1344168"/>
            <a:ext cx="6400800" cy="4169664"/>
          </a:xfrm>
          <a:prstGeom prst="rect">
            <a:avLst/>
          </a:prstGeom>
        </p:spPr>
      </p:pic>
      <p:sp>
        <p:nvSpPr>
          <p:cNvPr id="3" name="Title 2"/>
          <p:cNvSpPr>
            <a:spLocks noGrp="1"/>
          </p:cNvSpPr>
          <p:nvPr>
            <p:ph type="title"/>
          </p:nvPr>
        </p:nvSpPr>
        <p:spPr/>
        <p:txBody>
          <a:bodyPr/>
          <a:lstStyle/>
          <a:p>
            <a:r>
              <a:rPr lang="en-US" sz="1600" dirty="0" smtClean="0">
                <a:solidFill>
                  <a:schemeClr val="tx1">
                    <a:lumMod val="85000"/>
                  </a:schemeClr>
                </a:solidFill>
                <a:latin typeface="Gill Sans"/>
                <a:cs typeface="Gill Sans"/>
              </a:rPr>
              <a:t>Cozad</a:t>
            </a:r>
            <a:endParaRPr lang="en-US" sz="1600" dirty="0">
              <a:solidFill>
                <a:schemeClr val="tx1">
                  <a:lumMod val="85000"/>
                </a:schemeClr>
              </a:solidFill>
              <a:latin typeface="Gill Sans"/>
              <a:cs typeface="Gill Sans"/>
            </a:endParaRPr>
          </a:p>
        </p:txBody>
      </p:sp>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sz="1600" dirty="0" smtClean="0">
                <a:solidFill>
                  <a:schemeClr val="tx1">
                    <a:lumMod val="85000"/>
                  </a:schemeClr>
                </a:solidFill>
                <a:latin typeface="Gill Sans"/>
                <a:cs typeface="Gill Sans"/>
              </a:rPr>
              <a:t>Between </a:t>
            </a:r>
            <a:r>
              <a:rPr lang="en-US" sz="1600" dirty="0" err="1" smtClean="0">
                <a:solidFill>
                  <a:schemeClr val="tx1">
                    <a:lumMod val="85000"/>
                  </a:schemeClr>
                </a:solidFill>
                <a:latin typeface="Gill Sans"/>
                <a:cs typeface="Gill Sans"/>
              </a:rPr>
              <a:t>Vroman</a:t>
            </a:r>
            <a:r>
              <a:rPr lang="en-US" sz="1600" dirty="0" smtClean="0">
                <a:solidFill>
                  <a:schemeClr val="tx1">
                    <a:lumMod val="85000"/>
                  </a:schemeClr>
                </a:solidFill>
                <a:latin typeface="Gill Sans"/>
                <a:cs typeface="Gill Sans"/>
              </a:rPr>
              <a:t> and Brady, Nebraska</a:t>
            </a:r>
            <a:endParaRPr lang="en-US" sz="1600" dirty="0">
              <a:solidFill>
                <a:schemeClr val="tx1">
                  <a:lumMod val="85000"/>
                </a:schemeClr>
              </a:solidFill>
              <a:latin typeface="Gill Sans"/>
              <a:cs typeface="Gill Sans"/>
            </a:endParaRPr>
          </a:p>
        </p:txBody>
      </p:sp>
      <p:pic>
        <p:nvPicPr>
          <p:cNvPr id="4" name="Picture 3" descr="up20.jpg"/>
          <p:cNvPicPr>
            <a:picLocks noChangeAspect="1"/>
          </p:cNvPicPr>
          <p:nvPr/>
        </p:nvPicPr>
        <p:blipFill>
          <a:blip r:embed="rId2"/>
          <a:stretch>
            <a:fillRect/>
          </a:stretch>
        </p:blipFill>
        <p:spPr>
          <a:xfrm>
            <a:off x="457200" y="2097024"/>
            <a:ext cx="8229600" cy="2663952"/>
          </a:xfrm>
          <a:prstGeom prst="rect">
            <a:avLst/>
          </a:prstGeom>
        </p:spPr>
      </p:pic>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sz="1600" dirty="0" smtClean="0">
                <a:solidFill>
                  <a:schemeClr val="tx1">
                    <a:lumMod val="85000"/>
                  </a:schemeClr>
                </a:solidFill>
                <a:latin typeface="Gill Sans"/>
                <a:cs typeface="Gill Sans"/>
              </a:rPr>
              <a:t>Near Maxwell, Nebraska</a:t>
            </a:r>
            <a:endParaRPr lang="en-US" sz="1600" dirty="0">
              <a:solidFill>
                <a:schemeClr val="tx1">
                  <a:lumMod val="85000"/>
                </a:schemeClr>
              </a:solidFill>
              <a:latin typeface="Gill Sans"/>
              <a:cs typeface="Gill Sans"/>
            </a:endParaRPr>
          </a:p>
        </p:txBody>
      </p:sp>
      <p:pic>
        <p:nvPicPr>
          <p:cNvPr id="4" name="Picture 3" descr="up22.jpg"/>
          <p:cNvPicPr>
            <a:picLocks noChangeAspect="1"/>
          </p:cNvPicPr>
          <p:nvPr/>
        </p:nvPicPr>
        <p:blipFill>
          <a:blip r:embed="rId2"/>
          <a:stretch>
            <a:fillRect/>
          </a:stretch>
        </p:blipFill>
        <p:spPr>
          <a:xfrm>
            <a:off x="457200" y="2276856"/>
            <a:ext cx="8229600" cy="2304288"/>
          </a:xfrm>
          <a:prstGeom prst="rect">
            <a:avLst/>
          </a:prstGeom>
        </p:spPr>
      </p:pic>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1600" dirty="0" smtClean="0">
                <a:solidFill>
                  <a:srgbClr val="D9D9D9"/>
                </a:solidFill>
                <a:latin typeface="Gill Sans"/>
                <a:cs typeface="Gill Sans"/>
              </a:rPr>
              <a:t>North Platte</a:t>
            </a:r>
            <a:endParaRPr lang="en-US" sz="1600" dirty="0">
              <a:solidFill>
                <a:srgbClr val="D9D9D9"/>
              </a:solidFill>
              <a:latin typeface="Gill Sans"/>
              <a:cs typeface="Gill Sans"/>
            </a:endParaRPr>
          </a:p>
        </p:txBody>
      </p:sp>
      <p:pic>
        <p:nvPicPr>
          <p:cNvPr id="3" name="Picture 2" descr="north_platte.jpg"/>
          <p:cNvPicPr>
            <a:picLocks noChangeAspect="1"/>
          </p:cNvPicPr>
          <p:nvPr/>
        </p:nvPicPr>
        <p:blipFill>
          <a:blip r:embed="rId2"/>
          <a:stretch>
            <a:fillRect/>
          </a:stretch>
        </p:blipFill>
        <p:spPr>
          <a:xfrm>
            <a:off x="914400" y="1078992"/>
            <a:ext cx="7315200" cy="4700016"/>
          </a:xfrm>
          <a:prstGeom prst="rect">
            <a:avLst/>
          </a:prstGeom>
        </p:spPr>
      </p:pic>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1600" kern="1200" dirty="0" smtClean="0">
                <a:solidFill>
                  <a:srgbClr val="D9D9D9"/>
                </a:solidFill>
                <a:latin typeface="Gill Sans"/>
                <a:ea typeface="+mj-ea"/>
                <a:cs typeface="Gill Sans"/>
              </a:rPr>
              <a:t>Associated Street</a:t>
            </a:r>
            <a:r>
              <a:rPr lang="en-US" sz="1600" kern="1200" baseline="0" dirty="0" smtClean="0">
                <a:solidFill>
                  <a:srgbClr val="D9D9D9"/>
                </a:solidFill>
                <a:latin typeface="Gill Sans"/>
                <a:ea typeface="+mj-ea"/>
                <a:cs typeface="Gill Sans"/>
              </a:rPr>
              <a:t> View: North Platte</a:t>
            </a:r>
            <a:endParaRPr lang="en-US" sz="1600" dirty="0">
              <a:solidFill>
                <a:srgbClr val="D9D9D9"/>
              </a:solidFill>
              <a:latin typeface="Gill Sans"/>
              <a:cs typeface="Gill Sans"/>
            </a:endParaRPr>
          </a:p>
        </p:txBody>
      </p:sp>
      <p:pic>
        <p:nvPicPr>
          <p:cNvPr id="3" name="Picture 2" descr="north_platte2.jpg"/>
          <p:cNvPicPr>
            <a:picLocks noChangeAspect="1"/>
          </p:cNvPicPr>
          <p:nvPr/>
        </p:nvPicPr>
        <p:blipFill>
          <a:blip r:embed="rId2"/>
          <a:stretch>
            <a:fillRect/>
          </a:stretch>
        </p:blipFill>
        <p:spPr>
          <a:xfrm>
            <a:off x="914400" y="1082040"/>
            <a:ext cx="7315200" cy="4693920"/>
          </a:xfrm>
          <a:prstGeom prst="rect">
            <a:avLst/>
          </a:prstGeom>
        </p:spPr>
      </p:pic>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1600" kern="1200" baseline="0" dirty="0" smtClean="0">
                <a:solidFill>
                  <a:srgbClr val="D9D9D9"/>
                </a:solidFill>
                <a:latin typeface="Gill Sans"/>
                <a:ea typeface="+mj-ea"/>
                <a:cs typeface="Gill Sans"/>
              </a:rPr>
              <a:t>North Platte</a:t>
            </a:r>
            <a:endParaRPr lang="en-US" sz="1600" dirty="0">
              <a:solidFill>
                <a:srgbClr val="D9D9D9"/>
              </a:solidFill>
              <a:latin typeface="Gill Sans"/>
              <a:cs typeface="Gill Sans"/>
            </a:endParaRPr>
          </a:p>
        </p:txBody>
      </p:sp>
      <p:pic>
        <p:nvPicPr>
          <p:cNvPr id="4" name="Picture 3" descr="np.jpg"/>
          <p:cNvPicPr>
            <a:picLocks noChangeAspect="1"/>
          </p:cNvPicPr>
          <p:nvPr/>
        </p:nvPicPr>
        <p:blipFill>
          <a:blip r:embed="rId2"/>
          <a:stretch>
            <a:fillRect/>
          </a:stretch>
        </p:blipFill>
        <p:spPr>
          <a:xfrm>
            <a:off x="457200" y="1694688"/>
            <a:ext cx="8229600" cy="3468624"/>
          </a:xfrm>
          <a:prstGeom prst="rect">
            <a:avLst/>
          </a:prstGeom>
        </p:spPr>
      </p:pic>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1600" dirty="0" smtClean="0">
                <a:solidFill>
                  <a:srgbClr val="D9D9D9"/>
                </a:solidFill>
                <a:latin typeface="Gill Sans"/>
                <a:cs typeface="Gill Sans"/>
              </a:rPr>
              <a:t>Ogallala</a:t>
            </a:r>
            <a:endParaRPr lang="en-US" sz="1600" dirty="0">
              <a:solidFill>
                <a:srgbClr val="D9D9D9"/>
              </a:solidFill>
              <a:latin typeface="Gill Sans"/>
              <a:cs typeface="Gill Sans"/>
            </a:endParaRPr>
          </a:p>
        </p:txBody>
      </p:sp>
      <p:pic>
        <p:nvPicPr>
          <p:cNvPr id="3" name="Picture 2" descr="ogallala.jpg"/>
          <p:cNvPicPr>
            <a:picLocks noChangeAspect="1"/>
          </p:cNvPicPr>
          <p:nvPr/>
        </p:nvPicPr>
        <p:blipFill>
          <a:blip r:embed="rId2"/>
          <a:stretch>
            <a:fillRect/>
          </a:stretch>
        </p:blipFill>
        <p:spPr>
          <a:xfrm>
            <a:off x="914400" y="1078992"/>
            <a:ext cx="7315200" cy="4700016"/>
          </a:xfrm>
          <a:prstGeom prst="rect">
            <a:avLst/>
          </a:prstGeom>
        </p:spPr>
      </p:pic>
    </p:spTree>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1600" kern="1200" dirty="0" smtClean="0">
                <a:solidFill>
                  <a:srgbClr val="D9D9D9"/>
                </a:solidFill>
                <a:latin typeface="Gill Sans"/>
                <a:ea typeface="+mj-ea"/>
                <a:cs typeface="Gill Sans"/>
              </a:rPr>
              <a:t>Associated Street</a:t>
            </a:r>
            <a:r>
              <a:rPr lang="en-US" sz="1600" kern="1200" baseline="0" dirty="0" smtClean="0">
                <a:solidFill>
                  <a:srgbClr val="D9D9D9"/>
                </a:solidFill>
                <a:latin typeface="Gill Sans"/>
                <a:ea typeface="+mj-ea"/>
                <a:cs typeface="Gill Sans"/>
              </a:rPr>
              <a:t> View: Ogallala</a:t>
            </a:r>
            <a:endParaRPr lang="en-US" sz="1600" dirty="0">
              <a:solidFill>
                <a:srgbClr val="D9D9D9"/>
              </a:solidFill>
              <a:latin typeface="Gill Sans"/>
              <a:cs typeface="Gill Sans"/>
            </a:endParaRPr>
          </a:p>
        </p:txBody>
      </p:sp>
      <p:pic>
        <p:nvPicPr>
          <p:cNvPr id="3" name="Picture 2" descr="ogallala2.jpg"/>
          <p:cNvPicPr>
            <a:picLocks noChangeAspect="1"/>
          </p:cNvPicPr>
          <p:nvPr/>
        </p:nvPicPr>
        <p:blipFill>
          <a:blip r:embed="rId2"/>
          <a:stretch>
            <a:fillRect/>
          </a:stretch>
        </p:blipFill>
        <p:spPr>
          <a:xfrm>
            <a:off x="914400" y="1082040"/>
            <a:ext cx="7315200" cy="4693920"/>
          </a:xfrm>
          <a:prstGeom prst="rect">
            <a:avLst/>
          </a:prstGeom>
        </p:spPr>
      </p:pic>
    </p:spTree>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1600" kern="1200" baseline="0" dirty="0" smtClean="0">
                <a:solidFill>
                  <a:srgbClr val="D9D9D9"/>
                </a:solidFill>
                <a:latin typeface="Gill Sans"/>
                <a:ea typeface="+mj-ea"/>
                <a:cs typeface="Gill Sans"/>
              </a:rPr>
              <a:t>Ogallala</a:t>
            </a:r>
            <a:endParaRPr lang="en-US" sz="1600" dirty="0">
              <a:solidFill>
                <a:srgbClr val="D9D9D9"/>
              </a:solidFill>
              <a:latin typeface="Gill Sans"/>
              <a:cs typeface="Gill Sans"/>
            </a:endParaRPr>
          </a:p>
        </p:txBody>
      </p:sp>
      <p:pic>
        <p:nvPicPr>
          <p:cNvPr id="4" name="Picture 3" descr="og_bh.jpg"/>
          <p:cNvPicPr>
            <a:picLocks noChangeAspect="1"/>
          </p:cNvPicPr>
          <p:nvPr/>
        </p:nvPicPr>
        <p:blipFill>
          <a:blip r:embed="rId2"/>
          <a:stretch>
            <a:fillRect/>
          </a:stretch>
        </p:blipFill>
        <p:spPr>
          <a:xfrm>
            <a:off x="1371600" y="1347216"/>
            <a:ext cx="6400800" cy="4163568"/>
          </a:xfrm>
          <a:prstGeom prst="rect">
            <a:avLst/>
          </a:prstGeom>
        </p:spPr>
      </p:pic>
    </p:spTree>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1600" dirty="0" smtClean="0">
                <a:solidFill>
                  <a:srgbClr val="D9D9D9"/>
                </a:solidFill>
                <a:latin typeface="Gill Sans"/>
                <a:cs typeface="Gill Sans"/>
              </a:rPr>
              <a:t>Julesburg</a:t>
            </a:r>
            <a:endParaRPr lang="en-US" sz="1600" dirty="0">
              <a:solidFill>
                <a:srgbClr val="D9D9D9"/>
              </a:solidFill>
              <a:latin typeface="Gill Sans"/>
              <a:cs typeface="Gill Sans"/>
            </a:endParaRPr>
          </a:p>
        </p:txBody>
      </p:sp>
      <p:pic>
        <p:nvPicPr>
          <p:cNvPr id="3" name="Picture 2" descr="julesburg.jpg"/>
          <p:cNvPicPr>
            <a:picLocks noChangeAspect="1"/>
          </p:cNvPicPr>
          <p:nvPr/>
        </p:nvPicPr>
        <p:blipFill>
          <a:blip r:embed="rId2"/>
          <a:stretch>
            <a:fillRect/>
          </a:stretch>
        </p:blipFill>
        <p:spPr>
          <a:xfrm>
            <a:off x="914400" y="1078992"/>
            <a:ext cx="7315200" cy="4700016"/>
          </a:xfrm>
          <a:prstGeom prst="rect">
            <a:avLst/>
          </a:prstGeom>
        </p:spPr>
      </p:pic>
    </p:spTree>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1600" kern="1200" dirty="0" smtClean="0">
                <a:solidFill>
                  <a:srgbClr val="D9D9D9"/>
                </a:solidFill>
                <a:latin typeface="Gill Sans"/>
                <a:ea typeface="+mj-ea"/>
                <a:cs typeface="Gill Sans"/>
              </a:rPr>
              <a:t>Associated Street</a:t>
            </a:r>
            <a:r>
              <a:rPr lang="en-US" sz="1600" kern="1200" baseline="0" dirty="0" smtClean="0">
                <a:solidFill>
                  <a:srgbClr val="D9D9D9"/>
                </a:solidFill>
                <a:latin typeface="Gill Sans"/>
                <a:ea typeface="+mj-ea"/>
                <a:cs typeface="Gill Sans"/>
              </a:rPr>
              <a:t> View: Julesburg</a:t>
            </a:r>
            <a:endParaRPr lang="en-US" sz="1600" dirty="0">
              <a:solidFill>
                <a:srgbClr val="D9D9D9"/>
              </a:solidFill>
              <a:latin typeface="Gill Sans"/>
              <a:cs typeface="Gill Sans"/>
            </a:endParaRPr>
          </a:p>
        </p:txBody>
      </p:sp>
      <p:pic>
        <p:nvPicPr>
          <p:cNvPr id="3" name="Picture 2" descr="julesburg2.jpg"/>
          <p:cNvPicPr>
            <a:picLocks noChangeAspect="1"/>
          </p:cNvPicPr>
          <p:nvPr/>
        </p:nvPicPr>
        <p:blipFill>
          <a:blip r:embed="rId2"/>
          <a:stretch>
            <a:fillRect/>
          </a:stretch>
        </p:blipFill>
        <p:spPr>
          <a:xfrm>
            <a:off x="914400" y="1082040"/>
            <a:ext cx="7315200" cy="4693920"/>
          </a:xfrm>
          <a:prstGeom prst="rect">
            <a:avLst/>
          </a:prstGeom>
        </p:spPr>
      </p:pic>
    </p:spTree>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sz="1600" dirty="0" smtClean="0">
                <a:solidFill>
                  <a:schemeClr val="tx1">
                    <a:lumMod val="85000"/>
                  </a:schemeClr>
                </a:solidFill>
                <a:latin typeface="Gill Sans"/>
                <a:cs typeface="Gill Sans"/>
              </a:rPr>
              <a:t>Julesburg,</a:t>
            </a:r>
            <a:r>
              <a:rPr lang="en-US" sz="1600" baseline="0" dirty="0" smtClean="0">
                <a:solidFill>
                  <a:schemeClr val="tx1">
                    <a:lumMod val="85000"/>
                  </a:schemeClr>
                </a:solidFill>
                <a:latin typeface="Gill Sans"/>
                <a:cs typeface="Gill Sans"/>
              </a:rPr>
              <a:t> Colorado</a:t>
            </a:r>
            <a:endParaRPr lang="en-US" sz="1600" dirty="0">
              <a:solidFill>
                <a:schemeClr val="tx1">
                  <a:lumMod val="85000"/>
                </a:schemeClr>
              </a:solidFill>
              <a:latin typeface="Gill Sans"/>
              <a:cs typeface="Gill Sans"/>
            </a:endParaRPr>
          </a:p>
        </p:txBody>
      </p:sp>
      <p:pic>
        <p:nvPicPr>
          <p:cNvPr id="5" name="Picture 4" descr="jb.jpg"/>
          <p:cNvPicPr>
            <a:picLocks noChangeAspect="1"/>
          </p:cNvPicPr>
          <p:nvPr/>
        </p:nvPicPr>
        <p:blipFill>
          <a:blip r:embed="rId2"/>
          <a:stretch>
            <a:fillRect/>
          </a:stretch>
        </p:blipFill>
        <p:spPr>
          <a:xfrm>
            <a:off x="1371600" y="1310640"/>
            <a:ext cx="6400800" cy="4236720"/>
          </a:xfrm>
          <a:prstGeom prst="rect">
            <a:avLst/>
          </a:prstGeom>
        </p:spPr>
      </p:pic>
    </p:spTree>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1600" dirty="0" smtClean="0">
                <a:solidFill>
                  <a:srgbClr val="D9D9D9"/>
                </a:solidFill>
                <a:latin typeface="Gill Sans"/>
                <a:cs typeface="Gill Sans"/>
              </a:rPr>
              <a:t>Sidney</a:t>
            </a:r>
            <a:endParaRPr lang="en-US" sz="1600" dirty="0">
              <a:solidFill>
                <a:srgbClr val="D9D9D9"/>
              </a:solidFill>
              <a:latin typeface="Gill Sans"/>
              <a:cs typeface="Gill Sans"/>
            </a:endParaRPr>
          </a:p>
        </p:txBody>
      </p:sp>
      <p:pic>
        <p:nvPicPr>
          <p:cNvPr id="3" name="Picture 2" descr="sidney.jpg"/>
          <p:cNvPicPr>
            <a:picLocks noChangeAspect="1"/>
          </p:cNvPicPr>
          <p:nvPr/>
        </p:nvPicPr>
        <p:blipFill>
          <a:blip r:embed="rId2"/>
          <a:stretch>
            <a:fillRect/>
          </a:stretch>
        </p:blipFill>
        <p:spPr>
          <a:xfrm>
            <a:off x="914400" y="1078992"/>
            <a:ext cx="7315200" cy="4700016"/>
          </a:xfrm>
          <a:prstGeom prst="rect">
            <a:avLst/>
          </a:prstGeom>
        </p:spPr>
      </p:pic>
    </p:spTree>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1600" kern="1200" dirty="0" smtClean="0">
                <a:solidFill>
                  <a:srgbClr val="D9D9D9"/>
                </a:solidFill>
                <a:latin typeface="Gill Sans"/>
                <a:ea typeface="+mj-ea"/>
                <a:cs typeface="Gill Sans"/>
              </a:rPr>
              <a:t>Associated Street</a:t>
            </a:r>
            <a:r>
              <a:rPr lang="en-US" sz="1600" kern="1200" baseline="0" dirty="0" smtClean="0">
                <a:solidFill>
                  <a:srgbClr val="D9D9D9"/>
                </a:solidFill>
                <a:latin typeface="Gill Sans"/>
                <a:ea typeface="+mj-ea"/>
                <a:cs typeface="Gill Sans"/>
              </a:rPr>
              <a:t> View: Sidney</a:t>
            </a:r>
            <a:endParaRPr lang="en-US" sz="1600" dirty="0">
              <a:solidFill>
                <a:srgbClr val="D9D9D9"/>
              </a:solidFill>
              <a:latin typeface="Gill Sans"/>
              <a:cs typeface="Gill Sans"/>
            </a:endParaRPr>
          </a:p>
        </p:txBody>
      </p:sp>
      <p:pic>
        <p:nvPicPr>
          <p:cNvPr id="3" name="Picture 2" descr="sidney2.jpg"/>
          <p:cNvPicPr>
            <a:picLocks noChangeAspect="1"/>
          </p:cNvPicPr>
          <p:nvPr/>
        </p:nvPicPr>
        <p:blipFill>
          <a:blip r:embed="rId2"/>
          <a:stretch>
            <a:fillRect/>
          </a:stretch>
        </p:blipFill>
        <p:spPr>
          <a:xfrm>
            <a:off x="914400" y="1082040"/>
            <a:ext cx="7315200" cy="4693920"/>
          </a:xfrm>
          <a:prstGeom prst="rect">
            <a:avLst/>
          </a:prstGeom>
        </p:spPr>
      </p:pic>
    </p:spTree>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2" name="Picture 1" descr="up28.jpg"/>
          <p:cNvPicPr>
            <a:picLocks noChangeAspect="1"/>
          </p:cNvPicPr>
          <p:nvPr/>
        </p:nvPicPr>
        <p:blipFill>
          <a:blip r:embed="rId2"/>
          <a:stretch>
            <a:fillRect/>
          </a:stretch>
        </p:blipFill>
        <p:spPr>
          <a:xfrm>
            <a:off x="1371600" y="1301496"/>
            <a:ext cx="6400800" cy="4255008"/>
          </a:xfrm>
          <a:prstGeom prst="rect">
            <a:avLst/>
          </a:prstGeom>
        </p:spPr>
      </p:pic>
      <p:sp>
        <p:nvSpPr>
          <p:cNvPr id="3" name="Title 2"/>
          <p:cNvSpPr>
            <a:spLocks noGrp="1"/>
          </p:cNvSpPr>
          <p:nvPr>
            <p:ph type="title"/>
          </p:nvPr>
        </p:nvSpPr>
        <p:spPr/>
        <p:txBody>
          <a:bodyPr>
            <a:normAutofit/>
          </a:bodyPr>
          <a:lstStyle/>
          <a:p>
            <a:r>
              <a:rPr lang="en-US" sz="1600" dirty="0" smtClean="0">
                <a:solidFill>
                  <a:schemeClr val="tx1">
                    <a:lumMod val="85000"/>
                  </a:schemeClr>
                </a:solidFill>
                <a:latin typeface="Gill Sans"/>
                <a:cs typeface="Gill Sans"/>
              </a:rPr>
              <a:t>At the western end of the Nebraska panhandle</a:t>
            </a:r>
            <a:endParaRPr lang="en-US" sz="1600" dirty="0">
              <a:solidFill>
                <a:schemeClr val="tx1">
                  <a:lumMod val="85000"/>
                </a:schemeClr>
              </a:solidFill>
              <a:latin typeface="Gill Sans"/>
              <a:cs typeface="Gill Sans"/>
            </a:endParaRPr>
          </a:p>
        </p:txBody>
      </p:sp>
    </p:spTree>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211762"/>
          </a:xfrm>
        </p:spPr>
        <p:txBody>
          <a:bodyPr>
            <a:normAutofit/>
          </a:bodyPr>
          <a:lstStyle/>
          <a:p>
            <a:r>
              <a:rPr lang="en-US" sz="1800" dirty="0" smtClean="0">
                <a:solidFill>
                  <a:schemeClr val="tx1">
                    <a:lumMod val="85000"/>
                  </a:schemeClr>
                </a:solidFill>
                <a:latin typeface="Gill Sans"/>
                <a:cs typeface="Gill Sans"/>
              </a:rPr>
              <a:t>For the future…</a:t>
            </a:r>
            <a:br>
              <a:rPr lang="en-US" sz="1800" dirty="0" smtClean="0">
                <a:solidFill>
                  <a:schemeClr val="tx1">
                    <a:lumMod val="85000"/>
                  </a:schemeClr>
                </a:solidFill>
                <a:latin typeface="Gill Sans"/>
                <a:cs typeface="Gill Sans"/>
              </a:rPr>
            </a:br>
            <a:r>
              <a:rPr lang="en-US" sz="1800" dirty="0" smtClean="0">
                <a:solidFill>
                  <a:schemeClr val="tx1">
                    <a:lumMod val="85000"/>
                  </a:schemeClr>
                </a:solidFill>
                <a:latin typeface="Gill Sans"/>
                <a:cs typeface="Gill Sans"/>
              </a:rPr>
              <a:t>More travel, more photos, more mapping,</a:t>
            </a:r>
            <a:br>
              <a:rPr lang="en-US" sz="1800" dirty="0" smtClean="0">
                <a:solidFill>
                  <a:schemeClr val="tx1">
                    <a:lumMod val="85000"/>
                  </a:schemeClr>
                </a:solidFill>
                <a:latin typeface="Gill Sans"/>
                <a:cs typeface="Gill Sans"/>
              </a:rPr>
            </a:br>
            <a:r>
              <a:rPr lang="en-US" sz="1800" dirty="0" smtClean="0">
                <a:solidFill>
                  <a:schemeClr val="tx1">
                    <a:lumMod val="85000"/>
                  </a:schemeClr>
                </a:solidFill>
                <a:latin typeface="Gill Sans"/>
                <a:cs typeface="Gill Sans"/>
              </a:rPr>
              <a:t>use of GPS for precise alignment of maps</a:t>
            </a:r>
            <a:br>
              <a:rPr lang="en-US" sz="1800" dirty="0" smtClean="0">
                <a:solidFill>
                  <a:schemeClr val="tx1">
                    <a:lumMod val="85000"/>
                  </a:schemeClr>
                </a:solidFill>
                <a:latin typeface="Gill Sans"/>
                <a:cs typeface="Gill Sans"/>
              </a:rPr>
            </a:br>
            <a:r>
              <a:rPr lang="en-US" sz="1800" dirty="0" smtClean="0">
                <a:solidFill>
                  <a:schemeClr val="tx1">
                    <a:lumMod val="85000"/>
                  </a:schemeClr>
                </a:solidFill>
                <a:latin typeface="Gill Sans"/>
                <a:cs typeface="Gill Sans"/>
              </a:rPr>
              <a:t>and images; more writing…</a:t>
            </a:r>
            <a:endParaRPr lang="en-US" sz="1800" dirty="0">
              <a:solidFill>
                <a:schemeClr val="tx1">
                  <a:lumMod val="85000"/>
                </a:schemeClr>
              </a:solidFill>
              <a:latin typeface="Gill Sans"/>
              <a:cs typeface="Gill Sans"/>
            </a:endParaRPr>
          </a:p>
        </p:txBody>
      </p:sp>
    </p:spTree>
    <p:extLst>
      <p:ext uri="{BB962C8B-B14F-4D97-AF65-F5344CB8AC3E}">
        <p14:creationId xmlns:mc="http://schemas.openxmlformats.org/markup-compatibility/2006" xmlns:mv="urn:schemas-microsoft-com:mac:vml" xmlns:p14="http://schemas.microsoft.com/office/powerpoint/2010/main" xmlns:p="http://schemas.openxmlformats.org/presentationml/2006/main" xmlns:r="http://schemas.openxmlformats.org/officeDocument/2006/relationships" xmlns:a="http://schemas.openxmlformats.org/drawingml/2006/main" xmlns="" val="1958796966"/>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4" name="Title 3"/>
          <p:cNvSpPr>
            <a:spLocks noGrp="1"/>
          </p:cNvSpPr>
          <p:nvPr>
            <p:ph type="title"/>
          </p:nvPr>
        </p:nvSpPr>
        <p:spPr>
          <a:xfrm>
            <a:off x="457200" y="1265238"/>
            <a:ext cx="8229600" cy="3611562"/>
          </a:xfrm>
        </p:spPr>
        <p:txBody>
          <a:bodyPr>
            <a:normAutofit/>
          </a:bodyPr>
          <a:lstStyle/>
          <a:p>
            <a:r>
              <a:rPr lang="en-US" sz="1600" dirty="0" smtClean="0">
                <a:latin typeface="Gill Sans"/>
                <a:cs typeface="Gill Sans"/>
              </a:rPr>
              <a:t>Coda—the combination of satellite imagery</a:t>
            </a:r>
            <a:r>
              <a:rPr lang="en-US" sz="1600" baseline="0" dirty="0" smtClean="0">
                <a:latin typeface="Gill Sans"/>
                <a:cs typeface="Gill Sans"/>
              </a:rPr>
              <a:t> with historical maps.</a:t>
            </a:r>
            <a:br>
              <a:rPr lang="en-US" sz="1600" baseline="0" dirty="0" smtClean="0">
                <a:latin typeface="Gill Sans"/>
                <a:cs typeface="Gill Sans"/>
              </a:rPr>
            </a:br>
            <a:r>
              <a:rPr lang="en-US" sz="1600" baseline="0" dirty="0" smtClean="0">
                <a:latin typeface="Gill Sans"/>
                <a:cs typeface="Gill Sans"/>
              </a:rPr>
              <a:t/>
            </a:r>
            <a:br>
              <a:rPr lang="en-US" sz="1600" baseline="0" dirty="0" smtClean="0">
                <a:latin typeface="Gill Sans"/>
                <a:cs typeface="Gill Sans"/>
              </a:rPr>
            </a:br>
            <a:r>
              <a:rPr lang="en-US" sz="1600" dirty="0" smtClean="0">
                <a:latin typeface="Gill Sans"/>
                <a:cs typeface="Gill Sans"/>
              </a:rPr>
              <a:t/>
            </a:r>
            <a:br>
              <a:rPr lang="en-US" sz="1600" dirty="0" smtClean="0">
                <a:latin typeface="Gill Sans"/>
                <a:cs typeface="Gill Sans"/>
              </a:rPr>
            </a:br>
            <a:r>
              <a:rPr lang="en-US" sz="1600" dirty="0" smtClean="0">
                <a:latin typeface="Gill Sans"/>
                <a:cs typeface="Gill Sans"/>
              </a:rPr>
              <a:t>For a subsequent trip during the summer of 2011,</a:t>
            </a:r>
            <a:br>
              <a:rPr lang="en-US" sz="1600" dirty="0" smtClean="0">
                <a:latin typeface="Gill Sans"/>
                <a:cs typeface="Gill Sans"/>
              </a:rPr>
            </a:br>
            <a:r>
              <a:rPr lang="en-US" sz="1600" dirty="0" smtClean="0">
                <a:latin typeface="Gill Sans"/>
                <a:cs typeface="Gill Sans"/>
              </a:rPr>
              <a:t>I used this combination method for locating where the tracks</a:t>
            </a:r>
            <a:br>
              <a:rPr lang="en-US" sz="1600" dirty="0" smtClean="0">
                <a:latin typeface="Gill Sans"/>
                <a:cs typeface="Gill Sans"/>
              </a:rPr>
            </a:br>
            <a:r>
              <a:rPr lang="en-US" sz="1600" dirty="0" smtClean="0">
                <a:latin typeface="Gill Sans"/>
                <a:cs typeface="Gill Sans"/>
              </a:rPr>
              <a:t>of the Union Pacific ran through Omaha nearly 150 years ago.</a:t>
            </a:r>
            <a:br>
              <a:rPr lang="en-US" sz="1600" dirty="0" smtClean="0">
                <a:latin typeface="Gill Sans"/>
                <a:cs typeface="Gill Sans"/>
              </a:rPr>
            </a:br>
            <a:r>
              <a:rPr lang="en-US" sz="1600" dirty="0" smtClean="0">
                <a:latin typeface="Gill Sans"/>
                <a:cs typeface="Gill Sans"/>
              </a:rPr>
              <a:t/>
            </a:r>
            <a:br>
              <a:rPr lang="en-US" sz="1600" dirty="0" smtClean="0">
                <a:latin typeface="Gill Sans"/>
                <a:cs typeface="Gill Sans"/>
              </a:rPr>
            </a:br>
            <a:r>
              <a:rPr lang="en-US" sz="1600" dirty="0" smtClean="0">
                <a:latin typeface="Gill Sans"/>
                <a:cs typeface="Gill Sans"/>
              </a:rPr>
              <a:t/>
            </a:r>
            <a:br>
              <a:rPr lang="en-US" sz="1600" dirty="0" smtClean="0">
                <a:latin typeface="Gill Sans"/>
                <a:cs typeface="Gill Sans"/>
              </a:rPr>
            </a:br>
            <a:r>
              <a:rPr lang="en-US" sz="1600" dirty="0" smtClean="0">
                <a:latin typeface="Gill Sans"/>
                <a:cs typeface="Gill Sans"/>
              </a:rPr>
              <a:t>Once historical map is sized and placed correctly,</a:t>
            </a:r>
            <a:br>
              <a:rPr lang="en-US" sz="1600" dirty="0" smtClean="0">
                <a:latin typeface="Gill Sans"/>
                <a:cs typeface="Gill Sans"/>
              </a:rPr>
            </a:br>
            <a:r>
              <a:rPr lang="en-US" sz="1600" dirty="0" smtClean="0">
                <a:latin typeface="Gill Sans"/>
                <a:cs typeface="Gill Sans"/>
              </a:rPr>
              <a:t>one can use opacity (or click the layer on and off) to see</a:t>
            </a:r>
            <a:br>
              <a:rPr lang="en-US" sz="1600" dirty="0" smtClean="0">
                <a:latin typeface="Gill Sans"/>
                <a:cs typeface="Gill Sans"/>
              </a:rPr>
            </a:br>
            <a:r>
              <a:rPr lang="en-US" sz="1600" dirty="0" smtClean="0">
                <a:latin typeface="Gill Sans"/>
                <a:cs typeface="Gill Sans"/>
              </a:rPr>
              <a:t>physical relationships </a:t>
            </a:r>
            <a:r>
              <a:rPr lang="en-US" sz="1600" smtClean="0">
                <a:latin typeface="Gill Sans"/>
                <a:cs typeface="Gill Sans"/>
              </a:rPr>
              <a:t>during different </a:t>
            </a:r>
            <a:r>
              <a:rPr lang="en-US" sz="1600" dirty="0" smtClean="0">
                <a:latin typeface="Gill Sans"/>
                <a:cs typeface="Gill Sans"/>
              </a:rPr>
              <a:t>time periods… </a:t>
            </a:r>
            <a:endParaRPr lang="en-US" sz="1600" dirty="0">
              <a:latin typeface="Gill Sans"/>
              <a:cs typeface="Gill Sans"/>
            </a:endParaRPr>
          </a:p>
        </p:txBody>
      </p:sp>
    </p:spTree>
    <p:extLst>
      <p:ext uri="{BB962C8B-B14F-4D97-AF65-F5344CB8AC3E}">
        <p14:creationId xmlns:mc="http://schemas.openxmlformats.org/markup-compatibility/2006" xmlns:mv="urn:schemas-microsoft-com:mac:vml" xmlns:p14="http://schemas.microsoft.com/office/powerpoint/2010/main" xmlns:p="http://schemas.openxmlformats.org/presentationml/2006/main" xmlns:r="http://schemas.openxmlformats.org/officeDocument/2006/relationships" xmlns:a="http://schemas.openxmlformats.org/drawingml/2006/main" xmlns="" val="1958796966"/>
      </p:ext>
    </p:ext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2" name="Picture 1" descr="omaha_sat-map_c1_1.jpg"/>
          <p:cNvPicPr>
            <a:picLocks noChangeAspect="1"/>
          </p:cNvPicPr>
          <p:nvPr/>
        </p:nvPicPr>
        <p:blipFill>
          <a:blip r:embed="rId2"/>
          <a:stretch>
            <a:fillRect/>
          </a:stretch>
        </p:blipFill>
        <p:spPr>
          <a:xfrm>
            <a:off x="914400" y="685800"/>
            <a:ext cx="7315200" cy="5486400"/>
          </a:xfrm>
          <a:prstGeom prst="rect">
            <a:avLst/>
          </a:prstGeom>
        </p:spPr>
      </p:pic>
    </p:spTree>
    <p:extLst>
      <p:ext uri="{BB962C8B-B14F-4D97-AF65-F5344CB8AC3E}">
        <p14:creationId xmlns:mc="http://schemas.openxmlformats.org/markup-compatibility/2006" xmlns:mv="urn:schemas-microsoft-com:mac:vml" xmlns:p14="http://schemas.microsoft.com/office/powerpoint/2010/main" xmlns:p="http://schemas.openxmlformats.org/presentationml/2006/main" xmlns:r="http://schemas.openxmlformats.org/officeDocument/2006/relationships" xmlns:a="http://schemas.openxmlformats.org/drawingml/2006/main" xmlns="" val="1958796966"/>
      </p:ext>
    </p:extLst>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2" name="Picture 1" descr="omaha_sat-map_c1_2.jpg"/>
          <p:cNvPicPr>
            <a:picLocks noChangeAspect="1"/>
          </p:cNvPicPr>
          <p:nvPr/>
        </p:nvPicPr>
        <p:blipFill>
          <a:blip r:embed="rId2"/>
          <a:stretch>
            <a:fillRect/>
          </a:stretch>
        </p:blipFill>
        <p:spPr>
          <a:xfrm>
            <a:off x="914400" y="685800"/>
            <a:ext cx="7315200" cy="5486400"/>
          </a:xfrm>
          <a:prstGeom prst="rect">
            <a:avLst/>
          </a:prstGeom>
        </p:spPr>
      </p:pic>
    </p:spTree>
    <p:extLst>
      <p:ext uri="{BB962C8B-B14F-4D97-AF65-F5344CB8AC3E}">
        <p14:creationId xmlns:mc="http://schemas.openxmlformats.org/markup-compatibility/2006" xmlns:mv="urn:schemas-microsoft-com:mac:vml" xmlns:p14="http://schemas.microsoft.com/office/powerpoint/2010/main" xmlns:p="http://schemas.openxmlformats.org/presentationml/2006/main" xmlns:r="http://schemas.openxmlformats.org/officeDocument/2006/relationships" xmlns:a="http://schemas.openxmlformats.org/drawingml/2006/main" xmlns="" val="1958796966"/>
      </p:ext>
    </p:extLst>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2" name="Picture 1" descr="omaha_sat-map_c1_3.psd"/>
          <p:cNvPicPr>
            <a:picLocks noChangeAspect="1"/>
          </p:cNvPicPr>
          <p:nvPr/>
        </p:nvPicPr>
        <p:blipFill>
          <a:blip r:embed="rId2"/>
          <a:stretch>
            <a:fillRect/>
          </a:stretch>
        </p:blipFill>
        <p:spPr>
          <a:xfrm>
            <a:off x="914400" y="685800"/>
            <a:ext cx="7315200" cy="5486400"/>
          </a:xfrm>
          <a:prstGeom prst="rect">
            <a:avLst/>
          </a:prstGeom>
        </p:spPr>
      </p:pic>
    </p:spTree>
    <p:extLst>
      <p:ext uri="{BB962C8B-B14F-4D97-AF65-F5344CB8AC3E}">
        <p14:creationId xmlns:mc="http://schemas.openxmlformats.org/markup-compatibility/2006" xmlns:mv="urn:schemas-microsoft-com:mac:vml" xmlns:p14="http://schemas.microsoft.com/office/powerpoint/2010/main" xmlns:p="http://schemas.openxmlformats.org/presentationml/2006/main" xmlns:r="http://schemas.openxmlformats.org/officeDocument/2006/relationships" xmlns:a="http://schemas.openxmlformats.org/drawingml/2006/main" xmlns="" val="1958796966"/>
      </p:ext>
    </p:extLst>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0"/>
            <a:ext cx="8229600" cy="1143000"/>
          </a:xfrm>
        </p:spPr>
        <p:txBody>
          <a:bodyPr>
            <a:normAutofit/>
          </a:bodyPr>
          <a:lstStyle/>
          <a:p>
            <a:r>
              <a:rPr lang="en-US" sz="1800" dirty="0" smtClean="0">
                <a:latin typeface="Gill Sans"/>
                <a:cs typeface="Gill Sans"/>
              </a:rPr>
              <a:t>Again, looking a bit closer,</a:t>
            </a:r>
            <a:br>
              <a:rPr lang="en-US" sz="1800" dirty="0" smtClean="0">
                <a:latin typeface="Gill Sans"/>
                <a:cs typeface="Gill Sans"/>
              </a:rPr>
            </a:br>
            <a:r>
              <a:rPr lang="en-US" sz="1800" dirty="0" smtClean="0">
                <a:latin typeface="Gill Sans"/>
                <a:cs typeface="Gill Sans"/>
              </a:rPr>
              <a:t>one can find specific streets…</a:t>
            </a:r>
            <a:endParaRPr lang="en-US" sz="1800" dirty="0">
              <a:latin typeface="Gill Sans"/>
              <a:cs typeface="Gill Sans"/>
            </a:endParaRPr>
          </a:p>
        </p:txBody>
      </p:sp>
    </p:spTree>
    <p:extLst>
      <p:ext uri="{BB962C8B-B14F-4D97-AF65-F5344CB8AC3E}">
        <p14:creationId xmlns:mc="http://schemas.openxmlformats.org/markup-compatibility/2006" xmlns:mv="urn:schemas-microsoft-com:mac:vml" xmlns:p14="http://schemas.microsoft.com/office/powerpoint/2010/main" xmlns:p="http://schemas.openxmlformats.org/presentationml/2006/main" xmlns:r="http://schemas.openxmlformats.org/officeDocument/2006/relationships" xmlns:a="http://schemas.openxmlformats.org/drawingml/2006/main" xmlns="" val="1958796966"/>
      </p:ext>
    </p:extLst>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2" name="Picture 1" descr="omaha_sat-map_c2_1.jpg"/>
          <p:cNvPicPr>
            <a:picLocks noChangeAspect="1"/>
          </p:cNvPicPr>
          <p:nvPr/>
        </p:nvPicPr>
        <p:blipFill>
          <a:blip r:embed="rId2"/>
          <a:stretch>
            <a:fillRect/>
          </a:stretch>
        </p:blipFill>
        <p:spPr>
          <a:xfrm>
            <a:off x="914400" y="685800"/>
            <a:ext cx="7315200" cy="5486400"/>
          </a:xfrm>
          <a:prstGeom prst="rect">
            <a:avLst/>
          </a:prstGeom>
        </p:spPr>
      </p:pic>
    </p:spTree>
    <p:extLst>
      <p:ext uri="{BB962C8B-B14F-4D97-AF65-F5344CB8AC3E}">
        <p14:creationId xmlns:mc="http://schemas.openxmlformats.org/markup-compatibility/2006" xmlns:mv="urn:schemas-microsoft-com:mac:vml" xmlns:p14="http://schemas.microsoft.com/office/powerpoint/2010/main" xmlns:p="http://schemas.openxmlformats.org/presentationml/2006/main" xmlns:r="http://schemas.openxmlformats.org/officeDocument/2006/relationships" xmlns:a="http://schemas.openxmlformats.org/drawingml/2006/main" xmlns="" val="1958796966"/>
      </p:ext>
    </p:extLst>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2" name="Picture 1" descr="omaha_sat-map_c2_2.jpg"/>
          <p:cNvPicPr>
            <a:picLocks noChangeAspect="1"/>
          </p:cNvPicPr>
          <p:nvPr/>
        </p:nvPicPr>
        <p:blipFill>
          <a:blip r:embed="rId2"/>
          <a:stretch>
            <a:fillRect/>
          </a:stretch>
        </p:blipFill>
        <p:spPr>
          <a:xfrm>
            <a:off x="914400" y="685800"/>
            <a:ext cx="7315200" cy="5486400"/>
          </a:xfrm>
          <a:prstGeom prst="rect">
            <a:avLst/>
          </a:prstGeom>
        </p:spPr>
      </p:pic>
    </p:spTree>
    <p:extLst>
      <p:ext uri="{BB962C8B-B14F-4D97-AF65-F5344CB8AC3E}">
        <p14:creationId xmlns:mc="http://schemas.openxmlformats.org/markup-compatibility/2006" xmlns:mv="urn:schemas-microsoft-com:mac:vml" xmlns:p14="http://schemas.microsoft.com/office/powerpoint/2010/main" xmlns:p="http://schemas.openxmlformats.org/presentationml/2006/main" xmlns:r="http://schemas.openxmlformats.org/officeDocument/2006/relationships" xmlns:a="http://schemas.openxmlformats.org/drawingml/2006/main" xmlns="" val="1958796966"/>
      </p:ext>
    </p:extLst>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2" name="Picture 1" descr="omaha_sat-map_c2_3.jpg"/>
          <p:cNvPicPr>
            <a:picLocks noChangeAspect="1"/>
          </p:cNvPicPr>
          <p:nvPr/>
        </p:nvPicPr>
        <p:blipFill>
          <a:blip r:embed="rId2"/>
          <a:stretch>
            <a:fillRect/>
          </a:stretch>
        </p:blipFill>
        <p:spPr>
          <a:xfrm>
            <a:off x="914400" y="685800"/>
            <a:ext cx="7315200" cy="5486400"/>
          </a:xfrm>
          <a:prstGeom prst="rect">
            <a:avLst/>
          </a:prstGeom>
        </p:spPr>
      </p:pic>
    </p:spTree>
    <p:extLst>
      <p:ext uri="{BB962C8B-B14F-4D97-AF65-F5344CB8AC3E}">
        <p14:creationId xmlns:mc="http://schemas.openxmlformats.org/markup-compatibility/2006" xmlns:mv="urn:schemas-microsoft-com:mac:vml" xmlns:p14="http://schemas.microsoft.com/office/powerpoint/2010/main" xmlns:p="http://schemas.openxmlformats.org/presentationml/2006/main" xmlns:r="http://schemas.openxmlformats.org/officeDocument/2006/relationships" xmlns:a="http://schemas.openxmlformats.org/drawingml/2006/main" xmlns="" val="1958796966"/>
      </p:ext>
    </p:extLst>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440362"/>
          </a:xfrm>
        </p:spPr>
        <p:txBody>
          <a:bodyPr>
            <a:normAutofit/>
          </a:bodyPr>
          <a:lstStyle/>
          <a:p>
            <a:r>
              <a:rPr lang="en-US" sz="1800" dirty="0" smtClean="0">
                <a:solidFill>
                  <a:srgbClr val="D9D9D9"/>
                </a:solidFill>
                <a:latin typeface="Gill Sans"/>
                <a:cs typeface="Gill Sans"/>
              </a:rPr>
              <a:t>My source of historical map of Omaha:</a:t>
            </a:r>
            <a:br>
              <a:rPr lang="en-US" sz="1800" dirty="0" smtClean="0">
                <a:solidFill>
                  <a:srgbClr val="D9D9D9"/>
                </a:solidFill>
                <a:latin typeface="Gill Sans"/>
                <a:cs typeface="Gill Sans"/>
              </a:rPr>
            </a:br>
            <a:r>
              <a:rPr lang="en-US" sz="1800" dirty="0" smtClean="0">
                <a:solidFill>
                  <a:srgbClr val="D9D9D9"/>
                </a:solidFill>
                <a:latin typeface="Gill Sans"/>
                <a:cs typeface="Gill Sans"/>
              </a:rPr>
              <a:t> http://</a:t>
            </a:r>
            <a:r>
              <a:rPr lang="en-US" sz="1800" dirty="0" err="1" smtClean="0">
                <a:solidFill>
                  <a:srgbClr val="D9D9D9"/>
                </a:solidFill>
                <a:latin typeface="Gill Sans"/>
                <a:cs typeface="Gill Sans"/>
              </a:rPr>
              <a:t>cprr.org</a:t>
            </a:r>
            <a:r>
              <a:rPr lang="en-US" sz="1800" dirty="0" smtClean="0">
                <a:solidFill>
                  <a:srgbClr val="D9D9D9"/>
                </a:solidFill>
                <a:latin typeface="Gill Sans"/>
                <a:cs typeface="Gill Sans"/>
              </a:rPr>
              <a:t>/Museum/Maps/</a:t>
            </a:r>
            <a:br>
              <a:rPr lang="en-US" sz="1800" dirty="0" smtClean="0">
                <a:solidFill>
                  <a:srgbClr val="D9D9D9"/>
                </a:solidFill>
                <a:latin typeface="Gill Sans"/>
                <a:cs typeface="Gill Sans"/>
              </a:rPr>
            </a:br>
            <a:r>
              <a:rPr lang="en-US" sz="1800" dirty="0" smtClean="0">
                <a:solidFill>
                  <a:srgbClr val="D9D9D9"/>
                </a:solidFill>
                <a:latin typeface="Gill Sans"/>
                <a:cs typeface="Gill Sans"/>
              </a:rPr>
              <a:t/>
            </a:r>
            <a:br>
              <a:rPr lang="en-US" sz="1800" dirty="0" smtClean="0">
                <a:solidFill>
                  <a:srgbClr val="D9D9D9"/>
                </a:solidFill>
                <a:latin typeface="Gill Sans"/>
                <a:cs typeface="Gill Sans"/>
              </a:rPr>
            </a:br>
            <a:r>
              <a:rPr lang="en-US" sz="1800" dirty="0" smtClean="0">
                <a:solidFill>
                  <a:srgbClr val="D9D9D9"/>
                </a:solidFill>
                <a:latin typeface="Gill Sans"/>
                <a:cs typeface="Gill Sans"/>
              </a:rPr>
              <a:t>The link as stated on that webpage:</a:t>
            </a:r>
            <a:br>
              <a:rPr lang="en-US" sz="1800" dirty="0" smtClean="0">
                <a:solidFill>
                  <a:srgbClr val="D9D9D9"/>
                </a:solidFill>
                <a:latin typeface="Gill Sans"/>
                <a:cs typeface="Gill Sans"/>
              </a:rPr>
            </a:br>
            <a:r>
              <a:rPr lang="en-US" sz="1800" i="1" dirty="0" smtClean="0">
                <a:solidFill>
                  <a:srgbClr val="D9D9D9"/>
                </a:solidFill>
                <a:latin typeface="Gill Sans"/>
                <a:cs typeface="Gill Sans"/>
              </a:rPr>
              <a:t>Omaha, Nebraska. Bryon Reed, 1870</a:t>
            </a:r>
            <a:r>
              <a:rPr lang="en-US" sz="1800" dirty="0" smtClean="0">
                <a:solidFill>
                  <a:srgbClr val="D9D9D9"/>
                </a:solidFill>
                <a:latin typeface="Gill Sans"/>
                <a:cs typeface="Gill Sans"/>
              </a:rPr>
              <a:t/>
            </a:r>
            <a:br>
              <a:rPr lang="en-US" sz="1800" dirty="0" smtClean="0">
                <a:solidFill>
                  <a:srgbClr val="D9D9D9"/>
                </a:solidFill>
                <a:latin typeface="Gill Sans"/>
                <a:cs typeface="Gill Sans"/>
              </a:rPr>
            </a:br>
            <a:r>
              <a:rPr lang="en-US" sz="1800" dirty="0" smtClean="0">
                <a:solidFill>
                  <a:srgbClr val="D9D9D9"/>
                </a:solidFill>
                <a:latin typeface="Gill Sans"/>
                <a:cs typeface="Gill Sans"/>
              </a:rPr>
              <a:t/>
            </a:r>
            <a:br>
              <a:rPr lang="en-US" sz="1800" dirty="0" smtClean="0">
                <a:solidFill>
                  <a:srgbClr val="D9D9D9"/>
                </a:solidFill>
                <a:latin typeface="Gill Sans"/>
                <a:cs typeface="Gill Sans"/>
              </a:rPr>
            </a:br>
            <a:r>
              <a:rPr lang="en-US" sz="1800" dirty="0" smtClean="0">
                <a:solidFill>
                  <a:srgbClr val="D9D9D9"/>
                </a:solidFill>
                <a:latin typeface="Gill Sans"/>
                <a:cs typeface="Gill Sans"/>
              </a:rPr>
              <a:t>Source for map stated on that web page:</a:t>
            </a:r>
            <a:br>
              <a:rPr lang="en-US" sz="1800" dirty="0" smtClean="0">
                <a:solidFill>
                  <a:srgbClr val="D9D9D9"/>
                </a:solidFill>
                <a:latin typeface="Gill Sans"/>
                <a:cs typeface="Gill Sans"/>
              </a:rPr>
            </a:br>
            <a:r>
              <a:rPr lang="en-US" sz="1800" i="1" dirty="0" smtClean="0">
                <a:solidFill>
                  <a:srgbClr val="D9D9D9"/>
                </a:solidFill>
                <a:latin typeface="Gill Sans"/>
                <a:cs typeface="Gill Sans"/>
              </a:rPr>
              <a:t>Courtesy Omaha Public Library</a:t>
            </a:r>
            <a:endParaRPr lang="en-US" sz="1800" i="1" dirty="0">
              <a:solidFill>
                <a:srgbClr val="D9D9D9"/>
              </a:solidFill>
              <a:latin typeface="Gill Sans"/>
              <a:cs typeface="Gill Sans"/>
            </a:endParaRPr>
          </a:p>
        </p:txBody>
      </p:sp>
    </p:spTree>
    <p:extLst>
      <p:ext uri="{BB962C8B-B14F-4D97-AF65-F5344CB8AC3E}">
        <p14:creationId xmlns:mc="http://schemas.openxmlformats.org/markup-compatibility/2006" xmlns:mv="urn:schemas-microsoft-com:mac:vml" xmlns:p14="http://schemas.microsoft.com/office/powerpoint/2010/main" xmlns:p="http://schemas.openxmlformats.org/presentationml/2006/main" xmlns:r="http://schemas.openxmlformats.org/officeDocument/2006/relationships" xmlns:a="http://schemas.openxmlformats.org/drawingml/2006/main" xmlns="" val="258590562"/>
      </p:ext>
    </p:extLst>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440362"/>
          </a:xfrm>
        </p:spPr>
        <p:txBody>
          <a:bodyPr>
            <a:normAutofit/>
          </a:bodyPr>
          <a:lstStyle/>
          <a:p>
            <a:r>
              <a:rPr lang="en-US" sz="1800" i="1" dirty="0" smtClean="0">
                <a:solidFill>
                  <a:schemeClr val="tx1">
                    <a:lumMod val="85000"/>
                  </a:schemeClr>
                </a:solidFill>
                <a:latin typeface="Gill Sans"/>
                <a:cs typeface="Gill Sans"/>
              </a:rPr>
              <a:t>FIN</a:t>
            </a:r>
            <a:r>
              <a:rPr lang="en-US" sz="1800" b="1" dirty="0" smtClean="0">
                <a:solidFill>
                  <a:schemeClr val="tx1">
                    <a:lumMod val="85000"/>
                  </a:schemeClr>
                </a:solidFill>
                <a:latin typeface="Gill Sans"/>
                <a:cs typeface="Gill Sans"/>
              </a:rPr>
              <a:t/>
            </a:r>
            <a:br>
              <a:rPr lang="en-US" sz="1800" b="1" dirty="0" smtClean="0">
                <a:solidFill>
                  <a:schemeClr val="tx1">
                    <a:lumMod val="85000"/>
                  </a:schemeClr>
                </a:solidFill>
                <a:latin typeface="Gill Sans"/>
                <a:cs typeface="Gill Sans"/>
              </a:rPr>
            </a:br>
            <a:r>
              <a:rPr lang="en-US" sz="1800" dirty="0" smtClean="0">
                <a:solidFill>
                  <a:schemeClr val="tx1">
                    <a:lumMod val="85000"/>
                  </a:schemeClr>
                </a:solidFill>
                <a:latin typeface="Gill Sans"/>
                <a:cs typeface="Gill Sans"/>
              </a:rPr>
              <a:t/>
            </a:r>
            <a:br>
              <a:rPr lang="en-US" sz="1800" dirty="0" smtClean="0">
                <a:solidFill>
                  <a:schemeClr val="tx1">
                    <a:lumMod val="85000"/>
                  </a:schemeClr>
                </a:solidFill>
                <a:latin typeface="Gill Sans"/>
                <a:cs typeface="Gill Sans"/>
              </a:rPr>
            </a:br>
            <a:r>
              <a:rPr lang="en-US" sz="1800" dirty="0" smtClean="0">
                <a:solidFill>
                  <a:schemeClr val="tx1">
                    <a:lumMod val="85000"/>
                  </a:schemeClr>
                </a:solidFill>
                <a:latin typeface="Gill Sans"/>
                <a:cs typeface="Gill Sans"/>
              </a:rPr>
              <a:t>Based on materials presented originally at the</a:t>
            </a:r>
            <a:br>
              <a:rPr lang="en-US" sz="1800" dirty="0" smtClean="0">
                <a:solidFill>
                  <a:schemeClr val="tx1">
                    <a:lumMod val="85000"/>
                  </a:schemeClr>
                </a:solidFill>
                <a:latin typeface="Gill Sans"/>
                <a:cs typeface="Gill Sans"/>
              </a:rPr>
            </a:br>
            <a:r>
              <a:rPr lang="en-US" sz="1800" dirty="0" smtClean="0">
                <a:solidFill>
                  <a:schemeClr val="tx1">
                    <a:lumMod val="85000"/>
                  </a:schemeClr>
                </a:solidFill>
                <a:latin typeface="Gill Sans"/>
                <a:cs typeface="Gill Sans"/>
              </a:rPr>
              <a:t>3</a:t>
            </a:r>
            <a:r>
              <a:rPr lang="en-US" sz="1800" baseline="30000" dirty="0" smtClean="0">
                <a:solidFill>
                  <a:schemeClr val="tx1">
                    <a:lumMod val="85000"/>
                  </a:schemeClr>
                </a:solidFill>
                <a:latin typeface="Gill Sans"/>
                <a:cs typeface="Gill Sans"/>
              </a:rPr>
              <a:t>rd</a:t>
            </a:r>
            <a:r>
              <a:rPr lang="en-US" sz="1800" dirty="0" smtClean="0">
                <a:solidFill>
                  <a:schemeClr val="tx1">
                    <a:lumMod val="85000"/>
                  </a:schemeClr>
                </a:solidFill>
                <a:latin typeface="Gill Sans"/>
                <a:cs typeface="Gill Sans"/>
              </a:rPr>
              <a:t> Annual </a:t>
            </a:r>
            <a:r>
              <a:rPr lang="en-US" sz="1800" dirty="0" err="1" smtClean="0">
                <a:solidFill>
                  <a:schemeClr val="tx1">
                    <a:lumMod val="85000"/>
                  </a:schemeClr>
                </a:solidFill>
                <a:latin typeface="Gill Sans"/>
                <a:cs typeface="Gill Sans"/>
              </a:rPr>
              <a:t>GooglEarth</a:t>
            </a:r>
            <a:r>
              <a:rPr lang="en-US" sz="1800" dirty="0" smtClean="0">
                <a:solidFill>
                  <a:schemeClr val="tx1">
                    <a:lumMod val="85000"/>
                  </a:schemeClr>
                </a:solidFill>
                <a:latin typeface="Gill Sans"/>
                <a:cs typeface="Gill Sans"/>
              </a:rPr>
              <a:t> Day conference,</a:t>
            </a:r>
            <a:br>
              <a:rPr lang="en-US" sz="1800" dirty="0" smtClean="0">
                <a:solidFill>
                  <a:schemeClr val="tx1">
                    <a:lumMod val="85000"/>
                  </a:schemeClr>
                </a:solidFill>
                <a:latin typeface="Gill Sans"/>
                <a:cs typeface="Gill Sans"/>
              </a:rPr>
            </a:br>
            <a:r>
              <a:rPr lang="en-US" sz="1800" dirty="0" smtClean="0">
                <a:solidFill>
                  <a:schemeClr val="tx1">
                    <a:lumMod val="85000"/>
                  </a:schemeClr>
                </a:solidFill>
                <a:latin typeface="Gill Sans"/>
                <a:cs typeface="Gill Sans"/>
              </a:rPr>
              <a:t>The University of Michigan, Ann Arbor,</a:t>
            </a:r>
            <a:br>
              <a:rPr lang="en-US" sz="1800" dirty="0" smtClean="0">
                <a:solidFill>
                  <a:schemeClr val="tx1">
                    <a:lumMod val="85000"/>
                  </a:schemeClr>
                </a:solidFill>
                <a:latin typeface="Gill Sans"/>
                <a:cs typeface="Gill Sans"/>
              </a:rPr>
            </a:br>
            <a:r>
              <a:rPr lang="en-US" sz="1800" dirty="0" smtClean="0">
                <a:solidFill>
                  <a:schemeClr val="tx1">
                    <a:lumMod val="85000"/>
                  </a:schemeClr>
                </a:solidFill>
                <a:latin typeface="Gill Sans"/>
                <a:cs typeface="Gill Sans"/>
              </a:rPr>
              <a:t>School of Natural Resources and Environment.</a:t>
            </a:r>
            <a:br>
              <a:rPr lang="en-US" sz="1800" dirty="0" smtClean="0">
                <a:solidFill>
                  <a:schemeClr val="tx1">
                    <a:lumMod val="85000"/>
                  </a:schemeClr>
                </a:solidFill>
                <a:latin typeface="Gill Sans"/>
                <a:cs typeface="Gill Sans"/>
              </a:rPr>
            </a:br>
            <a:r>
              <a:rPr lang="en-US" sz="1800" dirty="0" smtClean="0">
                <a:solidFill>
                  <a:schemeClr val="tx1">
                    <a:lumMod val="85000"/>
                  </a:schemeClr>
                </a:solidFill>
                <a:latin typeface="Gill Sans"/>
                <a:cs typeface="Gill Sans"/>
              </a:rPr>
              <a:t> </a:t>
            </a:r>
            <a:br>
              <a:rPr lang="en-US" sz="1800" dirty="0" smtClean="0">
                <a:solidFill>
                  <a:schemeClr val="tx1">
                    <a:lumMod val="85000"/>
                  </a:schemeClr>
                </a:solidFill>
                <a:latin typeface="Gill Sans"/>
                <a:cs typeface="Gill Sans"/>
              </a:rPr>
            </a:br>
            <a:r>
              <a:rPr lang="en-US" sz="1800" dirty="0" smtClean="0">
                <a:solidFill>
                  <a:schemeClr val="tx1">
                    <a:lumMod val="85000"/>
                  </a:schemeClr>
                </a:solidFill>
                <a:latin typeface="Gill Sans"/>
                <a:cs typeface="Gill Sans"/>
              </a:rPr>
              <a:t>With input in this material from that conference,</a:t>
            </a:r>
            <a:br>
              <a:rPr lang="en-US" sz="1800" dirty="0" smtClean="0">
                <a:solidFill>
                  <a:schemeClr val="tx1">
                    <a:lumMod val="85000"/>
                  </a:schemeClr>
                </a:solidFill>
                <a:latin typeface="Gill Sans"/>
                <a:cs typeface="Gill Sans"/>
              </a:rPr>
            </a:br>
            <a:r>
              <a:rPr lang="en-US" sz="1800" dirty="0" smtClean="0">
                <a:solidFill>
                  <a:schemeClr val="tx1">
                    <a:lumMod val="85000"/>
                  </a:schemeClr>
                </a:solidFill>
                <a:latin typeface="Gill Sans"/>
                <a:cs typeface="Gill Sans"/>
              </a:rPr>
              <a:t>particularly from Sandra L. </a:t>
            </a:r>
            <a:r>
              <a:rPr lang="en-US" sz="1800" dirty="0" err="1" smtClean="0">
                <a:solidFill>
                  <a:schemeClr val="tx1">
                    <a:lumMod val="85000"/>
                  </a:schemeClr>
                </a:solidFill>
                <a:latin typeface="Gill Sans"/>
                <a:cs typeface="Gill Sans"/>
              </a:rPr>
              <a:t>Arlinghaus</a:t>
            </a:r>
            <a:r>
              <a:rPr lang="en-US" sz="1800" dirty="0" smtClean="0">
                <a:solidFill>
                  <a:schemeClr val="tx1">
                    <a:lumMod val="85000"/>
                  </a:schemeClr>
                </a:solidFill>
                <a:latin typeface="Gill Sans"/>
                <a:cs typeface="Gill Sans"/>
              </a:rPr>
              <a:t> and Roger </a:t>
            </a:r>
            <a:r>
              <a:rPr lang="en-US" sz="1800" dirty="0" err="1" smtClean="0">
                <a:solidFill>
                  <a:schemeClr val="tx1">
                    <a:lumMod val="85000"/>
                  </a:schemeClr>
                </a:solidFill>
                <a:latin typeface="Gill Sans"/>
                <a:cs typeface="Gill Sans"/>
              </a:rPr>
              <a:t>Rayle</a:t>
            </a:r>
            <a:r>
              <a:rPr lang="en-US" sz="1800" dirty="0" smtClean="0">
                <a:solidFill>
                  <a:schemeClr val="tx1">
                    <a:lumMod val="85000"/>
                  </a:schemeClr>
                </a:solidFill>
                <a:latin typeface="Gill Sans"/>
                <a:cs typeface="Gill Sans"/>
              </a:rPr>
              <a:t>.</a:t>
            </a:r>
            <a:r>
              <a:rPr lang="en-US" sz="1600" dirty="0" smtClean="0">
                <a:solidFill>
                  <a:schemeClr val="tx1">
                    <a:lumMod val="85000"/>
                  </a:schemeClr>
                </a:solidFill>
                <a:latin typeface="Gill Sans"/>
                <a:cs typeface="Gill Sans"/>
              </a:rPr>
              <a:t/>
            </a:r>
            <a:br>
              <a:rPr lang="en-US" sz="1600" dirty="0" smtClean="0">
                <a:solidFill>
                  <a:schemeClr val="tx1">
                    <a:lumMod val="85000"/>
                  </a:schemeClr>
                </a:solidFill>
                <a:latin typeface="Gill Sans"/>
                <a:cs typeface="Gill Sans"/>
              </a:rPr>
            </a:br>
            <a:endParaRPr lang="en-US" sz="1600" dirty="0">
              <a:solidFill>
                <a:schemeClr val="tx1">
                  <a:lumMod val="85000"/>
                </a:schemeClr>
              </a:solidFill>
              <a:latin typeface="Gill Sans"/>
              <a:cs typeface="Gill Sans"/>
            </a:endParaRPr>
          </a:p>
        </p:txBody>
      </p:sp>
    </p:spTree>
    <p:extLst>
      <p:ext uri="{BB962C8B-B14F-4D97-AF65-F5344CB8AC3E}">
        <p14:creationId xmlns:mc="http://schemas.openxmlformats.org/markup-compatibility/2006" xmlns:mv="urn:schemas-microsoft-com:mac:vml" xmlns:p14="http://schemas.microsoft.com/office/powerpoint/2010/main" xmlns:p="http://schemas.openxmlformats.org/presentationml/2006/main" xmlns:r="http://schemas.openxmlformats.org/officeDocument/2006/relationships" xmlns:a="http://schemas.openxmlformats.org/drawingml/2006/main" xmlns="" val="258590562"/>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1717</TotalTime>
  <Words>672</Words>
  <Application>Microsoft Office PowerPoint</Application>
  <PresentationFormat>On-screen Show (4:3)</PresentationFormat>
  <Paragraphs>57</Paragraphs>
  <Slides>62</Slides>
  <Notes>0</Notes>
  <HiddenSlides>0</HiddenSlides>
  <MMClips>0</MMClips>
  <ScaleCrop>false</ScaleCrop>
  <HeadingPairs>
    <vt:vector size="4" baseType="variant">
      <vt:variant>
        <vt:lpstr>Design Template</vt:lpstr>
      </vt:variant>
      <vt:variant>
        <vt:i4>1</vt:i4>
      </vt:variant>
      <vt:variant>
        <vt:lpstr>Slide Titles</vt:lpstr>
      </vt:variant>
      <vt:variant>
        <vt:i4>62</vt:i4>
      </vt:variant>
    </vt:vector>
  </HeadingPairs>
  <TitlesOfParts>
    <vt:vector size="63" baseType="lpstr">
      <vt:lpstr>Office Theme</vt:lpstr>
      <vt:lpstr>Contemporary Views Along the First Transcontinental Railroad</vt:lpstr>
      <vt:lpstr>Nebraska Route, global view</vt:lpstr>
      <vt:lpstr>Transcontinental Route in Red Note alignment with Interstate routes, and hence, often with rivers.</vt:lpstr>
      <vt:lpstr>Strip map emphasizes route—alignment takes advantage of transparency setting in Google Earth</vt:lpstr>
      <vt:lpstr>Opaque strip map</vt:lpstr>
      <vt:lpstr>Animation, with thirteen points, along the so-called “Ox-Bow” south of Omaha</vt:lpstr>
      <vt:lpstr>Animation with map removed—emphasizes underlying terrain and associated features</vt:lpstr>
      <vt:lpstr>Along the way in Nebraska:  Street Views from Google Earth offer one way to capture elements in the landscape along the path of the railroad.  These views, however, are broad in context and not specifically tied to the Transcontinental Railroad.   What follows is first an inventory of the sort of image already present in Google Earth and then a selection of photos taken by the author.  Place names on the historical map do not necessarily align with corresponding names in Google Earth.  Field checking, using a GPS should be helpful.</vt:lpstr>
      <vt:lpstr>Street views along the way (camera icons)</vt:lpstr>
      <vt:lpstr>Omaha</vt:lpstr>
      <vt:lpstr>Associated Street View: Omaha</vt:lpstr>
      <vt:lpstr>Omaha, where ground was broken by the Union Pacific</vt:lpstr>
      <vt:lpstr>Ox-bow: downtown Omaha from Martha Street</vt:lpstr>
      <vt:lpstr>Ox-bow: tracks, off 15th Street, under Kennedy Freeway</vt:lpstr>
      <vt:lpstr>Ox-bow: last remaining tracks on east side, off County Road G42</vt:lpstr>
      <vt:lpstr>Ox-bow: bridge, just off Harry Anderson Avenue, near 108th Street</vt:lpstr>
      <vt:lpstr>Ox Bow, Lane</vt:lpstr>
      <vt:lpstr>Tracks along side Old Lincoln Highway between 168th and 180th </vt:lpstr>
      <vt:lpstr>Fremont</vt:lpstr>
      <vt:lpstr>Associated Street View: Fremont</vt:lpstr>
      <vt:lpstr>Tracks along side Old Lincoln Highway near Ames, NE, eight miles west of Fremont</vt:lpstr>
      <vt:lpstr>Platte River, North Bend</vt:lpstr>
      <vt:lpstr>Columbus</vt:lpstr>
      <vt:lpstr>Associated Street View: Columbus</vt:lpstr>
      <vt:lpstr>The station at Columbus</vt:lpstr>
      <vt:lpstr>Grand Island</vt:lpstr>
      <vt:lpstr>Associated Street View: Grand Island</vt:lpstr>
      <vt:lpstr>Grand Island</vt:lpstr>
      <vt:lpstr>Kearney</vt:lpstr>
      <vt:lpstr>Associated Street View: Kearney</vt:lpstr>
      <vt:lpstr>Downtown Kearney</vt:lpstr>
      <vt:lpstr>Fort Kearney</vt:lpstr>
      <vt:lpstr>Just west of Elm Creek, Nebraska</vt:lpstr>
      <vt:lpstr>Platte River, south of Overton, Nebraska</vt:lpstr>
      <vt:lpstr>Cozad and the 100th Meridian</vt:lpstr>
      <vt:lpstr>Associated Street View—note marker for 100th Meridian</vt:lpstr>
      <vt:lpstr>Cozad</vt:lpstr>
      <vt:lpstr>Between Vroman and Brady, Nebraska</vt:lpstr>
      <vt:lpstr>Near Maxwell, Nebraska</vt:lpstr>
      <vt:lpstr>North Platte</vt:lpstr>
      <vt:lpstr>Associated Street View: North Platte</vt:lpstr>
      <vt:lpstr>North Platte</vt:lpstr>
      <vt:lpstr>Ogallala</vt:lpstr>
      <vt:lpstr>Associated Street View: Ogallala</vt:lpstr>
      <vt:lpstr>Ogallala</vt:lpstr>
      <vt:lpstr>Julesburg</vt:lpstr>
      <vt:lpstr>Associated Street View: Julesburg</vt:lpstr>
      <vt:lpstr>Julesburg, Colorado</vt:lpstr>
      <vt:lpstr>Sidney</vt:lpstr>
      <vt:lpstr>Associated Street View: Sidney</vt:lpstr>
      <vt:lpstr>At the western end of the Nebraska panhandle</vt:lpstr>
      <vt:lpstr>For the future… More travel, more photos, more mapping, use of GPS for precise alignment of maps and images; more writing…</vt:lpstr>
      <vt:lpstr>Coda—the combination of satellite imagery with historical maps.   For a subsequent trip during the summer of 2011, I used this combination method for locating where the tracks of the Union Pacific ran through Omaha nearly 150 years ago.   Once historical map is sized and placed correctly, one can use opacity (or click the layer on and off) to see physical relationships during different time periods… </vt:lpstr>
      <vt:lpstr>Slide 54</vt:lpstr>
      <vt:lpstr>Slide 55</vt:lpstr>
      <vt:lpstr>Slide 56</vt:lpstr>
      <vt:lpstr>Again, looking a bit closer, one can find specific streets…</vt:lpstr>
      <vt:lpstr>Slide 58</vt:lpstr>
      <vt:lpstr>Slide 59</vt:lpstr>
      <vt:lpstr>Slide 60</vt:lpstr>
      <vt:lpstr>My source of historical map of Omaha:  http://cprr.org/Museum/Maps/  The link as stated on that webpage: Omaha, Nebraska. Bryon Reed, 1870  Source for map stated on that web page: Courtesy Omaha Public Library</vt:lpstr>
      <vt:lpstr>FIN  Based on materials presented originally at the 3rd Annual GooglEarth Day conference, The University of Michigan, Ann Arbor, School of Natural Resources and Environment.   With input in this material from that conference, particularly from Sandra L. Arlinghaus and Roger Rayle. </vt:lpstr>
    </vt:vector>
  </TitlesOfParts>
  <Company>Kalamazoo College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Contemporary Views Along the First Transcontinental Railroad</dc:title>
  <dc:creator>Richard Koenig</dc:creator>
  <cp:lastModifiedBy>Richard Koenig</cp:lastModifiedBy>
  <cp:revision>173</cp:revision>
  <dcterms:created xsi:type="dcterms:W3CDTF">2011-11-03T19:26:46Z</dcterms:created>
  <dcterms:modified xsi:type="dcterms:W3CDTF">2011-11-03T19:29:30Z</dcterms:modified>
</cp:coreProperties>
</file>