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7"/>
  </p:notesMasterIdLst>
  <p:sldIdLst>
    <p:sldId id="281" r:id="rId2"/>
    <p:sldId id="257" r:id="rId3"/>
    <p:sldId id="313" r:id="rId4"/>
    <p:sldId id="347" r:id="rId5"/>
    <p:sldId id="349" r:id="rId6"/>
    <p:sldId id="348" r:id="rId7"/>
    <p:sldId id="350" r:id="rId8"/>
    <p:sldId id="314" r:id="rId9"/>
    <p:sldId id="351" r:id="rId10"/>
    <p:sldId id="352" r:id="rId11"/>
    <p:sldId id="353" r:id="rId12"/>
    <p:sldId id="354" r:id="rId13"/>
    <p:sldId id="310" r:id="rId14"/>
    <p:sldId id="355" r:id="rId15"/>
    <p:sldId id="357" r:id="rId16"/>
    <p:sldId id="373" r:id="rId17"/>
    <p:sldId id="311" r:id="rId18"/>
    <p:sldId id="356" r:id="rId19"/>
    <p:sldId id="359" r:id="rId20"/>
    <p:sldId id="360" r:id="rId21"/>
    <p:sldId id="374" r:id="rId22"/>
    <p:sldId id="363" r:id="rId23"/>
    <p:sldId id="375" r:id="rId24"/>
    <p:sldId id="364" r:id="rId25"/>
    <p:sldId id="376" r:id="rId26"/>
    <p:sldId id="365" r:id="rId27"/>
    <p:sldId id="381" r:id="rId28"/>
    <p:sldId id="377" r:id="rId29"/>
    <p:sldId id="362" r:id="rId30"/>
    <p:sldId id="378" r:id="rId31"/>
    <p:sldId id="366" r:id="rId32"/>
    <p:sldId id="379" r:id="rId33"/>
    <p:sldId id="367" r:id="rId34"/>
    <p:sldId id="368" r:id="rId35"/>
    <p:sldId id="372" r:id="rId36"/>
    <p:sldId id="383" r:id="rId37"/>
    <p:sldId id="304" r:id="rId38"/>
    <p:sldId id="386" r:id="rId39"/>
    <p:sldId id="387" r:id="rId40"/>
    <p:sldId id="384" r:id="rId41"/>
    <p:sldId id="326" r:id="rId42"/>
    <p:sldId id="327" r:id="rId43"/>
    <p:sldId id="328" r:id="rId44"/>
    <p:sldId id="324" r:id="rId45"/>
    <p:sldId id="385" r:id="rId46"/>
    <p:sldId id="329" r:id="rId47"/>
    <p:sldId id="317" r:id="rId48"/>
    <p:sldId id="330" r:id="rId49"/>
    <p:sldId id="306" r:id="rId50"/>
    <p:sldId id="342" r:id="rId51"/>
    <p:sldId id="331" r:id="rId52"/>
    <p:sldId id="340" r:id="rId53"/>
    <p:sldId id="388" r:id="rId54"/>
    <p:sldId id="389" r:id="rId55"/>
    <p:sldId id="338" r:id="rId56"/>
    <p:sldId id="339" r:id="rId57"/>
    <p:sldId id="341" r:id="rId58"/>
    <p:sldId id="336" r:id="rId59"/>
    <p:sldId id="390" r:id="rId60"/>
    <p:sldId id="337" r:id="rId61"/>
    <p:sldId id="343" r:id="rId62"/>
    <p:sldId id="392" r:id="rId63"/>
    <p:sldId id="279" r:id="rId64"/>
    <p:sldId id="285" r:id="rId65"/>
    <p:sldId id="370"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en Varnum" initials="K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4" autoAdjust="0"/>
    <p:restoredTop sz="81884" autoAdjust="0"/>
  </p:normalViewPr>
  <p:slideViewPr>
    <p:cSldViewPr>
      <p:cViewPr>
        <p:scale>
          <a:sx n="67" d="100"/>
          <a:sy n="67" d="100"/>
        </p:scale>
        <p:origin x="-2274" y="-6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7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228255-15BC-4823-AE95-6A19498466BF}" type="datetimeFigureOut">
              <a:rPr lang="en-US" smtClean="0"/>
              <a:pPr/>
              <a:t>10/17/2013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F05396-B6D7-4E15-B7D9-C900657C1E94}" type="slidenum">
              <a:rPr lang="en-US" smtClean="0"/>
              <a:pPr/>
              <a:t>‹#›</a:t>
            </a:fld>
            <a:endParaRPr lang="en-US"/>
          </a:p>
        </p:txBody>
      </p:sp>
    </p:spTree>
    <p:extLst>
      <p:ext uri="{BB962C8B-B14F-4D97-AF65-F5344CB8AC3E}">
        <p14:creationId xmlns:p14="http://schemas.microsoft.com/office/powerpoint/2010/main" val="2213714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dlxs.or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p:cNvSpPr>
          <p:nvPr>
            <p:ph type="sldImg"/>
          </p:nvPr>
        </p:nvSpPr>
        <p:spPr bwMode="auto">
          <a:noFill/>
          <a:ln>
            <a:solidFill>
              <a:srgbClr val="000000"/>
            </a:solidFill>
            <a:miter lim="800000"/>
            <a:headEnd/>
            <a:tailEnd/>
          </a:ln>
        </p:spPr>
      </p:sp>
      <p:sp>
        <p:nvSpPr>
          <p:cNvPr id="11266" name="Notes Placeholder 2"/>
          <p:cNvSpPr>
            <a:spLocks noGrp="1"/>
          </p:cNvSpPr>
          <p:nvPr>
            <p:ph type="body" idx="1"/>
          </p:nvPr>
        </p:nvSpPr>
        <p:spPr bwMode="auto">
          <a:noFill/>
        </p:spPr>
        <p:txBody>
          <a:bodyPr/>
          <a:lstStyle/>
          <a:p>
            <a:pPr eaLnBrk="1" hangingPunct="1">
              <a:spcBef>
                <a:spcPct val="0"/>
              </a:spcBef>
            </a:pPr>
            <a:r>
              <a:rPr lang="en-US" sz="1200" b="0" i="0" u="none" strike="noStrike" kern="1200" dirty="0" smtClean="0">
                <a:solidFill>
                  <a:schemeClr val="tx1"/>
                </a:solidFill>
                <a:effectLst/>
                <a:latin typeface="+mn-lt"/>
                <a:ea typeface="+mn-ea"/>
                <a:cs typeface="+mn-cs"/>
              </a:rPr>
              <a:t>Good afternoon.  My name is Meghan </a:t>
            </a:r>
            <a:r>
              <a:rPr lang="en-US" sz="1200" b="0" i="0" u="none" strike="noStrike" kern="1200" dirty="0" err="1" smtClean="0">
                <a:solidFill>
                  <a:schemeClr val="tx1"/>
                </a:solidFill>
                <a:effectLst/>
                <a:latin typeface="+mn-lt"/>
                <a:ea typeface="+mn-ea"/>
                <a:cs typeface="+mn-cs"/>
              </a:rPr>
              <a:t>Musolff</a:t>
            </a:r>
            <a:r>
              <a:rPr lang="en-US" sz="1200" b="0" i="0" u="none" strike="noStrike" kern="1200" dirty="0" smtClean="0">
                <a:solidFill>
                  <a:schemeClr val="tx1"/>
                </a:solidFill>
                <a:effectLst/>
                <a:latin typeface="+mn-lt"/>
                <a:ea typeface="+mn-ea"/>
                <a:cs typeface="+mn-cs"/>
              </a:rPr>
              <a:t> and I’m Special Projects Librarian and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Coordinator at the University of Michigan Library.  And along with my colleague, Nancy </a:t>
            </a:r>
            <a:r>
              <a:rPr lang="en-US" sz="1200" b="0" i="0" u="none" strike="noStrike" kern="1200" dirty="0" err="1" smtClean="0">
                <a:solidFill>
                  <a:schemeClr val="tx1"/>
                </a:solidFill>
                <a:effectLst/>
                <a:latin typeface="+mn-lt"/>
                <a:ea typeface="+mn-ea"/>
                <a:cs typeface="+mn-cs"/>
              </a:rPr>
              <a:t>Moussa</a:t>
            </a:r>
            <a:r>
              <a:rPr lang="en-US" sz="1200" b="0" i="0" u="none" strike="noStrike" kern="1200" dirty="0" smtClean="0">
                <a:solidFill>
                  <a:schemeClr val="tx1"/>
                </a:solidFill>
                <a:effectLst/>
                <a:latin typeface="+mn-lt"/>
                <a:ea typeface="+mn-ea"/>
                <a:cs typeface="+mn-cs"/>
              </a:rPr>
              <a:t>, we’re going to discuss how we promote our digital collections through the use of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I’ll begin by providing background context and describe the problems we were encountering that lead to us to adopt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  Nancy will then discuss how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solved those some of those problems out of the box and how we customized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to solve the rest of the issues.  We’ll end our presentation with a brief list of our next steps for the project.</a:t>
            </a:r>
            <a:endParaRPr lang="en-US" sz="1000" b="0" dirty="0" smtClean="0">
              <a:latin typeface="Arial" pitchFamily="84" charset="0"/>
            </a:endParaRPr>
          </a:p>
        </p:txBody>
      </p:sp>
      <p:sp>
        <p:nvSpPr>
          <p:cNvPr id="11267" name="Slide Number Placeholder 3"/>
          <p:cNvSpPr>
            <a:spLocks noGrp="1"/>
          </p:cNvSpPr>
          <p:nvPr>
            <p:ph type="sldNum" sz="quarter" idx="5"/>
          </p:nvPr>
        </p:nvSpPr>
        <p:spPr bwMode="auto">
          <a:noFill/>
          <a:ln>
            <a:miter lim="800000"/>
            <a:headEnd/>
            <a:tailEnd/>
          </a:ln>
        </p:spPr>
        <p:txBody>
          <a:bodyPr/>
          <a:lstStyle/>
          <a:p>
            <a:fld id="{20F50407-605A-47DB-8C66-E566CD67FFBC}" type="slidenum">
              <a:rPr lang="en-US" smtClean="0">
                <a:ea typeface="ＭＳ Ｐゴシック" pitchFamily="84" charset="-128"/>
                <a:cs typeface="ＭＳ Ｐゴシック" pitchFamily="84" charset="-128"/>
              </a:rPr>
              <a:pPr/>
              <a:t>1</a:t>
            </a:fld>
            <a:endParaRPr lang="en-US" smtClean="0">
              <a:ea typeface="ＭＳ Ｐゴシック" pitchFamily="84" charset="-128"/>
              <a:cs typeface="ＭＳ Ｐゴシック" pitchFamily="8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dirty="0" smtClean="0">
                <a:solidFill>
                  <a:schemeClr val="tx1"/>
                </a:solidFill>
                <a:effectLst/>
                <a:latin typeface="+mn-lt"/>
                <a:ea typeface="+mn-ea"/>
                <a:cs typeface="+mn-cs"/>
              </a:rPr>
              <a:t>Like most institutions, the University of Michigan Library has a mechanism in place for delivering our digital collections to users.  We use a homegrown system (DLXS,</a:t>
            </a:r>
            <a:r>
              <a:rPr lang="en-US" sz="1200" b="0" i="0" u="none" strike="noStrike" kern="1200" baseline="0" dirty="0" smtClean="0">
                <a:solidFill>
                  <a:schemeClr val="tx1"/>
                </a:solidFill>
                <a:effectLst/>
                <a:latin typeface="+mn-lt"/>
                <a:ea typeface="+mn-ea"/>
                <a:cs typeface="+mn-cs"/>
              </a:rPr>
              <a:t> </a:t>
            </a:r>
            <a:r>
              <a:rPr lang="en-US" dirty="0" smtClean="0">
                <a:hlinkClick r:id="rId3"/>
              </a:rPr>
              <a:t>http://www.dlxs.org/</a:t>
            </a:r>
            <a:r>
              <a:rPr lang="en-US" dirty="0" smtClean="0"/>
              <a:t>)</a:t>
            </a:r>
            <a:endParaRPr lang="en-US" b="0" dirty="0" smtClean="0"/>
          </a:p>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sz="1200" b="0" i="0" u="none" strike="noStrike" kern="1200" dirty="0" smtClean="0">
                <a:solidFill>
                  <a:schemeClr val="tx1"/>
                </a:solidFill>
                <a:effectLst/>
                <a:latin typeface="+mn-lt"/>
                <a:ea typeface="+mn-ea"/>
                <a:cs typeface="+mn-cs"/>
              </a:rPr>
              <a:t>Here’s an example screenshot from one of our 250+ digital collections:  in this case, the image collection from the Bentley Historical Library.  Similar basic concept as most other digital collections:  search results are returned with thumbnails </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smtClean="0"/>
          </a:p>
          <a:p>
            <a:pPr rtl="0"/>
            <a:r>
              <a:rPr lang="en-US" b="0" dirty="0" smtClean="0"/>
              <a:t>…</a:t>
            </a:r>
            <a:r>
              <a:rPr lang="en-US" sz="1200" b="0" i="0" u="none" strike="noStrike" kern="1200" dirty="0" smtClean="0">
                <a:solidFill>
                  <a:schemeClr val="tx1"/>
                </a:solidFill>
                <a:effectLst/>
                <a:latin typeface="+mn-lt"/>
                <a:ea typeface="+mn-ea"/>
                <a:cs typeface="+mn-cs"/>
              </a:rPr>
              <a:t>and you click on the thumbnail to see a larger image and more descriptive information.  Here we have a lovely photo of a women’s basketball game at Michigan, c.1910.</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sz="1200" b="0" i="0" u="none" strike="noStrike" kern="1200" dirty="0" smtClean="0">
                <a:solidFill>
                  <a:schemeClr val="tx1"/>
                </a:solidFill>
                <a:effectLst/>
                <a:latin typeface="+mn-lt"/>
                <a:ea typeface="+mn-ea"/>
                <a:cs typeface="+mn-cs"/>
              </a:rPr>
              <a:t>But while our digital collections repository provided sufficient access to our materials, it wasn’t enough.  We wanted to move beyond a mere repository and do more exciting things with our images.  We wanted to provide more context to the collection than was displayed through our typical metadata. We wanted the chance to tell a story.  </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Returning to our basketball image, we wanted the opportunity to tell you how this image fits into the larger history of women’s sports at the University of Michigan.</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6</a:t>
            </a:fld>
            <a:endParaRPr lang="en-US"/>
          </a:p>
        </p:txBody>
      </p:sp>
    </p:spTree>
    <p:extLst>
      <p:ext uri="{BB962C8B-B14F-4D97-AF65-F5344CB8AC3E}">
        <p14:creationId xmlns:p14="http://schemas.microsoft.com/office/powerpoint/2010/main" val="2746429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smtClean="0"/>
          </a:p>
          <a:p>
            <a:r>
              <a:rPr lang="en-US" sz="1200" b="0" i="0" u="none" strike="noStrike" kern="1200" dirty="0" smtClean="0">
                <a:solidFill>
                  <a:schemeClr val="tx1"/>
                </a:solidFill>
                <a:effectLst/>
                <a:latin typeface="+mn-lt"/>
                <a:ea typeface="+mn-ea"/>
                <a:cs typeface="+mn-cs"/>
              </a:rPr>
              <a:t>In a similar fashion, we wanted to do more with our physical exhibits.  </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dirty="0" smtClean="0">
                <a:solidFill>
                  <a:schemeClr val="tx1"/>
                </a:solidFill>
                <a:effectLst/>
                <a:latin typeface="+mn-lt"/>
                <a:ea typeface="+mn-ea"/>
                <a:cs typeface="+mn-cs"/>
              </a:rPr>
              <a:t>At the University of Michigan Library, we have a robust physical exhibit program (led by my colleague Jamie Vander </a:t>
            </a:r>
            <a:r>
              <a:rPr lang="en-US" sz="1200" b="0" i="0" u="none" strike="noStrike" kern="1200" dirty="0" err="1" smtClean="0">
                <a:solidFill>
                  <a:schemeClr val="tx1"/>
                </a:solidFill>
                <a:effectLst/>
                <a:latin typeface="+mn-lt"/>
                <a:ea typeface="+mn-ea"/>
                <a:cs typeface="+mn-cs"/>
              </a:rPr>
              <a:t>Broek</a:t>
            </a:r>
            <a:r>
              <a:rPr lang="en-US" sz="1200" b="0" i="0" u="none" strike="noStrike" kern="1200" dirty="0" smtClean="0">
                <a:solidFill>
                  <a:schemeClr val="tx1"/>
                </a:solidFill>
                <a:effectLst/>
                <a:latin typeface="+mn-lt"/>
                <a:ea typeface="+mn-ea"/>
                <a:cs typeface="+mn-cs"/>
              </a:rPr>
              <a:t>).  But we wanted to do more.  </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smtClean="0"/>
          </a:p>
          <a:p>
            <a:pPr rtl="0"/>
            <a:r>
              <a:rPr lang="en-US" sz="1200" b="0" i="0" u="none" strike="noStrike" kern="1200" dirty="0" smtClean="0">
                <a:solidFill>
                  <a:schemeClr val="tx1"/>
                </a:solidFill>
                <a:effectLst/>
                <a:latin typeface="+mn-lt"/>
                <a:ea typeface="+mn-ea"/>
                <a:cs typeface="+mn-cs"/>
              </a:rPr>
              <a:t>But we wanted to do more.  We wanted to extend the life of our physical exhibits.  We wanted to bring the content of our physical exhibits to more users.  And we want to create a permanent record of the physical exhibit. </a:t>
            </a:r>
            <a:r>
              <a:rPr lang="en-US" b="0" dirty="0" smtClean="0"/>
              <a:t/>
            </a:r>
            <a:br>
              <a:rPr lang="en-US" b="0" dirty="0" smtClean="0"/>
            </a:b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So, instead of having exhibits especially organized for the Winter 2013 semester…</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dirty="0" smtClean="0">
                <a:solidFill>
                  <a:schemeClr val="tx1"/>
                </a:solidFill>
                <a:effectLst/>
                <a:latin typeface="+mn-lt"/>
                <a:ea typeface="+mn-ea"/>
                <a:cs typeface="+mn-cs"/>
              </a:rPr>
              <a:t>…we would have them forever.</a:t>
            </a:r>
            <a:r>
              <a:rPr lang="en-US" sz="1200" b="1" i="0" u="none" strike="noStrike" kern="1200" baseline="0" dirty="0" smtClean="0">
                <a:solidFill>
                  <a:schemeClr val="tx1"/>
                </a:solidFill>
                <a:effectLst/>
                <a:latin typeface="+mn-lt"/>
                <a:ea typeface="+mn-ea"/>
                <a:cs typeface="+mn-cs"/>
              </a:rPr>
              <a:t>  </a:t>
            </a:r>
            <a:r>
              <a:rPr lang="en-US" sz="1200" b="1" i="0" u="none" strike="noStrike" kern="1200" dirty="0" smtClean="0">
                <a:solidFill>
                  <a:schemeClr val="tx1"/>
                </a:solidFill>
                <a:effectLst/>
                <a:latin typeface="+mn-lt"/>
                <a:ea typeface="+mn-ea"/>
                <a:cs typeface="+mn-cs"/>
              </a:rPr>
              <a:t>OK, perhaps not forever, but you get the idea.</a:t>
            </a:r>
            <a:endParaRPr lang="en-US" b="0" dirty="0" smtClean="0">
              <a:effectLst/>
            </a:endParaRPr>
          </a:p>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sz="1200" b="0" i="0" u="none" strike="noStrike" kern="1200" dirty="0" smtClean="0">
                <a:solidFill>
                  <a:schemeClr val="tx1"/>
                </a:solidFill>
                <a:effectLst/>
                <a:latin typeface="+mn-lt"/>
                <a:ea typeface="+mn-ea"/>
                <a:cs typeface="+mn-cs"/>
              </a:rPr>
              <a:t>With these two desires in mind, we began to examine our online exhibit program and investigated how we could better utilize online exhibits to promote our digital collections.</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smtClean="0"/>
          </a:p>
          <a:p>
            <a:r>
              <a:rPr lang="en-US" sz="1200" b="0" i="0" u="none" strike="noStrike" kern="1200" dirty="0" smtClean="0">
                <a:solidFill>
                  <a:schemeClr val="tx1"/>
                </a:solidFill>
                <a:effectLst/>
                <a:latin typeface="+mn-lt"/>
                <a:ea typeface="+mn-ea"/>
                <a:cs typeface="+mn-cs"/>
              </a:rPr>
              <a:t>There is a long history of online exhibits at the Library.  We had been creating online exhibits since the late 1990s and to date we have about 20 legacy or old exhibits. </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dirty="0" smtClean="0">
                <a:solidFill>
                  <a:schemeClr val="tx1"/>
                </a:solidFill>
                <a:effectLst/>
                <a:latin typeface="+mn-lt"/>
                <a:ea typeface="+mn-ea"/>
                <a:cs typeface="+mn-cs"/>
              </a:rPr>
              <a:t>The workflow for online exhibit creation in the past went something like this:  The exhibit creator did everything.  And I mean everything.  He/she selected the materials, created digital images or made the digitization request, gathered descriptive metadata, designed the exhibit, found someone to program the exhibit, etc.  And once the site went live, the creator was also responsible for maintenance and migration.  </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dirty="0" smtClean="0">
                <a:solidFill>
                  <a:schemeClr val="tx1"/>
                </a:solidFill>
                <a:effectLst/>
                <a:latin typeface="+mn-lt"/>
                <a:ea typeface="+mn-ea"/>
                <a:cs typeface="+mn-cs"/>
              </a:rPr>
              <a:t>This workflow resulted in the creation of some truly beautiful exhibits.  Here’s an</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example created by our former Office of Scholarly Publishing for an exhibit of astronomical maps.  </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dirty="0" smtClean="0">
                <a:solidFill>
                  <a:schemeClr val="tx1"/>
                </a:solidFill>
                <a:effectLst/>
                <a:latin typeface="+mn-lt"/>
                <a:ea typeface="+mn-ea"/>
                <a:cs typeface="+mn-cs"/>
              </a:rPr>
              <a:t>But the same workflow resulted in the continued presence of outdated exhibits (both in terms of design and content) remaining “on view” as it were.  So, for example we have this online exhibit to mark the anniversary of the Soviet Invasion of Czechoslovakia.  Those buttons are tanks and you use them to navigate through the site. </a:t>
            </a:r>
            <a:r>
              <a:rPr lang="en-US" sz="1200" b="0" i="0" u="none" strike="noStrike" kern="1200" dirty="0" err="1" smtClean="0">
                <a:solidFill>
                  <a:schemeClr val="tx1"/>
                </a:solidFill>
                <a:effectLst/>
                <a:latin typeface="+mn-lt"/>
                <a:ea typeface="+mn-ea"/>
                <a:cs typeface="+mn-cs"/>
              </a:rPr>
              <a:t>Oi</a:t>
            </a:r>
            <a:r>
              <a:rPr lang="en-US" sz="1200" b="0" i="0" u="none" strike="noStrike" kern="1200" dirty="0" smtClean="0">
                <a:solidFill>
                  <a:schemeClr val="tx1"/>
                </a:solidFill>
                <a:effectLst/>
                <a:latin typeface="+mn-lt"/>
                <a:ea typeface="+mn-ea"/>
                <a:cs typeface="+mn-cs"/>
              </a:rPr>
              <a:t>.</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smtClean="0"/>
          </a:p>
          <a:p>
            <a:pPr rtl="0"/>
            <a:r>
              <a:rPr lang="en-US" sz="1200" b="0" i="0" u="none" strike="noStrike" kern="1200" dirty="0" smtClean="0">
                <a:solidFill>
                  <a:schemeClr val="tx1"/>
                </a:solidFill>
                <a:effectLst/>
                <a:latin typeface="+mn-lt"/>
                <a:ea typeface="+mn-ea"/>
                <a:cs typeface="+mn-cs"/>
              </a:rPr>
              <a:t>So, as you can see, there were some problems with the current online exhibit process--both in terms of workflow and design--that needed to be addressed.  Because identifying the problems will help us explain our solutions, I’m going to briefly describe each problem we faced with online exhibit creation.</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smtClean="0"/>
          </a:p>
          <a:p>
            <a:r>
              <a:rPr lang="en-US" sz="1200" b="0" i="0" u="none" strike="noStrike" kern="1200" dirty="0" smtClean="0">
                <a:solidFill>
                  <a:schemeClr val="tx1"/>
                </a:solidFill>
                <a:effectLst/>
                <a:latin typeface="+mn-lt"/>
                <a:ea typeface="+mn-ea"/>
                <a:cs typeface="+mn-cs"/>
              </a:rPr>
              <a:t>As we just touched upon, in order to put an online exhibit together, the creator had to do a lot of work and needed a high level of expertise in website design, descriptive metadata, digital collection experience, etc. </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dirty="0" smtClean="0">
                <a:solidFill>
                  <a:schemeClr val="tx1"/>
                </a:solidFill>
                <a:effectLst/>
                <a:latin typeface="+mn-lt"/>
                <a:ea typeface="+mn-ea"/>
                <a:cs typeface="+mn-cs"/>
              </a:rPr>
              <a:t>This lead to high levels of online exhibit creator fatigue and a reluctance for volunteers to create online exhibits.  In identifying a solution, we wanted to make life easier on the creator and remove the burden of having to bring so much expertise to the project.</a:t>
            </a:r>
            <a:endParaRPr lang="en-US" b="0" dirty="0" smtClean="0"/>
          </a:p>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smtClean="0"/>
          </a:p>
          <a:p>
            <a:r>
              <a:rPr lang="en-US" sz="1200" b="0" i="0" u="none" strike="noStrike" kern="1200" dirty="0" smtClean="0">
                <a:solidFill>
                  <a:schemeClr val="tx1"/>
                </a:solidFill>
                <a:effectLst/>
                <a:latin typeface="+mn-lt"/>
                <a:ea typeface="+mn-ea"/>
                <a:cs typeface="+mn-cs"/>
              </a:rPr>
              <a:t>The exhibit creator was also responsible for the maintenance and upkeep of the site.  This could include updating information/code, recreating the exhibit in a new systems when the library website migrated, etc.  In some cases, this lead to the abandonment of some online exhibits.</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Unfortunately, that’s what happened to our Czechoslovakia website. We wanted to find a way again to  lessen the burden of site maintenance from exhibit creators and identify a more holistic solution to online exhibit upkeep.</a:t>
            </a:r>
          </a:p>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smtClean="0"/>
          </a:p>
          <a:p>
            <a:r>
              <a:rPr lang="en-US" sz="1200" b="0" i="0" u="none" strike="noStrike" kern="1200" dirty="0" smtClean="0">
                <a:solidFill>
                  <a:schemeClr val="tx1"/>
                </a:solidFill>
                <a:effectLst/>
                <a:latin typeface="+mn-lt"/>
                <a:ea typeface="+mn-ea"/>
                <a:cs typeface="+mn-cs"/>
              </a:rPr>
              <a:t>It’s not like there wasn’t collaboration before on online exhibits--the creator often had to coordinate with the Digital Conversion Unit or Conservation/Preservation Unit, but we wanted to up the ante a bit.</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We wanted to implement a procedure/workflow that would lead to an increase in collaboration or hand holding across the library--both within and outside the creator’s home unit.</a:t>
            </a:r>
          </a:p>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25</a:t>
            </a:fld>
            <a:endParaRPr lang="en-US"/>
          </a:p>
        </p:txBody>
      </p:sp>
    </p:spTree>
    <p:extLst>
      <p:ext uri="{BB962C8B-B14F-4D97-AF65-F5344CB8AC3E}">
        <p14:creationId xmlns:p14="http://schemas.microsoft.com/office/powerpoint/2010/main" val="29377417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As you may have noticed from the two previous examples, the previous  online exhibits lacked a cohesive design and any University of Michigan Library branding. </a:t>
            </a:r>
            <a:endParaRPr lang="en-US" b="0" dirty="0" smtClean="0"/>
          </a:p>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We wanted to give online exhibits a similar design  and look/feel to ensure that visitors to the site knew it contained content from the Michigan Library digital collections.  Because the whole point of creating the exhibits was to promote our digital content.  A lot of help it was doing if folks couldn’t make the connection between exhibit content and our digital collections.</a:t>
            </a:r>
          </a:p>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28</a:t>
            </a:fld>
            <a:endParaRPr lang="en-US"/>
          </a:p>
        </p:txBody>
      </p:sp>
    </p:spTree>
    <p:extLst>
      <p:ext uri="{BB962C8B-B14F-4D97-AF65-F5344CB8AC3E}">
        <p14:creationId xmlns:p14="http://schemas.microsoft.com/office/powerpoint/2010/main" val="26308553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dirty="0" smtClean="0">
                <a:solidFill>
                  <a:schemeClr val="tx1"/>
                </a:solidFill>
                <a:effectLst/>
                <a:latin typeface="+mn-lt"/>
                <a:ea typeface="+mn-ea"/>
                <a:cs typeface="+mn-cs"/>
              </a:rPr>
              <a:t>Since online exhibits highlight items from our digital collections, we wanted to improve the users experience with the objects through our sites.  We wanted users to interact with items as they might in real life.</a:t>
            </a:r>
            <a:endParaRPr lang="en-US" b="0" dirty="0" smtClean="0"/>
          </a:p>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So for example replicating how a user would browse through the various pages of a book.  In addition, we wanted to encourage close viewing of items--similar to how users might be able to interact with a physical exhibit.</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30</a:t>
            </a:fld>
            <a:endParaRPr lang="en-US"/>
          </a:p>
        </p:txBody>
      </p:sp>
    </p:spTree>
    <p:extLst>
      <p:ext uri="{BB962C8B-B14F-4D97-AF65-F5344CB8AC3E}">
        <p14:creationId xmlns:p14="http://schemas.microsoft.com/office/powerpoint/2010/main" val="37029240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One of the most serious problems with our old online exhibits was that they were virtually </a:t>
            </a:r>
            <a:r>
              <a:rPr lang="en-US" sz="1200" b="0" i="0" u="none" strike="noStrike" kern="1200" dirty="0" err="1" smtClean="0">
                <a:solidFill>
                  <a:schemeClr val="tx1"/>
                </a:solidFill>
                <a:effectLst/>
                <a:latin typeface="+mn-lt"/>
                <a:ea typeface="+mn-ea"/>
                <a:cs typeface="+mn-cs"/>
              </a:rPr>
              <a:t>unfindable</a:t>
            </a:r>
            <a:r>
              <a:rPr lang="en-US" sz="1200" b="0" i="0" u="none" strike="noStrike" kern="1200" dirty="0" smtClean="0">
                <a:solidFill>
                  <a:schemeClr val="tx1"/>
                </a:solidFill>
                <a:effectLst/>
                <a:latin typeface="+mn-lt"/>
                <a:ea typeface="+mn-ea"/>
                <a:cs typeface="+mn-cs"/>
              </a:rPr>
              <a:t> through the library website.  All of this effort was being spent on creating exhibits that weren’t being found by our users.</a:t>
            </a:r>
          </a:p>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Basically, we were trying to display all of these treasures without providing our users with a treasure map.  This was a huge problem.  We wanted to find a way to better integrate online exhibits into the library website to increase </a:t>
            </a:r>
            <a:r>
              <a:rPr lang="en-US" sz="1200" b="0" i="0" u="none" strike="noStrike" kern="1200" dirty="0" err="1" smtClean="0">
                <a:solidFill>
                  <a:schemeClr val="tx1"/>
                </a:solidFill>
                <a:effectLst/>
                <a:latin typeface="+mn-lt"/>
                <a:ea typeface="+mn-ea"/>
                <a:cs typeface="+mn-cs"/>
              </a:rPr>
              <a:t>findability</a:t>
            </a:r>
            <a:r>
              <a:rPr lang="en-US" sz="1200" b="0" i="0" u="none" strike="noStrike" kern="1200" dirty="0" smtClean="0">
                <a:solidFill>
                  <a:schemeClr val="tx1"/>
                </a:solidFill>
                <a:effectLst/>
                <a:latin typeface="+mn-lt"/>
                <a:ea typeface="+mn-ea"/>
                <a:cs typeface="+mn-cs"/>
              </a:rPr>
              <a:t> of our digital content.</a:t>
            </a:r>
            <a:endParaRPr lang="en-US" b="0"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32</a:t>
            </a:fld>
            <a:endParaRPr lang="en-US"/>
          </a:p>
        </p:txBody>
      </p:sp>
    </p:spTree>
    <p:extLst>
      <p:ext uri="{BB962C8B-B14F-4D97-AF65-F5344CB8AC3E}">
        <p14:creationId xmlns:p14="http://schemas.microsoft.com/office/powerpoint/2010/main" val="4710398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dirty="0" smtClean="0">
                <a:solidFill>
                  <a:schemeClr val="tx1"/>
                </a:solidFill>
                <a:effectLst/>
                <a:latin typeface="+mn-lt"/>
                <a:ea typeface="+mn-ea"/>
                <a:cs typeface="+mn-cs"/>
              </a:rPr>
              <a:t>In order to begin to address these problems, a committee (in fact, two committees) were convened to review the existing online exhibit workflow and recommend a solution. </a:t>
            </a:r>
            <a:endParaRPr lang="en-US" b="0" dirty="0" smtClean="0"/>
          </a:p>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And in early 2012,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an open source content management system developed at George Mason University, was selected as the platform for all new online exhibit creation at the UM Library.</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34</a:t>
            </a:fld>
            <a:endParaRPr lang="en-US"/>
          </a:p>
        </p:txBody>
      </p:sp>
    </p:spTree>
    <p:extLst>
      <p:ext uri="{BB962C8B-B14F-4D97-AF65-F5344CB8AC3E}">
        <p14:creationId xmlns:p14="http://schemas.microsoft.com/office/powerpoint/2010/main" val="15350936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smtClean="0"/>
          </a:p>
          <a:p>
            <a:pPr rtl="0"/>
            <a:r>
              <a:rPr lang="en-US" sz="1200" b="0" i="0" u="none" strike="noStrike" kern="1200" dirty="0" smtClean="0">
                <a:solidFill>
                  <a:schemeClr val="tx1"/>
                </a:solidFill>
                <a:effectLst/>
                <a:latin typeface="+mn-lt"/>
                <a:ea typeface="+mn-ea"/>
                <a:cs typeface="+mn-cs"/>
              </a:rPr>
              <a:t>However, the act of selecting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for online exhibits wasn’t the solution to all of our problems.  My colleague Nancy will now walk you through some of our solutions, as well as detail our next steps for the project.</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a reminder,</a:t>
            </a:r>
            <a:r>
              <a:rPr lang="en-US" baseline="0" dirty="0" smtClean="0"/>
              <a:t> in the legacy online exhibit process, the exhibit creator was responsible for everything.</a:t>
            </a: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sz="1200" b="0" i="0" u="none" strike="noStrike" kern="1200" dirty="0" smtClean="0">
                <a:solidFill>
                  <a:schemeClr val="tx1"/>
                </a:solidFill>
                <a:effectLst/>
                <a:latin typeface="+mn-lt"/>
                <a:ea typeface="+mn-ea"/>
                <a:cs typeface="+mn-cs"/>
              </a:rPr>
              <a:t>I </a:t>
            </a:r>
            <a:r>
              <a:rPr lang="en-US" sz="1200" b="0" i="0" u="none" strike="noStrike" kern="1200" dirty="0" smtClean="0">
                <a:solidFill>
                  <a:schemeClr val="tx1"/>
                </a:solidFill>
                <a:effectLst/>
                <a:latin typeface="+mn-lt"/>
                <a:ea typeface="+mn-ea"/>
                <a:cs typeface="+mn-cs"/>
              </a:rPr>
              <a:t>will talk now about the big picture of using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to create an online </a:t>
            </a:r>
            <a:r>
              <a:rPr lang="en-US" sz="1200" b="0" i="0" u="none" strike="noStrike" kern="1200" dirty="0" smtClean="0">
                <a:solidFill>
                  <a:schemeClr val="tx1"/>
                </a:solidFill>
                <a:effectLst/>
                <a:latin typeface="+mn-lt"/>
                <a:ea typeface="+mn-ea"/>
                <a:cs typeface="+mn-cs"/>
              </a:rPr>
              <a:t>exhibit.</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The </a:t>
            </a:r>
            <a:r>
              <a:rPr lang="en-US" sz="1200" b="0" i="0" u="none" strike="noStrike" kern="1200" dirty="0" smtClean="0">
                <a:solidFill>
                  <a:schemeClr val="tx1"/>
                </a:solidFill>
                <a:effectLst/>
                <a:latin typeface="+mn-lt"/>
                <a:ea typeface="+mn-ea"/>
                <a:cs typeface="+mn-cs"/>
              </a:rPr>
              <a:t>process starts with a </a:t>
            </a:r>
            <a:r>
              <a:rPr lang="en-US" sz="1200" b="0" i="0" u="none" strike="noStrike" kern="1200" dirty="0" smtClean="0">
                <a:solidFill>
                  <a:schemeClr val="tx1"/>
                </a:solidFill>
                <a:effectLst/>
                <a:latin typeface="+mn-lt"/>
                <a:ea typeface="+mn-ea"/>
                <a:cs typeface="+mn-cs"/>
              </a:rPr>
              <a:t>creator </a:t>
            </a:r>
            <a:r>
              <a:rPr lang="en-US" sz="1200" b="0" i="0" u="none" strike="noStrike" kern="1200" dirty="0" smtClean="0">
                <a:solidFill>
                  <a:schemeClr val="tx1"/>
                </a:solidFill>
                <a:effectLst/>
                <a:latin typeface="+mn-lt"/>
                <a:ea typeface="+mn-ea"/>
                <a:cs typeface="+mn-cs"/>
              </a:rPr>
              <a:t>who has a set of </a:t>
            </a:r>
            <a:r>
              <a:rPr lang="en-US" sz="1200" b="0" i="0" u="none" strike="noStrike" kern="1200" dirty="0" smtClean="0">
                <a:solidFill>
                  <a:schemeClr val="tx1"/>
                </a:solidFill>
                <a:effectLst/>
                <a:latin typeface="+mn-lt"/>
                <a:ea typeface="+mn-ea"/>
                <a:cs typeface="+mn-cs"/>
              </a:rPr>
              <a:t>images </a:t>
            </a:r>
            <a:r>
              <a:rPr lang="en-US" sz="1200" b="0" i="0" u="none" strike="noStrike" kern="1200" dirty="0" smtClean="0">
                <a:solidFill>
                  <a:schemeClr val="tx1"/>
                </a:solidFill>
                <a:effectLst/>
                <a:latin typeface="+mn-lt"/>
                <a:ea typeface="+mn-ea"/>
                <a:cs typeface="+mn-cs"/>
              </a:rPr>
              <a:t>and </a:t>
            </a:r>
            <a:r>
              <a:rPr lang="en-US" sz="1200" b="0" i="0" u="none" strike="noStrike" kern="1200" dirty="0" smtClean="0">
                <a:solidFill>
                  <a:schemeClr val="tx1"/>
                </a:solidFill>
                <a:effectLst/>
                <a:latin typeface="+mn-lt"/>
                <a:ea typeface="+mn-ea"/>
                <a:cs typeface="+mn-cs"/>
              </a:rPr>
              <a:t>metadata.</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Then </a:t>
            </a:r>
            <a:r>
              <a:rPr lang="en-US" sz="1200" b="0" i="0" u="none" strike="noStrike" kern="1200" dirty="0" smtClean="0">
                <a:solidFill>
                  <a:schemeClr val="tx1"/>
                </a:solidFill>
                <a:effectLst/>
                <a:latin typeface="+mn-lt"/>
                <a:ea typeface="+mn-ea"/>
                <a:cs typeface="+mn-cs"/>
              </a:rPr>
              <a:t>the creator will use </a:t>
            </a:r>
            <a:r>
              <a:rPr lang="en-US" sz="1200" b="0" i="0" u="none" strike="noStrike" kern="1200" dirty="0" smtClean="0">
                <a:solidFill>
                  <a:schemeClr val="tx1"/>
                </a:solidFill>
                <a:effectLst/>
                <a:latin typeface="+mn-lt"/>
                <a:ea typeface="+mn-ea"/>
                <a:cs typeface="+mn-cs"/>
              </a:rPr>
              <a:t>this </a:t>
            </a:r>
            <a:r>
              <a:rPr lang="en-US" sz="1200" b="0" i="0" u="none" strike="noStrike" kern="1200" dirty="0" smtClean="0">
                <a:solidFill>
                  <a:schemeClr val="tx1"/>
                </a:solidFill>
                <a:effectLst/>
                <a:latin typeface="+mn-lt"/>
                <a:ea typeface="+mn-ea"/>
                <a:cs typeface="+mn-cs"/>
              </a:rPr>
              <a:t>data to create multiple </a:t>
            </a:r>
            <a:r>
              <a:rPr lang="en-US" sz="1200" b="0" i="0" u="none" strike="noStrike" kern="1200" dirty="0" smtClean="0">
                <a:solidFill>
                  <a:schemeClr val="tx1"/>
                </a:solidFill>
                <a:effectLst/>
                <a:latin typeface="+mn-lt"/>
                <a:ea typeface="+mn-ea"/>
                <a:cs typeface="+mn-cs"/>
              </a:rPr>
              <a:t>items. </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In </a:t>
            </a:r>
            <a:r>
              <a:rPr lang="en-US" sz="1200" b="0" i="0" u="none" strike="noStrike" kern="1200" dirty="0" smtClean="0">
                <a:solidFill>
                  <a:schemeClr val="tx1"/>
                </a:solidFill>
                <a:effectLst/>
                <a:latin typeface="+mn-lt"/>
                <a:ea typeface="+mn-ea"/>
                <a:cs typeface="+mn-cs"/>
              </a:rPr>
              <a:t>step 3, the creator will use an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Exhibit Builder </a:t>
            </a:r>
            <a:r>
              <a:rPr lang="en-US" sz="1200" b="0" i="0" u="none" strike="noStrike" kern="1200" dirty="0" smtClean="0">
                <a:solidFill>
                  <a:schemeClr val="tx1"/>
                </a:solidFill>
                <a:effectLst/>
                <a:latin typeface="+mn-lt"/>
                <a:ea typeface="+mn-ea"/>
                <a:cs typeface="+mn-cs"/>
              </a:rPr>
              <a:t>plugin to create a new exhibit where the creator creates the exhibit title, description, multiple sections in the exhibit and link each section with multiple pages. </a:t>
            </a:r>
            <a:r>
              <a:rPr lang="en-US" sz="1200" b="0" i="0" u="none" strike="noStrike" kern="1200" dirty="0" smtClean="0">
                <a:solidFill>
                  <a:schemeClr val="tx1"/>
                </a:solidFill>
                <a:effectLst/>
                <a:latin typeface="+mn-lt"/>
                <a:ea typeface="+mn-ea"/>
                <a:cs typeface="+mn-cs"/>
              </a:rPr>
              <a:t>Each </a:t>
            </a:r>
            <a:r>
              <a:rPr lang="en-US" sz="1200" b="0" i="0" u="none" strike="noStrike" kern="1200" dirty="0" smtClean="0">
                <a:solidFill>
                  <a:schemeClr val="tx1"/>
                </a:solidFill>
                <a:effectLst/>
                <a:latin typeface="+mn-lt"/>
                <a:ea typeface="+mn-ea"/>
                <a:cs typeface="+mn-cs"/>
              </a:rPr>
              <a:t>page will be associated to one of the 12 layouts provided by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 Finally </a:t>
            </a:r>
            <a:r>
              <a:rPr lang="en-US" sz="1200" b="0" i="0" u="none" strike="noStrike" kern="1200" dirty="0" smtClean="0">
                <a:solidFill>
                  <a:schemeClr val="tx1"/>
                </a:solidFill>
                <a:effectLst/>
                <a:latin typeface="+mn-lt"/>
                <a:ea typeface="+mn-ea"/>
                <a:cs typeface="+mn-cs"/>
              </a:rPr>
              <a:t>items will be included in the layout.</a:t>
            </a:r>
            <a:endParaRPr lang="en-US" dirty="0" smtClean="0">
              <a:effectLst/>
            </a:endParaRPr>
          </a:p>
          <a:p>
            <a:r>
              <a:rPr lang="en-US" dirty="0" smtClean="0"/>
              <a:t/>
            </a:r>
            <a:br>
              <a:rPr lang="en-US" dirty="0" smtClean="0"/>
            </a:br>
            <a:r>
              <a:rPr lang="en-US" sz="1200" b="0" i="0" u="none" strike="noStrike" kern="1200" dirty="0" smtClean="0">
                <a:solidFill>
                  <a:schemeClr val="tx1"/>
                </a:solidFill>
                <a:effectLst/>
                <a:latin typeface="+mn-lt"/>
                <a:ea typeface="+mn-ea"/>
                <a:cs typeface="+mn-cs"/>
              </a:rPr>
              <a:t>This </a:t>
            </a:r>
            <a:r>
              <a:rPr lang="en-US" sz="1200" b="0" i="0" u="none" strike="noStrike" kern="1200" dirty="0" smtClean="0">
                <a:solidFill>
                  <a:schemeClr val="tx1"/>
                </a:solidFill>
                <a:effectLst/>
                <a:latin typeface="+mn-lt"/>
                <a:ea typeface="+mn-ea"/>
                <a:cs typeface="+mn-cs"/>
              </a:rPr>
              <a:t>whole </a:t>
            </a:r>
            <a:r>
              <a:rPr lang="en-US" sz="1200" b="0" i="0" u="none" strike="noStrike" kern="1200" dirty="0" smtClean="0">
                <a:solidFill>
                  <a:schemeClr val="tx1"/>
                </a:solidFill>
                <a:effectLst/>
                <a:latin typeface="+mn-lt"/>
                <a:ea typeface="+mn-ea"/>
                <a:cs typeface="+mn-cs"/>
              </a:rPr>
              <a:t>process is iterative process to create multiple exhibits.</a:t>
            </a:r>
            <a:r>
              <a:rPr lang="en-US" dirty="0" smtClean="0"/>
              <a:t/>
            </a:r>
            <a:br>
              <a:rPr lang="en-US" dirty="0" smtClean="0"/>
            </a:br>
            <a:endParaRPr lang="en-US" baseline="0" dirty="0" smtClean="0"/>
          </a:p>
        </p:txBody>
      </p:sp>
      <p:sp>
        <p:nvSpPr>
          <p:cNvPr id="4" name="Slide Number Placeholder 3"/>
          <p:cNvSpPr>
            <a:spLocks noGrp="1"/>
          </p:cNvSpPr>
          <p:nvPr>
            <p:ph type="sldNum" sz="quarter" idx="10"/>
          </p:nvPr>
        </p:nvSpPr>
        <p:spPr/>
        <p:txBody>
          <a:bodyPr/>
          <a:lstStyle/>
          <a:p>
            <a:fld id="{86F05396-B6D7-4E15-B7D9-C900657C1E94}"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The </a:t>
            </a:r>
            <a:r>
              <a:rPr lang="en-US" sz="1200" b="0" i="0" u="none" strike="noStrike" kern="1200" dirty="0" smtClean="0">
                <a:solidFill>
                  <a:schemeClr val="tx1"/>
                </a:solidFill>
                <a:effectLst/>
                <a:latin typeface="+mn-lt"/>
                <a:ea typeface="+mn-ea"/>
                <a:cs typeface="+mn-cs"/>
              </a:rPr>
              <a:t>result is a page where you can browse all created </a:t>
            </a:r>
            <a:r>
              <a:rPr lang="en-US" sz="1200" b="0" i="0" u="none" strike="noStrike" kern="1200" dirty="0" smtClean="0">
                <a:solidFill>
                  <a:schemeClr val="tx1"/>
                </a:solidFill>
                <a:effectLst/>
                <a:latin typeface="+mn-lt"/>
                <a:ea typeface="+mn-ea"/>
                <a:cs typeface="+mn-cs"/>
              </a:rPr>
              <a:t>exhibits.</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A </a:t>
            </a:r>
            <a:r>
              <a:rPr lang="en-US" sz="1200" b="0" i="0" u="none" strike="noStrike" kern="1200" dirty="0" smtClean="0">
                <a:solidFill>
                  <a:schemeClr val="tx1"/>
                </a:solidFill>
                <a:effectLst/>
                <a:latin typeface="+mn-lt"/>
                <a:ea typeface="+mn-ea"/>
                <a:cs typeface="+mn-cs"/>
              </a:rPr>
              <a:t>closer look at the browse exhibit page, you will see </a:t>
            </a:r>
            <a:r>
              <a:rPr lang="en-US" sz="1200" b="0" i="0" u="none" strike="noStrike" kern="1200" dirty="0" smtClean="0">
                <a:solidFill>
                  <a:schemeClr val="tx1"/>
                </a:solidFill>
                <a:effectLst/>
                <a:latin typeface="+mn-lt"/>
                <a:ea typeface="+mn-ea"/>
                <a:cs typeface="+mn-cs"/>
              </a:rPr>
              <a:t>a </a:t>
            </a:r>
            <a:r>
              <a:rPr lang="en-US" sz="1200" b="0" i="0" u="none" strike="noStrike" kern="1200" dirty="0" smtClean="0">
                <a:solidFill>
                  <a:schemeClr val="tx1"/>
                </a:solidFill>
                <a:effectLst/>
                <a:latin typeface="+mn-lt"/>
                <a:ea typeface="+mn-ea"/>
                <a:cs typeface="+mn-cs"/>
              </a:rPr>
              <a:t>title for each exhibit, </a:t>
            </a:r>
            <a:r>
              <a:rPr lang="en-US" sz="1200" b="0" i="0" u="none" strike="noStrike" kern="1200" dirty="0" smtClean="0">
                <a:solidFill>
                  <a:schemeClr val="tx1"/>
                </a:solidFill>
                <a:effectLst/>
                <a:latin typeface="+mn-lt"/>
                <a:ea typeface="+mn-ea"/>
                <a:cs typeface="+mn-cs"/>
              </a:rPr>
              <a:t>a </a:t>
            </a:r>
            <a:r>
              <a:rPr lang="en-US" sz="1200" b="0" i="0" u="none" strike="noStrike" kern="1200" dirty="0" smtClean="0">
                <a:solidFill>
                  <a:schemeClr val="tx1"/>
                </a:solidFill>
                <a:effectLst/>
                <a:latin typeface="+mn-lt"/>
                <a:ea typeface="+mn-ea"/>
                <a:cs typeface="+mn-cs"/>
              </a:rPr>
              <a:t>description, and image as well as </a:t>
            </a:r>
            <a:r>
              <a:rPr lang="en-US" sz="1200" b="0" i="0" u="none" strike="noStrike" kern="1200" dirty="0" smtClean="0">
                <a:solidFill>
                  <a:schemeClr val="tx1"/>
                </a:solidFill>
                <a:effectLst/>
                <a:latin typeface="+mn-lt"/>
                <a:ea typeface="+mn-ea"/>
                <a:cs typeface="+mn-cs"/>
              </a:rPr>
              <a:t>tags</a:t>
            </a:r>
            <a:r>
              <a:rPr lang="en-US" sz="1200" b="0" i="0" u="none" strike="noStrike" kern="1200" dirty="0" smtClean="0">
                <a:solidFill>
                  <a:schemeClr val="tx1"/>
                </a:solidFill>
                <a:effectLst/>
                <a:latin typeface="+mn-lt"/>
                <a:ea typeface="+mn-ea"/>
                <a:cs typeface="+mn-cs"/>
              </a:rPr>
              <a:t>.</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38</a:t>
            </a:fld>
            <a:endParaRPr lang="en-US"/>
          </a:p>
        </p:txBody>
      </p:sp>
    </p:spTree>
    <p:extLst>
      <p:ext uri="{BB962C8B-B14F-4D97-AF65-F5344CB8AC3E}">
        <p14:creationId xmlns:p14="http://schemas.microsoft.com/office/powerpoint/2010/main" val="20478207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Further </a:t>
            </a:r>
            <a:r>
              <a:rPr lang="en-US" sz="1200" b="0" i="0" u="none" strike="noStrike" kern="1200" dirty="0" smtClean="0">
                <a:solidFill>
                  <a:schemeClr val="tx1"/>
                </a:solidFill>
                <a:effectLst/>
                <a:latin typeface="+mn-lt"/>
                <a:ea typeface="+mn-ea"/>
                <a:cs typeface="+mn-cs"/>
              </a:rPr>
              <a:t>closer to an individual exhibit, you will see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connect those </a:t>
            </a:r>
            <a:r>
              <a:rPr lang="en-US" sz="1200" b="0" i="0" u="none" strike="noStrike" kern="1200" dirty="0" smtClean="0">
                <a:solidFill>
                  <a:schemeClr val="tx1"/>
                </a:solidFill>
                <a:effectLst/>
                <a:latin typeface="+mn-lt"/>
                <a:ea typeface="+mn-ea"/>
                <a:cs typeface="+mn-cs"/>
              </a:rPr>
              <a:t>sections </a:t>
            </a:r>
            <a:r>
              <a:rPr lang="en-US" sz="1200" b="0" i="0" u="none" strike="noStrike" kern="1200" dirty="0" smtClean="0">
                <a:solidFill>
                  <a:schemeClr val="tx1"/>
                </a:solidFill>
                <a:effectLst/>
                <a:latin typeface="+mn-lt"/>
                <a:ea typeface="+mn-ea"/>
                <a:cs typeface="+mn-cs"/>
              </a:rPr>
              <a:t>and </a:t>
            </a:r>
            <a:r>
              <a:rPr lang="en-US" sz="1200" b="0" i="0" u="none" strike="noStrike" kern="1200" dirty="0" smtClean="0">
                <a:solidFill>
                  <a:schemeClr val="tx1"/>
                </a:solidFill>
                <a:effectLst/>
                <a:latin typeface="+mn-lt"/>
                <a:ea typeface="+mn-ea"/>
                <a:cs typeface="+mn-cs"/>
              </a:rPr>
              <a:t>pages </a:t>
            </a:r>
            <a:r>
              <a:rPr lang="en-US" sz="1200" b="0" i="0" u="none" strike="noStrike" kern="1200" dirty="0" smtClean="0">
                <a:solidFill>
                  <a:schemeClr val="tx1"/>
                </a:solidFill>
                <a:effectLst/>
                <a:latin typeface="+mn-lt"/>
                <a:ea typeface="+mn-ea"/>
                <a:cs typeface="+mn-cs"/>
              </a:rPr>
              <a:t>in a hierarchical navigation along with </a:t>
            </a:r>
            <a:r>
              <a:rPr lang="en-US" sz="1200" b="0" i="0" u="none" strike="noStrike" kern="1200" dirty="0" smtClean="0">
                <a:solidFill>
                  <a:schemeClr val="tx1"/>
                </a:solidFill>
                <a:effectLst/>
                <a:latin typeface="+mn-lt"/>
                <a:ea typeface="+mn-ea"/>
                <a:cs typeface="+mn-cs"/>
              </a:rPr>
              <a:t>layout </a:t>
            </a:r>
            <a:r>
              <a:rPr lang="en-US" sz="1200" b="0" i="0" u="none" strike="noStrike" kern="1200" dirty="0" smtClean="0">
                <a:solidFill>
                  <a:schemeClr val="tx1"/>
                </a:solidFill>
                <a:effectLst/>
                <a:latin typeface="+mn-lt"/>
                <a:ea typeface="+mn-ea"/>
                <a:cs typeface="+mn-cs"/>
              </a:rPr>
              <a:t>pages that present the items created. </a:t>
            </a:r>
            <a:r>
              <a:rPr lang="en-US" sz="1200" b="0" i="0" u="none" strike="noStrike" kern="1200" dirty="0" smtClean="0">
                <a:solidFill>
                  <a:schemeClr val="tx1"/>
                </a:solidFill>
                <a:effectLst/>
                <a:latin typeface="+mn-lt"/>
                <a:ea typeface="+mn-ea"/>
                <a:cs typeface="+mn-cs"/>
              </a:rPr>
              <a:t>This </a:t>
            </a:r>
            <a:r>
              <a:rPr lang="en-US" sz="1200" b="0" i="0" u="none" strike="noStrike" kern="1200" dirty="0" smtClean="0">
                <a:solidFill>
                  <a:schemeClr val="tx1"/>
                </a:solidFill>
                <a:effectLst/>
                <a:latin typeface="+mn-lt"/>
                <a:ea typeface="+mn-ea"/>
                <a:cs typeface="+mn-cs"/>
              </a:rPr>
              <a:t>is an example of an image item type included in one of the pages in the General library exhibit, as well as a information about the exhibit.</a:t>
            </a:r>
            <a:endParaRPr lang="en-US" dirty="0" smtClean="0">
              <a:effectLst/>
            </a:endParaRPr>
          </a:p>
          <a:p>
            <a:r>
              <a:rPr lang="en-US" dirty="0" smtClean="0"/>
              <a:t/>
            </a:r>
            <a:br>
              <a:rPr lang="en-US" dirty="0" smtClean="0"/>
            </a:br>
            <a:r>
              <a:rPr lang="en-US" sz="1200" b="0" i="0" u="none" strike="noStrike" kern="1200" dirty="0" smtClean="0">
                <a:solidFill>
                  <a:schemeClr val="tx1"/>
                </a:solidFill>
                <a:effectLst/>
                <a:latin typeface="+mn-lt"/>
                <a:ea typeface="+mn-ea"/>
                <a:cs typeface="+mn-cs"/>
              </a:rPr>
              <a:t>This was a quick general picture about using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to create an online exhibit.</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39</a:t>
            </a:fld>
            <a:endParaRPr lang="en-US"/>
          </a:p>
        </p:txBody>
      </p:sp>
    </p:spTree>
    <p:extLst>
      <p:ext uri="{BB962C8B-B14F-4D97-AF65-F5344CB8AC3E}">
        <p14:creationId xmlns:p14="http://schemas.microsoft.com/office/powerpoint/2010/main" val="3370890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Out </a:t>
            </a:r>
            <a:r>
              <a:rPr lang="en-US" sz="1200" b="0" i="0" u="none" strike="noStrike" kern="1200" dirty="0" smtClean="0">
                <a:solidFill>
                  <a:schemeClr val="tx1"/>
                </a:solidFill>
                <a:effectLst/>
                <a:latin typeface="+mn-lt"/>
                <a:ea typeface="+mn-ea"/>
                <a:cs typeface="+mn-cs"/>
              </a:rPr>
              <a:t>of the box, how did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solve problems mentioned by </a:t>
            </a:r>
            <a:r>
              <a:rPr lang="en-US" sz="1200" b="0" i="0" u="none" strike="noStrike" kern="1200" dirty="0" smtClean="0">
                <a:solidFill>
                  <a:schemeClr val="tx1"/>
                </a:solidFill>
                <a:effectLst/>
                <a:latin typeface="+mn-lt"/>
                <a:ea typeface="+mn-ea"/>
                <a:cs typeface="+mn-cs"/>
              </a:rPr>
              <a:t>Meghan?</a:t>
            </a:r>
            <a:endParaRPr lang="en-US"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40</a:t>
            </a:fld>
            <a:endParaRPr lang="en-US"/>
          </a:p>
        </p:txBody>
      </p:sp>
    </p:spTree>
    <p:extLst>
      <p:ext uri="{BB962C8B-B14F-4D97-AF65-F5344CB8AC3E}">
        <p14:creationId xmlns:p14="http://schemas.microsoft.com/office/powerpoint/2010/main" val="6486123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First </a:t>
            </a:r>
            <a:r>
              <a:rPr lang="en-US" sz="1200" b="0" i="0" u="none" strike="noStrike" kern="1200" dirty="0" smtClean="0">
                <a:solidFill>
                  <a:schemeClr val="tx1"/>
                </a:solidFill>
                <a:effectLst/>
                <a:latin typeface="+mn-lt"/>
                <a:ea typeface="+mn-ea"/>
                <a:cs typeface="+mn-cs"/>
              </a:rPr>
              <a:t>problem, Creator expertise, no longer creator need to have all technical expertise or work with others create a site from scratch. </a:t>
            </a:r>
            <a:r>
              <a:rPr lang="en-US" sz="1200" b="0" i="0" u="none" strike="noStrike" kern="1200" dirty="0" err="1" smtClean="0">
                <a:solidFill>
                  <a:schemeClr val="tx1"/>
                </a:solidFill>
                <a:effectLst/>
                <a:latin typeface="+mn-lt"/>
                <a:ea typeface="+mn-ea"/>
                <a:cs typeface="+mn-cs"/>
              </a:rPr>
              <a:t>E.g</a:t>
            </a:r>
            <a:r>
              <a:rPr lang="en-US" sz="1200" b="0" i="0" u="none" strike="noStrike" kern="1200" dirty="0" smtClean="0">
                <a:solidFill>
                  <a:schemeClr val="tx1"/>
                </a:solidFill>
                <a:effectLst/>
                <a:latin typeface="+mn-lt"/>
                <a:ea typeface="+mn-ea"/>
                <a:cs typeface="+mn-cs"/>
              </a:rPr>
              <a:t>, this is how an item page in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looks like, it is a form with meta data fields need to be completed, and linked to other section to decide what items, it can be an image, or sound or </a:t>
            </a:r>
            <a:r>
              <a:rPr lang="en-US" sz="1200" b="0" i="0" u="none" strike="noStrike" kern="1200" dirty="0" smtClean="0">
                <a:solidFill>
                  <a:schemeClr val="tx1"/>
                </a:solidFill>
                <a:effectLst/>
                <a:latin typeface="+mn-lt"/>
                <a:ea typeface="+mn-ea"/>
                <a:cs typeface="+mn-cs"/>
              </a:rPr>
              <a:t>video,</a:t>
            </a:r>
            <a:r>
              <a:rPr lang="en-US" sz="1200" b="0" i="0" u="none" strike="noStrike" kern="1200" baseline="0" dirty="0" smtClean="0">
                <a:solidFill>
                  <a:schemeClr val="tx1"/>
                </a:solidFill>
                <a:effectLst/>
                <a:latin typeface="+mn-lt"/>
                <a:ea typeface="+mn-ea"/>
                <a:cs typeface="+mn-cs"/>
              </a:rPr>
              <a:t> etc</a:t>
            </a:r>
            <a:r>
              <a:rPr lang="en-US" sz="1200" b="0"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You can link your item to a collection and you can attached your images, sound video files to your item.</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41</a:t>
            </a:fld>
            <a:endParaRPr lang="en-US"/>
          </a:p>
        </p:txBody>
      </p:sp>
    </p:spTree>
    <p:extLst>
      <p:ext uri="{BB962C8B-B14F-4D97-AF65-F5344CB8AC3E}">
        <p14:creationId xmlns:p14="http://schemas.microsoft.com/office/powerpoint/2010/main" val="31613876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Creator </a:t>
            </a:r>
            <a:r>
              <a:rPr lang="en-US" sz="1200" b="0" i="0" u="none" strike="noStrike" kern="1200" dirty="0" smtClean="0">
                <a:solidFill>
                  <a:schemeClr val="tx1"/>
                </a:solidFill>
                <a:effectLst/>
                <a:latin typeface="+mn-lt"/>
                <a:ea typeface="+mn-ea"/>
                <a:cs typeface="+mn-cs"/>
              </a:rPr>
              <a:t>expertise is solved with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because it come up with ready made pages or layout – another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terminology which is a form with metadata to </a:t>
            </a:r>
            <a:r>
              <a:rPr lang="en-US" sz="1200" b="0" i="0" u="none" strike="noStrike" kern="1200" dirty="0" smtClean="0">
                <a:solidFill>
                  <a:schemeClr val="tx1"/>
                </a:solidFill>
                <a:effectLst/>
                <a:latin typeface="+mn-lt"/>
                <a:ea typeface="+mn-ea"/>
                <a:cs typeface="+mn-cs"/>
              </a:rPr>
              <a:t>fill.</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Those </a:t>
            </a:r>
            <a:r>
              <a:rPr lang="en-US" sz="1200" b="0" i="0" u="none" strike="noStrike" kern="1200" dirty="0" smtClean="0">
                <a:solidFill>
                  <a:schemeClr val="tx1"/>
                </a:solidFill>
                <a:effectLst/>
                <a:latin typeface="+mn-lt"/>
                <a:ea typeface="+mn-ea"/>
                <a:cs typeface="+mn-cs"/>
              </a:rPr>
              <a:t>numbers you see is an the layout of the page and where items will appear. </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42</a:t>
            </a:fld>
            <a:endParaRPr lang="en-US"/>
          </a:p>
        </p:txBody>
      </p:sp>
    </p:spTree>
    <p:extLst>
      <p:ext uri="{BB962C8B-B14F-4D97-AF65-F5344CB8AC3E}">
        <p14:creationId xmlns:p14="http://schemas.microsoft.com/office/powerpoint/2010/main" val="27087402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The </a:t>
            </a:r>
            <a:r>
              <a:rPr lang="en-US" sz="1200" b="0" i="0" u="none" strike="noStrike" kern="1200" dirty="0" smtClean="0">
                <a:solidFill>
                  <a:schemeClr val="tx1"/>
                </a:solidFill>
                <a:effectLst/>
                <a:latin typeface="+mn-lt"/>
                <a:ea typeface="+mn-ea"/>
                <a:cs typeface="+mn-cs"/>
              </a:rPr>
              <a:t>result is a well structure and hyper linked exhibit site with lots of section and pages all created with click and chose. </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43</a:t>
            </a:fld>
            <a:endParaRPr lang="en-US"/>
          </a:p>
        </p:txBody>
      </p:sp>
    </p:spTree>
    <p:extLst>
      <p:ext uri="{BB962C8B-B14F-4D97-AF65-F5344CB8AC3E}">
        <p14:creationId xmlns:p14="http://schemas.microsoft.com/office/powerpoint/2010/main" val="30824585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Because </a:t>
            </a:r>
            <a:r>
              <a:rPr lang="en-US" sz="1200" b="0" i="0" u="none" strike="noStrike" kern="1200" dirty="0" smtClean="0">
                <a:solidFill>
                  <a:schemeClr val="tx1"/>
                </a:solidFill>
                <a:effectLst/>
                <a:latin typeface="+mn-lt"/>
                <a:ea typeface="+mn-ea"/>
                <a:cs typeface="+mn-cs"/>
              </a:rPr>
              <a:t>we </a:t>
            </a:r>
            <a:r>
              <a:rPr lang="en-US" sz="1200" b="0" i="0" u="none" strike="noStrike" kern="1200" dirty="0" smtClean="0">
                <a:solidFill>
                  <a:schemeClr val="tx1"/>
                </a:solidFill>
                <a:effectLst/>
                <a:latin typeface="+mn-lt"/>
                <a:ea typeface="+mn-ea"/>
                <a:cs typeface="+mn-cs"/>
              </a:rPr>
              <a:t>are </a:t>
            </a:r>
            <a:r>
              <a:rPr lang="en-US" sz="1200" b="0" i="0" u="none" strike="noStrike" kern="1200" dirty="0" smtClean="0">
                <a:solidFill>
                  <a:schemeClr val="tx1"/>
                </a:solidFill>
                <a:effectLst/>
                <a:latin typeface="+mn-lt"/>
                <a:ea typeface="+mn-ea"/>
                <a:cs typeface="+mn-cs"/>
              </a:rPr>
              <a:t>using CMS, Out of the box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comes up with admin site that full with html, all what it needs from creator is creativity to organize and use the data. </a:t>
            </a:r>
            <a:endParaRPr lang="en-US" dirty="0" smtClean="0">
              <a:effectLst/>
            </a:endParaRPr>
          </a:p>
          <a:p>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also, allow more creativity and customization. It depends on your organization and what you are looking for you can customize and create, themes and plugins to suits </a:t>
            </a:r>
            <a:r>
              <a:rPr lang="en-US" sz="1200" b="0" i="0" u="none" strike="noStrike" kern="1200" dirty="0" err="1" smtClean="0">
                <a:solidFill>
                  <a:schemeClr val="tx1"/>
                </a:solidFill>
                <a:effectLst/>
                <a:latin typeface="+mn-lt"/>
                <a:ea typeface="+mn-ea"/>
                <a:cs typeface="+mn-cs"/>
              </a:rPr>
              <a:t>ur</a:t>
            </a:r>
            <a:r>
              <a:rPr lang="en-US" sz="1200" b="0" i="0" u="none" strike="noStrike" kern="1200" dirty="0" smtClean="0">
                <a:solidFill>
                  <a:schemeClr val="tx1"/>
                </a:solidFill>
                <a:effectLst/>
                <a:latin typeface="+mn-lt"/>
                <a:ea typeface="+mn-ea"/>
                <a:cs typeface="+mn-cs"/>
              </a:rPr>
              <a:t> need. </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44</a:t>
            </a:fld>
            <a:endParaRPr lang="en-US"/>
          </a:p>
        </p:txBody>
      </p:sp>
    </p:spTree>
    <p:extLst>
      <p:ext uri="{BB962C8B-B14F-4D97-AF65-F5344CB8AC3E}">
        <p14:creationId xmlns:p14="http://schemas.microsoft.com/office/powerpoint/2010/main" val="37297335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45</a:t>
            </a:fld>
            <a:endParaRPr lang="en-US"/>
          </a:p>
        </p:txBody>
      </p:sp>
    </p:spTree>
    <p:extLst>
      <p:ext uri="{BB962C8B-B14F-4D97-AF65-F5344CB8AC3E}">
        <p14:creationId xmlns:p14="http://schemas.microsoft.com/office/powerpoint/2010/main" val="40151558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At U-M</a:t>
            </a:r>
            <a:r>
              <a:rPr lang="en-US" sz="1200" b="0" i="0" u="none" strike="noStrike" kern="1200" dirty="0" smtClean="0">
                <a:solidFill>
                  <a:schemeClr val="tx1"/>
                </a:solidFill>
                <a:effectLst/>
                <a:latin typeface="+mn-lt"/>
                <a:ea typeface="+mn-ea"/>
                <a:cs typeface="+mn-cs"/>
              </a:rPr>
              <a:t>, among of other feature we developed to customize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to suits our needs, group is a feature helped solved the </a:t>
            </a:r>
            <a:r>
              <a:rPr lang="en-US" sz="1200" b="0" i="0" u="none" strike="noStrike" kern="1200" dirty="0" smtClean="0">
                <a:solidFill>
                  <a:schemeClr val="tx1"/>
                </a:solidFill>
                <a:effectLst/>
                <a:latin typeface="+mn-lt"/>
                <a:ea typeface="+mn-ea"/>
                <a:cs typeface="+mn-cs"/>
              </a:rPr>
              <a:t>lack </a:t>
            </a:r>
            <a:r>
              <a:rPr lang="en-US" sz="1200" b="0" i="0" u="none" strike="noStrike" kern="1200" dirty="0" smtClean="0">
                <a:solidFill>
                  <a:schemeClr val="tx1"/>
                </a:solidFill>
                <a:effectLst/>
                <a:latin typeface="+mn-lt"/>
                <a:ea typeface="+mn-ea"/>
                <a:cs typeface="+mn-cs"/>
              </a:rPr>
              <a:t>of collaboration.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out of the box does not allow association of creators to groups to build a specific collaboration without giving the admin role. </a:t>
            </a:r>
            <a:r>
              <a:rPr lang="en-US" dirty="0" smtClean="0"/>
              <a:t/>
            </a:r>
            <a:br>
              <a:rPr lang="en-US" dirty="0" smtClean="0"/>
            </a:br>
            <a:endParaRPr lang="en-US" baseline="0" dirty="0" smtClean="0"/>
          </a:p>
        </p:txBody>
      </p:sp>
      <p:sp>
        <p:nvSpPr>
          <p:cNvPr id="4" name="Slide Number Placeholder 3"/>
          <p:cNvSpPr>
            <a:spLocks noGrp="1"/>
          </p:cNvSpPr>
          <p:nvPr>
            <p:ph type="sldNum" sz="quarter" idx="10"/>
          </p:nvPr>
        </p:nvSpPr>
        <p:spPr/>
        <p:txBody>
          <a:bodyPr/>
          <a:lstStyle/>
          <a:p>
            <a:fld id="{86F05396-B6D7-4E15-B7D9-C900657C1E94}" type="slidenum">
              <a:rPr lang="en-US" smtClean="0"/>
              <a:pPr/>
              <a:t>46</a:t>
            </a:fld>
            <a:endParaRPr lang="en-US"/>
          </a:p>
        </p:txBody>
      </p:sp>
    </p:spTree>
    <p:extLst>
      <p:ext uri="{BB962C8B-B14F-4D97-AF65-F5344CB8AC3E}">
        <p14:creationId xmlns:p14="http://schemas.microsoft.com/office/powerpoint/2010/main" val="16977385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Our </a:t>
            </a:r>
            <a:r>
              <a:rPr lang="en-US" sz="1200" b="0" i="0" u="none" strike="noStrike" kern="1200" dirty="0" smtClean="0">
                <a:solidFill>
                  <a:schemeClr val="tx1"/>
                </a:solidFill>
                <a:effectLst/>
                <a:latin typeface="+mn-lt"/>
                <a:ea typeface="+mn-ea"/>
                <a:cs typeface="+mn-cs"/>
              </a:rPr>
              <a:t>online exhibit needs branding, need to be consistent and cohesive with our </a:t>
            </a:r>
            <a:r>
              <a:rPr lang="en-US" sz="1200" b="0" i="0" u="none" strike="noStrike" kern="1200" dirty="0" err="1" smtClean="0">
                <a:solidFill>
                  <a:schemeClr val="tx1"/>
                </a:solidFill>
                <a:effectLst/>
                <a:latin typeface="+mn-lt"/>
                <a:ea typeface="+mn-ea"/>
                <a:cs typeface="+mn-cs"/>
              </a:rPr>
              <a:t>Mlibrary</a:t>
            </a:r>
            <a:r>
              <a:rPr lang="en-US" sz="1200" b="0"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website.</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So </a:t>
            </a:r>
            <a:r>
              <a:rPr lang="en-US" sz="1200" b="0" i="0" u="none" strike="noStrike" kern="1200" dirty="0" smtClean="0">
                <a:solidFill>
                  <a:schemeClr val="tx1"/>
                </a:solidFill>
                <a:effectLst/>
                <a:latin typeface="+mn-lt"/>
                <a:ea typeface="+mn-ea"/>
                <a:cs typeface="+mn-cs"/>
              </a:rPr>
              <a:t>we develop our own theme to solve this problem. </a:t>
            </a:r>
            <a:r>
              <a:rPr lang="en-US" sz="1200" b="0" i="0" u="none" strike="noStrike" kern="1200" dirty="0" smtClean="0">
                <a:solidFill>
                  <a:schemeClr val="tx1"/>
                </a:solidFill>
                <a:effectLst/>
                <a:latin typeface="+mn-lt"/>
                <a:ea typeface="+mn-ea"/>
                <a:cs typeface="+mn-cs"/>
              </a:rPr>
              <a:t>On </a:t>
            </a:r>
            <a:r>
              <a:rPr lang="en-US" sz="1200" b="0" i="0" u="none" strike="noStrike" kern="1200" dirty="0" smtClean="0">
                <a:solidFill>
                  <a:schemeClr val="tx1"/>
                </a:solidFill>
                <a:effectLst/>
                <a:latin typeface="+mn-lt"/>
                <a:ea typeface="+mn-ea"/>
                <a:cs typeface="+mn-cs"/>
              </a:rPr>
              <a:t>the top our </a:t>
            </a:r>
            <a:r>
              <a:rPr lang="en-US" sz="1200" b="0" i="0" u="none" strike="noStrike" kern="1200" dirty="0" smtClean="0">
                <a:solidFill>
                  <a:schemeClr val="tx1"/>
                </a:solidFill>
                <a:effectLst/>
                <a:latin typeface="+mn-lt"/>
                <a:ea typeface="+mn-ea"/>
                <a:cs typeface="+mn-cs"/>
              </a:rPr>
              <a:t>Online </a:t>
            </a:r>
            <a:r>
              <a:rPr lang="en-US" sz="1200" b="0" i="0" u="none" strike="noStrike" kern="1200" dirty="0" smtClean="0">
                <a:solidFill>
                  <a:schemeClr val="tx1"/>
                </a:solidFill>
                <a:effectLst/>
                <a:latin typeface="+mn-lt"/>
                <a:ea typeface="+mn-ea"/>
                <a:cs typeface="+mn-cs"/>
              </a:rPr>
              <a:t>exhibit developed using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and on the bottom our </a:t>
            </a:r>
            <a:r>
              <a:rPr lang="en-US" sz="1200" b="0" i="0" u="none" strike="noStrike" kern="1200" dirty="0" err="1" smtClean="0">
                <a:solidFill>
                  <a:schemeClr val="tx1"/>
                </a:solidFill>
                <a:effectLst/>
                <a:latin typeface="+mn-lt"/>
                <a:ea typeface="+mn-ea"/>
                <a:cs typeface="+mn-cs"/>
              </a:rPr>
              <a:t>Mlibrary</a:t>
            </a:r>
            <a:r>
              <a:rPr lang="en-US" sz="1200" b="0" i="0" u="none" strike="noStrike" kern="1200" dirty="0" smtClean="0">
                <a:solidFill>
                  <a:schemeClr val="tx1"/>
                </a:solidFill>
                <a:effectLst/>
                <a:latin typeface="+mn-lt"/>
                <a:ea typeface="+mn-ea"/>
                <a:cs typeface="+mn-cs"/>
              </a:rPr>
              <a:t> site developed using Drupal. Users will feel no distinguish and they feel they are in the same site when move back and forth and we want to keep this consistency issue around our site. </a:t>
            </a:r>
            <a:r>
              <a:rPr lang="en-US" dirty="0" smtClean="0"/>
              <a:t/>
            </a:r>
            <a:br>
              <a:rPr lang="en-US" dirty="0" smtClean="0"/>
            </a:b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47</a:t>
            </a:fld>
            <a:endParaRPr lang="en-US"/>
          </a:p>
        </p:txBody>
      </p:sp>
    </p:spTree>
    <p:extLst>
      <p:ext uri="{BB962C8B-B14F-4D97-AF65-F5344CB8AC3E}">
        <p14:creationId xmlns:p14="http://schemas.microsoft.com/office/powerpoint/2010/main" val="7899631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48</a:t>
            </a:fld>
            <a:endParaRPr lang="en-US"/>
          </a:p>
        </p:txBody>
      </p:sp>
    </p:spTree>
    <p:extLst>
      <p:ext uri="{BB962C8B-B14F-4D97-AF65-F5344CB8AC3E}">
        <p14:creationId xmlns:p14="http://schemas.microsoft.com/office/powerpoint/2010/main" val="33327845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Out </a:t>
            </a:r>
            <a:r>
              <a:rPr lang="en-US" sz="1200" b="0" i="0" u="none" strike="noStrike" kern="1200" dirty="0" smtClean="0">
                <a:solidFill>
                  <a:schemeClr val="tx1"/>
                </a:solidFill>
                <a:effectLst/>
                <a:latin typeface="+mn-lt"/>
                <a:ea typeface="+mn-ea"/>
                <a:cs typeface="+mn-cs"/>
              </a:rPr>
              <a:t>of the box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come up with 12 layout, we felt we need a new layout that will improve our user experience</a:t>
            </a: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49</a:t>
            </a:fld>
            <a:endParaRPr lang="en-US"/>
          </a:p>
        </p:txBody>
      </p:sp>
    </p:spTree>
    <p:extLst>
      <p:ext uri="{BB962C8B-B14F-4D97-AF65-F5344CB8AC3E}">
        <p14:creationId xmlns:p14="http://schemas.microsoft.com/office/powerpoint/2010/main" val="26869523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50</a:t>
            </a:fld>
            <a:endParaRPr lang="en-US"/>
          </a:p>
        </p:txBody>
      </p:sp>
    </p:spTree>
    <p:extLst>
      <p:ext uri="{BB962C8B-B14F-4D97-AF65-F5344CB8AC3E}">
        <p14:creationId xmlns:p14="http://schemas.microsoft.com/office/powerpoint/2010/main" val="3635087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err="1" smtClean="0">
                <a:solidFill>
                  <a:schemeClr val="tx1"/>
                </a:solidFill>
                <a:effectLst/>
                <a:latin typeface="+mn-lt"/>
                <a:ea typeface="+mn-ea"/>
                <a:cs typeface="+mn-cs"/>
              </a:rPr>
              <a:t>E.g</a:t>
            </a:r>
            <a:r>
              <a:rPr lang="en-US" sz="1200" b="0"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out of the box, in all the 12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 layout, the user will click on any image / item it will take him to the item </a:t>
            </a:r>
            <a:r>
              <a:rPr lang="en-US" sz="1200" b="0" i="0" u="none" strike="noStrike" kern="1200" dirty="0" smtClean="0">
                <a:solidFill>
                  <a:schemeClr val="tx1"/>
                </a:solidFill>
                <a:effectLst/>
                <a:latin typeface="+mn-lt"/>
                <a:ea typeface="+mn-ea"/>
                <a:cs typeface="+mn-cs"/>
              </a:rPr>
              <a:t>page.</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Item </a:t>
            </a:r>
            <a:r>
              <a:rPr lang="en-US" sz="1200" b="0" i="0" u="none" strike="noStrike" kern="1200" dirty="0" smtClean="0">
                <a:solidFill>
                  <a:schemeClr val="tx1"/>
                </a:solidFill>
                <a:effectLst/>
                <a:latin typeface="+mn-lt"/>
                <a:ea typeface="+mn-ea"/>
                <a:cs typeface="+mn-cs"/>
              </a:rPr>
              <a:t>page display metadata related to the item and the user can get closer view to the item.</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51</a:t>
            </a:fld>
            <a:endParaRPr lang="en-US"/>
          </a:p>
        </p:txBody>
      </p:sp>
    </p:spTree>
    <p:extLst>
      <p:ext uri="{BB962C8B-B14F-4D97-AF65-F5344CB8AC3E}">
        <p14:creationId xmlns:p14="http://schemas.microsoft.com/office/powerpoint/2010/main" val="20271603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If the </a:t>
            </a:r>
            <a:r>
              <a:rPr lang="en-US" sz="1200" b="0" i="0" u="none" strike="noStrike" kern="1200" dirty="0" smtClean="0">
                <a:solidFill>
                  <a:schemeClr val="tx1"/>
                </a:solidFill>
                <a:effectLst/>
                <a:latin typeface="+mn-lt"/>
                <a:ea typeface="+mn-ea"/>
                <a:cs typeface="+mn-cs"/>
              </a:rPr>
              <a:t>item include multiple files, the user will click to view each file loosing the context of the exhibit.</a:t>
            </a:r>
            <a:endParaRPr lang="en-US"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52</a:t>
            </a:fld>
            <a:endParaRPr lang="en-US"/>
          </a:p>
        </p:txBody>
      </p:sp>
    </p:spTree>
    <p:extLst>
      <p:ext uri="{BB962C8B-B14F-4D97-AF65-F5344CB8AC3E}">
        <p14:creationId xmlns:p14="http://schemas.microsoft.com/office/powerpoint/2010/main" val="13412038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Our </a:t>
            </a:r>
            <a:r>
              <a:rPr lang="en-US" sz="1200" b="0" i="0" u="none" strike="noStrike" kern="1200" dirty="0" smtClean="0">
                <a:solidFill>
                  <a:schemeClr val="tx1"/>
                </a:solidFill>
                <a:effectLst/>
                <a:latin typeface="+mn-lt"/>
                <a:ea typeface="+mn-ea"/>
                <a:cs typeface="+mn-cs"/>
              </a:rPr>
              <a:t>solution instead allow closer look to images using Zooming feature. </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55</a:t>
            </a:fld>
            <a:endParaRPr lang="en-US"/>
          </a:p>
        </p:txBody>
      </p:sp>
    </p:spTree>
    <p:extLst>
      <p:ext uri="{BB962C8B-B14F-4D97-AF65-F5344CB8AC3E}">
        <p14:creationId xmlns:p14="http://schemas.microsoft.com/office/powerpoint/2010/main" val="15949777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Attached </a:t>
            </a:r>
            <a:r>
              <a:rPr lang="en-US" sz="1200" b="0" i="0" u="none" strike="noStrike" kern="1200" dirty="0" smtClean="0">
                <a:solidFill>
                  <a:schemeClr val="tx1"/>
                </a:solidFill>
                <a:effectLst/>
                <a:latin typeface="+mn-lt"/>
                <a:ea typeface="+mn-ea"/>
                <a:cs typeface="+mn-cs"/>
              </a:rPr>
              <a:t>Higher level browse control vocabulary to our exhibits solved a serious findable problem for exhibits in the library website that build using Drupal.</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58</a:t>
            </a:fld>
            <a:endParaRPr lang="en-US"/>
          </a:p>
        </p:txBody>
      </p:sp>
    </p:spTree>
    <p:extLst>
      <p:ext uri="{BB962C8B-B14F-4D97-AF65-F5344CB8AC3E}">
        <p14:creationId xmlns:p14="http://schemas.microsoft.com/office/powerpoint/2010/main" val="39090223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Two different sites build with two different databases and need to link </a:t>
            </a:r>
            <a:r>
              <a:rPr lang="en-US" sz="1200" b="0" i="0" u="none" strike="noStrike" kern="1200" dirty="0" smtClean="0">
                <a:solidFill>
                  <a:schemeClr val="tx1"/>
                </a:solidFill>
                <a:effectLst/>
                <a:latin typeface="+mn-lt"/>
                <a:ea typeface="+mn-ea"/>
                <a:cs typeface="+mn-cs"/>
              </a:rPr>
              <a:t>together.</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How </a:t>
            </a:r>
            <a:r>
              <a:rPr lang="en-US" sz="1200" b="0" i="0" u="none" strike="noStrike" kern="1200" dirty="0" smtClean="0">
                <a:solidFill>
                  <a:schemeClr val="tx1"/>
                </a:solidFill>
                <a:effectLst/>
                <a:latin typeface="+mn-lt"/>
                <a:ea typeface="+mn-ea"/>
                <a:cs typeface="+mn-cs"/>
              </a:rPr>
              <a:t>to make this happen? </a:t>
            </a:r>
            <a:r>
              <a:rPr lang="en-US" sz="1200" b="0" i="0" u="none" strike="noStrike" kern="1200" dirty="0" smtClean="0">
                <a:solidFill>
                  <a:schemeClr val="tx1"/>
                </a:solidFill>
                <a:effectLst/>
                <a:latin typeface="+mn-lt"/>
                <a:ea typeface="+mn-ea"/>
                <a:cs typeface="+mn-cs"/>
              </a:rPr>
              <a:t>Tag </a:t>
            </a:r>
            <a:r>
              <a:rPr lang="en-US" sz="1200" b="0" i="0" u="none" strike="noStrike" kern="1200" dirty="0" smtClean="0">
                <a:solidFill>
                  <a:schemeClr val="tx1"/>
                </a:solidFill>
                <a:effectLst/>
                <a:latin typeface="+mn-lt"/>
                <a:ea typeface="+mn-ea"/>
                <a:cs typeface="+mn-cs"/>
              </a:rPr>
              <a:t>using HLB was the solution.</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59</a:t>
            </a:fld>
            <a:endParaRPr lang="en-US"/>
          </a:p>
        </p:txBody>
      </p:sp>
    </p:spTree>
    <p:extLst>
      <p:ext uri="{BB962C8B-B14F-4D97-AF65-F5344CB8AC3E}">
        <p14:creationId xmlns:p14="http://schemas.microsoft.com/office/powerpoint/2010/main" val="42357215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err="1" smtClean="0">
                <a:solidFill>
                  <a:schemeClr val="tx1"/>
                </a:solidFill>
                <a:effectLst/>
                <a:latin typeface="+mn-lt"/>
                <a:ea typeface="+mn-ea"/>
                <a:cs typeface="+mn-cs"/>
              </a:rPr>
              <a:t>E.g</a:t>
            </a:r>
            <a:r>
              <a:rPr lang="en-US" sz="1200" b="0"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you can search using search box, or browse box in </a:t>
            </a:r>
            <a:r>
              <a:rPr lang="en-US" sz="1200" b="0" i="0" u="none" strike="noStrike" kern="1200" dirty="0" err="1" smtClean="0">
                <a:solidFill>
                  <a:schemeClr val="tx1"/>
                </a:solidFill>
                <a:effectLst/>
                <a:latin typeface="+mn-lt"/>
                <a:ea typeface="+mn-ea"/>
                <a:cs typeface="+mn-cs"/>
              </a:rPr>
              <a:t>Mlibrary</a:t>
            </a:r>
            <a:r>
              <a:rPr lang="en-US" sz="1200" b="0" i="0" u="none" strike="noStrike" kern="1200" dirty="0" smtClean="0">
                <a:solidFill>
                  <a:schemeClr val="tx1"/>
                </a:solidFill>
                <a:effectLst/>
                <a:latin typeface="+mn-lt"/>
                <a:ea typeface="+mn-ea"/>
                <a:cs typeface="+mn-cs"/>
              </a:rPr>
              <a:t> website for an exhibit. </a:t>
            </a:r>
            <a:r>
              <a:rPr lang="en-US" sz="1200" b="0" i="0" u="none" strike="noStrike" kern="1200" dirty="0" smtClean="0">
                <a:solidFill>
                  <a:schemeClr val="tx1"/>
                </a:solidFill>
                <a:effectLst/>
                <a:latin typeface="+mn-lt"/>
                <a:ea typeface="+mn-ea"/>
                <a:cs typeface="+mn-cs"/>
              </a:rPr>
              <a:t>Result </a:t>
            </a:r>
            <a:r>
              <a:rPr lang="en-US" sz="1200" b="0" i="0" u="none" strike="noStrike" kern="1200" dirty="0" smtClean="0">
                <a:solidFill>
                  <a:schemeClr val="tx1"/>
                </a:solidFill>
                <a:effectLst/>
                <a:latin typeface="+mn-lt"/>
                <a:ea typeface="+mn-ea"/>
                <a:cs typeface="+mn-cs"/>
              </a:rPr>
              <a:t>will show at Drupal </a:t>
            </a:r>
            <a:r>
              <a:rPr lang="en-US" sz="1200" b="0" i="0" u="none" strike="noStrike" kern="1200" dirty="0" err="1" smtClean="0">
                <a:solidFill>
                  <a:schemeClr val="tx1"/>
                </a:solidFill>
                <a:effectLst/>
                <a:latin typeface="+mn-lt"/>
                <a:ea typeface="+mn-ea"/>
                <a:cs typeface="+mn-cs"/>
              </a:rPr>
              <a:t>Mlibrary</a:t>
            </a:r>
            <a:r>
              <a:rPr lang="en-US" sz="1200" b="0" i="0" u="none" strike="noStrike" kern="1200" dirty="0" smtClean="0">
                <a:solidFill>
                  <a:schemeClr val="tx1"/>
                </a:solidFill>
                <a:effectLst/>
                <a:latin typeface="+mn-lt"/>
                <a:ea typeface="+mn-ea"/>
                <a:cs typeface="+mn-cs"/>
              </a:rPr>
              <a:t> pages. Click on the link will take us to exhibit page in </a:t>
            </a:r>
            <a:r>
              <a:rPr lang="en-US" sz="1200" b="0" i="0" u="none" strike="noStrike" kern="1200" dirty="0" err="1" smtClean="0">
                <a:solidFill>
                  <a:schemeClr val="tx1"/>
                </a:solidFill>
                <a:effectLst/>
                <a:latin typeface="+mn-lt"/>
                <a:ea typeface="+mn-ea"/>
                <a:cs typeface="+mn-cs"/>
              </a:rPr>
              <a:t>Omeka</a:t>
            </a:r>
            <a:r>
              <a:rPr lang="en-US" sz="1200" b="0" i="0" u="none" strike="noStrike" kern="1200" dirty="0" smtClean="0">
                <a:solidFill>
                  <a:schemeClr val="tx1"/>
                </a:solidFill>
                <a:effectLst/>
                <a:latin typeface="+mn-lt"/>
                <a:ea typeface="+mn-ea"/>
                <a:cs typeface="+mn-cs"/>
              </a:rPr>
              <a:t>.</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60</a:t>
            </a:fld>
            <a:endParaRPr lang="en-US"/>
          </a:p>
        </p:txBody>
      </p:sp>
    </p:spTree>
    <p:extLst>
      <p:ext uri="{BB962C8B-B14F-4D97-AF65-F5344CB8AC3E}">
        <p14:creationId xmlns:p14="http://schemas.microsoft.com/office/powerpoint/2010/main" val="22879261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61</a:t>
            </a:fld>
            <a:endParaRPr lang="en-US"/>
          </a:p>
        </p:txBody>
      </p:sp>
    </p:spTree>
    <p:extLst>
      <p:ext uri="{BB962C8B-B14F-4D97-AF65-F5344CB8AC3E}">
        <p14:creationId xmlns:p14="http://schemas.microsoft.com/office/powerpoint/2010/main" val="3216767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62</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63</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6F05396-B6D7-4E15-B7D9-C900657C1E94}" type="slidenum">
              <a:rPr lang="en-US" smtClean="0"/>
              <a:pPr/>
              <a:t>64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152400" y="5867400"/>
            <a:ext cx="2133600" cy="365125"/>
          </a:xfrm>
          <a:prstGeom prst="rect">
            <a:avLst/>
          </a:prstGeom>
        </p:spPr>
        <p:txBody>
          <a:bodyPr/>
          <a:lstStyle/>
          <a:p>
            <a:fld id="{146C48A4-CBED-4448-9CEF-BF4D489DBA0D}" type="datetimeFigureOut">
              <a:rPr lang="en-US" smtClean="0"/>
              <a:pPr/>
              <a:t>10/17/2013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8831C5-3B82-4ADC-B465-040F5AC67F21}"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228600" y="5562600"/>
            <a:ext cx="2133600" cy="365125"/>
          </a:xfrm>
          <a:prstGeom prst="rect">
            <a:avLst/>
          </a:prstGeom>
        </p:spPr>
        <p:txBody>
          <a:bodyPr/>
          <a:lstStyle/>
          <a:p>
            <a:fld id="{146C48A4-CBED-4448-9CEF-BF4D489DBA0D}" type="datetimeFigureOut">
              <a:rPr lang="en-US" smtClean="0"/>
              <a:pPr/>
              <a:t>10/17/2013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8831C5-3B82-4ADC-B465-040F5AC67F21}"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096000"/>
            <a:ext cx="2133600" cy="365125"/>
          </a:xfrm>
          <a:prstGeom prst="rect">
            <a:avLst/>
          </a:prstGeom>
        </p:spPr>
        <p:txBody>
          <a:bodyPr/>
          <a:lstStyle/>
          <a:p>
            <a:fld id="{146C48A4-CBED-4448-9CEF-BF4D489DBA0D}" type="datetimeFigureOut">
              <a:rPr lang="en-US" smtClean="0"/>
              <a:pPr/>
              <a:t>10/17/2013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8831C5-3B82-4ADC-B465-040F5AC67F2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46C48A4-CBED-4448-9CEF-BF4D489DBA0D}" type="datetimeFigureOut">
              <a:rPr lang="en-US" smtClean="0"/>
              <a:pPr/>
              <a:t>10/17/2013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8831C5-3B82-4ADC-B465-040F5AC67F2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46C48A4-CBED-4448-9CEF-BF4D489DBA0D}" type="datetimeFigureOut">
              <a:rPr lang="en-US" smtClean="0"/>
              <a:pPr/>
              <a:t>10/17/2013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8831C5-3B82-4ADC-B465-040F5AC67F2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46C48A4-CBED-4448-9CEF-BF4D489DBA0D}" type="datetimeFigureOut">
              <a:rPr lang="en-US" smtClean="0"/>
              <a:pPr/>
              <a:t>10/17/2013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8831C5-3B82-4ADC-B465-040F5AC67F2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46C48A4-CBED-4448-9CEF-BF4D489DBA0D}" type="datetimeFigureOut">
              <a:rPr lang="en-US" smtClean="0"/>
              <a:pPr/>
              <a:t>10/17/2013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8831C5-3B82-4ADC-B465-040F5AC67F2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46C48A4-CBED-4448-9CEF-BF4D489DBA0D}" type="datetimeFigureOut">
              <a:rPr lang="en-US" smtClean="0"/>
              <a:pPr/>
              <a:t>10/17/2013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8831C5-3B82-4ADC-B465-040F5AC67F2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46C48A4-CBED-4448-9CEF-BF4D489DBA0D}" type="datetimeFigureOut">
              <a:rPr lang="en-US" smtClean="0"/>
              <a:pPr/>
              <a:t>10/17/2013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8831C5-3B82-4ADC-B465-040F5AC67F2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6C48A4-CBED-4448-9CEF-BF4D489DBA0D}" type="datetimeFigureOut">
              <a:rPr lang="en-US" smtClean="0"/>
              <a:pPr/>
              <a:t>10/17/2013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8831C5-3B82-4ADC-B465-040F5AC67F2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6C48A4-CBED-4448-9CEF-BF4D489DBA0D}" type="datetimeFigureOut">
              <a:rPr lang="en-US" smtClean="0"/>
              <a:pPr/>
              <a:t>10/17/2013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8831C5-3B82-4ADC-B465-040F5AC67F2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D1D7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8831C5-3B82-4ADC-B465-040F5AC67F21}" type="slidenum">
              <a:rPr lang="en-US" smtClean="0"/>
              <a:pPr/>
              <a:t>‹#›</a:t>
            </a:fld>
            <a:endParaRPr lang="en-US"/>
          </a:p>
        </p:txBody>
      </p:sp>
      <p:pic>
        <p:nvPicPr>
          <p:cNvPr id="8" name="Picture 7" descr="Horiz for ppt.eps"/>
          <p:cNvPicPr>
            <a:picLocks noChangeAspect="1"/>
          </p:cNvPicPr>
          <p:nvPr/>
        </p:nvPicPr>
        <p:blipFill>
          <a:blip r:embed="rId13" cstate="print"/>
          <a:stretch>
            <a:fillRect/>
          </a:stretch>
        </p:blipFill>
        <p:spPr>
          <a:xfrm>
            <a:off x="7239000" y="6324600"/>
            <a:ext cx="1371600" cy="381000"/>
          </a:xfrm>
          <a:prstGeom prst="rect">
            <a:avLst/>
          </a:prstGeom>
        </p:spPr>
      </p:pic>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ctrTitle"/>
          </p:nvPr>
        </p:nvSpPr>
        <p:spPr>
          <a:xfrm>
            <a:off x="4572000" y="914401"/>
            <a:ext cx="4572000" cy="1371600"/>
          </a:xfrm>
        </p:spPr>
        <p:txBody>
          <a:bodyPr>
            <a:noAutofit/>
          </a:bodyPr>
          <a:lstStyle/>
          <a:p>
            <a:pPr algn="l"/>
            <a:r>
              <a:rPr lang="en-US" sz="2800" b="1" dirty="0" smtClean="0"/>
              <a:t>Open Source, Open Doors:</a:t>
            </a:r>
            <a:br>
              <a:rPr lang="en-US" sz="2800" b="1" dirty="0" smtClean="0"/>
            </a:br>
            <a:r>
              <a:rPr lang="en-US" sz="2800" b="1" dirty="0" smtClean="0"/>
              <a:t>Bringing Your Collection to Your Users with </a:t>
            </a:r>
            <a:r>
              <a:rPr lang="en-US" sz="2800" b="1" dirty="0" err="1" smtClean="0"/>
              <a:t>Omeka</a:t>
            </a:r>
            <a:endParaRPr lang="en-US" sz="2800" b="1" dirty="0" smtClean="0">
              <a:latin typeface="Calibri" pitchFamily="84" charset="0"/>
            </a:endParaRPr>
          </a:p>
        </p:txBody>
      </p:sp>
      <p:sp>
        <p:nvSpPr>
          <p:cNvPr id="10242" name="Subtitle 2"/>
          <p:cNvSpPr>
            <a:spLocks noGrp="1"/>
          </p:cNvSpPr>
          <p:nvPr>
            <p:ph type="subTitle" idx="1"/>
          </p:nvPr>
        </p:nvSpPr>
        <p:spPr>
          <a:xfrm>
            <a:off x="4572000" y="3276600"/>
            <a:ext cx="4572000" cy="1752600"/>
          </a:xfrm>
        </p:spPr>
        <p:txBody>
          <a:bodyPr>
            <a:normAutofit/>
          </a:bodyPr>
          <a:lstStyle/>
          <a:p>
            <a:pPr algn="l"/>
            <a:r>
              <a:rPr lang="en-US" sz="2000" dirty="0" smtClean="0">
                <a:solidFill>
                  <a:schemeClr val="tx1"/>
                </a:solidFill>
              </a:rPr>
              <a:t>Nancy </a:t>
            </a:r>
            <a:r>
              <a:rPr lang="en-US" sz="2000" dirty="0" err="1" smtClean="0">
                <a:solidFill>
                  <a:schemeClr val="tx1"/>
                </a:solidFill>
              </a:rPr>
              <a:t>Moussa</a:t>
            </a:r>
            <a:r>
              <a:rPr lang="en-US" sz="2000" dirty="0" smtClean="0">
                <a:solidFill>
                  <a:schemeClr val="tx1"/>
                </a:solidFill>
              </a:rPr>
              <a:t> &amp; Meghan </a:t>
            </a:r>
            <a:r>
              <a:rPr lang="en-US" sz="2000" dirty="0" err="1" smtClean="0">
                <a:solidFill>
                  <a:schemeClr val="tx1"/>
                </a:solidFill>
              </a:rPr>
              <a:t>Musolff</a:t>
            </a:r>
            <a:r>
              <a:rPr lang="en-US" sz="2000" dirty="0" smtClean="0">
                <a:solidFill>
                  <a:schemeClr val="tx1"/>
                </a:solidFill>
              </a:rPr>
              <a:t> </a:t>
            </a:r>
          </a:p>
          <a:p>
            <a:pPr algn="l"/>
            <a:r>
              <a:rPr lang="en-US" sz="2000" dirty="0" smtClean="0">
                <a:solidFill>
                  <a:schemeClr val="tx1"/>
                </a:solidFill>
              </a:rPr>
              <a:t>University of Michigan Library</a:t>
            </a:r>
          </a:p>
          <a:p>
            <a:pPr algn="l"/>
            <a:r>
              <a:rPr lang="en-US" sz="2000" dirty="0" smtClean="0">
                <a:solidFill>
                  <a:schemeClr val="tx1"/>
                </a:solidFill>
              </a:rPr>
              <a:t>ARLIS/NA Conference</a:t>
            </a:r>
          </a:p>
          <a:p>
            <a:pPr algn="l"/>
            <a:r>
              <a:rPr lang="en-US" sz="2000" dirty="0" smtClean="0">
                <a:solidFill>
                  <a:schemeClr val="tx1"/>
                </a:solidFill>
              </a:rPr>
              <a:t>April 2013</a:t>
            </a:r>
          </a:p>
          <a:p>
            <a:endParaRPr lang="en-US" sz="2500" dirty="0" smtClean="0">
              <a:solidFill>
                <a:schemeClr val="tx1"/>
              </a:solidFill>
            </a:endParaRPr>
          </a:p>
        </p:txBody>
      </p:sp>
      <p:pic>
        <p:nvPicPr>
          <p:cNvPr id="4" name="Picture 3" descr="door_1.jpg"/>
          <p:cNvPicPr>
            <a:picLocks noChangeAspect="1"/>
          </p:cNvPicPr>
          <p:nvPr/>
        </p:nvPicPr>
        <p:blipFill>
          <a:blip r:embed="rId3" cstate="print"/>
          <a:stretch>
            <a:fillRect/>
          </a:stretch>
        </p:blipFill>
        <p:spPr>
          <a:xfrm>
            <a:off x="0" y="0"/>
            <a:ext cx="4574232" cy="6858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0"/>
            <a:ext cx="9144000" cy="1143000"/>
          </a:xfrm>
        </p:spPr>
        <p:txBody>
          <a:bodyPr>
            <a:normAutofit/>
          </a:bodyPr>
          <a:lstStyle/>
          <a:p>
            <a:r>
              <a:rPr lang="en-US" sz="6000" b="1" dirty="0" smtClean="0"/>
              <a:t>Digital Collections</a:t>
            </a:r>
            <a:endParaRPr lang="en-US" sz="6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entley.png"/>
          <p:cNvPicPr>
            <a:picLocks noChangeAspect="1"/>
          </p:cNvPicPr>
          <p:nvPr/>
        </p:nvPicPr>
        <p:blipFill>
          <a:blip r:embed="rId3" cstate="print"/>
          <a:stretch>
            <a:fillRect/>
          </a:stretch>
        </p:blipFill>
        <p:spPr>
          <a:xfrm>
            <a:off x="0" y="762000"/>
            <a:ext cx="9144000" cy="4935061"/>
          </a:xfrm>
          <a:prstGeom prst="rect">
            <a:avLst/>
          </a:prstGeom>
        </p:spPr>
      </p:pic>
    </p:spTree>
    <p:extLst>
      <p:ext uri="{BB962C8B-B14F-4D97-AF65-F5344CB8AC3E}">
        <p14:creationId xmlns:p14="http://schemas.microsoft.com/office/powerpoint/2010/main" val="36603149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entley.png"/>
          <p:cNvPicPr>
            <a:picLocks noChangeAspect="1"/>
          </p:cNvPicPr>
          <p:nvPr/>
        </p:nvPicPr>
        <p:blipFill>
          <a:blip r:embed="rId3" cstate="print"/>
          <a:stretch>
            <a:fillRect/>
          </a:stretch>
        </p:blipFill>
        <p:spPr>
          <a:xfrm>
            <a:off x="0" y="762000"/>
            <a:ext cx="9144000" cy="4935061"/>
          </a:xfrm>
          <a:prstGeom prst="rect">
            <a:avLst/>
          </a:prstGeom>
        </p:spPr>
      </p:pic>
      <p:pic>
        <p:nvPicPr>
          <p:cNvPr id="5" name="Picture 4" descr="bl001137JP2-re3-final.jpg"/>
          <p:cNvPicPr>
            <a:picLocks noChangeAspect="1"/>
          </p:cNvPicPr>
          <p:nvPr/>
        </p:nvPicPr>
        <p:blipFill>
          <a:blip r:embed="rId4" cstate="print"/>
          <a:stretch>
            <a:fillRect/>
          </a:stretch>
        </p:blipFill>
        <p:spPr>
          <a:xfrm>
            <a:off x="1371600" y="838200"/>
            <a:ext cx="6597464" cy="4876800"/>
          </a:xfrm>
          <a:prstGeom prst="rect">
            <a:avLst/>
          </a:prstGeom>
        </p:spPr>
      </p:pic>
    </p:spTree>
    <p:extLst>
      <p:ext uri="{BB962C8B-B14F-4D97-AF65-F5344CB8AC3E}">
        <p14:creationId xmlns:p14="http://schemas.microsoft.com/office/powerpoint/2010/main" val="3660314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0"/>
            <a:ext cx="9144000" cy="1143000"/>
          </a:xfrm>
        </p:spPr>
        <p:txBody>
          <a:bodyPr>
            <a:noAutofit/>
          </a:bodyPr>
          <a:lstStyle/>
          <a:p>
            <a:r>
              <a:rPr lang="en-US" sz="6000" b="1" dirty="0" smtClean="0"/>
              <a:t>We want the chance </a:t>
            </a:r>
            <a:br>
              <a:rPr lang="en-US" sz="6000" b="1" dirty="0" smtClean="0"/>
            </a:br>
            <a:r>
              <a:rPr lang="en-US" sz="6000" b="1" dirty="0" smtClean="0"/>
              <a:t>to tell you a story.</a:t>
            </a:r>
            <a:endParaRPr lang="en-US" sz="60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001137JP2-re3-final.jpg"/>
          <p:cNvPicPr>
            <a:picLocks noChangeAspect="1"/>
          </p:cNvPicPr>
          <p:nvPr/>
        </p:nvPicPr>
        <p:blipFill>
          <a:blip r:embed="rId3" cstate="print"/>
          <a:stretch>
            <a:fillRect/>
          </a:stretch>
        </p:blipFill>
        <p:spPr>
          <a:xfrm>
            <a:off x="380999" y="179487"/>
            <a:ext cx="8326825" cy="6526113"/>
          </a:xfrm>
          <a:prstGeom prst="rect">
            <a:avLst/>
          </a:prstGeom>
        </p:spPr>
      </p:pic>
      <p:pic>
        <p:nvPicPr>
          <p:cNvPr id="5" name="Picture 4" descr="bl001137JP2-re3-final.jpg"/>
          <p:cNvPicPr>
            <a:picLocks noChangeAspect="1"/>
          </p:cNvPicPr>
          <p:nvPr/>
        </p:nvPicPr>
        <p:blipFill>
          <a:blip r:embed="rId4" cstate="print"/>
          <a:stretch>
            <a:fillRect/>
          </a:stretch>
        </p:blipFill>
        <p:spPr>
          <a:xfrm>
            <a:off x="1371600" y="2133600"/>
            <a:ext cx="2452142" cy="1812606"/>
          </a:xfrm>
          <a:prstGeom prst="rect">
            <a:avLst/>
          </a:prstGeom>
        </p:spPr>
      </p:pic>
      <p:sp>
        <p:nvSpPr>
          <p:cNvPr id="6" name="TextBox 5"/>
          <p:cNvSpPr txBox="1"/>
          <p:nvPr/>
        </p:nvSpPr>
        <p:spPr>
          <a:xfrm>
            <a:off x="4495800" y="2667000"/>
            <a:ext cx="3962400" cy="646331"/>
          </a:xfrm>
          <a:prstGeom prst="rect">
            <a:avLst/>
          </a:prstGeom>
          <a:noFill/>
        </p:spPr>
        <p:txBody>
          <a:bodyPr wrap="square" rtlCol="0">
            <a:spAutoFit/>
          </a:bodyPr>
          <a:lstStyle/>
          <a:p>
            <a:pPr algn="ctr"/>
            <a:r>
              <a:rPr lang="en-US" b="1" dirty="0" smtClean="0">
                <a:solidFill>
                  <a:schemeClr val="bg1"/>
                </a:solidFill>
                <a:latin typeface="Book Antiqua" pitchFamily="18" charset="0"/>
              </a:rPr>
              <a:t>The History of Women's Sports </a:t>
            </a:r>
          </a:p>
          <a:p>
            <a:pPr algn="ctr"/>
            <a:r>
              <a:rPr lang="en-US" b="1" dirty="0" smtClean="0">
                <a:solidFill>
                  <a:schemeClr val="bg1"/>
                </a:solidFill>
                <a:latin typeface="Book Antiqua" pitchFamily="18" charset="0"/>
              </a:rPr>
              <a:t>at the University of Michigan</a:t>
            </a:r>
            <a:endParaRPr lang="en-US" b="1" dirty="0">
              <a:solidFill>
                <a:schemeClr val="bg1"/>
              </a:solidFill>
              <a:latin typeface="Book Antiqu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0"/>
            <a:ext cx="9144000" cy="1143000"/>
          </a:xfrm>
        </p:spPr>
        <p:txBody>
          <a:bodyPr>
            <a:normAutofit/>
          </a:bodyPr>
          <a:lstStyle/>
          <a:p>
            <a:r>
              <a:rPr lang="en-US" sz="6000" b="1" dirty="0" smtClean="0"/>
              <a:t>Physical Exhibits</a:t>
            </a:r>
            <a:endParaRPr lang="en-US" sz="60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7215813622_d381f948f8_b.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9168463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0"/>
            <a:ext cx="9144000" cy="1143000"/>
          </a:xfrm>
        </p:spPr>
        <p:txBody>
          <a:bodyPr>
            <a:noAutofit/>
          </a:bodyPr>
          <a:lstStyle/>
          <a:p>
            <a:r>
              <a:rPr lang="en-US" sz="6000" b="1" dirty="0" smtClean="0"/>
              <a:t>We want to extend the </a:t>
            </a:r>
            <a:br>
              <a:rPr lang="en-US" sz="6000" b="1" dirty="0" smtClean="0"/>
            </a:br>
            <a:r>
              <a:rPr lang="en-US" sz="6000" b="1" dirty="0" smtClean="0"/>
              <a:t>life of the physical exhibit.</a:t>
            </a:r>
            <a:endParaRPr lang="en-US" sz="60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xhibit_postcard.png"/>
          <p:cNvPicPr>
            <a:picLocks noChangeAspect="1"/>
          </p:cNvPicPr>
          <p:nvPr/>
        </p:nvPicPr>
        <p:blipFill>
          <a:blip r:embed="rId3" cstate="print"/>
          <a:stretch>
            <a:fillRect/>
          </a:stretch>
        </p:blipFill>
        <p:spPr>
          <a:xfrm>
            <a:off x="304800" y="381000"/>
            <a:ext cx="8610600" cy="5703028"/>
          </a:xfrm>
          <a:prstGeom prst="rect">
            <a:avLst/>
          </a:prstGeom>
        </p:spPr>
      </p:pic>
    </p:spTree>
    <p:extLst>
      <p:ext uri="{BB962C8B-B14F-4D97-AF65-F5344CB8AC3E}">
        <p14:creationId xmlns:p14="http://schemas.microsoft.com/office/powerpoint/2010/main" val="9168463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xhibit_postcard.png"/>
          <p:cNvPicPr>
            <a:picLocks noChangeAspect="1"/>
          </p:cNvPicPr>
          <p:nvPr/>
        </p:nvPicPr>
        <p:blipFill>
          <a:blip r:embed="rId3" cstate="print"/>
          <a:stretch>
            <a:fillRect/>
          </a:stretch>
        </p:blipFill>
        <p:spPr>
          <a:xfrm>
            <a:off x="304800" y="381000"/>
            <a:ext cx="8610600" cy="5703028"/>
          </a:xfrm>
          <a:prstGeom prst="rect">
            <a:avLst/>
          </a:prstGeom>
        </p:spPr>
      </p:pic>
      <p:sp>
        <p:nvSpPr>
          <p:cNvPr id="5" name="TextBox 4"/>
          <p:cNvSpPr txBox="1"/>
          <p:nvPr/>
        </p:nvSpPr>
        <p:spPr>
          <a:xfrm>
            <a:off x="2743200" y="3581400"/>
            <a:ext cx="2209800" cy="707886"/>
          </a:xfrm>
          <a:prstGeom prst="rect">
            <a:avLst/>
          </a:prstGeom>
          <a:solidFill>
            <a:schemeClr val="bg1"/>
          </a:solidFill>
        </p:spPr>
        <p:txBody>
          <a:bodyPr wrap="square" rtlCol="0">
            <a:spAutoFit/>
          </a:bodyPr>
          <a:lstStyle/>
          <a:p>
            <a:r>
              <a:rPr lang="en-US" sz="4000" b="1" dirty="0" smtClean="0"/>
              <a:t>FOREVER</a:t>
            </a:r>
            <a:endParaRPr lang="en-US" sz="4000" b="1" dirty="0"/>
          </a:p>
        </p:txBody>
      </p:sp>
    </p:spTree>
    <p:extLst>
      <p:ext uri="{BB962C8B-B14F-4D97-AF65-F5344CB8AC3E}">
        <p14:creationId xmlns:p14="http://schemas.microsoft.com/office/powerpoint/2010/main" val="9168463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86200"/>
            <a:ext cx="9144000" cy="1143000"/>
          </a:xfrm>
        </p:spPr>
        <p:txBody>
          <a:bodyPr>
            <a:noAutofit/>
          </a:bodyPr>
          <a:lstStyle/>
          <a:p>
            <a:r>
              <a:rPr lang="en-US" sz="6000" b="1" dirty="0" smtClean="0"/>
              <a:t>We want to extend the </a:t>
            </a:r>
            <a:br>
              <a:rPr lang="en-US" sz="6000" b="1" dirty="0" smtClean="0"/>
            </a:br>
            <a:r>
              <a:rPr lang="en-US" sz="6000" b="1" dirty="0" smtClean="0"/>
              <a:t>life of the physical exhibit.</a:t>
            </a:r>
            <a:endParaRPr lang="en-US" sz="6000" b="1" dirty="0"/>
          </a:p>
        </p:txBody>
      </p:sp>
      <p:sp>
        <p:nvSpPr>
          <p:cNvPr id="3" name="Title 1"/>
          <p:cNvSpPr txBox="1">
            <a:spLocks/>
          </p:cNvSpPr>
          <p:nvPr/>
        </p:nvSpPr>
        <p:spPr>
          <a:xfrm>
            <a:off x="0" y="1371600"/>
            <a:ext cx="91440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tx1"/>
                </a:solidFill>
                <a:effectLst/>
                <a:uLnTx/>
                <a:uFillTx/>
                <a:latin typeface="+mj-lt"/>
                <a:ea typeface="+mj-ea"/>
                <a:cs typeface="+mj-cs"/>
              </a:rPr>
              <a:t>We want the chance </a:t>
            </a:r>
            <a:br>
              <a:rPr kumimoji="0" lang="en-US" sz="6000" b="1" i="0" u="none" strike="noStrike" kern="1200" cap="none" spc="0" normalizeH="0" baseline="0" noProof="0" dirty="0" smtClean="0">
                <a:ln>
                  <a:noFill/>
                </a:ln>
                <a:solidFill>
                  <a:schemeClr val="tx1"/>
                </a:solidFill>
                <a:effectLst/>
                <a:uLnTx/>
                <a:uFillTx/>
                <a:latin typeface="+mj-lt"/>
                <a:ea typeface="+mj-ea"/>
                <a:cs typeface="+mj-cs"/>
              </a:rPr>
            </a:br>
            <a:r>
              <a:rPr kumimoji="0" lang="en-US" sz="6000" b="1" i="0" u="none" strike="noStrike" kern="1200" cap="none" spc="0" normalizeH="0" baseline="0" noProof="0" dirty="0" smtClean="0">
                <a:ln>
                  <a:noFill/>
                </a:ln>
                <a:solidFill>
                  <a:schemeClr val="tx1"/>
                </a:solidFill>
                <a:effectLst/>
                <a:uLnTx/>
                <a:uFillTx/>
                <a:latin typeface="+mj-lt"/>
                <a:ea typeface="+mj-ea"/>
                <a:cs typeface="+mj-cs"/>
              </a:rPr>
              <a:t>to tell you a story.</a:t>
            </a:r>
            <a:endParaRPr kumimoji="0" lang="en-US" sz="60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229600" cy="1143000"/>
          </a:xfrm>
        </p:spPr>
        <p:txBody>
          <a:bodyPr>
            <a:normAutofit/>
          </a:bodyPr>
          <a:lstStyle/>
          <a:p>
            <a:r>
              <a:rPr lang="en-US" sz="6000" b="1" dirty="0" smtClean="0"/>
              <a:t>Online Exhibits</a:t>
            </a:r>
            <a:endParaRPr lang="en-US" sz="6000" b="1" dirty="0"/>
          </a:p>
        </p:txBody>
      </p:sp>
    </p:spTree>
    <p:extLst>
      <p:ext uri="{BB962C8B-B14F-4D97-AF65-F5344CB8AC3E}">
        <p14:creationId xmlns:p14="http://schemas.microsoft.com/office/powerpoint/2010/main" val="9776497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14600"/>
            <a:ext cx="9144000" cy="1143000"/>
          </a:xfrm>
        </p:spPr>
        <p:txBody>
          <a:bodyPr>
            <a:noAutofit/>
          </a:bodyPr>
          <a:lstStyle/>
          <a:p>
            <a:r>
              <a:rPr lang="en-US" sz="6000" b="1" dirty="0" smtClean="0"/>
              <a:t>Online Exhibits </a:t>
            </a:r>
            <a:br>
              <a:rPr lang="en-US" sz="6000" b="1" dirty="0" smtClean="0"/>
            </a:br>
            <a:r>
              <a:rPr lang="en-US" sz="6000" b="1" dirty="0" smtClean="0"/>
              <a:t>@ </a:t>
            </a:r>
            <a:r>
              <a:rPr lang="en-US" sz="6000" b="1" dirty="0" err="1" smtClean="0"/>
              <a:t>MLibrary</a:t>
            </a:r>
            <a:endParaRPr lang="en-US" sz="6000" b="1" dirty="0"/>
          </a:p>
        </p:txBody>
      </p:sp>
    </p:spTree>
    <p:extLst>
      <p:ext uri="{BB962C8B-B14F-4D97-AF65-F5344CB8AC3E}">
        <p14:creationId xmlns:p14="http://schemas.microsoft.com/office/powerpoint/2010/main" val="9776497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9"/>
          <p:cNvSpPr/>
          <p:nvPr/>
        </p:nvSpPr>
        <p:spPr>
          <a:xfrm>
            <a:off x="609600" y="2514600"/>
            <a:ext cx="2286000" cy="1981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cs typeface="Arial" pitchFamily="34" charset="0"/>
              </a:rPr>
              <a:t>Creator</a:t>
            </a:r>
            <a:endParaRPr lang="en-US" sz="3200" b="1" dirty="0">
              <a:cs typeface="Arial" pitchFamily="34" charset="0"/>
            </a:endParaRPr>
          </a:p>
        </p:txBody>
      </p:sp>
      <p:sp>
        <p:nvSpPr>
          <p:cNvPr id="32" name="Freeform 31"/>
          <p:cNvSpPr/>
          <p:nvPr/>
        </p:nvSpPr>
        <p:spPr>
          <a:xfrm rot="10800000">
            <a:off x="3505200" y="3124200"/>
            <a:ext cx="2590800" cy="914400"/>
          </a:xfrm>
          <a:custGeom>
            <a:avLst/>
            <a:gdLst>
              <a:gd name="connsiteX0" fmla="*/ 0 w 978408"/>
              <a:gd name="connsiteY0" fmla="*/ 242316 h 484632"/>
              <a:gd name="connsiteX1" fmla="*/ 242316 w 978408"/>
              <a:gd name="connsiteY1" fmla="*/ 0 h 484632"/>
              <a:gd name="connsiteX2" fmla="*/ 242316 w 978408"/>
              <a:gd name="connsiteY2" fmla="*/ 121158 h 484632"/>
              <a:gd name="connsiteX3" fmla="*/ 978408 w 978408"/>
              <a:gd name="connsiteY3" fmla="*/ 121158 h 484632"/>
              <a:gd name="connsiteX4" fmla="*/ 978408 w 978408"/>
              <a:gd name="connsiteY4" fmla="*/ 363474 h 484632"/>
              <a:gd name="connsiteX5" fmla="*/ 242316 w 978408"/>
              <a:gd name="connsiteY5" fmla="*/ 363474 h 484632"/>
              <a:gd name="connsiteX6" fmla="*/ 242316 w 978408"/>
              <a:gd name="connsiteY6" fmla="*/ 484632 h 484632"/>
              <a:gd name="connsiteX7" fmla="*/ 0 w 978408"/>
              <a:gd name="connsiteY7" fmla="*/ 242316 h 48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8408" h="484632">
                <a:moveTo>
                  <a:pt x="0" y="242316"/>
                </a:moveTo>
                <a:lnTo>
                  <a:pt x="242316" y="0"/>
                </a:lnTo>
                <a:lnTo>
                  <a:pt x="242316" y="121158"/>
                </a:lnTo>
                <a:lnTo>
                  <a:pt x="978408" y="121158"/>
                </a:lnTo>
                <a:lnTo>
                  <a:pt x="978408" y="363474"/>
                </a:lnTo>
                <a:lnTo>
                  <a:pt x="242316" y="363474"/>
                </a:lnTo>
                <a:lnTo>
                  <a:pt x="242316" y="484632"/>
                </a:lnTo>
                <a:lnTo>
                  <a:pt x="0" y="24231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762000"/>
            <a:ext cx="9144000" cy="646331"/>
          </a:xfrm>
          <a:prstGeom prst="rect">
            <a:avLst/>
          </a:prstGeom>
          <a:noFill/>
        </p:spPr>
        <p:txBody>
          <a:bodyPr wrap="square" rtlCol="0">
            <a:spAutoFit/>
          </a:bodyPr>
          <a:lstStyle/>
          <a:p>
            <a:pPr algn="ctr"/>
            <a:r>
              <a:rPr lang="en-US" sz="3600" b="1" dirty="0" smtClean="0">
                <a:cs typeface="Times New Roman"/>
              </a:rPr>
              <a:t>Previous Online Exhibit Creation Process</a:t>
            </a:r>
            <a:endParaRPr lang="en-US" sz="3600" b="1" dirty="0">
              <a:cs typeface="Times New Roman"/>
            </a:endParaRPr>
          </a:p>
        </p:txBody>
      </p:sp>
      <p:sp>
        <p:nvSpPr>
          <p:cNvPr id="26" name="TextBox 25"/>
          <p:cNvSpPr txBox="1"/>
          <p:nvPr/>
        </p:nvSpPr>
        <p:spPr>
          <a:xfrm>
            <a:off x="3352800" y="2514600"/>
            <a:ext cx="2819400" cy="584775"/>
          </a:xfrm>
          <a:prstGeom prst="rect">
            <a:avLst/>
          </a:prstGeom>
          <a:noFill/>
        </p:spPr>
        <p:txBody>
          <a:bodyPr wrap="square" rtlCol="0">
            <a:spAutoFit/>
          </a:bodyPr>
          <a:lstStyle/>
          <a:p>
            <a:r>
              <a:rPr lang="en-US" sz="3200" b="1" dirty="0" smtClean="0"/>
              <a:t>Did everything.</a:t>
            </a:r>
            <a:endParaRPr lang="en-US" sz="3200" b="1" dirty="0"/>
          </a:p>
        </p:txBody>
      </p:sp>
      <p:sp>
        <p:nvSpPr>
          <p:cNvPr id="27" name="Oval 26"/>
          <p:cNvSpPr/>
          <p:nvPr/>
        </p:nvSpPr>
        <p:spPr>
          <a:xfrm>
            <a:off x="6324600" y="2514600"/>
            <a:ext cx="2286000" cy="1981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cs typeface="Arial" pitchFamily="34" charset="0"/>
              </a:rPr>
              <a:t>Online</a:t>
            </a:r>
          </a:p>
          <a:p>
            <a:pPr algn="ctr"/>
            <a:r>
              <a:rPr lang="en-US" sz="3200" b="1" dirty="0" smtClean="0">
                <a:cs typeface="Arial" pitchFamily="34" charset="0"/>
              </a:rPr>
              <a:t>Exhibit</a:t>
            </a:r>
            <a:endParaRPr lang="en-US" sz="3200" b="1" dirty="0">
              <a:cs typeface="Arial" pitchFamily="34" charset="0"/>
            </a:endParaRPr>
          </a:p>
        </p:txBody>
      </p:sp>
    </p:spTree>
    <p:extLst>
      <p:ext uri="{BB962C8B-B14F-4D97-AF65-F5344CB8AC3E}">
        <p14:creationId xmlns:p14="http://schemas.microsoft.com/office/powerpoint/2010/main" val="12531552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14600"/>
            <a:ext cx="9144000" cy="1143000"/>
          </a:xfrm>
        </p:spPr>
        <p:txBody>
          <a:bodyPr>
            <a:noAutofit/>
          </a:bodyPr>
          <a:lstStyle/>
          <a:p>
            <a:r>
              <a:rPr lang="en-US" sz="6000" b="1" dirty="0" smtClean="0"/>
              <a:t>Ugh.</a:t>
            </a:r>
            <a:endParaRPr lang="en-US" sz="6000" b="1" dirty="0"/>
          </a:p>
        </p:txBody>
      </p:sp>
    </p:spTree>
    <p:extLst>
      <p:ext uri="{BB962C8B-B14F-4D97-AF65-F5344CB8AC3E}">
        <p14:creationId xmlns:p14="http://schemas.microsoft.com/office/powerpoint/2010/main" val="9776497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vine_sky.png"/>
          <p:cNvPicPr>
            <a:picLocks noChangeAspect="1"/>
          </p:cNvPicPr>
          <p:nvPr/>
        </p:nvPicPr>
        <p:blipFill>
          <a:blip r:embed="rId3" cstate="print"/>
          <a:stretch>
            <a:fillRect/>
          </a:stretch>
        </p:blipFill>
        <p:spPr>
          <a:xfrm>
            <a:off x="457200" y="111728"/>
            <a:ext cx="8305800" cy="6746272"/>
          </a:xfrm>
          <a:prstGeom prst="rect">
            <a:avLst/>
          </a:prstGeom>
        </p:spPr>
      </p:pic>
    </p:spTree>
    <p:extLst>
      <p:ext uri="{BB962C8B-B14F-4D97-AF65-F5344CB8AC3E}">
        <p14:creationId xmlns:p14="http://schemas.microsoft.com/office/powerpoint/2010/main" val="13974057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vine_sky.png"/>
          <p:cNvPicPr>
            <a:picLocks noChangeAspect="1"/>
          </p:cNvPicPr>
          <p:nvPr/>
        </p:nvPicPr>
        <p:blipFill>
          <a:blip r:embed="rId3" cstate="print"/>
          <a:stretch>
            <a:fillRect/>
          </a:stretch>
        </p:blipFill>
        <p:spPr>
          <a:xfrm>
            <a:off x="381000" y="228600"/>
            <a:ext cx="6631635" cy="6248400"/>
          </a:xfrm>
          <a:prstGeom prst="rect">
            <a:avLst/>
          </a:prstGeom>
        </p:spPr>
      </p:pic>
    </p:spTree>
    <p:extLst>
      <p:ext uri="{BB962C8B-B14F-4D97-AF65-F5344CB8AC3E}">
        <p14:creationId xmlns:p14="http://schemas.microsoft.com/office/powerpoint/2010/main" val="13974057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229600" cy="1143000"/>
          </a:xfrm>
        </p:spPr>
        <p:txBody>
          <a:bodyPr>
            <a:normAutofit/>
          </a:bodyPr>
          <a:lstStyle/>
          <a:p>
            <a:r>
              <a:rPr lang="en-US" sz="6000" b="1" dirty="0" smtClean="0"/>
              <a:t>Problems</a:t>
            </a:r>
            <a:endParaRPr lang="en-US" sz="6000" b="1" dirty="0"/>
          </a:p>
        </p:txBody>
      </p:sp>
    </p:spTree>
    <p:extLst>
      <p:ext uri="{BB962C8B-B14F-4D97-AF65-F5344CB8AC3E}">
        <p14:creationId xmlns:p14="http://schemas.microsoft.com/office/powerpoint/2010/main" val="9776497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229600" cy="1143000"/>
          </a:xfrm>
        </p:spPr>
        <p:txBody>
          <a:bodyPr>
            <a:normAutofit/>
          </a:bodyPr>
          <a:lstStyle/>
          <a:p>
            <a:r>
              <a:rPr lang="en-US" sz="6000" b="1" dirty="0" smtClean="0"/>
              <a:t>P1:  Creator Expertise</a:t>
            </a:r>
            <a:endParaRPr lang="en-US" sz="6000" b="1" dirty="0"/>
          </a:p>
        </p:txBody>
      </p:sp>
    </p:spTree>
    <p:extLst>
      <p:ext uri="{BB962C8B-B14F-4D97-AF65-F5344CB8AC3E}">
        <p14:creationId xmlns:p14="http://schemas.microsoft.com/office/powerpoint/2010/main" val="9776497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xhibit_fatigue.jpg"/>
          <p:cNvPicPr>
            <a:picLocks noChangeAspect="1"/>
          </p:cNvPicPr>
          <p:nvPr/>
        </p:nvPicPr>
        <p:blipFill>
          <a:blip r:embed="rId3" cstate="print"/>
          <a:stretch>
            <a:fillRect/>
          </a:stretch>
        </p:blipFill>
        <p:spPr>
          <a:xfrm>
            <a:off x="0" y="152400"/>
            <a:ext cx="9144000" cy="6125766"/>
          </a:xfrm>
          <a:prstGeom prst="rect">
            <a:avLst/>
          </a:prstGeom>
        </p:spPr>
      </p:pic>
    </p:spTree>
    <p:extLst>
      <p:ext uri="{BB962C8B-B14F-4D97-AF65-F5344CB8AC3E}">
        <p14:creationId xmlns:p14="http://schemas.microsoft.com/office/powerpoint/2010/main" val="9776497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229600" cy="1143000"/>
          </a:xfrm>
        </p:spPr>
        <p:txBody>
          <a:bodyPr>
            <a:normAutofit/>
          </a:bodyPr>
          <a:lstStyle/>
          <a:p>
            <a:r>
              <a:rPr lang="en-US" sz="6000" b="1" dirty="0" smtClean="0"/>
              <a:t>P2:  Site Maintenance</a:t>
            </a:r>
            <a:endParaRPr lang="en-US" sz="6000" b="1" dirty="0"/>
          </a:p>
        </p:txBody>
      </p:sp>
    </p:spTree>
    <p:extLst>
      <p:ext uri="{BB962C8B-B14F-4D97-AF65-F5344CB8AC3E}">
        <p14:creationId xmlns:p14="http://schemas.microsoft.com/office/powerpoint/2010/main" val="9776497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vine_sky.png"/>
          <p:cNvPicPr>
            <a:picLocks noChangeAspect="1"/>
          </p:cNvPicPr>
          <p:nvPr/>
        </p:nvPicPr>
        <p:blipFill>
          <a:blip r:embed="rId3" cstate="print"/>
          <a:stretch>
            <a:fillRect/>
          </a:stretch>
        </p:blipFill>
        <p:spPr>
          <a:xfrm>
            <a:off x="381000" y="228600"/>
            <a:ext cx="6631635" cy="6248400"/>
          </a:xfrm>
          <a:prstGeom prst="rect">
            <a:avLst/>
          </a:prstGeom>
        </p:spPr>
      </p:pic>
    </p:spTree>
    <p:extLst>
      <p:ext uri="{BB962C8B-B14F-4D97-AF65-F5344CB8AC3E}">
        <p14:creationId xmlns:p14="http://schemas.microsoft.com/office/powerpoint/2010/main" val="13974057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229600" cy="1143000"/>
          </a:xfrm>
        </p:spPr>
        <p:txBody>
          <a:bodyPr>
            <a:normAutofit/>
          </a:bodyPr>
          <a:lstStyle/>
          <a:p>
            <a:r>
              <a:rPr lang="en-US" sz="6000" b="1" dirty="0" smtClean="0"/>
              <a:t>P3:  Lack of Collaboration</a:t>
            </a:r>
            <a:endParaRPr lang="en-US" sz="6000" b="1" dirty="0"/>
          </a:p>
        </p:txBody>
      </p:sp>
    </p:spTree>
    <p:extLst>
      <p:ext uri="{BB962C8B-B14F-4D97-AF65-F5344CB8AC3E}">
        <p14:creationId xmlns:p14="http://schemas.microsoft.com/office/powerpoint/2010/main" val="9776497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lding_hands.jpg"/>
          <p:cNvPicPr>
            <a:picLocks noChangeAspect="1"/>
          </p:cNvPicPr>
          <p:nvPr/>
        </p:nvPicPr>
        <p:blipFill>
          <a:blip r:embed="rId3" cstate="print"/>
          <a:stretch>
            <a:fillRect/>
          </a:stretch>
        </p:blipFill>
        <p:spPr>
          <a:xfrm>
            <a:off x="152400" y="304800"/>
            <a:ext cx="8839200" cy="5895678"/>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229600" cy="1143000"/>
          </a:xfrm>
        </p:spPr>
        <p:txBody>
          <a:bodyPr>
            <a:normAutofit/>
          </a:bodyPr>
          <a:lstStyle/>
          <a:p>
            <a:r>
              <a:rPr lang="en-US" sz="6000" b="1" dirty="0" smtClean="0"/>
              <a:t>P4:  No Branding</a:t>
            </a:r>
            <a:endParaRPr lang="en-US" sz="6000" b="1" dirty="0"/>
          </a:p>
        </p:txBody>
      </p:sp>
    </p:spTree>
    <p:extLst>
      <p:ext uri="{BB962C8B-B14F-4D97-AF65-F5344CB8AC3E}">
        <p14:creationId xmlns:p14="http://schemas.microsoft.com/office/powerpoint/2010/main" val="9776497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vine_sky.png"/>
          <p:cNvPicPr>
            <a:picLocks noChangeAspect="1"/>
          </p:cNvPicPr>
          <p:nvPr/>
        </p:nvPicPr>
        <p:blipFill>
          <a:blip r:embed="rId3" cstate="print"/>
          <a:stretch>
            <a:fillRect/>
          </a:stretch>
        </p:blipFill>
        <p:spPr>
          <a:xfrm>
            <a:off x="228600" y="1066800"/>
            <a:ext cx="4043680" cy="3810000"/>
          </a:xfrm>
          <a:prstGeom prst="rect">
            <a:avLst/>
          </a:prstGeom>
        </p:spPr>
      </p:pic>
      <p:pic>
        <p:nvPicPr>
          <p:cNvPr id="3" name="Picture 2" descr="divine_sky.png"/>
          <p:cNvPicPr>
            <a:picLocks noChangeAspect="1"/>
          </p:cNvPicPr>
          <p:nvPr/>
        </p:nvPicPr>
        <p:blipFill>
          <a:blip r:embed="rId4" cstate="print"/>
          <a:stretch>
            <a:fillRect/>
          </a:stretch>
        </p:blipFill>
        <p:spPr>
          <a:xfrm>
            <a:off x="4419600" y="1143000"/>
            <a:ext cx="4503123" cy="3657600"/>
          </a:xfrm>
          <a:prstGeom prst="rect">
            <a:avLst/>
          </a:prstGeom>
        </p:spPr>
      </p:pic>
    </p:spTree>
    <p:extLst>
      <p:ext uri="{BB962C8B-B14F-4D97-AF65-F5344CB8AC3E}">
        <p14:creationId xmlns:p14="http://schemas.microsoft.com/office/powerpoint/2010/main" val="13974057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4484617706_bae5709f77_b.jpg"/>
          <p:cNvPicPr>
            <a:picLocks noChangeAspect="1"/>
          </p:cNvPicPr>
          <p:nvPr/>
        </p:nvPicPr>
        <p:blipFill>
          <a:blip r:embed="rId3" cstate="print"/>
          <a:stretch>
            <a:fillRect/>
          </a:stretch>
        </p:blipFill>
        <p:spPr>
          <a:xfrm>
            <a:off x="609600" y="228600"/>
            <a:ext cx="7924800" cy="59436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14600"/>
            <a:ext cx="9144000" cy="1143000"/>
          </a:xfrm>
        </p:spPr>
        <p:txBody>
          <a:bodyPr>
            <a:normAutofit fontScale="90000"/>
          </a:bodyPr>
          <a:lstStyle/>
          <a:p>
            <a:r>
              <a:rPr lang="en-US" sz="6000" b="1" dirty="0" smtClean="0"/>
              <a:t>P5:  Improve User Experience</a:t>
            </a:r>
            <a:endParaRPr lang="en-US" sz="6000" b="1" dirty="0"/>
          </a:p>
        </p:txBody>
      </p:sp>
    </p:spTree>
    <p:extLst>
      <p:ext uri="{BB962C8B-B14F-4D97-AF65-F5344CB8AC3E}">
        <p14:creationId xmlns:p14="http://schemas.microsoft.com/office/powerpoint/2010/main" val="9776497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4421317209_d3b87b9490_b.jpg"/>
          <p:cNvPicPr>
            <a:picLocks noChangeAspect="1"/>
          </p:cNvPicPr>
          <p:nvPr/>
        </p:nvPicPr>
        <p:blipFill>
          <a:blip r:embed="rId3" cstate="print"/>
          <a:stretch>
            <a:fillRect/>
          </a:stretch>
        </p:blipFill>
        <p:spPr>
          <a:xfrm>
            <a:off x="0" y="228600"/>
            <a:ext cx="9144000" cy="6072188"/>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14600"/>
            <a:ext cx="9144000" cy="1143000"/>
          </a:xfrm>
        </p:spPr>
        <p:txBody>
          <a:bodyPr>
            <a:normAutofit/>
          </a:bodyPr>
          <a:lstStyle/>
          <a:p>
            <a:r>
              <a:rPr lang="en-US" sz="6000" b="1" dirty="0" smtClean="0"/>
              <a:t>P6:  Not Findable</a:t>
            </a:r>
            <a:endParaRPr lang="en-US" sz="6000" b="1" dirty="0"/>
          </a:p>
        </p:txBody>
      </p:sp>
    </p:spTree>
    <p:extLst>
      <p:ext uri="{BB962C8B-B14F-4D97-AF65-F5344CB8AC3E}">
        <p14:creationId xmlns:p14="http://schemas.microsoft.com/office/powerpoint/2010/main" val="9776497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978739_b50bc3934f.jpg"/>
          <p:cNvPicPr>
            <a:picLocks noChangeAspect="1"/>
          </p:cNvPicPr>
          <p:nvPr/>
        </p:nvPicPr>
        <p:blipFill>
          <a:blip r:embed="rId3" cstate="print"/>
          <a:stretch>
            <a:fillRect/>
          </a:stretch>
        </p:blipFill>
        <p:spPr>
          <a:xfrm>
            <a:off x="685800" y="457200"/>
            <a:ext cx="7721600" cy="57912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09800"/>
            <a:ext cx="8229600" cy="1143000"/>
          </a:xfrm>
        </p:spPr>
        <p:txBody>
          <a:bodyPr>
            <a:noAutofit/>
          </a:bodyPr>
          <a:lstStyle/>
          <a:p>
            <a:r>
              <a:rPr lang="en-US" sz="6000" b="1" strike="sngStrike" dirty="0" smtClean="0"/>
              <a:t>Problems</a:t>
            </a:r>
            <a:br>
              <a:rPr lang="en-US" sz="6000" b="1" strike="sngStrike" dirty="0" smtClean="0"/>
            </a:br>
            <a:r>
              <a:rPr lang="en-US" sz="6000" b="1" dirty="0" smtClean="0"/>
              <a:t>Solution!</a:t>
            </a:r>
            <a:endParaRPr lang="en-US" sz="6000" b="1" dirty="0"/>
          </a:p>
        </p:txBody>
      </p:sp>
    </p:spTree>
    <p:extLst>
      <p:ext uri="{BB962C8B-B14F-4D97-AF65-F5344CB8AC3E}">
        <p14:creationId xmlns:p14="http://schemas.microsoft.com/office/powerpoint/2010/main" val="9776497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meka.png"/>
          <p:cNvPicPr>
            <a:picLocks noGrp="1" noChangeAspect="1"/>
          </p:cNvPicPr>
          <p:nvPr>
            <p:ph idx="1"/>
          </p:nvPr>
        </p:nvPicPr>
        <p:blipFill>
          <a:blip r:embed="rId3" cstate="print"/>
          <a:stretch>
            <a:fillRect/>
          </a:stretch>
        </p:blipFill>
        <p:spPr>
          <a:xfrm>
            <a:off x="1295400" y="2209800"/>
            <a:ext cx="6874138" cy="2057400"/>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09800"/>
            <a:ext cx="8229600" cy="1143000"/>
          </a:xfrm>
        </p:spPr>
        <p:txBody>
          <a:bodyPr>
            <a:noAutofit/>
          </a:bodyPr>
          <a:lstStyle/>
          <a:p>
            <a:r>
              <a:rPr lang="en-US" sz="6000" b="1" strike="sngStrike" dirty="0" smtClean="0"/>
              <a:t>Problems</a:t>
            </a:r>
            <a:br>
              <a:rPr lang="en-US" sz="6000" b="1" strike="sngStrike" dirty="0" smtClean="0"/>
            </a:br>
            <a:r>
              <a:rPr lang="en-US" sz="6000" b="1" dirty="0" smtClean="0"/>
              <a:t>Solution?</a:t>
            </a:r>
            <a:endParaRPr lang="en-US" sz="6000" b="1" dirty="0"/>
          </a:p>
        </p:txBody>
      </p:sp>
    </p:spTree>
    <p:extLst>
      <p:ext uri="{BB962C8B-B14F-4D97-AF65-F5344CB8AC3E}">
        <p14:creationId xmlns:p14="http://schemas.microsoft.com/office/powerpoint/2010/main" val="9776497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9"/>
          <p:cNvSpPr/>
          <p:nvPr/>
        </p:nvSpPr>
        <p:spPr>
          <a:xfrm>
            <a:off x="609600" y="2514600"/>
            <a:ext cx="2286000" cy="1981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cs typeface="Arial" pitchFamily="34" charset="0"/>
              </a:rPr>
              <a:t>Creator</a:t>
            </a:r>
            <a:endParaRPr lang="en-US" sz="3200" b="1" dirty="0">
              <a:cs typeface="Arial" pitchFamily="34" charset="0"/>
            </a:endParaRPr>
          </a:p>
        </p:txBody>
      </p:sp>
      <p:sp>
        <p:nvSpPr>
          <p:cNvPr id="32" name="Freeform 31"/>
          <p:cNvSpPr/>
          <p:nvPr/>
        </p:nvSpPr>
        <p:spPr>
          <a:xfrm rot="10800000">
            <a:off x="3505200" y="3124200"/>
            <a:ext cx="2590800" cy="914400"/>
          </a:xfrm>
          <a:custGeom>
            <a:avLst/>
            <a:gdLst>
              <a:gd name="connsiteX0" fmla="*/ 0 w 978408"/>
              <a:gd name="connsiteY0" fmla="*/ 242316 h 484632"/>
              <a:gd name="connsiteX1" fmla="*/ 242316 w 978408"/>
              <a:gd name="connsiteY1" fmla="*/ 0 h 484632"/>
              <a:gd name="connsiteX2" fmla="*/ 242316 w 978408"/>
              <a:gd name="connsiteY2" fmla="*/ 121158 h 484632"/>
              <a:gd name="connsiteX3" fmla="*/ 978408 w 978408"/>
              <a:gd name="connsiteY3" fmla="*/ 121158 h 484632"/>
              <a:gd name="connsiteX4" fmla="*/ 978408 w 978408"/>
              <a:gd name="connsiteY4" fmla="*/ 363474 h 484632"/>
              <a:gd name="connsiteX5" fmla="*/ 242316 w 978408"/>
              <a:gd name="connsiteY5" fmla="*/ 363474 h 484632"/>
              <a:gd name="connsiteX6" fmla="*/ 242316 w 978408"/>
              <a:gd name="connsiteY6" fmla="*/ 484632 h 484632"/>
              <a:gd name="connsiteX7" fmla="*/ 0 w 978408"/>
              <a:gd name="connsiteY7" fmla="*/ 242316 h 48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8408" h="484632">
                <a:moveTo>
                  <a:pt x="0" y="242316"/>
                </a:moveTo>
                <a:lnTo>
                  <a:pt x="242316" y="0"/>
                </a:lnTo>
                <a:lnTo>
                  <a:pt x="242316" y="121158"/>
                </a:lnTo>
                <a:lnTo>
                  <a:pt x="978408" y="121158"/>
                </a:lnTo>
                <a:lnTo>
                  <a:pt x="978408" y="363474"/>
                </a:lnTo>
                <a:lnTo>
                  <a:pt x="242316" y="363474"/>
                </a:lnTo>
                <a:lnTo>
                  <a:pt x="242316" y="484632"/>
                </a:lnTo>
                <a:lnTo>
                  <a:pt x="0" y="24231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762000"/>
            <a:ext cx="9144000" cy="646331"/>
          </a:xfrm>
          <a:prstGeom prst="rect">
            <a:avLst/>
          </a:prstGeom>
          <a:noFill/>
        </p:spPr>
        <p:txBody>
          <a:bodyPr wrap="square" rtlCol="0">
            <a:spAutoFit/>
          </a:bodyPr>
          <a:lstStyle/>
          <a:p>
            <a:pPr algn="ctr"/>
            <a:r>
              <a:rPr lang="en-US" sz="3600" b="1" dirty="0" smtClean="0">
                <a:cs typeface="Times New Roman"/>
              </a:rPr>
              <a:t>Previous Online Exhibit Creation Process</a:t>
            </a:r>
            <a:endParaRPr lang="en-US" sz="3600" b="1" dirty="0">
              <a:cs typeface="Times New Roman"/>
            </a:endParaRPr>
          </a:p>
        </p:txBody>
      </p:sp>
      <p:sp>
        <p:nvSpPr>
          <p:cNvPr id="26" name="TextBox 25"/>
          <p:cNvSpPr txBox="1"/>
          <p:nvPr/>
        </p:nvSpPr>
        <p:spPr>
          <a:xfrm>
            <a:off x="3352800" y="2514600"/>
            <a:ext cx="2819400" cy="584775"/>
          </a:xfrm>
          <a:prstGeom prst="rect">
            <a:avLst/>
          </a:prstGeom>
          <a:noFill/>
        </p:spPr>
        <p:txBody>
          <a:bodyPr wrap="square" rtlCol="0">
            <a:spAutoFit/>
          </a:bodyPr>
          <a:lstStyle/>
          <a:p>
            <a:r>
              <a:rPr lang="en-US" sz="3200" b="1" dirty="0" smtClean="0"/>
              <a:t>Did everything.</a:t>
            </a:r>
            <a:endParaRPr lang="en-US" sz="3200" b="1" dirty="0"/>
          </a:p>
        </p:txBody>
      </p:sp>
      <p:sp>
        <p:nvSpPr>
          <p:cNvPr id="27" name="Oval 26"/>
          <p:cNvSpPr/>
          <p:nvPr/>
        </p:nvSpPr>
        <p:spPr>
          <a:xfrm>
            <a:off x="6324600" y="2514600"/>
            <a:ext cx="2286000" cy="1981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cs typeface="Arial" pitchFamily="34" charset="0"/>
              </a:rPr>
              <a:t>Online</a:t>
            </a:r>
          </a:p>
          <a:p>
            <a:pPr algn="ctr"/>
            <a:r>
              <a:rPr lang="en-US" sz="3200" b="1" dirty="0" smtClean="0">
                <a:cs typeface="Arial" pitchFamily="34" charset="0"/>
              </a:rPr>
              <a:t>Exhibit</a:t>
            </a:r>
            <a:endParaRPr lang="en-US" sz="3200" b="1" dirty="0">
              <a:cs typeface="Arial" pitchFamily="34" charset="0"/>
            </a:endParaRPr>
          </a:p>
        </p:txBody>
      </p:sp>
    </p:spTree>
    <p:extLst>
      <p:ext uri="{BB962C8B-B14F-4D97-AF65-F5344CB8AC3E}">
        <p14:creationId xmlns:p14="http://schemas.microsoft.com/office/powerpoint/2010/main" val="12531552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676400" y="5029200"/>
            <a:ext cx="4038600" cy="12192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228600" y="990600"/>
            <a:ext cx="1600200" cy="8521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cs typeface="Arial" pitchFamily="34" charset="0"/>
              </a:rPr>
              <a:t>Creator</a:t>
            </a:r>
            <a:endParaRPr lang="en-US" sz="2400" b="1" dirty="0">
              <a:cs typeface="Arial" pitchFamily="34" charset="0"/>
            </a:endParaRPr>
          </a:p>
        </p:txBody>
      </p:sp>
      <p:pic>
        <p:nvPicPr>
          <p:cNvPr id="24" name="Picture 23"/>
          <p:cNvPicPr>
            <a:picLocks noChangeAspect="1"/>
          </p:cNvPicPr>
          <p:nvPr/>
        </p:nvPicPr>
        <p:blipFill>
          <a:blip r:embed="rId3" cstate="print"/>
          <a:stretch>
            <a:fillRect/>
          </a:stretch>
        </p:blipFill>
        <p:spPr>
          <a:xfrm>
            <a:off x="304800" y="2819400"/>
            <a:ext cx="1447800" cy="1497110"/>
          </a:xfrm>
          <a:prstGeom prst="rect">
            <a:avLst/>
          </a:prstGeom>
        </p:spPr>
      </p:pic>
      <p:pic>
        <p:nvPicPr>
          <p:cNvPr id="25" name="Picture 24"/>
          <p:cNvPicPr>
            <a:picLocks noChangeAspect="1"/>
          </p:cNvPicPr>
          <p:nvPr/>
        </p:nvPicPr>
        <p:blipFill>
          <a:blip r:embed="rId4" cstate="print"/>
          <a:stretch>
            <a:fillRect/>
          </a:stretch>
        </p:blipFill>
        <p:spPr>
          <a:xfrm>
            <a:off x="6781800" y="2743200"/>
            <a:ext cx="1280160" cy="1972758"/>
          </a:xfrm>
          <a:prstGeom prst="rect">
            <a:avLst/>
          </a:prstGeom>
        </p:spPr>
      </p:pic>
      <p:sp>
        <p:nvSpPr>
          <p:cNvPr id="29" name="TextBox 28"/>
          <p:cNvSpPr txBox="1"/>
          <p:nvPr/>
        </p:nvSpPr>
        <p:spPr>
          <a:xfrm>
            <a:off x="4876800" y="990600"/>
            <a:ext cx="1828800" cy="646331"/>
          </a:xfrm>
          <a:prstGeom prst="rect">
            <a:avLst/>
          </a:prstGeom>
          <a:noFill/>
        </p:spPr>
        <p:txBody>
          <a:bodyPr wrap="square" rtlCol="0">
            <a:spAutoFit/>
          </a:bodyPr>
          <a:lstStyle/>
          <a:p>
            <a:r>
              <a:rPr lang="en-US" dirty="0" smtClean="0"/>
              <a:t>Create multiple items</a:t>
            </a:r>
            <a:endParaRPr lang="en-US" dirty="0"/>
          </a:p>
        </p:txBody>
      </p:sp>
      <p:sp>
        <p:nvSpPr>
          <p:cNvPr id="30" name="TextBox 29"/>
          <p:cNvSpPr txBox="1"/>
          <p:nvPr/>
        </p:nvSpPr>
        <p:spPr>
          <a:xfrm>
            <a:off x="1905000" y="914400"/>
            <a:ext cx="2133600" cy="830997"/>
          </a:xfrm>
          <a:prstGeom prst="rect">
            <a:avLst/>
          </a:prstGeom>
          <a:noFill/>
        </p:spPr>
        <p:txBody>
          <a:bodyPr wrap="square" rtlCol="0">
            <a:spAutoFit/>
          </a:bodyPr>
          <a:lstStyle/>
          <a:p>
            <a:r>
              <a:rPr lang="en-US" sz="2400" dirty="0" smtClean="0"/>
              <a:t>Collect  images and metadata</a:t>
            </a:r>
            <a:endParaRPr lang="en-US" sz="2400" dirty="0"/>
          </a:p>
        </p:txBody>
      </p:sp>
      <p:sp>
        <p:nvSpPr>
          <p:cNvPr id="17" name="TextBox 16"/>
          <p:cNvSpPr txBox="1"/>
          <p:nvPr/>
        </p:nvSpPr>
        <p:spPr>
          <a:xfrm>
            <a:off x="6705600" y="5257800"/>
            <a:ext cx="2286000" cy="461665"/>
          </a:xfrm>
          <a:prstGeom prst="rect">
            <a:avLst/>
          </a:prstGeom>
          <a:noFill/>
        </p:spPr>
        <p:txBody>
          <a:bodyPr wrap="square" rtlCol="0">
            <a:spAutoFit/>
          </a:bodyPr>
          <a:lstStyle/>
          <a:p>
            <a:r>
              <a:rPr lang="en-US" sz="2400" dirty="0" smtClean="0"/>
              <a:t>Create a section</a:t>
            </a:r>
            <a:endParaRPr lang="en-US" sz="2400" dirty="0"/>
          </a:p>
        </p:txBody>
      </p:sp>
      <p:sp>
        <p:nvSpPr>
          <p:cNvPr id="4" name="TextBox 3"/>
          <p:cNvSpPr txBox="1"/>
          <p:nvPr/>
        </p:nvSpPr>
        <p:spPr>
          <a:xfrm>
            <a:off x="228600" y="228600"/>
            <a:ext cx="8686800" cy="646331"/>
          </a:xfrm>
          <a:prstGeom prst="rect">
            <a:avLst/>
          </a:prstGeom>
          <a:noFill/>
        </p:spPr>
        <p:txBody>
          <a:bodyPr wrap="square" rtlCol="0">
            <a:spAutoFit/>
          </a:bodyPr>
          <a:lstStyle/>
          <a:p>
            <a:pPr algn="ctr"/>
            <a:r>
              <a:rPr lang="en-US" sz="3600" b="1" dirty="0" smtClean="0">
                <a:cs typeface="Times New Roman"/>
              </a:rPr>
              <a:t>Online Exhibit Process using </a:t>
            </a:r>
            <a:r>
              <a:rPr lang="en-US" sz="3600" b="1" dirty="0" err="1" smtClean="0">
                <a:cs typeface="Times New Roman"/>
              </a:rPr>
              <a:t>Omeka</a:t>
            </a:r>
            <a:endParaRPr lang="en-US" sz="3600" b="1" dirty="0">
              <a:cs typeface="Times New Roman"/>
            </a:endParaRPr>
          </a:p>
        </p:txBody>
      </p:sp>
      <p:sp>
        <p:nvSpPr>
          <p:cNvPr id="18" name="TextBox 17"/>
          <p:cNvSpPr txBox="1"/>
          <p:nvPr/>
        </p:nvSpPr>
        <p:spPr>
          <a:xfrm>
            <a:off x="4343400" y="5257800"/>
            <a:ext cx="990600" cy="646331"/>
          </a:xfrm>
          <a:prstGeom prst="rect">
            <a:avLst/>
          </a:prstGeom>
          <a:noFill/>
        </p:spPr>
        <p:txBody>
          <a:bodyPr wrap="square" rtlCol="0">
            <a:spAutoFit/>
          </a:bodyPr>
          <a:lstStyle/>
          <a:p>
            <a:r>
              <a:rPr lang="en-US" dirty="0" smtClean="0"/>
              <a:t>Create Pages</a:t>
            </a:r>
            <a:endParaRPr lang="en-US" dirty="0"/>
          </a:p>
        </p:txBody>
      </p:sp>
      <p:sp>
        <p:nvSpPr>
          <p:cNvPr id="14" name="Multidocument 13"/>
          <p:cNvSpPr/>
          <p:nvPr/>
        </p:nvSpPr>
        <p:spPr>
          <a:xfrm>
            <a:off x="2286000" y="5181600"/>
            <a:ext cx="1060704" cy="758952"/>
          </a:xfrm>
          <a:prstGeom prst="flowChartMultidocument">
            <a:avLst/>
          </a:prstGeom>
          <a:solidFill>
            <a:schemeClr val="tx1">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rPr>
              <a:t>Layouts</a:t>
            </a:r>
            <a:endParaRPr lang="en-US" dirty="0">
              <a:solidFill>
                <a:schemeClr val="bg1"/>
              </a:solidFill>
            </a:endParaRPr>
          </a:p>
        </p:txBody>
      </p:sp>
      <p:sp>
        <p:nvSpPr>
          <p:cNvPr id="2" name="TextBox 1"/>
          <p:cNvSpPr txBox="1"/>
          <p:nvPr/>
        </p:nvSpPr>
        <p:spPr>
          <a:xfrm>
            <a:off x="4419600" y="3048000"/>
            <a:ext cx="2315357" cy="461665"/>
          </a:xfrm>
          <a:prstGeom prst="rect">
            <a:avLst/>
          </a:prstGeom>
          <a:noFill/>
        </p:spPr>
        <p:txBody>
          <a:bodyPr wrap="none" rtlCol="0">
            <a:spAutoFit/>
          </a:bodyPr>
          <a:lstStyle/>
          <a:p>
            <a:r>
              <a:rPr lang="en-US" sz="2400" dirty="0" smtClean="0"/>
              <a:t>Create an exhibit</a:t>
            </a:r>
            <a:endParaRPr lang="en-US" sz="2400" dirty="0"/>
          </a:p>
        </p:txBody>
      </p:sp>
      <p:cxnSp>
        <p:nvCxnSpPr>
          <p:cNvPr id="6" name="Straight Arrow Connector 5"/>
          <p:cNvCxnSpPr>
            <a:stCxn id="18" idx="1"/>
          </p:cNvCxnSpPr>
          <p:nvPr/>
        </p:nvCxnSpPr>
        <p:spPr>
          <a:xfrm flipH="1" flipV="1">
            <a:off x="3429000" y="5562600"/>
            <a:ext cx="914400" cy="18366"/>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1524000" y="4495800"/>
            <a:ext cx="4101303" cy="461665"/>
          </a:xfrm>
          <a:prstGeom prst="rect">
            <a:avLst/>
          </a:prstGeom>
          <a:noFill/>
        </p:spPr>
        <p:txBody>
          <a:bodyPr wrap="none" rtlCol="0">
            <a:spAutoFit/>
          </a:bodyPr>
          <a:lstStyle/>
          <a:p>
            <a:r>
              <a:rPr lang="en-US" sz="2400" dirty="0" smtClean="0"/>
              <a:t>Display exhibits in browse page</a:t>
            </a:r>
            <a:endParaRPr lang="en-US" sz="2400" dirty="0"/>
          </a:p>
        </p:txBody>
      </p:sp>
      <p:pic>
        <p:nvPicPr>
          <p:cNvPr id="3" name="Picture 2" descr="Omeka Admin: Online Exhibits | Edit Item #2248: &quot;Ogilby2&quot; 2013-04-19 15-19-08.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53200" y="914400"/>
            <a:ext cx="1888435" cy="1143000"/>
          </a:xfrm>
          <a:prstGeom prst="rect">
            <a:avLst/>
          </a:prstGeom>
        </p:spPr>
      </p:pic>
      <p:pic>
        <p:nvPicPr>
          <p:cNvPr id="26" name="Picture 25" descr="Omeka Admin: Online Exhibits | Edit Item #2248: &quot;Ogilby2&quot; 2013-04-19 15-19-08.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05600" y="1066800"/>
            <a:ext cx="1888435" cy="1143000"/>
          </a:xfrm>
          <a:prstGeom prst="rect">
            <a:avLst/>
          </a:prstGeom>
        </p:spPr>
      </p:pic>
      <p:sp>
        <p:nvSpPr>
          <p:cNvPr id="42" name="Right Arrow 41"/>
          <p:cNvSpPr/>
          <p:nvPr/>
        </p:nvSpPr>
        <p:spPr>
          <a:xfrm rot="5400000">
            <a:off x="7962900" y="2324100"/>
            <a:ext cx="609600" cy="533400"/>
          </a:xfrm>
          <a:prstGeom prst="rightArrow">
            <a:avLst/>
          </a:prstGeom>
          <a:solidFill>
            <a:srgbClr val="FFFF00"/>
          </a:solidFill>
        </p:spPr>
        <p:style>
          <a:lnRef idx="3">
            <a:schemeClr val="lt1"/>
          </a:lnRef>
          <a:fillRef idx="1">
            <a:schemeClr val="dk1"/>
          </a:fillRef>
          <a:effectRef idx="1">
            <a:schemeClr val="dk1"/>
          </a:effectRef>
          <a:fontRef idx="minor">
            <a:schemeClr val="lt1"/>
          </a:fontRef>
        </p:style>
        <p:txBody>
          <a:bodyPr rtlCol="0" anchor="ctr"/>
          <a:lstStyle/>
          <a:p>
            <a:pPr algn="ctr"/>
            <a:endParaRPr lang="en-US" dirty="0">
              <a:solidFill>
                <a:schemeClr val="bg1"/>
              </a:solidFill>
            </a:endParaRPr>
          </a:p>
        </p:txBody>
      </p:sp>
      <p:sp>
        <p:nvSpPr>
          <p:cNvPr id="43" name="Right Arrow 42"/>
          <p:cNvSpPr/>
          <p:nvPr/>
        </p:nvSpPr>
        <p:spPr>
          <a:xfrm rot="10800000">
            <a:off x="5803255" y="5661734"/>
            <a:ext cx="838200" cy="457200"/>
          </a:xfrm>
          <a:prstGeom prst="rightArrow">
            <a:avLst/>
          </a:prstGeom>
          <a:solidFill>
            <a:srgbClr val="FFFF00"/>
          </a:solidFill>
        </p:spPr>
        <p:style>
          <a:lnRef idx="3">
            <a:schemeClr val="lt1"/>
          </a:lnRef>
          <a:fillRef idx="1">
            <a:schemeClr val="dk1"/>
          </a:fillRef>
          <a:effectRef idx="1">
            <a:schemeClr val="dk1"/>
          </a:effectRef>
          <a:fontRef idx="minor">
            <a:schemeClr val="lt1"/>
          </a:fontRef>
        </p:style>
        <p:txBody>
          <a:bodyPr rtlCol="0" anchor="ctr"/>
          <a:lstStyle/>
          <a:p>
            <a:pPr algn="ctr"/>
            <a:endParaRPr lang="en-US" dirty="0">
              <a:solidFill>
                <a:schemeClr val="bg1"/>
              </a:solidFill>
            </a:endParaRPr>
          </a:p>
        </p:txBody>
      </p:sp>
      <p:sp>
        <p:nvSpPr>
          <p:cNvPr id="44" name="Right Arrow 43"/>
          <p:cNvSpPr/>
          <p:nvPr/>
        </p:nvSpPr>
        <p:spPr>
          <a:xfrm>
            <a:off x="5791200" y="5029200"/>
            <a:ext cx="838200" cy="457200"/>
          </a:xfrm>
          <a:prstGeom prst="rightArrow">
            <a:avLst/>
          </a:prstGeom>
          <a:solidFill>
            <a:srgbClr val="FFFF00"/>
          </a:solidFill>
        </p:spPr>
        <p:style>
          <a:lnRef idx="3">
            <a:schemeClr val="lt1"/>
          </a:lnRef>
          <a:fillRef idx="1">
            <a:schemeClr val="dk1"/>
          </a:fillRef>
          <a:effectRef idx="1">
            <a:schemeClr val="dk1"/>
          </a:effectRef>
          <a:fontRef idx="minor">
            <a:schemeClr val="lt1"/>
          </a:fontRef>
        </p:style>
        <p:txBody>
          <a:bodyPr rtlCol="0" anchor="ctr"/>
          <a:lstStyle/>
          <a:p>
            <a:pPr algn="ctr"/>
            <a:endParaRPr lang="en-US" dirty="0">
              <a:solidFill>
                <a:schemeClr val="bg1"/>
              </a:solidFill>
            </a:endParaRPr>
          </a:p>
        </p:txBody>
      </p:sp>
      <p:sp>
        <p:nvSpPr>
          <p:cNvPr id="45" name="Right Arrow 44"/>
          <p:cNvSpPr/>
          <p:nvPr/>
        </p:nvSpPr>
        <p:spPr>
          <a:xfrm rot="5400000">
            <a:off x="7429500" y="4838700"/>
            <a:ext cx="609600" cy="533400"/>
          </a:xfrm>
          <a:prstGeom prst="rightArrow">
            <a:avLst/>
          </a:prstGeom>
          <a:solidFill>
            <a:srgbClr val="FFFF00"/>
          </a:solidFill>
        </p:spPr>
        <p:style>
          <a:lnRef idx="3">
            <a:schemeClr val="lt1"/>
          </a:lnRef>
          <a:fillRef idx="1">
            <a:schemeClr val="dk1"/>
          </a:fillRef>
          <a:effectRef idx="1">
            <a:schemeClr val="dk1"/>
          </a:effectRef>
          <a:fontRef idx="minor">
            <a:schemeClr val="lt1"/>
          </a:fontRef>
        </p:style>
        <p:txBody>
          <a:bodyPr rtlCol="0" anchor="ctr"/>
          <a:lstStyle/>
          <a:p>
            <a:pPr algn="ctr"/>
            <a:endParaRPr lang="en-US" dirty="0">
              <a:solidFill>
                <a:schemeClr val="bg1"/>
              </a:solidFill>
            </a:endParaRPr>
          </a:p>
        </p:txBody>
      </p:sp>
      <p:sp>
        <p:nvSpPr>
          <p:cNvPr id="46" name="Right Arrow 45"/>
          <p:cNvSpPr/>
          <p:nvPr/>
        </p:nvSpPr>
        <p:spPr>
          <a:xfrm>
            <a:off x="4038600" y="1143000"/>
            <a:ext cx="838200" cy="457200"/>
          </a:xfrm>
          <a:prstGeom prst="rightArrow">
            <a:avLst/>
          </a:prstGeom>
          <a:solidFill>
            <a:srgbClr val="FFFF00"/>
          </a:solidFill>
        </p:spPr>
        <p:style>
          <a:lnRef idx="3">
            <a:schemeClr val="lt1"/>
          </a:lnRef>
          <a:fillRef idx="1">
            <a:schemeClr val="dk1"/>
          </a:fillRef>
          <a:effectRef idx="1">
            <a:schemeClr val="dk1"/>
          </a:effectRef>
          <a:fontRef idx="minor">
            <a:schemeClr val="lt1"/>
          </a:fontRef>
        </p:style>
        <p:txBody>
          <a:bodyPr rtlCol="0" anchor="ctr"/>
          <a:lstStyle/>
          <a:p>
            <a:pPr algn="ctr"/>
            <a:endParaRPr lang="en-US" dirty="0">
              <a:solidFill>
                <a:schemeClr val="bg1"/>
              </a:solidFill>
            </a:endParaRPr>
          </a:p>
        </p:txBody>
      </p:sp>
      <p:sp>
        <p:nvSpPr>
          <p:cNvPr id="47" name="Right Arrow 46"/>
          <p:cNvSpPr/>
          <p:nvPr/>
        </p:nvSpPr>
        <p:spPr>
          <a:xfrm rot="14330036">
            <a:off x="762000" y="4800600"/>
            <a:ext cx="838200" cy="457200"/>
          </a:xfrm>
          <a:prstGeom prst="rightArrow">
            <a:avLst/>
          </a:prstGeom>
          <a:solidFill>
            <a:srgbClr val="FFFF00"/>
          </a:solidFill>
        </p:spPr>
        <p:style>
          <a:lnRef idx="3">
            <a:schemeClr val="lt1"/>
          </a:lnRef>
          <a:fillRef idx="1">
            <a:schemeClr val="dk1"/>
          </a:fillRef>
          <a:effectRef idx="1">
            <a:schemeClr val="dk1"/>
          </a:effectRef>
          <a:fontRef idx="minor">
            <a:schemeClr val="lt1"/>
          </a:fontRef>
        </p:style>
        <p:txBody>
          <a:bodyPr rtlCol="0" anchor="ctr"/>
          <a:lstStyle/>
          <a:p>
            <a:pPr algn="ctr"/>
            <a:endParaRPr lang="en-US" dirty="0">
              <a:solidFill>
                <a:schemeClr val="bg1"/>
              </a:solidFill>
            </a:endParaRPr>
          </a:p>
        </p:txBody>
      </p:sp>
      <p:sp>
        <p:nvSpPr>
          <p:cNvPr id="48" name="Right Arrow 47"/>
          <p:cNvSpPr/>
          <p:nvPr/>
        </p:nvSpPr>
        <p:spPr>
          <a:xfrm rot="16200000">
            <a:off x="609600" y="2133600"/>
            <a:ext cx="838200" cy="457200"/>
          </a:xfrm>
          <a:prstGeom prst="rightArrow">
            <a:avLst/>
          </a:prstGeom>
          <a:solidFill>
            <a:srgbClr val="FFFF00"/>
          </a:solidFill>
        </p:spPr>
        <p:style>
          <a:lnRef idx="3">
            <a:schemeClr val="lt1"/>
          </a:lnRef>
          <a:fillRef idx="1">
            <a:schemeClr val="dk1"/>
          </a:fillRef>
          <a:effectRef idx="1">
            <a:schemeClr val="dk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125315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animBg="1"/>
      <p:bldP spid="4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owseexhibi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9601"/>
            <a:ext cx="9123041" cy="5257800"/>
          </a:xfrm>
          <a:prstGeom prst="rect">
            <a:avLst/>
          </a:prstGeom>
        </p:spPr>
      </p:pic>
      <p:sp>
        <p:nvSpPr>
          <p:cNvPr id="3" name="Left Arrow 2"/>
          <p:cNvSpPr/>
          <p:nvPr/>
        </p:nvSpPr>
        <p:spPr>
          <a:xfrm>
            <a:off x="4191000" y="2743200"/>
            <a:ext cx="685800" cy="3048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Left Arrow 7"/>
          <p:cNvSpPr/>
          <p:nvPr/>
        </p:nvSpPr>
        <p:spPr>
          <a:xfrm>
            <a:off x="7467600" y="3200400"/>
            <a:ext cx="685800" cy="3048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Left Arrow 8"/>
          <p:cNvSpPr/>
          <p:nvPr/>
        </p:nvSpPr>
        <p:spPr>
          <a:xfrm>
            <a:off x="3200400" y="3962400"/>
            <a:ext cx="685800" cy="3048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1821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838200" y="304800"/>
            <a:ext cx="6959600" cy="5987668"/>
          </a:xfrm>
          <a:prstGeom prst="rect">
            <a:avLst/>
          </a:prstGeom>
        </p:spPr>
      </p:pic>
      <p:sp>
        <p:nvSpPr>
          <p:cNvPr id="5" name="Right Arrow 4"/>
          <p:cNvSpPr/>
          <p:nvPr/>
        </p:nvSpPr>
        <p:spPr>
          <a:xfrm>
            <a:off x="0" y="2819400"/>
            <a:ext cx="1045218"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Arrow 7"/>
          <p:cNvSpPr/>
          <p:nvPr/>
        </p:nvSpPr>
        <p:spPr>
          <a:xfrm>
            <a:off x="381000" y="4267200"/>
            <a:ext cx="762000" cy="228600"/>
          </a:xfrm>
          <a:prstGeom prst="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Arrow 8"/>
          <p:cNvSpPr/>
          <p:nvPr/>
        </p:nvSpPr>
        <p:spPr>
          <a:xfrm>
            <a:off x="381000" y="5638800"/>
            <a:ext cx="762000" cy="228600"/>
          </a:xfrm>
          <a:prstGeom prst="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2743200" y="2438400"/>
            <a:ext cx="4953000" cy="3733800"/>
          </a:xfrm>
          <a:prstGeom prst="rect">
            <a:avLst/>
          </a:prstGeom>
          <a:noFill/>
          <a:ln>
            <a:solidFill>
              <a:schemeClr val="bg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ight Arrow 10"/>
          <p:cNvSpPr/>
          <p:nvPr/>
        </p:nvSpPr>
        <p:spPr>
          <a:xfrm>
            <a:off x="-17080" y="3657600"/>
            <a:ext cx="1045218"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ight Arrow 11"/>
          <p:cNvSpPr/>
          <p:nvPr/>
        </p:nvSpPr>
        <p:spPr>
          <a:xfrm>
            <a:off x="-18206" y="4876800"/>
            <a:ext cx="1045218"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rot="16200000">
            <a:off x="6640191" y="4713609"/>
            <a:ext cx="636909" cy="35369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1427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1" grpId="0" animBg="1"/>
      <p:bldP spid="12" grpId="0" animBg="1"/>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meka.png"/>
          <p:cNvPicPr>
            <a:picLocks noGrp="1" noChangeAspect="1"/>
          </p:cNvPicPr>
          <p:nvPr>
            <p:ph idx="1"/>
          </p:nvPr>
        </p:nvPicPr>
        <p:blipFill>
          <a:blip r:embed="rId3" cstate="print"/>
          <a:stretch>
            <a:fillRect/>
          </a:stretch>
        </p:blipFill>
        <p:spPr>
          <a:xfrm>
            <a:off x="2057400" y="1447800"/>
            <a:ext cx="4969138" cy="1487242"/>
          </a:xfrm>
        </p:spPr>
      </p:pic>
      <p:sp>
        <p:nvSpPr>
          <p:cNvPr id="6" name="Title 1"/>
          <p:cNvSpPr>
            <a:spLocks noGrp="1"/>
          </p:cNvSpPr>
          <p:nvPr>
            <p:ph type="title"/>
          </p:nvPr>
        </p:nvSpPr>
        <p:spPr>
          <a:xfrm>
            <a:off x="0" y="2971800"/>
            <a:ext cx="9144000" cy="1143000"/>
          </a:xfrm>
        </p:spPr>
        <p:txBody>
          <a:bodyPr>
            <a:noAutofit/>
          </a:bodyPr>
          <a:lstStyle/>
          <a:p>
            <a:r>
              <a:rPr lang="en-US" sz="6000" b="1" dirty="0" smtClean="0"/>
              <a:t>Out-of-Box</a:t>
            </a:r>
            <a:endParaRPr lang="en-US" sz="6000"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Omeka Admin: Online Exhibits | Add an Item 2013-04-09 10-37-57.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48" y="1066800"/>
            <a:ext cx="9082252" cy="5105400"/>
          </a:xfrm>
          <a:prstGeom prst="rect">
            <a:avLst/>
          </a:prstGeom>
        </p:spPr>
      </p:pic>
      <p:sp>
        <p:nvSpPr>
          <p:cNvPr id="7" name="TextBox 6"/>
          <p:cNvSpPr txBox="1"/>
          <p:nvPr/>
        </p:nvSpPr>
        <p:spPr>
          <a:xfrm>
            <a:off x="0" y="0"/>
            <a:ext cx="9144000" cy="830997"/>
          </a:xfrm>
          <a:prstGeom prst="rect">
            <a:avLst/>
          </a:prstGeom>
          <a:noFill/>
        </p:spPr>
        <p:txBody>
          <a:bodyPr wrap="square" rtlCol="0">
            <a:spAutoFit/>
          </a:bodyPr>
          <a:lstStyle/>
          <a:p>
            <a:pPr algn="ctr"/>
            <a:r>
              <a:rPr lang="en-US" sz="4800" b="1" dirty="0" smtClean="0"/>
              <a:t>P1: Creator Expertise</a:t>
            </a:r>
            <a:endParaRPr lang="en-US" sz="4800" b="1" dirty="0"/>
          </a:p>
        </p:txBody>
      </p:sp>
      <p:sp>
        <p:nvSpPr>
          <p:cNvPr id="3" name="Left Arrow 2"/>
          <p:cNvSpPr/>
          <p:nvPr/>
        </p:nvSpPr>
        <p:spPr>
          <a:xfrm>
            <a:off x="1676400" y="2133600"/>
            <a:ext cx="381000" cy="2286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Left Arrow 7"/>
          <p:cNvSpPr/>
          <p:nvPr/>
        </p:nvSpPr>
        <p:spPr>
          <a:xfrm>
            <a:off x="1676400" y="2438400"/>
            <a:ext cx="381000" cy="2286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Left Arrow 8"/>
          <p:cNvSpPr/>
          <p:nvPr/>
        </p:nvSpPr>
        <p:spPr>
          <a:xfrm>
            <a:off x="1676400" y="2743200"/>
            <a:ext cx="381000" cy="2286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1676400" y="3048000"/>
            <a:ext cx="381000" cy="2286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584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9144000" cy="830997"/>
          </a:xfrm>
          <a:prstGeom prst="rect">
            <a:avLst/>
          </a:prstGeom>
          <a:noFill/>
        </p:spPr>
        <p:txBody>
          <a:bodyPr wrap="square" rtlCol="0">
            <a:spAutoFit/>
          </a:bodyPr>
          <a:lstStyle/>
          <a:p>
            <a:pPr algn="ctr"/>
            <a:r>
              <a:rPr lang="en-US" sz="4800" b="1" dirty="0" smtClean="0"/>
              <a:t>P1: Creator Expertise</a:t>
            </a:r>
            <a:endParaRPr lang="en-US" sz="4800" b="1" dirty="0"/>
          </a:p>
        </p:txBody>
      </p:sp>
      <p:pic>
        <p:nvPicPr>
          <p:cNvPr id="5" name="Picture 4" descr="layou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295400"/>
            <a:ext cx="8821322" cy="4572000"/>
          </a:xfrm>
          <a:prstGeom prst="rect">
            <a:avLst/>
          </a:prstGeom>
        </p:spPr>
      </p:pic>
      <p:sp>
        <p:nvSpPr>
          <p:cNvPr id="2" name="Left Arrow 1"/>
          <p:cNvSpPr/>
          <p:nvPr/>
        </p:nvSpPr>
        <p:spPr>
          <a:xfrm rot="18956603">
            <a:off x="3505200" y="1981200"/>
            <a:ext cx="990600" cy="4572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166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1600200" y="990600"/>
            <a:ext cx="6587549" cy="5181600"/>
          </a:xfrm>
          <a:prstGeom prst="rect">
            <a:avLst/>
          </a:prstGeom>
        </p:spPr>
      </p:pic>
      <p:sp>
        <p:nvSpPr>
          <p:cNvPr id="10" name="TextBox 9"/>
          <p:cNvSpPr txBox="1"/>
          <p:nvPr/>
        </p:nvSpPr>
        <p:spPr>
          <a:xfrm>
            <a:off x="0" y="0"/>
            <a:ext cx="9144000" cy="830997"/>
          </a:xfrm>
          <a:prstGeom prst="rect">
            <a:avLst/>
          </a:prstGeom>
          <a:noFill/>
        </p:spPr>
        <p:txBody>
          <a:bodyPr wrap="square" rtlCol="0">
            <a:spAutoFit/>
          </a:bodyPr>
          <a:lstStyle/>
          <a:p>
            <a:pPr algn="ctr"/>
            <a:r>
              <a:rPr lang="en-US" sz="4800" b="1" dirty="0" smtClean="0"/>
              <a:t>P1: Creator Expertise</a:t>
            </a:r>
            <a:endParaRPr lang="en-US" sz="4800" b="1" dirty="0"/>
          </a:p>
        </p:txBody>
      </p:sp>
    </p:spTree>
    <p:extLst>
      <p:ext uri="{BB962C8B-B14F-4D97-AF65-F5344CB8AC3E}">
        <p14:creationId xmlns:p14="http://schemas.microsoft.com/office/powerpoint/2010/main" val="27164942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Omeka Admin: Online Exhibits | Dashboard 2013-04-09 10-27-58.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066800"/>
            <a:ext cx="8715054" cy="4419600"/>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dirty="0" smtClean="0"/>
              <a:t>P2: Site Maintenance</a:t>
            </a:r>
            <a:endParaRPr lang="en-US" sz="4800" b="1" dirty="0"/>
          </a:p>
        </p:txBody>
      </p:sp>
    </p:spTree>
    <p:extLst>
      <p:ext uri="{BB962C8B-B14F-4D97-AF65-F5344CB8AC3E}">
        <p14:creationId xmlns:p14="http://schemas.microsoft.com/office/powerpoint/2010/main" val="39489440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meka.png"/>
          <p:cNvPicPr>
            <a:picLocks noGrp="1" noChangeAspect="1"/>
          </p:cNvPicPr>
          <p:nvPr>
            <p:ph idx="1"/>
          </p:nvPr>
        </p:nvPicPr>
        <p:blipFill>
          <a:blip r:embed="rId3" cstate="print"/>
          <a:stretch>
            <a:fillRect/>
          </a:stretch>
        </p:blipFill>
        <p:spPr>
          <a:xfrm>
            <a:off x="2057400" y="1447800"/>
            <a:ext cx="4969138" cy="1487242"/>
          </a:xfrm>
        </p:spPr>
      </p:pic>
      <p:sp>
        <p:nvSpPr>
          <p:cNvPr id="6" name="Title 1"/>
          <p:cNvSpPr>
            <a:spLocks noGrp="1"/>
          </p:cNvSpPr>
          <p:nvPr>
            <p:ph type="title"/>
          </p:nvPr>
        </p:nvSpPr>
        <p:spPr>
          <a:xfrm>
            <a:off x="0" y="2971800"/>
            <a:ext cx="9144000" cy="1143000"/>
          </a:xfrm>
        </p:spPr>
        <p:txBody>
          <a:bodyPr>
            <a:noAutofit/>
          </a:bodyPr>
          <a:lstStyle/>
          <a:p>
            <a:r>
              <a:rPr lang="en-US" sz="6000" b="1" dirty="0" smtClean="0"/>
              <a:t>Customized</a:t>
            </a:r>
            <a:endParaRPr lang="en-US" sz="6000" b="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4114800" y="4724400"/>
            <a:ext cx="1828800" cy="1219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user_1_001.png"/>
          <p:cNvPicPr>
            <a:picLocks noChangeAspect="1"/>
          </p:cNvPicPr>
          <p:nvPr/>
        </p:nvPicPr>
        <p:blipFill>
          <a:blip r:embed="rId3" cstate="print"/>
          <a:stretch>
            <a:fillRect/>
          </a:stretch>
        </p:blipFill>
        <p:spPr>
          <a:xfrm>
            <a:off x="1676400" y="838200"/>
            <a:ext cx="5517795" cy="5349925"/>
          </a:xfrm>
          <a:prstGeom prst="rect">
            <a:avLst/>
          </a:prstGeom>
        </p:spPr>
      </p:pic>
      <p:sp>
        <p:nvSpPr>
          <p:cNvPr id="11" name="TextBox 10"/>
          <p:cNvSpPr txBox="1"/>
          <p:nvPr/>
        </p:nvSpPr>
        <p:spPr>
          <a:xfrm>
            <a:off x="0" y="0"/>
            <a:ext cx="9144000" cy="830997"/>
          </a:xfrm>
          <a:prstGeom prst="rect">
            <a:avLst/>
          </a:prstGeom>
          <a:noFill/>
        </p:spPr>
        <p:txBody>
          <a:bodyPr wrap="square" rtlCol="0">
            <a:spAutoFit/>
          </a:bodyPr>
          <a:lstStyle/>
          <a:p>
            <a:pPr algn="ctr"/>
            <a:r>
              <a:rPr lang="en-US" sz="4800" b="1" dirty="0" smtClean="0"/>
              <a:t>P3: Lack of Collaboration</a:t>
            </a:r>
            <a:endParaRPr lang="en-US" sz="4800" b="1" dirty="0"/>
          </a:p>
        </p:txBody>
      </p:sp>
      <p:sp>
        <p:nvSpPr>
          <p:cNvPr id="12" name="Oval 11"/>
          <p:cNvSpPr/>
          <p:nvPr/>
        </p:nvSpPr>
        <p:spPr>
          <a:xfrm>
            <a:off x="4038600" y="4876800"/>
            <a:ext cx="2133600" cy="1066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2907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nline Exhibits | MLibrary 2013-04-09 10-55-28.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42999"/>
            <a:ext cx="9144000" cy="4303537"/>
          </a:xfrm>
          <a:prstGeom prst="rect">
            <a:avLst/>
          </a:prstGeom>
        </p:spPr>
      </p:pic>
      <p:sp>
        <p:nvSpPr>
          <p:cNvPr id="7" name="Oval 6"/>
          <p:cNvSpPr/>
          <p:nvPr/>
        </p:nvSpPr>
        <p:spPr>
          <a:xfrm>
            <a:off x="381000" y="990600"/>
            <a:ext cx="2133600" cy="5334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7086600" y="1371600"/>
            <a:ext cx="1676400" cy="6858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0" y="0"/>
            <a:ext cx="9144000" cy="830997"/>
          </a:xfrm>
          <a:prstGeom prst="rect">
            <a:avLst/>
          </a:prstGeom>
          <a:noFill/>
        </p:spPr>
        <p:txBody>
          <a:bodyPr wrap="square" rtlCol="0">
            <a:spAutoFit/>
          </a:bodyPr>
          <a:lstStyle/>
          <a:p>
            <a:pPr algn="ctr"/>
            <a:r>
              <a:rPr lang="en-US" sz="4800" b="1" dirty="0" smtClean="0"/>
              <a:t>P4: No Branding</a:t>
            </a:r>
            <a:endParaRPr lang="en-US" sz="4800" b="1" dirty="0"/>
          </a:p>
        </p:txBody>
      </p:sp>
    </p:spTree>
    <p:extLst>
      <p:ext uri="{BB962C8B-B14F-4D97-AF65-F5344CB8AC3E}">
        <p14:creationId xmlns:p14="http://schemas.microsoft.com/office/powerpoint/2010/main" val="3483143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65986" y="3317623"/>
            <a:ext cx="184666" cy="369332"/>
          </a:xfrm>
          <a:prstGeom prst="rect">
            <a:avLst/>
          </a:prstGeom>
          <a:noFill/>
        </p:spPr>
        <p:txBody>
          <a:bodyPr wrap="none" rtlCol="0">
            <a:spAutoFit/>
          </a:bodyPr>
          <a:lstStyle/>
          <a:p>
            <a:endParaRPr lang="en-US" dirty="0"/>
          </a:p>
        </p:txBody>
      </p:sp>
      <p:sp>
        <p:nvSpPr>
          <p:cNvPr id="7" name="TextBox 6"/>
          <p:cNvSpPr txBox="1"/>
          <p:nvPr/>
        </p:nvSpPr>
        <p:spPr>
          <a:xfrm>
            <a:off x="0" y="0"/>
            <a:ext cx="9144000" cy="830997"/>
          </a:xfrm>
          <a:prstGeom prst="rect">
            <a:avLst/>
          </a:prstGeom>
          <a:noFill/>
        </p:spPr>
        <p:txBody>
          <a:bodyPr wrap="square" rtlCol="0">
            <a:spAutoFit/>
          </a:bodyPr>
          <a:lstStyle/>
          <a:p>
            <a:pPr algn="ctr"/>
            <a:r>
              <a:rPr lang="en-US" sz="4800" b="1" dirty="0" smtClean="0"/>
              <a:t>P4: No Branding</a:t>
            </a:r>
            <a:endParaRPr lang="en-US" sz="4800" b="1" dirty="0"/>
          </a:p>
        </p:txBody>
      </p:sp>
      <p:pic>
        <p:nvPicPr>
          <p:cNvPr id="8" name="Picture 7" descr="onlineexhibit_homepage.png"/>
          <p:cNvPicPr>
            <a:picLocks noChangeAspect="1"/>
          </p:cNvPicPr>
          <p:nvPr/>
        </p:nvPicPr>
        <p:blipFill>
          <a:blip r:embed="rId3" cstate="print"/>
          <a:stretch>
            <a:fillRect/>
          </a:stretch>
        </p:blipFill>
        <p:spPr>
          <a:xfrm>
            <a:off x="2209800" y="838200"/>
            <a:ext cx="5270358" cy="2615587"/>
          </a:xfrm>
          <a:prstGeom prst="rect">
            <a:avLst/>
          </a:prstGeom>
        </p:spPr>
      </p:pic>
      <p:pic>
        <p:nvPicPr>
          <p:cNvPr id="9" name="Picture 8" descr="librarywebsite.png"/>
          <p:cNvPicPr>
            <a:picLocks noChangeAspect="1"/>
          </p:cNvPicPr>
          <p:nvPr/>
        </p:nvPicPr>
        <p:blipFill>
          <a:blip r:embed="rId4" cstate="print"/>
          <a:stretch>
            <a:fillRect/>
          </a:stretch>
        </p:blipFill>
        <p:spPr>
          <a:xfrm>
            <a:off x="2209800" y="3581400"/>
            <a:ext cx="5334000" cy="2541639"/>
          </a:xfrm>
          <a:prstGeom prst="rect">
            <a:avLst/>
          </a:prstGeom>
        </p:spPr>
      </p:pic>
      <p:sp>
        <p:nvSpPr>
          <p:cNvPr id="3" name="Right Arrow 2"/>
          <p:cNvSpPr/>
          <p:nvPr/>
        </p:nvSpPr>
        <p:spPr>
          <a:xfrm>
            <a:off x="1066800" y="4114800"/>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a:off x="990600" y="2209800"/>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16554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ultidocument 4"/>
          <p:cNvSpPr/>
          <p:nvPr/>
        </p:nvSpPr>
        <p:spPr>
          <a:xfrm>
            <a:off x="914400" y="1752600"/>
            <a:ext cx="2819400" cy="2438400"/>
          </a:xfrm>
          <a:prstGeom prst="flowChartMultidocument">
            <a:avLst/>
          </a:prstGeom>
          <a:solidFill>
            <a:schemeClr val="tx1">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solidFill>
                  <a:schemeClr val="bg1"/>
                </a:solidFill>
              </a:rPr>
              <a:t>12 </a:t>
            </a:r>
            <a:r>
              <a:rPr lang="en-US" sz="3600" dirty="0" err="1" smtClean="0">
                <a:solidFill>
                  <a:schemeClr val="bg1"/>
                </a:solidFill>
              </a:rPr>
              <a:t>Omeka</a:t>
            </a:r>
            <a:r>
              <a:rPr lang="en-US" sz="3600" dirty="0" smtClean="0">
                <a:solidFill>
                  <a:schemeClr val="bg1"/>
                </a:solidFill>
              </a:rPr>
              <a:t> Layouts</a:t>
            </a:r>
          </a:p>
          <a:p>
            <a:pPr algn="ctr"/>
            <a:endParaRPr lang="en-US" dirty="0">
              <a:solidFill>
                <a:schemeClr val="bg1"/>
              </a:solidFill>
            </a:endParaRPr>
          </a:p>
        </p:txBody>
      </p:sp>
      <p:sp>
        <p:nvSpPr>
          <p:cNvPr id="7" name="Process 6"/>
          <p:cNvSpPr/>
          <p:nvPr/>
        </p:nvSpPr>
        <p:spPr>
          <a:xfrm>
            <a:off x="4572000" y="1752600"/>
            <a:ext cx="4038600" cy="2209800"/>
          </a:xfrm>
          <a:prstGeom prst="flowChartProcess">
            <a:avLst/>
          </a:prstGeom>
          <a:solidFill>
            <a:srgbClr val="BFBFB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err="1" smtClean="0">
                <a:solidFill>
                  <a:srgbClr val="000000"/>
                </a:solidFill>
              </a:rPr>
              <a:t>Mlibrary</a:t>
            </a:r>
            <a:r>
              <a:rPr lang="en-US" sz="3600" dirty="0" smtClean="0">
                <a:solidFill>
                  <a:srgbClr val="000000"/>
                </a:solidFill>
              </a:rPr>
              <a:t> Layout</a:t>
            </a:r>
            <a:endParaRPr lang="en-US" sz="3600" dirty="0">
              <a:solidFill>
                <a:srgbClr val="000000"/>
              </a:solidFill>
            </a:endParaRPr>
          </a:p>
        </p:txBody>
      </p:sp>
      <p:sp>
        <p:nvSpPr>
          <p:cNvPr id="3" name="TextBox 2"/>
          <p:cNvSpPr txBox="1"/>
          <p:nvPr/>
        </p:nvSpPr>
        <p:spPr>
          <a:xfrm>
            <a:off x="3962400" y="2133600"/>
            <a:ext cx="414597" cy="646331"/>
          </a:xfrm>
          <a:prstGeom prst="rect">
            <a:avLst/>
          </a:prstGeom>
          <a:noFill/>
        </p:spPr>
        <p:txBody>
          <a:bodyPr wrap="none" rtlCol="0">
            <a:spAutoFit/>
          </a:bodyPr>
          <a:lstStyle/>
          <a:p>
            <a:r>
              <a:rPr lang="en-US" sz="3600" dirty="0" smtClean="0"/>
              <a:t>+</a:t>
            </a:r>
            <a:endParaRPr lang="en-US" sz="3600" dirty="0"/>
          </a:p>
        </p:txBody>
      </p:sp>
      <p:sp>
        <p:nvSpPr>
          <p:cNvPr id="10" name="TextBox 9"/>
          <p:cNvSpPr txBox="1"/>
          <p:nvPr/>
        </p:nvSpPr>
        <p:spPr>
          <a:xfrm>
            <a:off x="0" y="0"/>
            <a:ext cx="9144000" cy="830997"/>
          </a:xfrm>
          <a:prstGeom prst="rect">
            <a:avLst/>
          </a:prstGeom>
          <a:noFill/>
        </p:spPr>
        <p:txBody>
          <a:bodyPr wrap="square" rtlCol="0">
            <a:spAutoFit/>
          </a:bodyPr>
          <a:lstStyle/>
          <a:p>
            <a:pPr algn="ctr"/>
            <a:r>
              <a:rPr lang="en-US" sz="4800" b="1" dirty="0" smtClean="0"/>
              <a:t>P5: Improve User Experience</a:t>
            </a:r>
            <a:endParaRPr lang="en-US" sz="4800" b="1" dirty="0"/>
          </a:p>
        </p:txBody>
      </p:sp>
    </p:spTree>
    <p:extLst>
      <p:ext uri="{BB962C8B-B14F-4D97-AF65-F5344CB8AC3E}">
        <p14:creationId xmlns:p14="http://schemas.microsoft.com/office/powerpoint/2010/main" val="36171572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own Arrow 5"/>
          <p:cNvSpPr/>
          <p:nvPr/>
        </p:nvSpPr>
        <p:spPr>
          <a:xfrm>
            <a:off x="3276600" y="2133600"/>
            <a:ext cx="685800" cy="6096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6431" y="0"/>
            <a:ext cx="9144000" cy="830997"/>
          </a:xfrm>
          <a:prstGeom prst="rect">
            <a:avLst/>
          </a:prstGeom>
          <a:noFill/>
        </p:spPr>
        <p:txBody>
          <a:bodyPr wrap="square" rtlCol="0">
            <a:spAutoFit/>
          </a:bodyPr>
          <a:lstStyle/>
          <a:p>
            <a:pPr algn="ctr"/>
            <a:r>
              <a:rPr lang="en-US" sz="4800" b="1" dirty="0" smtClean="0"/>
              <a:t>P5: Improve User Experience?</a:t>
            </a:r>
            <a:endParaRPr lang="en-US" sz="4800" b="1" dirty="0"/>
          </a:p>
        </p:txBody>
      </p:sp>
      <p:pic>
        <p:nvPicPr>
          <p:cNvPr id="3" name="Picture 2" descr="layou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295400"/>
            <a:ext cx="8821322" cy="4572000"/>
          </a:xfrm>
          <a:prstGeom prst="rect">
            <a:avLst/>
          </a:prstGeom>
        </p:spPr>
      </p:pic>
      <p:sp>
        <p:nvSpPr>
          <p:cNvPr id="7" name="Down Arrow 6"/>
          <p:cNvSpPr/>
          <p:nvPr/>
        </p:nvSpPr>
        <p:spPr>
          <a:xfrm>
            <a:off x="3733800" y="2057400"/>
            <a:ext cx="685800" cy="6096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mlibrar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4038600"/>
            <a:ext cx="1346200" cy="1638300"/>
          </a:xfrm>
          <a:prstGeom prst="rect">
            <a:avLst/>
          </a:prstGeom>
        </p:spPr>
      </p:pic>
      <p:sp>
        <p:nvSpPr>
          <p:cNvPr id="9" name="TextBox 8"/>
          <p:cNvSpPr txBox="1"/>
          <p:nvPr/>
        </p:nvSpPr>
        <p:spPr>
          <a:xfrm>
            <a:off x="4648200" y="2133600"/>
            <a:ext cx="2590800" cy="461665"/>
          </a:xfrm>
          <a:prstGeom prst="rect">
            <a:avLst/>
          </a:prstGeom>
          <a:noFill/>
        </p:spPr>
        <p:txBody>
          <a:bodyPr wrap="square" rtlCol="0">
            <a:spAutoFit/>
          </a:bodyPr>
          <a:lstStyle/>
          <a:p>
            <a:r>
              <a:rPr lang="en-US" dirty="0" smtClean="0"/>
              <a:t>12 </a:t>
            </a:r>
            <a:r>
              <a:rPr lang="en-US" sz="2400" b="1" dirty="0" smtClean="0">
                <a:solidFill>
                  <a:schemeClr val="bg1"/>
                </a:solidFill>
              </a:rPr>
              <a:t>12 layouts</a:t>
            </a:r>
            <a:endParaRPr lang="en-US" sz="2400" b="1" dirty="0"/>
          </a:p>
        </p:txBody>
      </p:sp>
      <p:sp>
        <p:nvSpPr>
          <p:cNvPr id="10" name="TextBox 9"/>
          <p:cNvSpPr txBox="1"/>
          <p:nvPr/>
        </p:nvSpPr>
        <p:spPr>
          <a:xfrm>
            <a:off x="5867400" y="4267200"/>
            <a:ext cx="2514600" cy="461665"/>
          </a:xfrm>
          <a:prstGeom prst="rect">
            <a:avLst/>
          </a:prstGeom>
          <a:noFill/>
        </p:spPr>
        <p:txBody>
          <a:bodyPr wrap="square" rtlCol="0">
            <a:spAutoFit/>
          </a:bodyPr>
          <a:lstStyle/>
          <a:p>
            <a:r>
              <a:rPr lang="en-US" sz="2400" b="1" dirty="0" err="1" smtClean="0">
                <a:solidFill>
                  <a:srgbClr val="000000"/>
                </a:solidFill>
              </a:rPr>
              <a:t>Mlibrary</a:t>
            </a:r>
            <a:endParaRPr lang="en-US" sz="2400" b="1" dirty="0">
              <a:solidFill>
                <a:srgbClr val="000000"/>
              </a:solidFill>
            </a:endParaRPr>
          </a:p>
        </p:txBody>
      </p:sp>
    </p:spTree>
    <p:extLst>
      <p:ext uri="{BB962C8B-B14F-4D97-AF65-F5344CB8AC3E}">
        <p14:creationId xmlns:p14="http://schemas.microsoft.com/office/powerpoint/2010/main" val="61625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UM Library Celebrates Language : Egyptian Languages | Online Exhibits | MLibrary 2013-04-09 14-47-48.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066800"/>
            <a:ext cx="8464039" cy="5105400"/>
          </a:xfrm>
          <a:prstGeom prst="rect">
            <a:avLst/>
          </a:prstGeom>
        </p:spPr>
      </p:pic>
      <p:sp>
        <p:nvSpPr>
          <p:cNvPr id="9" name="Right Arrow 8"/>
          <p:cNvSpPr/>
          <p:nvPr/>
        </p:nvSpPr>
        <p:spPr>
          <a:xfrm>
            <a:off x="4495800" y="1295400"/>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0" y="0"/>
            <a:ext cx="9144000" cy="830997"/>
          </a:xfrm>
          <a:prstGeom prst="rect">
            <a:avLst/>
          </a:prstGeom>
          <a:noFill/>
        </p:spPr>
        <p:txBody>
          <a:bodyPr wrap="square" rtlCol="0">
            <a:spAutoFit/>
          </a:bodyPr>
          <a:lstStyle/>
          <a:p>
            <a:pPr algn="ctr"/>
            <a:r>
              <a:rPr lang="en-US" sz="4800" b="1" dirty="0" smtClean="0"/>
              <a:t>P5: Improve User Experience?</a:t>
            </a:r>
            <a:endParaRPr lang="en-US" sz="4800" b="1" dirty="0"/>
          </a:p>
        </p:txBody>
      </p:sp>
    </p:spTree>
    <p:extLst>
      <p:ext uri="{BB962C8B-B14F-4D97-AF65-F5344CB8AC3E}">
        <p14:creationId xmlns:p14="http://schemas.microsoft.com/office/powerpoint/2010/main" val="407740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ragment from an Egyptian Book of the Dead | Online Exhibits | MLibrary 2013-04-09 14-48-27.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762000"/>
            <a:ext cx="8623466" cy="5562600"/>
          </a:xfrm>
          <a:prstGeom prst="rect">
            <a:avLst/>
          </a:prstGeom>
        </p:spPr>
      </p:pic>
      <p:sp>
        <p:nvSpPr>
          <p:cNvPr id="3" name="TextBox 2"/>
          <p:cNvSpPr txBox="1"/>
          <p:nvPr/>
        </p:nvSpPr>
        <p:spPr>
          <a:xfrm>
            <a:off x="0" y="0"/>
            <a:ext cx="9144000" cy="830997"/>
          </a:xfrm>
          <a:prstGeom prst="rect">
            <a:avLst/>
          </a:prstGeom>
          <a:noFill/>
        </p:spPr>
        <p:txBody>
          <a:bodyPr wrap="square" rtlCol="0">
            <a:spAutoFit/>
          </a:bodyPr>
          <a:lstStyle/>
          <a:p>
            <a:pPr algn="ctr"/>
            <a:r>
              <a:rPr lang="en-US" sz="4800" b="1" dirty="0" smtClean="0"/>
              <a:t>P5: Improve User Experience?</a:t>
            </a:r>
            <a:endParaRPr lang="en-US" sz="4800" b="1" dirty="0"/>
          </a:p>
        </p:txBody>
      </p:sp>
    </p:spTree>
    <p:extLst>
      <p:ext uri="{BB962C8B-B14F-4D97-AF65-F5344CB8AC3E}">
        <p14:creationId xmlns:p14="http://schemas.microsoft.com/office/powerpoint/2010/main" val="71030919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ltifilesite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98500"/>
            <a:ext cx="9144000" cy="5442065"/>
          </a:xfrm>
          <a:prstGeom prst="rect">
            <a:avLst/>
          </a:prstGeom>
        </p:spPr>
      </p:pic>
      <p:cxnSp>
        <p:nvCxnSpPr>
          <p:cNvPr id="8" name="Straight Arrow Connector 7"/>
          <p:cNvCxnSpPr/>
          <p:nvPr/>
        </p:nvCxnSpPr>
        <p:spPr>
          <a:xfrm flipV="1">
            <a:off x="3733800" y="5791200"/>
            <a:ext cx="4572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950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ltifile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5800"/>
            <a:ext cx="9144000" cy="5479375"/>
          </a:xfrm>
          <a:prstGeom prst="rect">
            <a:avLst/>
          </a:prstGeom>
        </p:spPr>
      </p:pic>
    </p:spTree>
    <p:extLst>
      <p:ext uri="{BB962C8B-B14F-4D97-AF65-F5344CB8AC3E}">
        <p14:creationId xmlns:p14="http://schemas.microsoft.com/office/powerpoint/2010/main" val="21109229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acred Hands : Armenian | Online Exhibits | MLibrary 2013-04-09 14-37-37.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295400"/>
            <a:ext cx="8497822" cy="4965699"/>
          </a:xfrm>
          <a:prstGeom prst="rect">
            <a:avLst/>
          </a:prstGeom>
        </p:spPr>
      </p:pic>
      <p:sp>
        <p:nvSpPr>
          <p:cNvPr id="5" name="Down Arrow 4"/>
          <p:cNvSpPr/>
          <p:nvPr/>
        </p:nvSpPr>
        <p:spPr>
          <a:xfrm>
            <a:off x="2895600" y="990600"/>
            <a:ext cx="533400" cy="6096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0" y="0"/>
            <a:ext cx="9144000" cy="830997"/>
          </a:xfrm>
          <a:prstGeom prst="rect">
            <a:avLst/>
          </a:prstGeom>
          <a:noFill/>
        </p:spPr>
        <p:txBody>
          <a:bodyPr wrap="square" rtlCol="0">
            <a:spAutoFit/>
          </a:bodyPr>
          <a:lstStyle/>
          <a:p>
            <a:pPr algn="ctr"/>
            <a:r>
              <a:rPr lang="en-US" sz="4800" b="1" dirty="0" smtClean="0"/>
              <a:t>P5: Improve User Experience</a:t>
            </a:r>
            <a:endParaRPr lang="en-US" sz="4800" b="1" dirty="0"/>
          </a:p>
        </p:txBody>
      </p:sp>
    </p:spTree>
    <p:extLst>
      <p:ext uri="{BB962C8B-B14F-4D97-AF65-F5344CB8AC3E}">
        <p14:creationId xmlns:p14="http://schemas.microsoft.com/office/powerpoint/2010/main" val="419450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cred Hands : Armenian | Online Exhibits | MLibrary 2013-04-09 14-38-14.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66800"/>
            <a:ext cx="9144000" cy="5234342"/>
          </a:xfrm>
          <a:prstGeom prst="rect">
            <a:avLst/>
          </a:prstGeom>
        </p:spPr>
      </p:pic>
      <p:sp>
        <p:nvSpPr>
          <p:cNvPr id="3" name="Down Arrow 2"/>
          <p:cNvSpPr/>
          <p:nvPr/>
        </p:nvSpPr>
        <p:spPr>
          <a:xfrm>
            <a:off x="4724400" y="914400"/>
            <a:ext cx="457200" cy="457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0" y="0"/>
            <a:ext cx="9144000" cy="830997"/>
          </a:xfrm>
          <a:prstGeom prst="rect">
            <a:avLst/>
          </a:prstGeom>
          <a:noFill/>
        </p:spPr>
        <p:txBody>
          <a:bodyPr wrap="square" rtlCol="0">
            <a:spAutoFit/>
          </a:bodyPr>
          <a:lstStyle/>
          <a:p>
            <a:pPr algn="ctr"/>
            <a:r>
              <a:rPr lang="en-US" sz="4800" b="1" dirty="0" smtClean="0"/>
              <a:t>P5: Improve User Experience</a:t>
            </a:r>
            <a:endParaRPr lang="en-US" sz="4800" b="1" dirty="0"/>
          </a:p>
        </p:txBody>
      </p:sp>
    </p:spTree>
    <p:extLst>
      <p:ext uri="{BB962C8B-B14F-4D97-AF65-F5344CB8AC3E}">
        <p14:creationId xmlns:p14="http://schemas.microsoft.com/office/powerpoint/2010/main" val="226514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acred Hands : Armenian | Online Exhibits | MLibrary 2013-04-09 14-51-36.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914400"/>
            <a:ext cx="8130309" cy="5410200"/>
          </a:xfrm>
          <a:prstGeom prst="rect">
            <a:avLst/>
          </a:prstGeom>
        </p:spPr>
      </p:pic>
      <p:sp>
        <p:nvSpPr>
          <p:cNvPr id="3" name="TextBox 2"/>
          <p:cNvSpPr txBox="1"/>
          <p:nvPr/>
        </p:nvSpPr>
        <p:spPr>
          <a:xfrm>
            <a:off x="0" y="0"/>
            <a:ext cx="9144000" cy="830997"/>
          </a:xfrm>
          <a:prstGeom prst="rect">
            <a:avLst/>
          </a:prstGeom>
          <a:noFill/>
        </p:spPr>
        <p:txBody>
          <a:bodyPr wrap="square" rtlCol="0">
            <a:spAutoFit/>
          </a:bodyPr>
          <a:lstStyle/>
          <a:p>
            <a:pPr algn="ctr"/>
            <a:r>
              <a:rPr lang="en-US" sz="4800" b="1" dirty="0" smtClean="0"/>
              <a:t>P5: Improve User Experience</a:t>
            </a:r>
            <a:endParaRPr lang="en-US" sz="4800" b="1" dirty="0"/>
          </a:p>
        </p:txBody>
      </p:sp>
    </p:spTree>
    <p:extLst>
      <p:ext uri="{BB962C8B-B14F-4D97-AF65-F5344CB8AC3E}">
        <p14:creationId xmlns:p14="http://schemas.microsoft.com/office/powerpoint/2010/main" val="316727119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Arrow 7"/>
          <p:cNvSpPr/>
          <p:nvPr/>
        </p:nvSpPr>
        <p:spPr>
          <a:xfrm>
            <a:off x="1143000" y="3657600"/>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0" y="0"/>
            <a:ext cx="9144000" cy="830997"/>
          </a:xfrm>
          <a:prstGeom prst="rect">
            <a:avLst/>
          </a:prstGeom>
          <a:noFill/>
        </p:spPr>
        <p:txBody>
          <a:bodyPr wrap="square" rtlCol="0">
            <a:spAutoFit/>
          </a:bodyPr>
          <a:lstStyle/>
          <a:p>
            <a:pPr algn="ctr"/>
            <a:r>
              <a:rPr lang="en-US" sz="4800" b="1" dirty="0" smtClean="0"/>
              <a:t>P6: Not Findable</a:t>
            </a:r>
            <a:endParaRPr lang="en-US" sz="4800" b="1" dirty="0"/>
          </a:p>
        </p:txBody>
      </p:sp>
      <p:pic>
        <p:nvPicPr>
          <p:cNvPr id="6" name="Picture 5"/>
          <p:cNvPicPr>
            <a:picLocks noChangeAspect="1"/>
          </p:cNvPicPr>
          <p:nvPr/>
        </p:nvPicPr>
        <p:blipFill>
          <a:blip r:embed="rId3" cstate="print"/>
          <a:stretch>
            <a:fillRect/>
          </a:stretch>
        </p:blipFill>
        <p:spPr>
          <a:xfrm>
            <a:off x="2590800" y="830997"/>
            <a:ext cx="3886200" cy="5997502"/>
          </a:xfrm>
          <a:prstGeom prst="rect">
            <a:avLst/>
          </a:prstGeom>
        </p:spPr>
      </p:pic>
    </p:spTree>
    <p:extLst>
      <p:ext uri="{BB962C8B-B14F-4D97-AF65-F5344CB8AC3E}">
        <p14:creationId xmlns:p14="http://schemas.microsoft.com/office/powerpoint/2010/main" val="389700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1828800"/>
            <a:ext cx="7467600" cy="1938992"/>
          </a:xfrm>
          <a:prstGeom prst="rect">
            <a:avLst/>
          </a:prstGeom>
          <a:noFill/>
        </p:spPr>
        <p:txBody>
          <a:bodyPr wrap="square" rtlCol="0">
            <a:spAutoFit/>
          </a:bodyPr>
          <a:lstStyle/>
          <a:p>
            <a:pPr algn="ctr"/>
            <a:r>
              <a:rPr lang="en-US" sz="6000" b="1" dirty="0" smtClean="0"/>
              <a:t>Integration between    Drupal and </a:t>
            </a:r>
            <a:r>
              <a:rPr lang="en-US" sz="6000" b="1" dirty="0" err="1" smtClean="0"/>
              <a:t>Omeka</a:t>
            </a:r>
            <a:r>
              <a:rPr lang="en-US" sz="6000" b="1" dirty="0" smtClean="0"/>
              <a:t>?</a:t>
            </a:r>
            <a:endParaRPr lang="en-US" sz="6000" b="1" dirty="0"/>
          </a:p>
        </p:txBody>
      </p:sp>
    </p:spTree>
    <p:extLst>
      <p:ext uri="{BB962C8B-B14F-4D97-AF65-F5344CB8AC3E}">
        <p14:creationId xmlns:p14="http://schemas.microsoft.com/office/powerpoint/2010/main" val="193376631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830997"/>
          </a:xfrm>
          <a:prstGeom prst="rect">
            <a:avLst/>
          </a:prstGeom>
          <a:noFill/>
        </p:spPr>
        <p:txBody>
          <a:bodyPr wrap="square" rtlCol="0">
            <a:spAutoFit/>
          </a:bodyPr>
          <a:lstStyle/>
          <a:p>
            <a:pPr algn="ctr"/>
            <a:r>
              <a:rPr lang="en-US" sz="4800" b="1" dirty="0" smtClean="0"/>
              <a:t>P6: Not Findable</a:t>
            </a:r>
            <a:endParaRPr lang="en-US" sz="4800" b="1" dirty="0"/>
          </a:p>
        </p:txBody>
      </p:sp>
      <p:pic>
        <p:nvPicPr>
          <p:cNvPr id="8" name="Picture 7" descr="HLB_1.png"/>
          <p:cNvPicPr>
            <a:picLocks noChangeAspect="1"/>
          </p:cNvPicPr>
          <p:nvPr/>
        </p:nvPicPr>
        <p:blipFill>
          <a:blip r:embed="rId3" cstate="print"/>
          <a:stretch>
            <a:fillRect/>
          </a:stretch>
        </p:blipFill>
        <p:spPr>
          <a:xfrm>
            <a:off x="0" y="914400"/>
            <a:ext cx="9144000" cy="4779190"/>
          </a:xfrm>
          <a:prstGeom prst="rect">
            <a:avLst/>
          </a:prstGeom>
        </p:spPr>
      </p:pic>
      <p:sp>
        <p:nvSpPr>
          <p:cNvPr id="5" name="Right Arrow 4"/>
          <p:cNvSpPr/>
          <p:nvPr/>
        </p:nvSpPr>
        <p:spPr>
          <a:xfrm rot="5400000">
            <a:off x="4533900" y="800100"/>
            <a:ext cx="990600" cy="3048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206182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830997"/>
          </a:xfrm>
          <a:prstGeom prst="rect">
            <a:avLst/>
          </a:prstGeom>
          <a:noFill/>
        </p:spPr>
        <p:txBody>
          <a:bodyPr wrap="square" rtlCol="0">
            <a:spAutoFit/>
          </a:bodyPr>
          <a:lstStyle/>
          <a:p>
            <a:pPr algn="ctr"/>
            <a:r>
              <a:rPr lang="en-US" sz="4800" b="1" dirty="0" smtClean="0"/>
              <a:t>P6: Not Findable</a:t>
            </a:r>
            <a:endParaRPr lang="en-US" sz="4800" b="1" dirty="0"/>
          </a:p>
        </p:txBody>
      </p:sp>
      <p:pic>
        <p:nvPicPr>
          <p:cNvPr id="7" name="Picture 6" descr="HLB_2.png"/>
          <p:cNvPicPr>
            <a:picLocks noChangeAspect="1"/>
          </p:cNvPicPr>
          <p:nvPr/>
        </p:nvPicPr>
        <p:blipFill>
          <a:blip r:embed="rId3" cstate="print"/>
          <a:stretch>
            <a:fillRect/>
          </a:stretch>
        </p:blipFill>
        <p:spPr>
          <a:xfrm>
            <a:off x="762000" y="838200"/>
            <a:ext cx="7772400" cy="5395329"/>
          </a:xfrm>
          <a:prstGeom prst="rect">
            <a:avLst/>
          </a:prstGeom>
        </p:spPr>
      </p:pic>
      <p:sp>
        <p:nvSpPr>
          <p:cNvPr id="5" name="Oval 4"/>
          <p:cNvSpPr/>
          <p:nvPr/>
        </p:nvSpPr>
        <p:spPr>
          <a:xfrm>
            <a:off x="4038600" y="5181600"/>
            <a:ext cx="2514600" cy="12954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4672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1143000" y="304800"/>
            <a:ext cx="6959600" cy="5987668"/>
          </a:xfrm>
          <a:prstGeom prst="rect">
            <a:avLst/>
          </a:prstGeom>
        </p:spPr>
      </p:pic>
    </p:spTree>
    <p:extLst>
      <p:ext uri="{BB962C8B-B14F-4D97-AF65-F5344CB8AC3E}">
        <p14:creationId xmlns:p14="http://schemas.microsoft.com/office/powerpoint/2010/main" val="21071662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Next Steps</a:t>
            </a:r>
            <a:endParaRPr lang="en-US" sz="4800" b="1" dirty="0"/>
          </a:p>
        </p:txBody>
      </p:sp>
      <p:sp>
        <p:nvSpPr>
          <p:cNvPr id="3" name="Content Placeholder 2"/>
          <p:cNvSpPr>
            <a:spLocks noGrp="1"/>
          </p:cNvSpPr>
          <p:nvPr>
            <p:ph idx="1"/>
          </p:nvPr>
        </p:nvSpPr>
        <p:spPr/>
        <p:txBody>
          <a:bodyPr>
            <a:normAutofit/>
          </a:bodyPr>
          <a:lstStyle/>
          <a:p>
            <a:r>
              <a:rPr lang="en-US" dirty="0" smtClean="0"/>
              <a:t>Gather feedback from creators &amp; users</a:t>
            </a:r>
          </a:p>
          <a:p>
            <a:r>
              <a:rPr lang="en-US" dirty="0" smtClean="0"/>
              <a:t>Extend Plugin</a:t>
            </a:r>
          </a:p>
          <a:p>
            <a:pPr lvl="1"/>
            <a:r>
              <a:rPr lang="en-US" dirty="0" smtClean="0"/>
              <a:t>Group feature turn to plugin.</a:t>
            </a:r>
          </a:p>
          <a:p>
            <a:pPr lvl="2"/>
            <a:r>
              <a:rPr lang="en-US" dirty="0" smtClean="0"/>
              <a:t>Edit, add, delete groups.</a:t>
            </a:r>
          </a:p>
          <a:p>
            <a:r>
              <a:rPr lang="en-US" dirty="0" smtClean="0"/>
              <a:t>Install other </a:t>
            </a:r>
            <a:r>
              <a:rPr lang="en-US" dirty="0" err="1" smtClean="0"/>
              <a:t>Omeka</a:t>
            </a:r>
            <a:r>
              <a:rPr lang="en-US" dirty="0" smtClean="0"/>
              <a:t> Plugins: Timeline, etc.</a:t>
            </a:r>
          </a:p>
          <a:p>
            <a:r>
              <a:rPr lang="en-US" dirty="0" smtClean="0"/>
              <a:t>Migrate to </a:t>
            </a:r>
            <a:r>
              <a:rPr lang="en-US" dirty="0" err="1" smtClean="0"/>
              <a:t>Omeka</a:t>
            </a:r>
            <a:r>
              <a:rPr lang="en-US" dirty="0" smtClean="0"/>
              <a:t> version 2.0</a:t>
            </a:r>
          </a:p>
          <a:p>
            <a:r>
              <a:rPr lang="en-US" dirty="0" smtClean="0"/>
              <a:t>Pursue collaboration outside </a:t>
            </a:r>
            <a:r>
              <a:rPr lang="en-US" dirty="0" err="1" smtClean="0"/>
              <a:t>MLibrary</a:t>
            </a:r>
            <a:endParaRPr lang="en-US" dirty="0" smtClean="0"/>
          </a:p>
          <a:p>
            <a:endParaRPr lang="en-US" dirty="0" smtClean="0"/>
          </a:p>
          <a:p>
            <a:pPr marL="0" indent="0">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2286000"/>
          </a:xfrm>
        </p:spPr>
        <p:txBody>
          <a:bodyPr/>
          <a:lstStyle/>
          <a:p>
            <a:endParaRPr lang="en-US" dirty="0" smtClean="0"/>
          </a:p>
          <a:p>
            <a:pPr lvl="5">
              <a:buNone/>
            </a:pPr>
            <a:r>
              <a:rPr lang="en-US" sz="6000" b="1" dirty="0" smtClean="0"/>
              <a:t>Thank You.</a:t>
            </a:r>
          </a:p>
          <a:p>
            <a:pPr lvl="5">
              <a:buNone/>
            </a:pPr>
            <a:endParaRPr lang="en-US" sz="6600" dirty="0"/>
          </a:p>
          <a:p>
            <a:pPr lvl="5">
              <a:buNone/>
            </a:pPr>
            <a:endParaRPr lang="en-US" sz="6600" dirty="0"/>
          </a:p>
        </p:txBody>
      </p:sp>
      <p:sp>
        <p:nvSpPr>
          <p:cNvPr id="4" name="TextBox 3"/>
          <p:cNvSpPr txBox="1"/>
          <p:nvPr/>
        </p:nvSpPr>
        <p:spPr>
          <a:xfrm>
            <a:off x="0" y="3048000"/>
            <a:ext cx="9144000" cy="2554545"/>
          </a:xfrm>
          <a:prstGeom prst="rect">
            <a:avLst/>
          </a:prstGeom>
          <a:noFill/>
        </p:spPr>
        <p:txBody>
          <a:bodyPr wrap="square" rtlCol="0">
            <a:spAutoFit/>
          </a:bodyPr>
          <a:lstStyle/>
          <a:p>
            <a:pPr algn="ctr"/>
            <a:r>
              <a:rPr lang="en-US" sz="3200" dirty="0" smtClean="0"/>
              <a:t>Nancy </a:t>
            </a:r>
            <a:r>
              <a:rPr lang="en-US" sz="3200" dirty="0" err="1" smtClean="0"/>
              <a:t>Moussa</a:t>
            </a:r>
            <a:r>
              <a:rPr lang="en-US" sz="3200" dirty="0" smtClean="0"/>
              <a:t> (nancymou@umich.edu)</a:t>
            </a:r>
          </a:p>
          <a:p>
            <a:pPr algn="ctr"/>
            <a:r>
              <a:rPr lang="en-US" sz="3200" dirty="0" smtClean="0"/>
              <a:t>Meghan </a:t>
            </a:r>
            <a:r>
              <a:rPr lang="en-US" sz="3200" dirty="0" err="1" smtClean="0"/>
              <a:t>Musolff</a:t>
            </a:r>
            <a:r>
              <a:rPr lang="en-US" sz="3200" dirty="0" smtClean="0"/>
              <a:t> (musolffm@umich.edu)</a:t>
            </a:r>
          </a:p>
          <a:p>
            <a:pPr algn="ctr"/>
            <a:r>
              <a:rPr lang="en-US" sz="3200" dirty="0" smtClean="0"/>
              <a:t>Jamie Vander </a:t>
            </a:r>
            <a:r>
              <a:rPr lang="en-US" sz="3200" dirty="0" err="1" smtClean="0"/>
              <a:t>Broek</a:t>
            </a:r>
            <a:r>
              <a:rPr lang="en-US" sz="3200" dirty="0" smtClean="0"/>
              <a:t> (jlausch@umich.edu)</a:t>
            </a:r>
          </a:p>
          <a:p>
            <a:pPr algn="ctr"/>
            <a:endParaRPr lang="en-US" sz="3200" dirty="0" smtClean="0"/>
          </a:p>
          <a:p>
            <a:pPr algn="ctr"/>
            <a:r>
              <a:rPr lang="en-US" sz="3200" dirty="0" smtClean="0"/>
              <a:t>http://lib.umich.edu/online-exhibits</a:t>
            </a:r>
            <a:endParaRPr lang="en-US" sz="32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Credits</a:t>
            </a:r>
            <a:endParaRPr lang="en-US" sz="6000" dirty="0"/>
          </a:p>
        </p:txBody>
      </p:sp>
      <p:sp>
        <p:nvSpPr>
          <p:cNvPr id="3" name="Content Placeholder 2"/>
          <p:cNvSpPr>
            <a:spLocks noGrp="1"/>
          </p:cNvSpPr>
          <p:nvPr>
            <p:ph idx="1"/>
          </p:nvPr>
        </p:nvSpPr>
        <p:spPr/>
        <p:txBody>
          <a:bodyPr>
            <a:normAutofit/>
          </a:bodyPr>
          <a:lstStyle/>
          <a:p>
            <a:r>
              <a:rPr lang="en-US" sz="2000" dirty="0" smtClean="0"/>
              <a:t>Slide 1:  http://www.flickr.com/photos/biggreymare/3787026874</a:t>
            </a:r>
            <a:r>
              <a:rPr lang="en-US" sz="2000" dirty="0" smtClean="0"/>
              <a:t>/</a:t>
            </a:r>
            <a:endParaRPr lang="en-US" sz="2000" dirty="0" smtClean="0"/>
          </a:p>
          <a:p>
            <a:r>
              <a:rPr lang="en-US" sz="2000" dirty="0" smtClean="0"/>
              <a:t>Slide 6: http://www.flickr.com/photos/dougitdesign/5613967601</a:t>
            </a:r>
            <a:r>
              <a:rPr lang="en-US" sz="2000" dirty="0" smtClean="0"/>
              <a:t>/</a:t>
            </a:r>
            <a:endParaRPr lang="en-US" sz="2000" dirty="0" smtClean="0"/>
          </a:p>
          <a:p>
            <a:r>
              <a:rPr lang="en-US" sz="2000" dirty="0" smtClean="0"/>
              <a:t>Slide 21: http://www.flickr.com/photos/code_martial/4145914957</a:t>
            </a:r>
            <a:r>
              <a:rPr lang="en-US" sz="2000" dirty="0" smtClean="0"/>
              <a:t>/</a:t>
            </a:r>
            <a:endParaRPr lang="en-US" sz="2000" dirty="0" smtClean="0"/>
          </a:p>
          <a:p>
            <a:r>
              <a:rPr lang="en-US" sz="2000" dirty="0" smtClean="0"/>
              <a:t>Slide 25: http://www.flickr.com/photos/o_hai/5344181674</a:t>
            </a:r>
            <a:r>
              <a:rPr lang="en-US" sz="2000" dirty="0" smtClean="0"/>
              <a:t>/</a:t>
            </a:r>
            <a:endParaRPr lang="en-US" sz="2000" dirty="0" smtClean="0"/>
          </a:p>
          <a:p>
            <a:r>
              <a:rPr lang="en-US" sz="2000" dirty="0" smtClean="0"/>
              <a:t>Slide 27: http://www.flickr.com/photos/mlibrary/4484617706</a:t>
            </a:r>
            <a:r>
              <a:rPr lang="en-US" sz="2000" dirty="0" smtClean="0"/>
              <a:t>/</a:t>
            </a:r>
            <a:endParaRPr lang="en-US" sz="2000" dirty="0" smtClean="0"/>
          </a:p>
          <a:p>
            <a:r>
              <a:rPr lang="en-US" sz="2000" dirty="0" smtClean="0"/>
              <a:t>Slide 30:  http://www.flickr.com/photos/paszczak000/4421317209/</a:t>
            </a:r>
          </a:p>
          <a:p>
            <a:r>
              <a:rPr lang="en-US" sz="2000" dirty="0" smtClean="0"/>
              <a:t>Slide 32: </a:t>
            </a:r>
            <a:r>
              <a:rPr lang="en-US" sz="2000" dirty="0" smtClean="0"/>
              <a:t>http://www.flickr.com/photos/hercules/1978739</a:t>
            </a:r>
            <a:r>
              <a:rPr lang="en-US" sz="2000" dirty="0" smtClean="0"/>
              <a:t>/</a:t>
            </a:r>
            <a:endParaRPr lang="en-US" sz="2000" dirty="0" smtClean="0"/>
          </a:p>
          <a:p>
            <a:endParaRPr lang="en-US" sz="2000" dirty="0" smtClean="0"/>
          </a:p>
          <a:p>
            <a:pPr marL="0" indent="0">
              <a:buNone/>
            </a:pPr>
            <a:r>
              <a:rPr lang="en-US" sz="2000" dirty="0" smtClean="0"/>
              <a:t>All images CC BY 2.0</a:t>
            </a:r>
            <a:endParaRPr lang="en-US" sz="2000" dirty="0" smtClean="0"/>
          </a:p>
          <a:p>
            <a:endParaRPr lang="en-US"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library blu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mlibrary blue template</Template>
  <TotalTime>8177</TotalTime>
  <Words>1886</Words>
  <Application>Microsoft Office PowerPoint</Application>
  <PresentationFormat>On-screen Show (4:3)</PresentationFormat>
  <Paragraphs>228</Paragraphs>
  <Slides>65</Slides>
  <Notes>60</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mlibrary blue template</vt:lpstr>
      <vt:lpstr>Open Source, Open Doors: Bringing Your Collection to Your Users with Omeka</vt:lpstr>
      <vt:lpstr>Digital Collections</vt:lpstr>
      <vt:lpstr>PowerPoint Presentation</vt:lpstr>
      <vt:lpstr>PowerPoint Presentation</vt:lpstr>
      <vt:lpstr>We want the chance  to tell you a story.</vt:lpstr>
      <vt:lpstr>PowerPoint Presentation</vt:lpstr>
      <vt:lpstr>Physical Exhibits</vt:lpstr>
      <vt:lpstr>PowerPoint Presentation</vt:lpstr>
      <vt:lpstr>We want to extend the  life of the physical exhibit.</vt:lpstr>
      <vt:lpstr>PowerPoint Presentation</vt:lpstr>
      <vt:lpstr>PowerPoint Presentation</vt:lpstr>
      <vt:lpstr>We want to extend the  life of the physical exhibit.</vt:lpstr>
      <vt:lpstr>Online Exhibits</vt:lpstr>
      <vt:lpstr>Online Exhibits  @ MLibrary</vt:lpstr>
      <vt:lpstr>PowerPoint Presentation</vt:lpstr>
      <vt:lpstr>Ugh.</vt:lpstr>
      <vt:lpstr>PowerPoint Presentation</vt:lpstr>
      <vt:lpstr>PowerPoint Presentation</vt:lpstr>
      <vt:lpstr>Problems</vt:lpstr>
      <vt:lpstr>P1:  Creator Expertise</vt:lpstr>
      <vt:lpstr>PowerPoint Presentation</vt:lpstr>
      <vt:lpstr>P2:  Site Maintenance</vt:lpstr>
      <vt:lpstr>PowerPoint Presentation</vt:lpstr>
      <vt:lpstr>P3:  Lack of Collaboration</vt:lpstr>
      <vt:lpstr>PowerPoint Presentation</vt:lpstr>
      <vt:lpstr>P4:  No Branding</vt:lpstr>
      <vt:lpstr>PowerPoint Presentation</vt:lpstr>
      <vt:lpstr>PowerPoint Presentation</vt:lpstr>
      <vt:lpstr>P5:  Improve User Experience</vt:lpstr>
      <vt:lpstr>PowerPoint Presentation</vt:lpstr>
      <vt:lpstr>P6:  Not Findable</vt:lpstr>
      <vt:lpstr>PowerPoint Presentation</vt:lpstr>
      <vt:lpstr>Problems Solution!</vt:lpstr>
      <vt:lpstr>PowerPoint Presentation</vt:lpstr>
      <vt:lpstr>Problems Solution?</vt:lpstr>
      <vt:lpstr>PowerPoint Presentation</vt:lpstr>
      <vt:lpstr>PowerPoint Presentation</vt:lpstr>
      <vt:lpstr>PowerPoint Presentation</vt:lpstr>
      <vt:lpstr>PowerPoint Presentation</vt:lpstr>
      <vt:lpstr>Out-of-Box</vt:lpstr>
      <vt:lpstr>PowerPoint Presentation</vt:lpstr>
      <vt:lpstr>PowerPoint Presentation</vt:lpstr>
      <vt:lpstr>PowerPoint Presentation</vt:lpstr>
      <vt:lpstr>PowerPoint Presentation</vt:lpstr>
      <vt:lpstr>Customized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Steps</vt:lpstr>
      <vt:lpstr>PowerPoint Presentation</vt:lpstr>
      <vt:lpstr>Credits</vt:lpstr>
    </vt:vector>
  </TitlesOfParts>
  <Company>University of Michigan Library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Generation cataloguing using Social Media</dc:title>
  <dc:creator>Nancy Moussa</dc:creator>
  <cp:lastModifiedBy>Musolff, Meghan</cp:lastModifiedBy>
  <cp:revision>307</cp:revision>
  <dcterms:created xsi:type="dcterms:W3CDTF">2010-09-16T17:20:29Z</dcterms:created>
  <dcterms:modified xsi:type="dcterms:W3CDTF">2013-10-17T13:59:42Z</dcterms:modified>
</cp:coreProperties>
</file>