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.jpg" ContentType="image/tiff"/>
  <Override PartName="/ppt/media/image7.jpg" ContentType="image/tif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302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57" r:id="rId13"/>
    <p:sldId id="258" r:id="rId14"/>
    <p:sldId id="259" r:id="rId15"/>
    <p:sldId id="306" r:id="rId16"/>
    <p:sldId id="303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4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te, Marisa" initials="ml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728" y="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B3CA9-5FFB-9D4F-A5FF-AFF69C0AA3B6}" type="datetimeFigureOut">
              <a:rPr lang="en-US" smtClean="0"/>
              <a:t>5/10/14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02843-F956-5943-A3D5-5240B8DEB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0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Scopus</a:t>
            </a:r>
          </a:p>
          <a:p>
            <a:pPr lvl="1"/>
            <a:r>
              <a:rPr lang="en-US" dirty="0" smtClean="0"/>
              <a:t>Citation data (journal articles, conference proceedings)</a:t>
            </a:r>
          </a:p>
          <a:p>
            <a:r>
              <a:rPr lang="en-US" dirty="0" err="1" smtClean="0"/>
              <a:t>ePRM</a:t>
            </a:r>
            <a:endParaRPr lang="en-US" dirty="0" smtClean="0"/>
          </a:p>
          <a:p>
            <a:pPr lvl="1"/>
            <a:r>
              <a:rPr lang="en-US" dirty="0" smtClean="0"/>
              <a:t>Grant information (NIH, NSF, foundations, sponsored research)</a:t>
            </a:r>
          </a:p>
          <a:p>
            <a:r>
              <a:rPr lang="en-US" dirty="0" smtClean="0"/>
              <a:t>Researchers</a:t>
            </a:r>
          </a:p>
          <a:p>
            <a:pPr lvl="1"/>
            <a:r>
              <a:rPr lang="en-US" dirty="0" smtClean="0"/>
              <a:t>Patents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2843-F956-5943-A3D5-5240B8DEBA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26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r>
              <a:rPr lang="en-US" baseline="0" dirty="0" smtClean="0"/>
              <a:t> profile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17E3E-8212-4313-8EC8-E1E38E6DBA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2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2AA56E-DF4A-B444-9DDA-2DEA23363757}" type="datetimeFigureOut">
              <a:rPr lang="en-US" smtClean="0"/>
              <a:t>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07D4650-2BF6-354D-BBFB-6344C3AC163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experts.umich.edu" TargetMode="Externa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xperts.umich.edu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orcid.org/" TargetMode="External"/><Relationship Id="rId3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3data.org/" TargetMode="External"/><Relationship Id="rId4" Type="http://schemas.openxmlformats.org/officeDocument/2006/relationships/image" Target="../media/image23.JPG"/><Relationship Id="rId5" Type="http://schemas.openxmlformats.org/officeDocument/2006/relationships/hyperlink" Target="http://databib.org/" TargetMode="External"/><Relationship Id="rId6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ib.umich.edu/research-data-services/datacite-initiative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ib.umich.edu/research-data-services/datacite-initiative" TargetMode="External"/><Relationship Id="rId3" Type="http://schemas.openxmlformats.org/officeDocument/2006/relationships/hyperlink" Target="mailto:datacitetaskforce@umich.edu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kdown@umich.edu" TargetMode="External"/><Relationship Id="rId4" Type="http://schemas.openxmlformats.org/officeDocument/2006/relationships/hyperlink" Target="mailto:oriley@umich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eese@umic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Tools for research collaboration and organization</a:t>
            </a:r>
            <a:br>
              <a:rPr lang="en-US" sz="6000" dirty="0" smtClean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Marisa Conte</a:t>
            </a:r>
          </a:p>
          <a:p>
            <a:r>
              <a:rPr lang="en-US" dirty="0" smtClean="0"/>
              <a:t>Karen Downing</a:t>
            </a:r>
          </a:p>
          <a:p>
            <a:r>
              <a:rPr lang="en-US" dirty="0" smtClean="0"/>
              <a:t>Merle </a:t>
            </a:r>
            <a:r>
              <a:rPr lang="en-US" dirty="0" err="1" smtClean="0"/>
              <a:t>Rosenzweig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4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Introductions</a:t>
            </a:r>
          </a:p>
          <a:p>
            <a:r>
              <a:rPr lang="en-US" sz="3200" dirty="0" smtClean="0"/>
              <a:t>Part 1: Find!</a:t>
            </a:r>
          </a:p>
          <a:p>
            <a:pPr lvl="1"/>
            <a:r>
              <a:rPr lang="en-US" sz="2800" dirty="0" smtClean="0"/>
              <a:t>Find collaborators with Michigan Experts and Pivot</a:t>
            </a:r>
          </a:p>
          <a:p>
            <a:r>
              <a:rPr lang="en-US" sz="3200" dirty="0" smtClean="0"/>
              <a:t>Part 2: Be found!</a:t>
            </a:r>
          </a:p>
          <a:p>
            <a:pPr lvl="1"/>
            <a:r>
              <a:rPr lang="en-US" sz="2400" dirty="0" smtClean="0"/>
              <a:t>Identity management with ORCID</a:t>
            </a:r>
          </a:p>
          <a:p>
            <a:pPr lvl="1"/>
            <a:r>
              <a:rPr lang="en-US" sz="2400" dirty="0" smtClean="0"/>
              <a:t>Registering research data to increase </a:t>
            </a:r>
            <a:r>
              <a:rPr lang="en-US" sz="2400" dirty="0" err="1" smtClean="0"/>
              <a:t>citability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4376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Discover Collaborators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Michigan Experts</a:t>
            </a:r>
          </a:p>
          <a:p>
            <a:r>
              <a:rPr lang="en-US" dirty="0" smtClean="0"/>
              <a:t>Pivot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34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hlinkClick r:id="rId2"/>
              </a:rPr>
              <a:t>www.experts.umich.edu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 </a:t>
            </a:r>
            <a:endParaRPr lang="en-US" sz="4400" dirty="0"/>
          </a:p>
        </p:txBody>
      </p:sp>
      <p:pic>
        <p:nvPicPr>
          <p:cNvPr id="4" name="Content Placeholder 3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301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profiles – by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633243"/>
            <a:ext cx="4038600" cy="43563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Schools and Colleges</a:t>
            </a:r>
          </a:p>
          <a:p>
            <a:pPr lvl="1"/>
            <a:r>
              <a:rPr lang="en-US" sz="2000" dirty="0" smtClean="0"/>
              <a:t>Dentistry</a:t>
            </a:r>
          </a:p>
          <a:p>
            <a:pPr lvl="1"/>
            <a:r>
              <a:rPr lang="en-US" sz="2000" dirty="0" smtClean="0"/>
              <a:t>Engineering</a:t>
            </a:r>
          </a:p>
          <a:p>
            <a:pPr lvl="1"/>
            <a:r>
              <a:rPr lang="en-US" sz="2000" dirty="0" smtClean="0"/>
              <a:t>Kinesiology</a:t>
            </a:r>
          </a:p>
          <a:p>
            <a:pPr lvl="1"/>
            <a:r>
              <a:rPr lang="en-US" sz="2000" dirty="0" smtClean="0"/>
              <a:t>Medicine</a:t>
            </a:r>
          </a:p>
          <a:p>
            <a:pPr lvl="1"/>
            <a:r>
              <a:rPr lang="en-US" sz="2000" dirty="0" smtClean="0"/>
              <a:t>Nursing</a:t>
            </a:r>
          </a:p>
          <a:p>
            <a:pPr lvl="1"/>
            <a:r>
              <a:rPr lang="en-US" sz="2000" dirty="0" smtClean="0"/>
              <a:t>Pharmacy</a:t>
            </a:r>
          </a:p>
          <a:p>
            <a:pPr lvl="1"/>
            <a:r>
              <a:rPr lang="en-US" sz="2000" dirty="0" smtClean="0"/>
              <a:t>Public Health</a:t>
            </a:r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45152" y="1619733"/>
            <a:ext cx="4041648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Other</a:t>
            </a:r>
          </a:p>
          <a:p>
            <a:pPr lvl="1"/>
            <a:r>
              <a:rPr lang="en-US" sz="2000" dirty="0" smtClean="0"/>
              <a:t>Cancer Center</a:t>
            </a:r>
          </a:p>
          <a:p>
            <a:pPr lvl="1"/>
            <a:r>
              <a:rPr lang="en-US" sz="2000" dirty="0" smtClean="0"/>
              <a:t>Cardiovascular Center</a:t>
            </a:r>
          </a:p>
          <a:p>
            <a:pPr lvl="1"/>
            <a:r>
              <a:rPr lang="en-US" sz="2000" dirty="0" smtClean="0"/>
              <a:t>Institute for Healthcare Policy and Innovation</a:t>
            </a:r>
          </a:p>
          <a:p>
            <a:pPr lvl="1"/>
            <a:r>
              <a:rPr lang="en-US" sz="2000" dirty="0" smtClean="0"/>
              <a:t>Life Sciences Institute</a:t>
            </a:r>
          </a:p>
          <a:p>
            <a:pPr lvl="1"/>
            <a:r>
              <a:rPr lang="en-US" sz="2000" dirty="0" smtClean="0"/>
              <a:t>Michigan Mobility Transformation Center</a:t>
            </a:r>
          </a:p>
          <a:p>
            <a:pPr lvl="1"/>
            <a:r>
              <a:rPr lang="en-US" sz="2000" dirty="0" smtClean="0"/>
              <a:t>Transportation Research Institute</a:t>
            </a:r>
          </a:p>
          <a:p>
            <a:pPr lvl="1"/>
            <a:r>
              <a:rPr lang="en-US" sz="2000" dirty="0" smtClean="0"/>
              <a:t>UM-Dearborn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4500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Experts Content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2057400"/>
            <a:ext cx="4647438" cy="347472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77057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Michigan Experts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200" dirty="0" smtClean="0"/>
              <a:t>Browse by College, School, Institute or department</a:t>
            </a:r>
          </a:p>
          <a:p>
            <a:endParaRPr lang="en-US" sz="3200" dirty="0" smtClean="0"/>
          </a:p>
          <a:p>
            <a:r>
              <a:rPr lang="en-US" sz="3200" dirty="0" smtClean="0"/>
              <a:t>Search by last name (very specific search engine)</a:t>
            </a:r>
          </a:p>
          <a:p>
            <a:endParaRPr lang="en-US" sz="3200" dirty="0" smtClean="0"/>
          </a:p>
          <a:p>
            <a:r>
              <a:rPr lang="en-US" sz="3200" dirty="0" smtClean="0"/>
              <a:t>Search by concept</a:t>
            </a:r>
          </a:p>
          <a:p>
            <a:endParaRPr lang="en-US" sz="3200" dirty="0" smtClean="0"/>
          </a:p>
          <a:p>
            <a:r>
              <a:rPr lang="en-US" sz="3200" dirty="0" smtClean="0"/>
              <a:t>Search by </a:t>
            </a:r>
            <a:r>
              <a:rPr lang="en-US" sz="3200" dirty="0" err="1" smtClean="0"/>
              <a:t>freetext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13996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What’s in a research profile?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000" dirty="0" smtClean="0"/>
              <a:t>Scopus publications</a:t>
            </a:r>
          </a:p>
          <a:p>
            <a:pPr lvl="1"/>
            <a:r>
              <a:rPr lang="en-US" sz="2400" dirty="0" smtClean="0"/>
              <a:t>Listed in reverse chronological order; can sort by citation count (Scopus); export as .</a:t>
            </a:r>
            <a:r>
              <a:rPr lang="en-US" sz="2400" dirty="0" err="1" smtClean="0"/>
              <a:t>ris</a:t>
            </a:r>
            <a:r>
              <a:rPr lang="en-US" sz="2400" dirty="0" smtClean="0"/>
              <a:t> file</a:t>
            </a:r>
          </a:p>
          <a:p>
            <a:endParaRPr lang="en-US" dirty="0" smtClean="0"/>
          </a:p>
          <a:p>
            <a:r>
              <a:rPr lang="en-US" sz="3000" dirty="0" smtClean="0"/>
              <a:t>Grants (during UM affiliation only)</a:t>
            </a:r>
          </a:p>
          <a:p>
            <a:endParaRPr lang="en-US" dirty="0" smtClean="0"/>
          </a:p>
          <a:p>
            <a:r>
              <a:rPr lang="en-US" sz="3000" dirty="0" smtClean="0"/>
              <a:t>Fingerprint: primary concepts</a:t>
            </a:r>
          </a:p>
          <a:p>
            <a:endParaRPr lang="en-US" dirty="0" smtClean="0"/>
          </a:p>
          <a:p>
            <a:r>
              <a:rPr lang="en-US" sz="3000" dirty="0" smtClean="0"/>
              <a:t>Networks</a:t>
            </a:r>
          </a:p>
          <a:p>
            <a:pPr lvl="1"/>
            <a:r>
              <a:rPr lang="en-US" sz="2400" dirty="0" smtClean="0"/>
              <a:t>Institutional, coauthor (profiled and non-profiled)</a:t>
            </a:r>
          </a:p>
          <a:p>
            <a:pPr lvl="1"/>
            <a:r>
              <a:rPr lang="en-US" sz="2400" dirty="0" smtClean="0"/>
              <a:t>Similar experts @ UM</a:t>
            </a:r>
          </a:p>
        </p:txBody>
      </p:sp>
    </p:spTree>
    <p:extLst>
      <p:ext uri="{BB962C8B-B14F-4D97-AF65-F5344CB8AC3E}">
        <p14:creationId xmlns:p14="http://schemas.microsoft.com/office/powerpoint/2010/main" val="4145279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profile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78" r="-33078"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6880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Coming soon – new interface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May eliminate browse by department/unit</a:t>
            </a:r>
          </a:p>
          <a:p>
            <a:endParaRPr lang="en-US" dirty="0" smtClean="0"/>
          </a:p>
          <a:p>
            <a:r>
              <a:rPr lang="en-US" dirty="0" smtClean="0"/>
              <a:t>Enhanced search capabilities</a:t>
            </a:r>
          </a:p>
          <a:p>
            <a:endParaRPr lang="en-US" dirty="0" smtClean="0"/>
          </a:p>
          <a:p>
            <a:r>
              <a:rPr lang="en-US" dirty="0" smtClean="0"/>
              <a:t>Enhanced network visualizations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68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ival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"/>
            <a:ext cx="9144000" cy="676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98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>Pivot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5400" dirty="0" smtClean="0"/>
              <a:t>(formerly COS)</a:t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Searchable Researcher Profiles and Funding Datasets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1371600"/>
            <a:ext cx="2569027" cy="80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17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Pivot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sz="3600" i="1" dirty="0" smtClean="0"/>
              <a:t>“Pivot </a:t>
            </a:r>
            <a:r>
              <a:rPr lang="en-US" sz="3600" i="1" dirty="0"/>
              <a:t>answers the growing demands on research developers to quickly discover the right </a:t>
            </a:r>
            <a:r>
              <a:rPr lang="en-US" sz="3600" b="1" i="1" dirty="0"/>
              <a:t>funding opportunities </a:t>
            </a:r>
            <a:r>
              <a:rPr lang="en-US" sz="3600" i="1" dirty="0"/>
              <a:t>and effectively </a:t>
            </a:r>
            <a:r>
              <a:rPr lang="en-US" sz="3600" b="1" i="1" dirty="0"/>
              <a:t>collaborate</a:t>
            </a:r>
            <a:r>
              <a:rPr lang="en-US" sz="3600" i="1" dirty="0"/>
              <a:t> with their </a:t>
            </a:r>
            <a:r>
              <a:rPr lang="en-US" sz="3600" i="1" dirty="0" smtClean="0"/>
              <a:t>colleagues”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8067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Pivot: Scope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sz="3200" b="1" dirty="0" smtClean="0"/>
              <a:t>Researcher Expertise</a:t>
            </a:r>
          </a:p>
          <a:p>
            <a:pPr lvl="1"/>
            <a:r>
              <a:rPr lang="en-US" sz="2400" dirty="0" smtClean="0"/>
              <a:t>3,000,000 profiles of scholars across the U.S. and internationally</a:t>
            </a:r>
          </a:p>
          <a:p>
            <a:pPr lvl="1"/>
            <a:r>
              <a:rPr lang="en-US" sz="2400" dirty="0" smtClean="0"/>
              <a:t>Over 10,000 U-M scholar profiles</a:t>
            </a:r>
          </a:p>
          <a:p>
            <a:pPr lvl="1"/>
            <a:endParaRPr lang="en-US" dirty="0" smtClean="0"/>
          </a:p>
          <a:p>
            <a:r>
              <a:rPr lang="en-US" sz="3500" b="1" dirty="0" smtClean="0"/>
              <a:t>Funding</a:t>
            </a:r>
          </a:p>
          <a:p>
            <a:pPr lvl="1"/>
            <a:r>
              <a:rPr lang="en-US" sz="2400" dirty="0" smtClean="0"/>
              <a:t>400,000 + funding opportunities from within the U.S. and internationally</a:t>
            </a:r>
          </a:p>
          <a:p>
            <a:pPr lvl="1"/>
            <a:r>
              <a:rPr lang="en-US" sz="2400" dirty="0" smtClean="0"/>
              <a:t>Every type of funder represented (federal, foundation, corporate, societies, professional associations, universities, etc.)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7217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v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600"/>
            <a:ext cx="9144000" cy="5867856"/>
          </a:xfrm>
          <a:prstGeom prst="rect">
            <a:avLst/>
          </a:prstGeom>
        </p:spPr>
      </p:pic>
      <p:sp>
        <p:nvSpPr>
          <p:cNvPr id="6" name="Explosion 2 5"/>
          <p:cNvSpPr/>
          <p:nvPr/>
        </p:nvSpPr>
        <p:spPr>
          <a:xfrm>
            <a:off x="7458422" y="294593"/>
            <a:ext cx="1685577" cy="967276"/>
          </a:xfrm>
          <a:prstGeom prst="irregularSeal2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2 6"/>
          <p:cNvSpPr/>
          <p:nvPr/>
        </p:nvSpPr>
        <p:spPr>
          <a:xfrm>
            <a:off x="1943817" y="2209800"/>
            <a:ext cx="2590800" cy="1219200"/>
          </a:xfrm>
          <a:prstGeom prst="irregularSeal2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7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your research identity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ORCID to create an accurate profile of your research 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203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1"/>
            <a:ext cx="8534400" cy="948266"/>
          </a:xfrm>
        </p:spPr>
        <p:txBody>
          <a:bodyPr/>
          <a:lstStyle/>
          <a:p>
            <a:r>
              <a:rPr lang="en-US" b="1" dirty="0" smtClean="0"/>
              <a:t>ORCID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400" y="3572933"/>
            <a:ext cx="8763000" cy="9144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Stands for </a:t>
            </a:r>
            <a:r>
              <a:rPr lang="en-US" u="sng" dirty="0" smtClean="0">
                <a:solidFill>
                  <a:schemeClr val="tx1"/>
                </a:solidFill>
              </a:rPr>
              <a:t>O</a:t>
            </a:r>
            <a:r>
              <a:rPr lang="en-US" dirty="0" smtClean="0">
                <a:solidFill>
                  <a:schemeClr val="tx1"/>
                </a:solidFill>
              </a:rPr>
              <a:t>pen </a:t>
            </a:r>
            <a:r>
              <a:rPr lang="en-US" u="sng" dirty="0" smtClean="0">
                <a:solidFill>
                  <a:schemeClr val="tx1"/>
                </a:solidFill>
              </a:rPr>
              <a:t>R</a:t>
            </a:r>
            <a:r>
              <a:rPr lang="en-US" dirty="0" smtClean="0">
                <a:solidFill>
                  <a:schemeClr val="tx1"/>
                </a:solidFill>
              </a:rPr>
              <a:t>esearcher and </a:t>
            </a:r>
            <a:r>
              <a:rPr lang="en-US" u="sng" dirty="0" smtClean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ontributor </a:t>
            </a:r>
            <a:r>
              <a:rPr lang="en-US" u="sng" dirty="0" smtClean="0">
                <a:solidFill>
                  <a:schemeClr val="tx1"/>
                </a:solidFill>
              </a:rPr>
              <a:t>ID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933" y="204893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5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89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About ORCID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0534"/>
            <a:ext cx="8229600" cy="55202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 smtClean="0"/>
              <a:t>Open, non-profit </a:t>
            </a:r>
          </a:p>
          <a:p>
            <a:r>
              <a:rPr lang="en-US" sz="3200" dirty="0" smtClean="0"/>
              <a:t>A registry of unique researcher identifiers</a:t>
            </a:r>
          </a:p>
          <a:p>
            <a:r>
              <a:rPr lang="en-US" sz="3200" dirty="0" smtClean="0"/>
              <a:t>A method of linking research activities and outputs to these identifiers </a:t>
            </a:r>
          </a:p>
          <a:p>
            <a:r>
              <a:rPr lang="en-US" sz="3200" dirty="0" smtClean="0"/>
              <a:t>Distinguishes a researcher from other researchers </a:t>
            </a:r>
          </a:p>
          <a:p>
            <a:r>
              <a:rPr lang="en-US" sz="3200" dirty="0" smtClean="0"/>
              <a:t>Integrates into key research workflows such as:</a:t>
            </a:r>
          </a:p>
          <a:p>
            <a:pPr marL="0" indent="0">
              <a:buNone/>
            </a:pPr>
            <a:r>
              <a:rPr lang="en-US" sz="3200" dirty="0" smtClean="0"/>
              <a:t>		</a:t>
            </a:r>
            <a:r>
              <a:rPr lang="en-US" sz="3200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sz="3200" dirty="0" smtClean="0">
                <a:ea typeface="Wingdings"/>
                <a:cs typeface="Wingdings"/>
                <a:sym typeface="Wingdings"/>
              </a:rPr>
              <a:t>manuscript</a:t>
            </a:r>
          </a:p>
          <a:p>
            <a:pPr marL="0" indent="0">
              <a:buNone/>
            </a:pPr>
            <a:r>
              <a:rPr lang="en-US" sz="3200" dirty="0">
                <a:ea typeface="Wingdings"/>
                <a:cs typeface="Wingdings"/>
                <a:sym typeface="Wingdings"/>
              </a:rPr>
              <a:t>	</a:t>
            </a:r>
            <a:r>
              <a:rPr lang="en-US" sz="3200" dirty="0" smtClean="0">
                <a:ea typeface="Wingdings"/>
                <a:cs typeface="Wingdings"/>
                <a:sym typeface="Wingdings"/>
              </a:rPr>
              <a:t>	</a:t>
            </a:r>
            <a:r>
              <a:rPr lang="en-US" sz="3200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sz="3200" dirty="0" smtClean="0">
                <a:ea typeface="Wingdings"/>
                <a:cs typeface="Wingdings"/>
                <a:sym typeface="Wingdings"/>
              </a:rPr>
              <a:t>grant submission</a:t>
            </a:r>
          </a:p>
          <a:p>
            <a:pPr marL="0" indent="0">
              <a:buNone/>
            </a:pPr>
            <a:endParaRPr lang="en-US" dirty="0" smtClean="0"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endParaRPr lang="en-US" dirty="0" smtClean="0"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6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749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Why ORCID?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628" y="1253067"/>
            <a:ext cx="8782564" cy="514403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The focus of the ORCID initiative is solving the name ambiguity problem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Searching in the </a:t>
            </a:r>
            <a:r>
              <a:rPr lang="en-US" sz="3200" dirty="0" err="1" smtClean="0"/>
              <a:t>MCommunity</a:t>
            </a:r>
            <a:r>
              <a:rPr lang="en-US" sz="3200" dirty="0" smtClean="0"/>
              <a:t> directory for</a:t>
            </a:r>
          </a:p>
          <a:p>
            <a:pPr marL="338138" indent="0">
              <a:buNone/>
            </a:pPr>
            <a:r>
              <a:rPr lang="en-US" sz="3200" i="1" u="sng" dirty="0" smtClean="0"/>
              <a:t> j lee </a:t>
            </a:r>
            <a:r>
              <a:rPr lang="en-US" sz="3200" dirty="0" smtClean="0"/>
              <a:t>retrieves 45 results.</a:t>
            </a:r>
          </a:p>
          <a:p>
            <a:pPr marL="406400" indent="-355600"/>
            <a:r>
              <a:rPr lang="en-US" sz="3200" dirty="0" smtClean="0"/>
              <a:t>Of the more than 6 million authors in a major journal citations and abstracts database, more than two-thirds of them share a last name and single initial with another author. </a:t>
            </a:r>
          </a:p>
          <a:p>
            <a:pPr marL="406400" indent="-406400"/>
            <a:r>
              <a:rPr lang="en-US" sz="3200" dirty="0"/>
              <a:t>A researcher’s name isn’t enough to reliably  identify the author of, or contributor to, an article published in a journal or a dataset uploaded to a repository.</a:t>
            </a:r>
          </a:p>
          <a:p>
            <a:pPr marL="406400" indent="-40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74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CID Integr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444500"/>
            <a:ext cx="59436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3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3762"/>
          </a:xfrm>
        </p:spPr>
        <p:txBody>
          <a:bodyPr/>
          <a:lstStyle/>
          <a:p>
            <a:r>
              <a:rPr lang="en-US" dirty="0"/>
              <a:t>ORCID </a:t>
            </a:r>
            <a:r>
              <a:rPr lang="en-US" dirty="0" smtClean="0"/>
              <a:t>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089"/>
            <a:ext cx="8229600" cy="4957763"/>
          </a:xfrm>
        </p:spPr>
        <p:txBody>
          <a:bodyPr>
            <a:normAutofit/>
          </a:bodyPr>
          <a:lstStyle/>
          <a:p>
            <a:r>
              <a:rPr lang="en-US" dirty="0" smtClean="0"/>
              <a:t>ORCID is </a:t>
            </a:r>
            <a:r>
              <a:rPr lang="en-US" dirty="0"/>
              <a:t>b</a:t>
            </a:r>
            <a:r>
              <a:rPr lang="en-US" dirty="0" smtClean="0"/>
              <a:t>eing adopted worldwide by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dirty="0" smtClean="0"/>
              <a:t>publishers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dirty="0" smtClean="0"/>
              <a:t>research societies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universities &amp; research institutions</a:t>
            </a:r>
          </a:p>
          <a:p>
            <a:pPr marL="0" indent="0">
              <a:buNone/>
            </a:pPr>
            <a:r>
              <a:rPr lang="en-US" dirty="0">
                <a:ea typeface="Wingdings"/>
                <a:cs typeface="Wingdings"/>
                <a:sym typeface="Wingdings"/>
              </a:rPr>
              <a:t>	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	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repositories such as Deep Blue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en-US" dirty="0" smtClean="0"/>
              <a:t>funding agencies</a:t>
            </a:r>
          </a:p>
          <a:p>
            <a:r>
              <a:rPr lang="en-US" dirty="0" smtClean="0"/>
              <a:t>Over 675,000 ORCIDs have been issued since the launch in October, 2012.</a:t>
            </a:r>
          </a:p>
          <a:p>
            <a:pPr marL="287338" indent="-287338"/>
            <a:r>
              <a:rPr lang="en-US" dirty="0" smtClean="0"/>
              <a:t> ORCID content is in English, Spanish, French, Chinese, Korean, Portuguese, Japanese , and Russian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97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618066"/>
            <a:ext cx="3521981" cy="11599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855" y="2455333"/>
            <a:ext cx="3601112" cy="1380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533" y="4324247"/>
            <a:ext cx="3289300" cy="105632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895600" y="1778000"/>
            <a:ext cx="1117600" cy="880533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52533" y="3556000"/>
            <a:ext cx="880534" cy="768247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85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npg Press Release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067" y="338665"/>
            <a:ext cx="8466666" cy="155301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1644" y="2370667"/>
            <a:ext cx="87460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“…</a:t>
            </a:r>
            <a:r>
              <a:rPr lang="en-US" sz="2800" dirty="0" err="1"/>
              <a:t>nature.com</a:t>
            </a:r>
            <a:r>
              <a:rPr lang="en-US" sz="2800" dirty="0"/>
              <a:t> registrants will be able to link ORCID identifiers to their </a:t>
            </a:r>
            <a:r>
              <a:rPr lang="en-US" sz="2800" dirty="0" err="1"/>
              <a:t>nature.com</a:t>
            </a:r>
            <a:r>
              <a:rPr lang="en-US" sz="2800" dirty="0"/>
              <a:t> profile, and authors will be able to link their ORCID identifiers to their manuscript submissions. NPG will also be encouraging authors and registrants to register for an ORCID identifier at </a:t>
            </a:r>
            <a:r>
              <a:rPr lang="en-US" sz="2800" dirty="0" err="1"/>
              <a:t>www.orcid.org</a:t>
            </a:r>
            <a:r>
              <a:rPr lang="en-US" sz="2800" dirty="0" smtClean="0"/>
              <a:t>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835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tureAccou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00" y="330200"/>
            <a:ext cx="86487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6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49" y="2349500"/>
            <a:ext cx="8407400" cy="2148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6959600" y="3848100"/>
            <a:ext cx="1016000" cy="4953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64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975778"/>
            <a:ext cx="7810500" cy="846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9447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939800"/>
            <a:ext cx="8483600" cy="4961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91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231900"/>
            <a:ext cx="45720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8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undingWiz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00" y="266700"/>
            <a:ext cx="8343900" cy="641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334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099" y="1104900"/>
            <a:ext cx="3802993" cy="132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5242" y="2612430"/>
            <a:ext cx="66681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ORCID is making it possible to assign the management of a profile to a delegate.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The delegate will have to have an ORCID.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1868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6282"/>
            <a:ext cx="8229600" cy="130386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Registering for ORCID is </a:t>
            </a:r>
            <a:r>
              <a:rPr lang="en-US" b="1" dirty="0"/>
              <a:t>free @ </a:t>
            </a:r>
            <a:r>
              <a:rPr lang="en-US" b="1" i="1" dirty="0">
                <a:hlinkClick r:id="rId2"/>
              </a:rPr>
              <a:t>http://orcid.org/ </a:t>
            </a:r>
            <a:endParaRPr lang="en-US" b="1" i="1" dirty="0"/>
          </a:p>
        </p:txBody>
      </p:sp>
      <p:pic>
        <p:nvPicPr>
          <p:cNvPr id="4" name="Picture 3" descr="ORCID Registr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33" y="2208884"/>
            <a:ext cx="8619068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13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your research discoverable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Maximize </a:t>
            </a:r>
            <a:r>
              <a:rPr lang="en-US" dirty="0" err="1" smtClean="0"/>
              <a:t>citability</a:t>
            </a:r>
            <a:r>
              <a:rPr lang="en-US" dirty="0" smtClean="0"/>
              <a:t>, reuse, collaboration with </a:t>
            </a:r>
            <a:r>
              <a:rPr lang="en-US" dirty="0" err="1" smtClean="0"/>
              <a:t>DataCite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4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is it important to register my research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3200" dirty="0" smtClean="0"/>
              <a:t>Maximize the impact of your research</a:t>
            </a:r>
          </a:p>
          <a:p>
            <a:pPr lvl="1"/>
            <a:r>
              <a:rPr lang="en-US" sz="2400" dirty="0" smtClean="0"/>
              <a:t>Increase visibility, discoverability, citations</a:t>
            </a:r>
          </a:p>
          <a:p>
            <a:pPr lvl="1"/>
            <a:endParaRPr lang="en-US" dirty="0" smtClean="0"/>
          </a:p>
          <a:p>
            <a:r>
              <a:rPr lang="en-US" sz="3200" dirty="0" smtClean="0"/>
              <a:t>Benefit the greater community</a:t>
            </a:r>
          </a:p>
          <a:p>
            <a:endParaRPr lang="en-US" dirty="0" smtClean="0"/>
          </a:p>
          <a:p>
            <a:r>
              <a:rPr lang="en-US" sz="3200" dirty="0" smtClean="0"/>
              <a:t>Your funding organization or publisher may require it</a:t>
            </a:r>
          </a:p>
          <a:p>
            <a:pPr lvl="1"/>
            <a:r>
              <a:rPr lang="en-US" sz="2400" dirty="0" smtClean="0"/>
              <a:t>National Science Foundation</a:t>
            </a:r>
          </a:p>
          <a:p>
            <a:pPr lvl="1"/>
            <a:r>
              <a:rPr lang="en-US" sz="2400" dirty="0" smtClean="0"/>
              <a:t>Nature, </a:t>
            </a:r>
            <a:r>
              <a:rPr lang="en-US" sz="2400" dirty="0" err="1" smtClean="0"/>
              <a:t>PLoS</a:t>
            </a:r>
            <a:r>
              <a:rPr lang="en-US" sz="2400" dirty="0" smtClean="0"/>
              <a:t> 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6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Benefit: reuse data; identify collaborators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676400"/>
            <a:ext cx="4558793" cy="4525963"/>
          </a:xfrm>
          <a:ln>
            <a:solidFill>
              <a:schemeClr val="accent1"/>
            </a:solidFill>
          </a:ln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200" y="2514600"/>
            <a:ext cx="3268980" cy="11201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572" y="4114800"/>
            <a:ext cx="3276600" cy="6781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6160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issues do I need to consider?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3200" dirty="0" smtClean="0"/>
              <a:t>Are your data reusable? (documentation, format)</a:t>
            </a:r>
          </a:p>
          <a:p>
            <a:endParaRPr lang="en-US" sz="3200" dirty="0" smtClean="0"/>
          </a:p>
          <a:p>
            <a:r>
              <a:rPr lang="en-US" sz="3200" dirty="0" smtClean="0"/>
              <a:t>Policies or laws governing </a:t>
            </a:r>
            <a:r>
              <a:rPr lang="en-US" sz="3200" dirty="0" err="1" smtClean="0"/>
              <a:t>shareability</a:t>
            </a:r>
            <a:r>
              <a:rPr lang="en-US" sz="3200" dirty="0" smtClean="0"/>
              <a:t> of sensitive data</a:t>
            </a:r>
          </a:p>
          <a:p>
            <a:pPr lvl="1"/>
            <a:r>
              <a:rPr lang="en-US" sz="2600" dirty="0" smtClean="0"/>
              <a:t>Confidential or restricted-use datasets require different handling</a:t>
            </a:r>
          </a:p>
          <a:p>
            <a:endParaRPr lang="en-US" sz="3200" dirty="0" smtClean="0"/>
          </a:p>
          <a:p>
            <a:r>
              <a:rPr lang="en-US" sz="3200" dirty="0" smtClean="0"/>
              <a:t>Copyright restrictions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31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DataCite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3200" dirty="0" smtClean="0"/>
          </a:p>
          <a:p>
            <a:r>
              <a:rPr lang="en-US" sz="3200" dirty="0" smtClean="0"/>
              <a:t>International Collaboration</a:t>
            </a:r>
          </a:p>
          <a:p>
            <a:endParaRPr lang="en-US" sz="3200" dirty="0" smtClean="0"/>
          </a:p>
          <a:p>
            <a:r>
              <a:rPr lang="en-US" sz="3200" dirty="0" smtClean="0"/>
              <a:t>Not-for-profit; driven by research organizations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Offers core services</a:t>
            </a:r>
          </a:p>
          <a:p>
            <a:pPr lvl="1"/>
            <a:r>
              <a:rPr lang="en-US" sz="2400" dirty="0" smtClean="0"/>
              <a:t>Register data; obtain DOI and link to dataset via URL</a:t>
            </a:r>
          </a:p>
          <a:p>
            <a:pPr lvl="1"/>
            <a:r>
              <a:rPr lang="en-US" sz="2400" dirty="0" smtClean="0"/>
              <a:t>Metadata search engine (to find datasets of interest)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877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International collaboration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4363133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2298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DataCite</a:t>
            </a:r>
            <a:r>
              <a:rPr lang="en-US" dirty="0"/>
              <a:t> </a:t>
            </a:r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200" dirty="0" smtClean="0"/>
              <a:t>Establish easier access to research data on the Internet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Increase acceptance of research data as legitimate, citable contributions to the scholarly record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Support data archiving that will permit results to be verified and re-purposed for future study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45537" y="6465332"/>
            <a:ext cx="4037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https://www.datacite.org/whatisdatacite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6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err="1" smtClean="0"/>
              <a:t>DateCite</a:t>
            </a:r>
            <a:r>
              <a:rPr lang="en-US" dirty="0" smtClean="0"/>
              <a:t> is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3200" dirty="0" err="1" smtClean="0"/>
              <a:t>DataCite</a:t>
            </a:r>
            <a:r>
              <a:rPr lang="en-US" sz="3200" dirty="0" smtClean="0"/>
              <a:t> is NOT a journal</a:t>
            </a:r>
          </a:p>
          <a:p>
            <a:pPr lvl="1"/>
            <a:r>
              <a:rPr lang="en-US" sz="2400" dirty="0" smtClean="0"/>
              <a:t>It is not a resource to publish your data</a:t>
            </a:r>
          </a:p>
          <a:p>
            <a:endParaRPr lang="en-US" sz="3200" dirty="0" smtClean="0"/>
          </a:p>
          <a:p>
            <a:r>
              <a:rPr lang="en-US" sz="3200" dirty="0" err="1" smtClean="0"/>
              <a:t>DataCite</a:t>
            </a:r>
            <a:r>
              <a:rPr lang="en-US" sz="3200" dirty="0" smtClean="0"/>
              <a:t> is NOT a repository</a:t>
            </a:r>
          </a:p>
          <a:p>
            <a:pPr lvl="1"/>
            <a:r>
              <a:rPr lang="en-US" sz="2400" dirty="0" smtClean="0"/>
              <a:t>It cannot store your dataset</a:t>
            </a:r>
          </a:p>
          <a:p>
            <a:pPr lvl="1"/>
            <a:r>
              <a:rPr lang="en-US" sz="2400" dirty="0" smtClean="0"/>
              <a:t>(neither can the Library)</a:t>
            </a:r>
          </a:p>
        </p:txBody>
      </p:sp>
    </p:spTree>
    <p:extLst>
      <p:ext uri="{BB962C8B-B14F-4D97-AF65-F5344CB8AC3E}">
        <p14:creationId xmlns:p14="http://schemas.microsoft.com/office/powerpoint/2010/main" val="1212254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2458815"/>
          </a:xfrm>
        </p:spPr>
        <p:txBody>
          <a:bodyPr>
            <a:normAutofit/>
          </a:bodyPr>
          <a:lstStyle/>
          <a:p>
            <a:r>
              <a:rPr lang="en-US" dirty="0" smtClean="0"/>
              <a:t>What does it mean to “register” my data with </a:t>
            </a:r>
            <a:r>
              <a:rPr lang="en-US" dirty="0" err="1" smtClean="0"/>
              <a:t>DataCite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6895"/>
            <a:ext cx="8229600" cy="3559268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sz="3200" dirty="0" smtClean="0"/>
              <a:t>Registration assigns a Digital Object Identifier (DOI) to your dataset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400" dirty="0" err="1" smtClean="0"/>
              <a:t>Dontu</a:t>
            </a:r>
            <a:r>
              <a:rPr lang="en-US" sz="1400" dirty="0"/>
              <a:t>, G., Al-Hajj, M., </a:t>
            </a:r>
            <a:r>
              <a:rPr lang="en-US" sz="1400" dirty="0" err="1"/>
              <a:t>Abdallah</a:t>
            </a:r>
            <a:r>
              <a:rPr lang="en-US" sz="1400" dirty="0"/>
              <a:t>, W. M., Clarke, M. F. and </a:t>
            </a:r>
            <a:r>
              <a:rPr lang="en-US" sz="1400" dirty="0" err="1"/>
              <a:t>Wicha</a:t>
            </a:r>
            <a:r>
              <a:rPr lang="en-US" sz="1400" dirty="0"/>
              <a:t>, M. S. (2003), Stem cells in normal breast development and breast cancer. Cell Proliferation, 36: 59–72. </a:t>
            </a:r>
            <a:r>
              <a:rPr lang="en-US" sz="1400" b="1" dirty="0" err="1"/>
              <a:t>doi</a:t>
            </a:r>
            <a:r>
              <a:rPr lang="en-US" sz="1400" b="1" dirty="0"/>
              <a:t>: </a:t>
            </a:r>
            <a:r>
              <a:rPr lang="en-US" sz="1400" b="1" dirty="0" smtClean="0"/>
              <a:t>10.1046/j.1365-2184.36.s.1.6.x</a:t>
            </a:r>
          </a:p>
          <a:p>
            <a:endParaRPr lang="en-US" dirty="0" smtClean="0"/>
          </a:p>
          <a:p>
            <a:r>
              <a:rPr lang="en-US" sz="3200" dirty="0" smtClean="0"/>
              <a:t>The DOI is unique to your dataset; it links to a URL and points to where your dataset is hosted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188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6359"/>
            <a:ext cx="8229600" cy="1600200"/>
          </a:xfrm>
        </p:spPr>
        <p:txBody>
          <a:bodyPr/>
          <a:lstStyle/>
          <a:p>
            <a:r>
              <a:rPr lang="en-US" dirty="0" smtClean="0"/>
              <a:t>What kind of data can I register?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6559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sz="3000" dirty="0" smtClean="0"/>
              <a:t>Data can be in any format (numerical, textual, audio, video, images)</a:t>
            </a:r>
          </a:p>
          <a:p>
            <a:endParaRPr lang="en-US" sz="3000" dirty="0" smtClean="0"/>
          </a:p>
          <a:p>
            <a:r>
              <a:rPr lang="en-US" sz="3000" dirty="0" smtClean="0"/>
              <a:t>Data must be hosted online with a valid web address</a:t>
            </a:r>
          </a:p>
          <a:p>
            <a:pPr lvl="1"/>
            <a:r>
              <a:rPr lang="en-US" sz="2400" dirty="0" smtClean="0"/>
              <a:t>Web address must direct to a landing page with information about the dataset and a link to 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20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769"/>
            <a:ext cx="82296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How do I register my research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2656"/>
            <a:ext cx="8229600" cy="3883507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Visit </a:t>
            </a:r>
            <a:r>
              <a:rPr lang="en-US" dirty="0" smtClean="0">
                <a:hlinkClick r:id="rId2"/>
              </a:rPr>
              <a:t>http://www.lib.umich.edu/research-data-services/datacite-initiative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Complete the submission form</a:t>
            </a:r>
          </a:p>
          <a:p>
            <a:pPr lvl="1"/>
            <a:r>
              <a:rPr lang="en-US" dirty="0" smtClean="0"/>
              <a:t>Information about you: name, email, department</a:t>
            </a:r>
          </a:p>
          <a:p>
            <a:pPr lvl="1"/>
            <a:r>
              <a:rPr lang="en-US" dirty="0" smtClean="0"/>
              <a:t>Information about your dataset: title, URL, brief description</a:t>
            </a:r>
          </a:p>
        </p:txBody>
      </p:sp>
    </p:spTree>
    <p:extLst>
      <p:ext uri="{BB962C8B-B14F-4D97-AF65-F5344CB8AC3E}">
        <p14:creationId xmlns:p14="http://schemas.microsoft.com/office/powerpoint/2010/main" val="51509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2536" y="838200"/>
            <a:ext cx="6896100" cy="5211763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24578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Visit </a:t>
            </a:r>
            <a:r>
              <a:rPr lang="en-US" dirty="0" smtClean="0">
                <a:hlinkClick r:id="rId2"/>
              </a:rPr>
              <a:t>http://www.lib.umich.edu/research-data-services/datacite-initiative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Email the Library’s Data Cite Task Force: </a:t>
            </a:r>
            <a:r>
              <a:rPr lang="en-US" dirty="0" smtClean="0">
                <a:hlinkClick r:id="rId3"/>
              </a:rPr>
              <a:t>datacitetaskforce@umich.edu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19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200" dirty="0"/>
              <a:t>Marisa Conte: </a:t>
            </a:r>
            <a:r>
              <a:rPr lang="en-US" sz="3200" dirty="0">
                <a:hlinkClick r:id="rId2"/>
              </a:rPr>
              <a:t>meese@umich.edu</a:t>
            </a:r>
            <a:r>
              <a:rPr lang="en-US" sz="3200" dirty="0"/>
              <a:t> </a:t>
            </a:r>
          </a:p>
          <a:p>
            <a:pPr lvl="1"/>
            <a:r>
              <a:rPr lang="en-US" sz="2400" dirty="0"/>
              <a:t>Michigan Experts, </a:t>
            </a:r>
            <a:r>
              <a:rPr lang="en-US" sz="2400" dirty="0" err="1" smtClean="0"/>
              <a:t>DataCite</a:t>
            </a:r>
            <a:endParaRPr lang="en-US" sz="2400" dirty="0" smtClean="0"/>
          </a:p>
          <a:p>
            <a:pPr lvl="1"/>
            <a:endParaRPr lang="en-US" dirty="0"/>
          </a:p>
          <a:p>
            <a:r>
              <a:rPr lang="en-US" sz="3200" dirty="0" smtClean="0"/>
              <a:t>Karen Downing: </a:t>
            </a:r>
            <a:r>
              <a:rPr lang="en-US" sz="3200" dirty="0" smtClean="0">
                <a:hlinkClick r:id="rId3"/>
              </a:rPr>
              <a:t>kdown@umich.edu</a:t>
            </a:r>
            <a:r>
              <a:rPr lang="en-US" sz="3200" dirty="0" smtClean="0"/>
              <a:t> </a:t>
            </a:r>
            <a:endParaRPr lang="en-US" sz="3200" dirty="0"/>
          </a:p>
          <a:p>
            <a:pPr lvl="1"/>
            <a:r>
              <a:rPr lang="en-US" sz="2400" dirty="0" smtClean="0"/>
              <a:t>Grants, funding opportunities, Pivot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200" dirty="0" smtClean="0"/>
              <a:t>Merle </a:t>
            </a:r>
            <a:r>
              <a:rPr lang="en-US" sz="3200" dirty="0" err="1" smtClean="0"/>
              <a:t>Rosenzweig</a:t>
            </a:r>
            <a:r>
              <a:rPr lang="en-US" sz="3200" dirty="0" smtClean="0"/>
              <a:t>: </a:t>
            </a:r>
            <a:r>
              <a:rPr lang="en-US" sz="3200" dirty="0" smtClean="0">
                <a:hlinkClick r:id="rId4"/>
              </a:rPr>
              <a:t>oriley@umich.edu</a:t>
            </a:r>
            <a:endParaRPr lang="en-US" sz="3200" dirty="0" smtClean="0"/>
          </a:p>
          <a:p>
            <a:pPr lvl="1"/>
            <a:r>
              <a:rPr lang="en-US" sz="2400" dirty="0" smtClean="0"/>
              <a:t>ORCID, NIH compliance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666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87</TotalTime>
  <Words>970</Words>
  <Application>Microsoft Macintosh PowerPoint</Application>
  <PresentationFormat>On-screen Show (4:3)</PresentationFormat>
  <Paragraphs>203</Paragraphs>
  <Slides>45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Executive</vt:lpstr>
      <vt:lpstr>Tools for research collaboration and organization </vt:lpstr>
      <vt:lpstr>Today’s agenda</vt:lpstr>
      <vt:lpstr>Discover Collaborators</vt:lpstr>
      <vt:lpstr>www.experts.umich.edu  </vt:lpstr>
      <vt:lpstr>Research profiles – by unit</vt:lpstr>
      <vt:lpstr>Experts Content</vt:lpstr>
      <vt:lpstr>Search Michigan Experts</vt:lpstr>
      <vt:lpstr>What’s in a research profile?</vt:lpstr>
      <vt:lpstr>Sample profile </vt:lpstr>
      <vt:lpstr>Coming soon – new interface</vt:lpstr>
      <vt:lpstr>PowerPoint Presentation</vt:lpstr>
      <vt:lpstr>  Pivot  (formerly COS) </vt:lpstr>
      <vt:lpstr>Pivot</vt:lpstr>
      <vt:lpstr>Pivot: Scope</vt:lpstr>
      <vt:lpstr>PowerPoint Presentation</vt:lpstr>
      <vt:lpstr>Manage your research identity</vt:lpstr>
      <vt:lpstr>ORCID</vt:lpstr>
      <vt:lpstr>About ORCID</vt:lpstr>
      <vt:lpstr>Why ORCID?</vt:lpstr>
      <vt:lpstr>PowerPoint Presentation</vt:lpstr>
      <vt:lpstr>ORCID in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Registering for ORCID is free @ http://orcid.org/ </vt:lpstr>
      <vt:lpstr>Make your research discoverable</vt:lpstr>
      <vt:lpstr>Why is it important to register my research data?</vt:lpstr>
      <vt:lpstr>Benefit: reuse data; identify collaborators</vt:lpstr>
      <vt:lpstr>What issues do I need to consider?</vt:lpstr>
      <vt:lpstr>What is DataCite?</vt:lpstr>
      <vt:lpstr>International collaboration</vt:lpstr>
      <vt:lpstr>DataCite goals</vt:lpstr>
      <vt:lpstr>What DateCite is not</vt:lpstr>
      <vt:lpstr>What does it mean to “register” my data with DataCite? </vt:lpstr>
      <vt:lpstr>What kind of data can I register?</vt:lpstr>
      <vt:lpstr>How do I register my research data?</vt:lpstr>
      <vt:lpstr>PowerPoint Presentation</vt:lpstr>
      <vt:lpstr>For more information …</vt:lpstr>
      <vt:lpstr>Questions? 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research collaboration and organization</dc:title>
  <dc:creator>ML Conte</dc:creator>
  <cp:lastModifiedBy>merle rosenzweig</cp:lastModifiedBy>
  <cp:revision>14</cp:revision>
  <dcterms:created xsi:type="dcterms:W3CDTF">2014-05-06T23:17:24Z</dcterms:created>
  <dcterms:modified xsi:type="dcterms:W3CDTF">2014-05-10T19:50:42Z</dcterms:modified>
</cp:coreProperties>
</file>