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65" r:id="rId2"/>
    <p:sldId id="497" r:id="rId3"/>
    <p:sldId id="467" r:id="rId4"/>
    <p:sldId id="468" r:id="rId5"/>
    <p:sldId id="469" r:id="rId6"/>
    <p:sldId id="498" r:id="rId7"/>
    <p:sldId id="470" r:id="rId8"/>
    <p:sldId id="466" r:id="rId9"/>
    <p:sldId id="471" r:id="rId10"/>
    <p:sldId id="472" r:id="rId11"/>
    <p:sldId id="473" r:id="rId12"/>
    <p:sldId id="474" r:id="rId13"/>
    <p:sldId id="485" r:id="rId14"/>
    <p:sldId id="475" r:id="rId15"/>
    <p:sldId id="476" r:id="rId16"/>
    <p:sldId id="486" r:id="rId17"/>
    <p:sldId id="477" r:id="rId18"/>
    <p:sldId id="494" r:id="rId19"/>
    <p:sldId id="478" r:id="rId20"/>
    <p:sldId id="496" r:id="rId21"/>
    <p:sldId id="490" r:id="rId22"/>
    <p:sldId id="495" r:id="rId23"/>
    <p:sldId id="489" r:id="rId24"/>
    <p:sldId id="479" r:id="rId25"/>
    <p:sldId id="480" r:id="rId26"/>
    <p:sldId id="484" r:id="rId27"/>
    <p:sldId id="481" r:id="rId28"/>
    <p:sldId id="499" r:id="rId29"/>
    <p:sldId id="482" r:id="rId30"/>
    <p:sldId id="491" r:id="rId31"/>
    <p:sldId id="483" r:id="rId32"/>
    <p:sldId id="492" r:id="rId33"/>
    <p:sldId id="493" r:id="rId34"/>
    <p:sldId id="460" r:id="rId35"/>
    <p:sldId id="464" r:id="rId3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99FF99"/>
    <a:srgbClr val="B8AB9E"/>
    <a:srgbClr val="E8AF10"/>
    <a:srgbClr val="081F5B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94767" autoAdjust="0"/>
  </p:normalViewPr>
  <p:slideViewPr>
    <p:cSldViewPr>
      <p:cViewPr varScale="1">
        <p:scale>
          <a:sx n="107" d="100"/>
          <a:sy n="107" d="100"/>
        </p:scale>
        <p:origin x="-9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3F6FB67-5C5F-4CFB-9494-F47850F317AD}" type="datetimeFigureOut">
              <a:rPr lang="en-US"/>
              <a:pPr>
                <a:defRPr/>
              </a:pPr>
              <a:t>10/15/2014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5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DB48989-CA56-4D93-B941-F25BBF672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5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6" y="4416099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5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90A539-41F4-4571-8FF7-DCE67BEBCC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0"/>
            <a:ext cx="9140825" cy="1143000"/>
          </a:xfrm>
          <a:prstGeom prst="rect">
            <a:avLst/>
          </a:prstGeom>
          <a:solidFill>
            <a:srgbClr val="081F5B"/>
          </a:solidFill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NewsGoth BT" pitchFamily="34" charset="0"/>
              <a:cs typeface="+mn-cs"/>
            </a:endParaRPr>
          </a:p>
        </p:txBody>
      </p:sp>
      <p:pic>
        <p:nvPicPr>
          <p:cNvPr id="5" name="Picture 64" descr="ross_horizontal_RGB_darkB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76200"/>
            <a:ext cx="548481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427413"/>
            <a:ext cx="6400800" cy="1752600"/>
          </a:xfrm>
        </p:spPr>
        <p:txBody>
          <a:bodyPr/>
          <a:lstStyle>
            <a:lvl1pPr marL="0" indent="0">
              <a:buFontTx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417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0013"/>
            <a:ext cx="40386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40386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5450" y="0"/>
            <a:ext cx="2227263" cy="5940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488" y="0"/>
            <a:ext cx="6532562" cy="5940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Text Box 45"/>
          <p:cNvSpPr txBox="1">
            <a:spLocks noChangeArrowheads="1"/>
          </p:cNvSpPr>
          <p:nvPr/>
        </p:nvSpPr>
        <p:spPr bwMode="auto">
          <a:xfrm>
            <a:off x="0" y="6172200"/>
            <a:ext cx="9140825" cy="685800"/>
          </a:xfrm>
          <a:prstGeom prst="rect">
            <a:avLst/>
          </a:prstGeom>
          <a:solidFill>
            <a:srgbClr val="081F5B"/>
          </a:solidFill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NewsGoth BT" pitchFamily="34" charset="0"/>
              <a:cs typeface="+mn-cs"/>
            </a:endParaRPr>
          </a:p>
        </p:txBody>
      </p:sp>
      <p:pic>
        <p:nvPicPr>
          <p:cNvPr id="1027" name="Picture 51" descr="ross_horizontal_RGB_darkB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57800" y="6213475"/>
            <a:ext cx="35194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0013"/>
            <a:ext cx="8229600" cy="457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912813"/>
            <a:ext cx="9140825" cy="0"/>
          </a:xfrm>
          <a:prstGeom prst="line">
            <a:avLst/>
          </a:prstGeom>
          <a:noFill/>
          <a:ln w="38100">
            <a:solidFill>
              <a:srgbClr val="081F5B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NewsGoth BT" pitchFamily="34" charset="0"/>
              <a:cs typeface="+mn-cs"/>
            </a:endParaRPr>
          </a:p>
        </p:txBody>
      </p:sp>
      <p:sp>
        <p:nvSpPr>
          <p:cNvPr id="103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90488" y="0"/>
            <a:ext cx="89122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header style</a:t>
            </a:r>
          </a:p>
        </p:txBody>
      </p:sp>
      <p:sp>
        <p:nvSpPr>
          <p:cNvPr id="1074" name="Text Box 50"/>
          <p:cNvSpPr txBox="1">
            <a:spLocks noChangeArrowheads="1"/>
          </p:cNvSpPr>
          <p:nvPr/>
        </p:nvSpPr>
        <p:spPr bwMode="white">
          <a:xfrm>
            <a:off x="76200" y="6227763"/>
            <a:ext cx="5105400" cy="46166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Corey </a:t>
            </a:r>
            <a:r>
              <a:rPr lang="en-US" sz="1200" b="1" i="1" dirty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Seeman – </a:t>
            </a: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The Ethereal Library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2014 Conference for Entrepreneurial Librarians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81F5B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Font typeface="NewsGoth BT"/>
        <a:buChar char="~"/>
        <a:defRPr sz="3000">
          <a:solidFill>
            <a:srgbClr val="081F5B"/>
          </a:solidFill>
          <a:latin typeface="+mn-lt"/>
        </a:defRPr>
      </a:lvl2pPr>
      <a:lvl3pPr marL="1371600" indent="-342900" algn="l" rtl="0" eaLnBrk="0" fontAlgn="base" hangingPunct="0">
        <a:spcBef>
          <a:spcPct val="20000"/>
        </a:spcBef>
        <a:spcAft>
          <a:spcPct val="0"/>
        </a:spcAft>
        <a:buFont typeface="NewsGoth BT"/>
        <a:buChar char="–"/>
        <a:defRPr sz="2800">
          <a:solidFill>
            <a:srgbClr val="081F5B"/>
          </a:solidFill>
          <a:latin typeface="+mn-lt"/>
        </a:defRPr>
      </a:lvl3pPr>
      <a:lvl4pPr marL="1828800" indent="-342900" algn="l" rtl="0" eaLnBrk="0" fontAlgn="base" hangingPunct="0">
        <a:spcBef>
          <a:spcPct val="20000"/>
        </a:spcBef>
        <a:spcAft>
          <a:spcPct val="0"/>
        </a:spcAft>
        <a:buFont typeface="NewsGoth BT"/>
        <a:buChar char="»"/>
        <a:defRPr sz="2600">
          <a:solidFill>
            <a:srgbClr val="081F5B"/>
          </a:solidFill>
          <a:latin typeface="+mn-lt"/>
        </a:defRPr>
      </a:lvl4pPr>
      <a:lvl5pPr marL="22860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5pPr>
      <a:lvl6pPr marL="27432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6pPr>
      <a:lvl7pPr marL="32004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7pPr>
      <a:lvl8pPr marL="36576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8pPr>
      <a:lvl9pPr marL="41148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TS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4648200" y="1371600"/>
            <a:ext cx="4044499" cy="335055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4343400" cy="27432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The Ethereal Library: Thinking Creatively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When You Have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No Space To Think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800600"/>
            <a:ext cx="8839200" cy="1905000"/>
          </a:xfrm>
          <a:noFill/>
        </p:spPr>
        <p:txBody>
          <a:bodyPr/>
          <a:lstStyle/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2014 Conference for Entrepreneurial Librarians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October 17, 2014 - Wake Forest University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Corey Seeman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Kresge Library Services 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(University of Michigan)</a:t>
            </a: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Spaces of the Library</a:t>
            </a:r>
          </a:p>
          <a:p>
            <a:r>
              <a:rPr lang="en-US" dirty="0" smtClean="0"/>
              <a:t>About Kresge and Ross Construction</a:t>
            </a:r>
          </a:p>
          <a:p>
            <a:r>
              <a:rPr lang="en-US" dirty="0" smtClean="0"/>
              <a:t>Planning and Rebuilding</a:t>
            </a:r>
          </a:p>
          <a:p>
            <a:r>
              <a:rPr lang="en-US" dirty="0" smtClean="0"/>
              <a:t>Parameters of the Ethereal Library (6P Approach)</a:t>
            </a:r>
          </a:p>
          <a:p>
            <a:r>
              <a:rPr lang="en-US" dirty="0" smtClean="0"/>
              <a:t>The Big Changes</a:t>
            </a:r>
          </a:p>
          <a:p>
            <a:r>
              <a:rPr lang="en-US" dirty="0" smtClean="0"/>
              <a:t>Final Thoughts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Spaces of the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Library as Space Program in 2013 (Michigan Library Association) – I shared the notion that the Library had two spaces:</a:t>
            </a:r>
          </a:p>
          <a:p>
            <a:pPr lvl="1"/>
            <a:r>
              <a:rPr lang="en-US" dirty="0" smtClean="0"/>
              <a:t>A physical space</a:t>
            </a:r>
          </a:p>
          <a:p>
            <a:pPr lvl="1"/>
            <a:r>
              <a:rPr lang="en-US" dirty="0" smtClean="0"/>
              <a:t>An ethereal space</a:t>
            </a:r>
          </a:p>
          <a:p>
            <a:r>
              <a:rPr lang="en-US" dirty="0" smtClean="0"/>
              <a:t>They provide distinct functions and benefits to the communities we serve.</a:t>
            </a:r>
          </a:p>
          <a:p>
            <a:r>
              <a:rPr lang="en-US" dirty="0" smtClean="0"/>
              <a:t>Both can be critical for the members of the library’s communities.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518160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Physical space is used for:</a:t>
            </a:r>
          </a:p>
          <a:p>
            <a:pPr lvl="1"/>
            <a:r>
              <a:rPr lang="en-US" dirty="0" smtClean="0"/>
              <a:t>Study</a:t>
            </a:r>
          </a:p>
          <a:p>
            <a:pPr lvl="1"/>
            <a:r>
              <a:rPr lang="en-US" dirty="0" smtClean="0"/>
              <a:t>Print Materials</a:t>
            </a:r>
          </a:p>
          <a:p>
            <a:pPr lvl="1"/>
            <a:r>
              <a:rPr lang="en-US" dirty="0" smtClean="0"/>
              <a:t>Interaction Spaces</a:t>
            </a:r>
          </a:p>
          <a:p>
            <a:pPr lvl="1"/>
            <a:r>
              <a:rPr lang="en-US" dirty="0" smtClean="0"/>
              <a:t>Walk-in Access</a:t>
            </a:r>
          </a:p>
          <a:p>
            <a:r>
              <a:rPr lang="en-US" dirty="0" smtClean="0"/>
              <a:t>For many functions - a physical space can be managed just as well by others.</a:t>
            </a:r>
          </a:p>
          <a:p>
            <a:r>
              <a:rPr lang="en-US" dirty="0" smtClean="0"/>
              <a:t>Print collections might be 2% of the usage – but 50% of the perception of the library</a:t>
            </a:r>
            <a:endParaRPr lang="en-US" dirty="0"/>
          </a:p>
        </p:txBody>
      </p:sp>
      <p:pic>
        <p:nvPicPr>
          <p:cNvPr id="5" name="Picture 2" descr="http://farm9.staticflickr.com/8083/8270471076_b4176337b4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6938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farm9.staticflickr.com/8477/8269405613_728c7c2b14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60976"/>
            <a:ext cx="3200598" cy="213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5867400" cy="45735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is where we connect with users.</a:t>
            </a:r>
          </a:p>
          <a:p>
            <a:r>
              <a:rPr lang="en-US" dirty="0" smtClean="0"/>
              <a:t>This is where we connect with our community.</a:t>
            </a:r>
          </a:p>
          <a:p>
            <a:r>
              <a:rPr lang="en-US" dirty="0" smtClean="0"/>
              <a:t>This is where we provide clarity to the information universe.</a:t>
            </a:r>
          </a:p>
          <a:p>
            <a:r>
              <a:rPr lang="en-US" dirty="0" smtClean="0"/>
              <a:t>This is our “Value-Add.”</a:t>
            </a:r>
          </a:p>
          <a:p>
            <a:r>
              <a:rPr lang="en-US" dirty="0" smtClean="0"/>
              <a:t>This is where we SHINE!</a:t>
            </a:r>
          </a:p>
        </p:txBody>
      </p:sp>
      <p:pic>
        <p:nvPicPr>
          <p:cNvPr id="4" name="Picture 2" descr="http://shop.zingtrain.com/sites/default/files/Leadership%20Book%20Part%201%20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295400"/>
            <a:ext cx="2489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4800600" cy="457358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 nearly 98% of our usage from electronic resources – librarians and library staff can operate from </a:t>
            </a:r>
            <a:r>
              <a:rPr lang="en-US" i="1" dirty="0" smtClean="0"/>
              <a:t>almost</a:t>
            </a:r>
            <a:r>
              <a:rPr lang="en-US" dirty="0" smtClean="0"/>
              <a:t> anywhere</a:t>
            </a:r>
          </a:p>
          <a:p>
            <a:r>
              <a:rPr lang="en-US" dirty="0" smtClean="0"/>
              <a:t>As Gershwin said well – with ethereal space – “</a:t>
            </a:r>
            <a:r>
              <a:rPr lang="en-US" i="1" dirty="0" smtClean="0"/>
              <a:t>They Can't Take That Away from Me”</a:t>
            </a:r>
          </a:p>
        </p:txBody>
      </p:sp>
      <p:pic>
        <p:nvPicPr>
          <p:cNvPr id="5" name="Picture 4" descr="GrandMara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143000"/>
            <a:ext cx="3365500" cy="4546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Could Have Only One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Would you elect to save your physical or ethereal space?</a:t>
            </a:r>
          </a:p>
          <a:p>
            <a:r>
              <a:rPr lang="en-US" dirty="0" smtClean="0"/>
              <a:t>What if the decision was made for you?</a:t>
            </a:r>
          </a:p>
          <a:p>
            <a:r>
              <a:rPr lang="en-US" dirty="0" smtClean="0"/>
              <a:t>Space is a luxury on academic campuses – and with that – we lost ours.</a:t>
            </a:r>
          </a:p>
          <a:p>
            <a:r>
              <a:rPr lang="en-US" dirty="0" smtClean="0"/>
              <a:t>Some engagement, but no open discussion with the community.</a:t>
            </a:r>
          </a:p>
          <a:p>
            <a:r>
              <a:rPr lang="en-US" dirty="0" smtClean="0"/>
              <a:t>With a large construction project, we lost both student and collection space…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Kresge Business Administration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362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Built in mid 1980s to serve the research and curricular needs of the Ross School of Business</a:t>
            </a:r>
          </a:p>
          <a:p>
            <a:r>
              <a:rPr lang="en-US" sz="2800" dirty="0" smtClean="0"/>
              <a:t>We are open 108 hours during the Fall and Winter Terms.</a:t>
            </a:r>
          </a:p>
          <a:p>
            <a:r>
              <a:rPr lang="en-US" sz="2800" dirty="0" smtClean="0"/>
              <a:t>Seating for nearly 700 students.</a:t>
            </a:r>
          </a:p>
          <a:p>
            <a:r>
              <a:rPr lang="en-US" sz="2800" dirty="0" smtClean="0"/>
              <a:t>Very visible, located in the center of the Ross Complex (27K square feet).</a:t>
            </a:r>
          </a:p>
          <a:p>
            <a:r>
              <a:rPr lang="en-US" sz="2800" dirty="0" smtClean="0"/>
              <a:t>We have a collection of over 140,000 volumes in Ann Arbor and Flint (where they are stored at the University of Michigan-Flint)</a:t>
            </a:r>
          </a:p>
          <a:p>
            <a:r>
              <a:rPr lang="en-US" sz="2800" dirty="0" smtClean="0"/>
              <a:t>Constant state of “Library Erosion” 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Ross Construction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172200" cy="4873625"/>
          </a:xfrm>
        </p:spPr>
        <p:txBody>
          <a:bodyPr/>
          <a:lstStyle/>
          <a:p>
            <a:r>
              <a:rPr lang="en-US" sz="2800" dirty="0" smtClean="0"/>
              <a:t>Summer 2013 – Scope of plans shared*</a:t>
            </a:r>
          </a:p>
          <a:p>
            <a:r>
              <a:rPr lang="en-US" sz="2800" dirty="0" smtClean="0"/>
              <a:t>September 2013 – Gift announced</a:t>
            </a:r>
          </a:p>
          <a:p>
            <a:r>
              <a:rPr lang="en-US" sz="2800" dirty="0" smtClean="0"/>
              <a:t>Early 2014 – Plans developed</a:t>
            </a:r>
          </a:p>
          <a:p>
            <a:r>
              <a:rPr lang="en-US" sz="2800" dirty="0" smtClean="0"/>
              <a:t>End of Winter Term – Started vacating the building</a:t>
            </a:r>
          </a:p>
          <a:p>
            <a:r>
              <a:rPr lang="en-US" sz="2800" dirty="0" smtClean="0"/>
              <a:t>June 2014 – Moved to MOtown</a:t>
            </a:r>
          </a:p>
          <a:p>
            <a:r>
              <a:rPr lang="en-US" sz="2800" dirty="0" smtClean="0"/>
              <a:t>July 2014 – Print moved out</a:t>
            </a:r>
          </a:p>
          <a:p>
            <a:r>
              <a:rPr lang="en-US" sz="2800" dirty="0" smtClean="0"/>
              <a:t>Fall 2014 – Rebuilding Kresge Library Services </a:t>
            </a:r>
          </a:p>
          <a:p>
            <a:endParaRPr lang="en-US" sz="2800" dirty="0" smtClean="0"/>
          </a:p>
        </p:txBody>
      </p:sp>
      <p:pic>
        <p:nvPicPr>
          <p:cNvPr id="5" name="Picture 4" descr="IMG_1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43000"/>
            <a:ext cx="2476500" cy="1651000"/>
          </a:xfrm>
          <a:prstGeom prst="rect">
            <a:avLst/>
          </a:prstGeom>
        </p:spPr>
      </p:pic>
      <p:pic>
        <p:nvPicPr>
          <p:cNvPr id="6" name="Picture 5" descr="SquirrelL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2895600"/>
            <a:ext cx="2286000" cy="299008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Losing Your Physical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486400" cy="4949825"/>
          </a:xfrm>
        </p:spPr>
        <p:txBody>
          <a:bodyPr/>
          <a:lstStyle/>
          <a:p>
            <a:r>
              <a:rPr lang="en-US" dirty="0" smtClean="0"/>
              <a:t>You have to come to grips with what this means</a:t>
            </a:r>
          </a:p>
          <a:p>
            <a:r>
              <a:rPr lang="en-US" dirty="0" smtClean="0"/>
              <a:t>We are not a student destination any longer for study</a:t>
            </a:r>
          </a:p>
          <a:p>
            <a:r>
              <a:rPr lang="en-US" dirty="0" smtClean="0"/>
              <a:t>We cannot be format agnostic in collecting</a:t>
            </a:r>
          </a:p>
          <a:p>
            <a:r>
              <a:rPr lang="en-US" dirty="0" smtClean="0"/>
              <a:t>You cannot dwell on the past – you have to…well…</a:t>
            </a:r>
            <a:endParaRPr lang="en-US" dirty="0"/>
          </a:p>
        </p:txBody>
      </p:sp>
      <p:pic>
        <p:nvPicPr>
          <p:cNvPr id="29698" name="Picture 2" descr="Keep calm and let it go by lordani05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981200"/>
            <a:ext cx="2693340" cy="31083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24600" y="53340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http://www.deviantart.com/art/Keep-calm-and-let-it-go-420629691</a:t>
            </a:r>
            <a:endParaRPr lang="en-US" sz="12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562600" cy="479742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Corey’s planning priorities: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Staff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Stuff </a:t>
            </a:r>
            <a:r>
              <a:rPr lang="en-US" i="1" dirty="0" smtClean="0"/>
              <a:t>(and spend)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Space</a:t>
            </a:r>
          </a:p>
          <a:p>
            <a:pPr marL="400050" indent="-514350"/>
            <a:r>
              <a:rPr lang="en-US" dirty="0" smtClean="0"/>
              <a:t>Build services based on what you </a:t>
            </a:r>
            <a:r>
              <a:rPr lang="en-US" b="1" i="1" dirty="0" smtClean="0"/>
              <a:t>have</a:t>
            </a:r>
            <a:r>
              <a:rPr lang="en-US" dirty="0" smtClean="0"/>
              <a:t>, not what you </a:t>
            </a:r>
            <a:r>
              <a:rPr lang="en-US" b="1" i="1" dirty="0" smtClean="0"/>
              <a:t>had.</a:t>
            </a:r>
          </a:p>
          <a:p>
            <a:pPr marL="400050" indent="-514350"/>
            <a:r>
              <a:rPr lang="en-US" dirty="0" smtClean="0"/>
              <a:t>We had no choice but to build an Ethereal Library!</a:t>
            </a:r>
          </a:p>
        </p:txBody>
      </p:sp>
      <p:pic>
        <p:nvPicPr>
          <p:cNvPr id="4" name="Picture 3" descr="Squirrel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143000"/>
            <a:ext cx="3040091" cy="46545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Building for the New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did we do this?</a:t>
            </a:r>
          </a:p>
          <a:p>
            <a:r>
              <a:rPr lang="en-US" dirty="0" smtClean="0"/>
              <a:t>Parameters of the Ethereal Library (6P Approach)</a:t>
            </a:r>
          </a:p>
          <a:p>
            <a:pPr lvl="2"/>
            <a:r>
              <a:rPr lang="en-US" dirty="0" smtClean="0"/>
              <a:t>Philosophical</a:t>
            </a:r>
          </a:p>
          <a:p>
            <a:pPr lvl="2"/>
            <a:r>
              <a:rPr lang="en-US" dirty="0" smtClean="0"/>
              <a:t>Patient</a:t>
            </a:r>
          </a:p>
          <a:p>
            <a:pPr lvl="2"/>
            <a:r>
              <a:rPr lang="en-US" dirty="0" smtClean="0"/>
              <a:t>Positive</a:t>
            </a:r>
          </a:p>
          <a:p>
            <a:pPr lvl="2"/>
            <a:r>
              <a:rPr lang="en-US" dirty="0" smtClean="0"/>
              <a:t>Proactive</a:t>
            </a:r>
          </a:p>
          <a:p>
            <a:pPr lvl="2"/>
            <a:r>
              <a:rPr lang="en-US" dirty="0" smtClean="0"/>
              <a:t>Perform</a:t>
            </a:r>
          </a:p>
          <a:p>
            <a:pPr lvl="2"/>
            <a:r>
              <a:rPr lang="en-US" dirty="0" smtClean="0"/>
              <a:t>Ms. Pirkola’s Rules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2578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This is an opportunity to also be freed from what worked and did not work from the past.</a:t>
            </a:r>
          </a:p>
          <a:p>
            <a:r>
              <a:rPr lang="en-US" dirty="0" smtClean="0"/>
              <a:t>With less space – do not try to recapture everything you did – it will not work.</a:t>
            </a:r>
          </a:p>
          <a:p>
            <a:r>
              <a:rPr lang="en-US" dirty="0" smtClean="0"/>
              <a:t>Don’t be bound by the past – “Forget the Alamo” – Lone Star (John Sayles – 1996)</a:t>
            </a:r>
          </a:p>
          <a:p>
            <a:r>
              <a:rPr lang="en-US" dirty="0" smtClean="0"/>
              <a:t>Systems Lesson - </a:t>
            </a:r>
            <a:r>
              <a:rPr lang="en-US" i="1" dirty="0" smtClean="0"/>
              <a:t>Seeman, C. (2002). Invisible fences: A shocking theory for re-examining work flow. Computers in Libraries, 22(7), 24-30. </a:t>
            </a:r>
            <a:endParaRPr lang="en-US" i="1" dirty="0"/>
          </a:p>
        </p:txBody>
      </p:sp>
      <p:pic>
        <p:nvPicPr>
          <p:cNvPr id="1026" name="Picture 2" descr="C:\Users\cseeman\Desktop\Squirrels\FenceFlow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486150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2578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is the time to think about what our value is and how to continue with the new constraints.</a:t>
            </a:r>
          </a:p>
          <a:p>
            <a:r>
              <a:rPr lang="en-US" dirty="0" smtClean="0"/>
              <a:t>Brain-storming about creating service points – real and virtual.</a:t>
            </a:r>
          </a:p>
          <a:p>
            <a:r>
              <a:rPr lang="en-US" dirty="0" smtClean="0"/>
              <a:t>Failure is an option – it allows us to be entrepreneurial and try things out.</a:t>
            </a:r>
          </a:p>
          <a:p>
            <a:r>
              <a:rPr lang="en-US" dirty="0" smtClean="0"/>
              <a:t>Allows us to change the vision for the new staff space.</a:t>
            </a:r>
          </a:p>
          <a:p>
            <a:r>
              <a:rPr lang="en-US" dirty="0" smtClean="0"/>
              <a:t>Build as you go!</a:t>
            </a:r>
            <a:endParaRPr lang="en-US" dirty="0"/>
          </a:p>
        </p:txBody>
      </p:sp>
      <p:pic>
        <p:nvPicPr>
          <p:cNvPr id="4" name="Picture 3" descr="Kresge_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1066800"/>
            <a:ext cx="2877482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Elisabeth Kübler-Ross’ Five Stages</a:t>
            </a:r>
          </a:p>
          <a:p>
            <a:pPr lvl="1"/>
            <a:r>
              <a:rPr lang="en-US" dirty="0" smtClean="0"/>
              <a:t>Denial</a:t>
            </a:r>
          </a:p>
          <a:p>
            <a:pPr lvl="1"/>
            <a:r>
              <a:rPr lang="en-US" dirty="0" smtClean="0"/>
              <a:t>Anger</a:t>
            </a:r>
          </a:p>
          <a:p>
            <a:pPr lvl="1"/>
            <a:r>
              <a:rPr lang="en-US" dirty="0" smtClean="0"/>
              <a:t>Bargaining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Acceptance</a:t>
            </a:r>
          </a:p>
          <a:p>
            <a:r>
              <a:rPr lang="en-US" dirty="0" smtClean="0"/>
              <a:t>Everyone is moving through this at their own pace – Important for this level of change.</a:t>
            </a:r>
          </a:p>
          <a:p>
            <a:r>
              <a:rPr lang="en-US" dirty="0" smtClean="0"/>
              <a:t>Every time someone says “Change is Hard” – it becomes harder…</a:t>
            </a:r>
          </a:p>
        </p:txBody>
      </p:sp>
      <p:pic>
        <p:nvPicPr>
          <p:cNvPr id="28674" name="Picture 2" descr="https://farm8.staticflickr.com/7439/12177021545_5989de1e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00"/>
            <a:ext cx="3585518" cy="238795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724400" cy="47212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Don’t expect to have everything mapped out on day 1, or day 100 for that matter!</a:t>
            </a:r>
          </a:p>
          <a:p>
            <a:r>
              <a:rPr lang="en-US" dirty="0" smtClean="0"/>
              <a:t>Things cannot change overnight.</a:t>
            </a:r>
          </a:p>
          <a:p>
            <a:r>
              <a:rPr lang="en-US" dirty="0" smtClean="0"/>
              <a:t>A “born digital” library is </a:t>
            </a:r>
            <a:r>
              <a:rPr lang="en-US" b="1" i="1" dirty="0" smtClean="0"/>
              <a:t>much easier </a:t>
            </a:r>
            <a:r>
              <a:rPr lang="en-US" dirty="0" smtClean="0"/>
              <a:t>to build that a “becoming digital” library.</a:t>
            </a:r>
            <a:endParaRPr lang="en-US" dirty="0"/>
          </a:p>
        </p:txBody>
      </p:sp>
      <p:pic>
        <p:nvPicPr>
          <p:cNvPr id="2050" name="Picture 2" descr="C:\Users\cseeman\Desktop\Squirrels\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066800"/>
            <a:ext cx="3608070" cy="3476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4724401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Quick Change at Toledo Mud Hens – September 2009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038600" cy="4876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It is very easy to be mired in self-doubt with this type of contraction. </a:t>
            </a:r>
          </a:p>
          <a:p>
            <a:r>
              <a:rPr lang="en-US" sz="2800" dirty="0" smtClean="0"/>
              <a:t>The image of loss cannot be your brand or how you are seen.</a:t>
            </a:r>
          </a:p>
          <a:p>
            <a:r>
              <a:rPr lang="en-US" sz="2800" dirty="0" smtClean="0"/>
              <a:t>Important to not dwell on decisions that do not benefit you in these projects.</a:t>
            </a:r>
          </a:p>
        </p:txBody>
      </p:sp>
      <p:pic>
        <p:nvPicPr>
          <p:cNvPr id="5" name="Picture 4" descr="Last C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981200"/>
            <a:ext cx="4916100" cy="3276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638800" cy="47974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Positive approach to a situation is about making the best of it – </a:t>
            </a:r>
            <a:r>
              <a:rPr lang="en-US" i="1" dirty="0" smtClean="0"/>
              <a:t>this takes a while to get to.</a:t>
            </a:r>
          </a:p>
          <a:p>
            <a:r>
              <a:rPr lang="en-US" dirty="0" smtClean="0"/>
              <a:t>How can we continue to meet the needs of the school and the number of communities we serve?</a:t>
            </a:r>
          </a:p>
          <a:p>
            <a:r>
              <a:rPr lang="en-US" dirty="0" smtClean="0"/>
              <a:t>Our work is reflective of us more than our situation.</a:t>
            </a:r>
          </a:p>
          <a:p>
            <a:r>
              <a:rPr lang="en-US" dirty="0" smtClean="0"/>
              <a:t>Despite everything - rather be happy than angry.</a:t>
            </a:r>
            <a:endParaRPr lang="en-US" dirty="0"/>
          </a:p>
        </p:txBody>
      </p:sp>
      <p:pic>
        <p:nvPicPr>
          <p:cNvPr id="4" name="Picture 5" descr="greattogood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295400"/>
            <a:ext cx="2686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1054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biggest issue is that we will be out of sight.</a:t>
            </a:r>
          </a:p>
          <a:p>
            <a:r>
              <a:rPr lang="en-US" dirty="0" smtClean="0"/>
              <a:t>We need to be more proactive about doing outreach and connecting with faculty and students.</a:t>
            </a:r>
          </a:p>
          <a:p>
            <a:r>
              <a:rPr lang="en-US" dirty="0" smtClean="0"/>
              <a:t>We use all virtual reference systems (chat &amp; email) – need to push them more.</a:t>
            </a:r>
          </a:p>
          <a:p>
            <a:r>
              <a:rPr lang="en-US" b="1" i="1" dirty="0" smtClean="0"/>
              <a:t>Being visible is our biggest need right now.</a:t>
            </a:r>
          </a:p>
          <a:p>
            <a:endParaRPr lang="en-US" dirty="0"/>
          </a:p>
        </p:txBody>
      </p:sp>
      <p:pic>
        <p:nvPicPr>
          <p:cNvPr id="4" name="Picture 3" descr="Flapjack Hi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142999"/>
            <a:ext cx="3162969" cy="492817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419600" cy="4876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 have been a strong proponent of the Reference Desk – even as many libraries are moving away from that.</a:t>
            </a:r>
          </a:p>
          <a:p>
            <a:r>
              <a:rPr lang="en-US" sz="2800" dirty="0" smtClean="0"/>
              <a:t>We are going to experiment with different options.</a:t>
            </a:r>
          </a:p>
          <a:p>
            <a:r>
              <a:rPr lang="en-US" sz="2800" dirty="0" smtClean="0"/>
              <a:t>Having visible staff is important – but they need a good place to work from!</a:t>
            </a:r>
            <a:endParaRPr lang="en-US" sz="2800" dirty="0"/>
          </a:p>
        </p:txBody>
      </p:sp>
      <p:sp>
        <p:nvSpPr>
          <p:cNvPr id="39941" name="AutoShape 5" descr="https://mail-attachment.googleusercontent.com/attachment/u/0/?ui=2&amp;ik=d85fc8d836&amp;view=att&amp;th=13ef64b6cfb240f3&amp;attid=0.3&amp;disp=inline&amp;realattid=f_hhc5z85n2&amp;safe=1&amp;zw&amp;saduie=AG9B_P9PoYlYcznzq6qW-vtTJ9Qc&amp;sadet=1369934676512&amp;sads=YEmf6PV4ylfWxFMs_g3pTb4X0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9942" name="Picture 6" descr="C:\Users\cseeman\Desktop\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676400"/>
            <a:ext cx="4116123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6096000" cy="464502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During Construction Phase – we lose our only physical service point.</a:t>
            </a:r>
          </a:p>
          <a:p>
            <a:r>
              <a:rPr lang="en-US" dirty="0" smtClean="0"/>
              <a:t>The library staff will be in a modular office next to the Ross School.</a:t>
            </a:r>
          </a:p>
          <a:p>
            <a:r>
              <a:rPr lang="en-US" dirty="0" smtClean="0"/>
              <a:t>Desk in Winter Garden and Coursepack pickup at Law (short walk).</a:t>
            </a:r>
          </a:p>
          <a:p>
            <a:r>
              <a:rPr lang="en-US" dirty="0" smtClean="0"/>
              <a:t>We are using this time to fundamentally change how we operate.</a:t>
            </a:r>
            <a:endParaRPr lang="en-US" dirty="0"/>
          </a:p>
        </p:txBody>
      </p:sp>
      <p:pic>
        <p:nvPicPr>
          <p:cNvPr id="5" name="Picture 4" descr="waldo-zombie 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1219200"/>
            <a:ext cx="2120900" cy="454283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cseeman\Desktop\Squirrels\Wal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581400"/>
            <a:ext cx="3823901" cy="23366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114800" cy="4721225"/>
          </a:xfrm>
        </p:spPr>
        <p:txBody>
          <a:bodyPr>
            <a:normAutofit/>
          </a:bodyPr>
          <a:lstStyle/>
          <a:p>
            <a:r>
              <a:rPr lang="en-US" dirty="0" smtClean="0"/>
              <a:t>In this change, there was never an issue about Kresge Library as a service point.</a:t>
            </a:r>
          </a:p>
          <a:p>
            <a:r>
              <a:rPr lang="en-US" dirty="0" smtClean="0"/>
              <a:t>That was what </a:t>
            </a:r>
            <a:r>
              <a:rPr lang="en-US" i="1" dirty="0" smtClean="0"/>
              <a:t>kept us going.</a:t>
            </a:r>
          </a:p>
          <a:p>
            <a:r>
              <a:rPr lang="en-US" dirty="0" smtClean="0"/>
              <a:t>That has to be what </a:t>
            </a:r>
            <a:r>
              <a:rPr lang="en-US" b="1" i="1" dirty="0" smtClean="0"/>
              <a:t>keeps us going.</a:t>
            </a:r>
            <a:endParaRPr lang="en-US" b="1" i="1" dirty="0"/>
          </a:p>
        </p:txBody>
      </p:sp>
      <p:pic>
        <p:nvPicPr>
          <p:cNvPr id="3075" name="Picture 3" descr="C:\Users\cseeman\Desktop\Squirrels\Wa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4400"/>
            <a:ext cx="3454400" cy="2304733"/>
          </a:xfrm>
          <a:prstGeom prst="rect">
            <a:avLst/>
          </a:prstGeom>
          <a:noFill/>
        </p:spPr>
      </p:pic>
      <p:pic>
        <p:nvPicPr>
          <p:cNvPr id="3074" name="Picture 2" descr="C:\Users\cseeman\Desktop\Squirrels\Aw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209800"/>
            <a:ext cx="1626870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1828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Kresge Library has been the Service ‘champs’ at Ross.</a:t>
            </a:r>
          </a:p>
          <a:p>
            <a:r>
              <a:rPr lang="en-US" dirty="0" smtClean="0"/>
              <a:t>Great source of internal pride and motivation.</a:t>
            </a:r>
          </a:p>
          <a:p>
            <a:r>
              <a:rPr lang="en-US" dirty="0" smtClean="0"/>
              <a:t>This is the reason why our work (and staff) are separated out from the space.</a:t>
            </a:r>
            <a:endParaRPr lang="en-US" b="1" i="1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057400" y="2819400"/>
          <a:ext cx="5181600" cy="29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31"/>
                <a:gridCol w="917368"/>
                <a:gridCol w="838200"/>
                <a:gridCol w="762000"/>
                <a:gridCol w="914401"/>
              </a:tblGrid>
              <a:tr h="296466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</a:tr>
              <a:tr h="55753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6.2*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5.66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5.77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462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5.55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800600" cy="47212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Since we have lost our space – it is all about service.</a:t>
            </a:r>
          </a:p>
          <a:p>
            <a:r>
              <a:rPr lang="en-US" dirty="0" smtClean="0"/>
              <a:t>We need to be creative in how we deliver services to our community.</a:t>
            </a:r>
          </a:p>
          <a:p>
            <a:r>
              <a:rPr lang="en-US" dirty="0" smtClean="0"/>
              <a:t>Pay close attention to what they need.</a:t>
            </a:r>
          </a:p>
          <a:p>
            <a:r>
              <a:rPr lang="en-US" dirty="0" smtClean="0"/>
              <a:t>Experiment and change are critical elements</a:t>
            </a:r>
            <a:endParaRPr lang="en-US" dirty="0"/>
          </a:p>
        </p:txBody>
      </p:sp>
      <p:pic>
        <p:nvPicPr>
          <p:cNvPr id="4" name="Picture 3" descr="JugglingSquirr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752600"/>
            <a:ext cx="3657249" cy="357810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5105400" cy="4570412"/>
          </a:xfrm>
        </p:spPr>
        <p:txBody>
          <a:bodyPr/>
          <a:lstStyle/>
          <a:p>
            <a:r>
              <a:rPr lang="en-US" dirty="0" smtClean="0"/>
              <a:t>Flexibility!</a:t>
            </a:r>
          </a:p>
          <a:p>
            <a:r>
              <a:rPr lang="en-US" dirty="0" smtClean="0"/>
              <a:t>It has to work in all directions.</a:t>
            </a:r>
          </a:p>
          <a:p>
            <a:r>
              <a:rPr lang="en-US" dirty="0" smtClean="0"/>
              <a:t>We also need to be flexible with staff as they learn to work with these new confines.</a:t>
            </a:r>
            <a:endParaRPr lang="en-US" dirty="0"/>
          </a:p>
        </p:txBody>
      </p:sp>
      <p:pic>
        <p:nvPicPr>
          <p:cNvPr id="4" name="Picture 2" descr="https://farm3.staticflickr.com/2824/11406663456_310e9011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066800"/>
            <a:ext cx="3171825" cy="4762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848600" cy="2895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Balance is critical</a:t>
            </a:r>
          </a:p>
          <a:p>
            <a:r>
              <a:rPr lang="en-US" dirty="0" smtClean="0"/>
              <a:t>Empathy for patrons and staff need to be balanced against each other.</a:t>
            </a:r>
          </a:p>
          <a:p>
            <a:pPr lvl="1"/>
            <a:r>
              <a:rPr lang="en-US" dirty="0" smtClean="0"/>
              <a:t>The more we provide for patrons, the more we lean on staff.</a:t>
            </a:r>
          </a:p>
          <a:p>
            <a:pPr lvl="1"/>
            <a:r>
              <a:rPr lang="en-US" dirty="0" smtClean="0"/>
              <a:t>The more we provide for the staff, the less we provide for patrons.</a:t>
            </a:r>
            <a:endParaRPr lang="en-US" dirty="0"/>
          </a:p>
        </p:txBody>
      </p:sp>
      <p:pic>
        <p:nvPicPr>
          <p:cNvPr id="1026" name="Picture 2" descr="C:\Users\cseeman\Desktop\Squirrels\bal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962400"/>
            <a:ext cx="6967538" cy="212169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974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Embedded Librarian program for MAP and Action-Learning continues at Kresge.</a:t>
            </a:r>
          </a:p>
          <a:p>
            <a:r>
              <a:rPr lang="en-US" dirty="0" smtClean="0"/>
              <a:t>New embedded librarians for entry core class for all BBA Sophomores (500). Librarians are assigned to every section (14) to support their research on a company &amp; response to a social issue. (MERGE)</a:t>
            </a:r>
          </a:p>
          <a:p>
            <a:r>
              <a:rPr lang="en-US" dirty="0" smtClean="0"/>
              <a:t>Faculty Research Service</a:t>
            </a:r>
          </a:p>
          <a:p>
            <a:r>
              <a:rPr lang="en-US" dirty="0" smtClean="0"/>
              <a:t>Continue to support other student research (coursework, clubs, careers, case competitions &amp; curiosity)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97425"/>
          </a:xfrm>
        </p:spPr>
        <p:txBody>
          <a:bodyPr>
            <a:normAutofit/>
          </a:bodyPr>
          <a:lstStyle/>
          <a:p>
            <a:r>
              <a:rPr lang="en-US" dirty="0" smtClean="0"/>
              <a:t>Coursepack &amp; Curriculum Support – Moved to Study.net with Kresge Support.  Was a print solution – we had no distribution point – so this direction was taken.</a:t>
            </a:r>
          </a:p>
          <a:p>
            <a:r>
              <a:rPr lang="en-US" dirty="0" smtClean="0"/>
              <a:t>Community and Alumni assistance (without walk-in access)</a:t>
            </a:r>
          </a:p>
          <a:p>
            <a:r>
              <a:rPr lang="en-US" dirty="0" smtClean="0"/>
              <a:t>Move remaining print holdings to electronic access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Big Changes – New Programs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2484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Exam/Assignment Program</a:t>
            </a:r>
          </a:p>
          <a:p>
            <a:pPr lvl="1"/>
            <a:r>
              <a:rPr lang="en-US" dirty="0" smtClean="0"/>
              <a:t>Many faculty do not want to hand back assignments in class.</a:t>
            </a:r>
          </a:p>
          <a:p>
            <a:pPr lvl="1"/>
            <a:r>
              <a:rPr lang="en-US" dirty="0" smtClean="0"/>
              <a:t>Some faculty also do not let students keep completed exams.</a:t>
            </a:r>
          </a:p>
          <a:p>
            <a:pPr lvl="1"/>
            <a:r>
              <a:rPr lang="en-US" dirty="0" smtClean="0"/>
              <a:t>This service ran as a pilot in Winter Term and will go to the Library in the Fall.</a:t>
            </a:r>
          </a:p>
          <a:p>
            <a:r>
              <a:rPr lang="en-US" dirty="0" smtClean="0"/>
              <a:t>Modular Office Welcome Desk</a:t>
            </a:r>
          </a:p>
          <a:p>
            <a:r>
              <a:rPr lang="en-US" dirty="0" smtClean="0"/>
              <a:t>Pickup Location for ILL and Other Deliveries from University </a:t>
            </a:r>
            <a:r>
              <a:rPr lang="en-US" dirty="0" smtClean="0"/>
              <a:t>Library</a:t>
            </a:r>
          </a:p>
          <a:p>
            <a:r>
              <a:rPr lang="en-US" dirty="0" smtClean="0"/>
              <a:t>Evening/Weekend Remote Reference</a:t>
            </a:r>
            <a:endParaRPr lang="en-US" dirty="0"/>
          </a:p>
        </p:txBody>
      </p:sp>
      <p:pic>
        <p:nvPicPr>
          <p:cNvPr id="4" name="Picture 3" descr="multitas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2286000"/>
            <a:ext cx="2625773" cy="28194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3276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Big Win on Staffing</a:t>
            </a:r>
          </a:p>
          <a:p>
            <a:r>
              <a:rPr lang="en-US" dirty="0" smtClean="0"/>
              <a:t>What does the future hold?</a:t>
            </a:r>
          </a:p>
          <a:p>
            <a:r>
              <a:rPr lang="en-US" dirty="0" smtClean="0"/>
              <a:t>What’s in a Name?</a:t>
            </a:r>
          </a:p>
          <a:p>
            <a:r>
              <a:rPr lang="en-US" dirty="0" smtClean="0"/>
              <a:t>Are we the Canary in the coal Mine?</a:t>
            </a:r>
            <a:endParaRPr lang="en-US" dirty="0"/>
          </a:p>
        </p:txBody>
      </p:sp>
      <p:pic>
        <p:nvPicPr>
          <p:cNvPr id="2050" name="Picture 2" descr="C:\Users\cseeman\Desktop\Squirrels\BigSquee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371600"/>
            <a:ext cx="5207000" cy="347404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Win on Staffing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343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premise with this reduction has been space and space alone.</a:t>
            </a:r>
          </a:p>
          <a:p>
            <a:r>
              <a:rPr lang="en-US" dirty="0" smtClean="0"/>
              <a:t>We have been able to move forward with redeployed staff</a:t>
            </a:r>
          </a:p>
          <a:p>
            <a:r>
              <a:rPr lang="en-US" dirty="0" smtClean="0"/>
              <a:t>No full-time staff losses related to this move.</a:t>
            </a:r>
          </a:p>
          <a:p>
            <a:r>
              <a:rPr lang="en-US" dirty="0" smtClean="0"/>
              <a:t>Temporary Staff counts way down (no need for full evening staff).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KresgeSta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981200"/>
            <a:ext cx="4495800" cy="282307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future hold?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362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Few certainties – except we will not likely lose space in the future.</a:t>
            </a:r>
          </a:p>
          <a:p>
            <a:r>
              <a:rPr lang="en-US" dirty="0" smtClean="0"/>
              <a:t>We need to be nimble and flexible to meet the needs of the school – this secures the future of the library.</a:t>
            </a:r>
          </a:p>
          <a:p>
            <a:r>
              <a:rPr lang="en-US" dirty="0" smtClean="0"/>
              <a:t>We need to be focused on the end-user of the library resources.</a:t>
            </a:r>
          </a:p>
          <a:p>
            <a:endParaRPr lang="en-US" dirty="0"/>
          </a:p>
        </p:txBody>
      </p:sp>
      <p:pic>
        <p:nvPicPr>
          <p:cNvPr id="3074" name="Picture 2" descr="C:\Users\cseeman\Desktop\Squirrels\MichiganFu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505200"/>
            <a:ext cx="4191000" cy="234378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a Name?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25146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Changing our name to Kresge Library Services</a:t>
            </a:r>
          </a:p>
          <a:p>
            <a:r>
              <a:rPr lang="en-US" dirty="0" smtClean="0"/>
              <a:t>We are no longer a “destination” or a library in the traditional sense.</a:t>
            </a:r>
          </a:p>
          <a:p>
            <a:r>
              <a:rPr lang="en-US" dirty="0" smtClean="0"/>
              <a:t>The print holdings were 2% of our use, but 50% of our perception.</a:t>
            </a:r>
          </a:p>
          <a:p>
            <a:r>
              <a:rPr lang="en-US" dirty="0" smtClean="0"/>
              <a:t>Even though “Kresge” will belong to the building – “Kresge Library” has great brand recognition at Ross.</a:t>
            </a:r>
          </a:p>
          <a:p>
            <a:endParaRPr lang="en-US" dirty="0"/>
          </a:p>
        </p:txBody>
      </p:sp>
      <p:pic>
        <p:nvPicPr>
          <p:cNvPr id="4098" name="Picture 2" descr="C:\Users\cseeman\Desktop\Squirrels\KB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442538"/>
            <a:ext cx="5562600" cy="265776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Canary in the Coal Mine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066801"/>
            <a:ext cx="6096000" cy="502919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Are departmental/branch libraries the “canary in the coal mine?”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canary just sleeping?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Our space contraction appears to be the future of libraries everywhere – we just had it happen all at once.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were saved by service!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Should we just be happy with what we have left…like a squirrel with a churro.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squirre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1219200"/>
            <a:ext cx="2592586" cy="388584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5257800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Corey Seeman </a:t>
            </a:r>
            <a:r>
              <a:rPr kumimoji="0" lang="en-US" sz="360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cseeman@umich.edu</a:t>
            </a:r>
            <a:endParaRPr kumimoji="0" lang="en-US" sz="360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UMSquirrel_Fe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767" y="990599"/>
            <a:ext cx="6093433" cy="406427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_white">
  <a:themeElements>
    <a:clrScheme name="presentation template_white 13">
      <a:dk1>
        <a:srgbClr val="081F5B"/>
      </a:dk1>
      <a:lt1>
        <a:srgbClr val="FFFFFF"/>
      </a:lt1>
      <a:dk2>
        <a:srgbClr val="081F5B"/>
      </a:dk2>
      <a:lt2>
        <a:srgbClr val="B8AB9E"/>
      </a:lt2>
      <a:accent1>
        <a:srgbClr val="FF9933"/>
      </a:accent1>
      <a:accent2>
        <a:srgbClr val="E8AF10"/>
      </a:accent2>
      <a:accent3>
        <a:srgbClr val="FFFFFF"/>
      </a:accent3>
      <a:accent4>
        <a:srgbClr val="06194C"/>
      </a:accent4>
      <a:accent5>
        <a:srgbClr val="FFCAAD"/>
      </a:accent5>
      <a:accent6>
        <a:srgbClr val="D29E0D"/>
      </a:accent6>
      <a:hlink>
        <a:srgbClr val="B8AB9E"/>
      </a:hlink>
      <a:folHlink>
        <a:srgbClr val="BF3119"/>
      </a:folHlink>
    </a:clrScheme>
    <a:fontScheme name="presentation template_white">
      <a:majorFont>
        <a:latin typeface="NewsGoth Dm BT"/>
        <a:ea typeface=""/>
        <a:cs typeface=""/>
      </a:majorFont>
      <a:minorFont>
        <a:latin typeface="NewsGoth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81F5B"/>
            </a:solidFill>
            <a:effectLst/>
            <a:latin typeface="NewsGoth B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81F5B"/>
            </a:solidFill>
            <a:effectLst/>
            <a:latin typeface="NewsGoth BT" pitchFamily="34" charset="0"/>
          </a:defRPr>
        </a:defPPr>
      </a:lstStyle>
    </a:lnDef>
  </a:objectDefaults>
  <a:extraClrSchemeLst>
    <a:extraClrScheme>
      <a:clrScheme name="presentation 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3">
        <a:dk1>
          <a:srgbClr val="081F5B"/>
        </a:dk1>
        <a:lt1>
          <a:srgbClr val="FFFFFF"/>
        </a:lt1>
        <a:dk2>
          <a:srgbClr val="081F5B"/>
        </a:dk2>
        <a:lt2>
          <a:srgbClr val="B8AB9E"/>
        </a:lt2>
        <a:accent1>
          <a:srgbClr val="FF9933"/>
        </a:accent1>
        <a:accent2>
          <a:srgbClr val="E8AF10"/>
        </a:accent2>
        <a:accent3>
          <a:srgbClr val="FFFFFF"/>
        </a:accent3>
        <a:accent4>
          <a:srgbClr val="06194C"/>
        </a:accent4>
        <a:accent5>
          <a:srgbClr val="FFCAAD"/>
        </a:accent5>
        <a:accent6>
          <a:srgbClr val="D29E0D"/>
        </a:accent6>
        <a:hlink>
          <a:srgbClr val="B8AB9E"/>
        </a:hlink>
        <a:folHlink>
          <a:srgbClr val="BF31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5000</TotalTime>
  <Words>1809</Words>
  <Application>Microsoft Office PowerPoint</Application>
  <PresentationFormat>On-screen Show (4:3)</PresentationFormat>
  <Paragraphs>217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presentation template_white</vt:lpstr>
      <vt:lpstr>The Ethereal Library: Thinking Creatively  When You Have  No Space To Think</vt:lpstr>
      <vt:lpstr>Overview</vt:lpstr>
      <vt:lpstr>The Two Spaces of the Library</vt:lpstr>
      <vt:lpstr>Physical Space</vt:lpstr>
      <vt:lpstr>Ethereal Space</vt:lpstr>
      <vt:lpstr>Ethereal Space</vt:lpstr>
      <vt:lpstr>If You Could Have Only One Space?</vt:lpstr>
      <vt:lpstr>Kresge Business Administration Library</vt:lpstr>
      <vt:lpstr>Ross Construction Project</vt:lpstr>
      <vt:lpstr>Losing Your Physical Space</vt:lpstr>
      <vt:lpstr>Establishing Priorities</vt:lpstr>
      <vt:lpstr>…And Building for the New</vt:lpstr>
      <vt:lpstr>6P Approach: Philosophical</vt:lpstr>
      <vt:lpstr>6P Approach: Philosophical</vt:lpstr>
      <vt:lpstr>6P Approach: Patient</vt:lpstr>
      <vt:lpstr>6P Approach: Patient</vt:lpstr>
      <vt:lpstr>6P Approach: Positive</vt:lpstr>
      <vt:lpstr>6P Approach: Positive</vt:lpstr>
      <vt:lpstr>6P Approach: Proactive</vt:lpstr>
      <vt:lpstr>6P Approach: Proactive </vt:lpstr>
      <vt:lpstr>6P Approach: Proactive</vt:lpstr>
      <vt:lpstr>6P Approach: Perform</vt:lpstr>
      <vt:lpstr>6P Approach: Perform</vt:lpstr>
      <vt:lpstr>6P Approach: Perform</vt:lpstr>
      <vt:lpstr>6P Approach: Ms. Pirkola’s Rules</vt:lpstr>
      <vt:lpstr>6P Approach: Ms. Pirkola’s Rules</vt:lpstr>
      <vt:lpstr>The Big Changes – Existing Programs</vt:lpstr>
      <vt:lpstr>The Big Changes – Existing Programs</vt:lpstr>
      <vt:lpstr>The Big Changes – New Programs</vt:lpstr>
      <vt:lpstr>Closing Thoughts</vt:lpstr>
      <vt:lpstr>Big Win on Staffing</vt:lpstr>
      <vt:lpstr>What does the future hold?</vt:lpstr>
      <vt:lpstr>What’s in a Name?</vt:lpstr>
      <vt:lpstr>The Canary in the Coal Mine</vt:lpstr>
      <vt:lpstr>Thank You</vt:lpstr>
    </vt:vector>
  </TitlesOfParts>
  <Company>University of Michigan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Michigan</dc:creator>
  <cp:lastModifiedBy>Ross School of Business</cp:lastModifiedBy>
  <cp:revision>318</cp:revision>
  <dcterms:created xsi:type="dcterms:W3CDTF">2003-10-08T12:27:16Z</dcterms:created>
  <dcterms:modified xsi:type="dcterms:W3CDTF">2014-10-15T14:54:47Z</dcterms:modified>
</cp:coreProperties>
</file>