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Default Extension="bin" ContentType="application/vnd.ms-office.activeX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77" r:id="rId4"/>
    <p:sldId id="286" r:id="rId5"/>
    <p:sldId id="289" r:id="rId6"/>
    <p:sldId id="279" r:id="rId7"/>
    <p:sldId id="280" r:id="rId8"/>
    <p:sldId id="258" r:id="rId9"/>
    <p:sldId id="283" r:id="rId10"/>
    <p:sldId id="282" r:id="rId11"/>
    <p:sldId id="281" r:id="rId12"/>
    <p:sldId id="260" r:id="rId13"/>
    <p:sldId id="261" r:id="rId14"/>
    <p:sldId id="259" r:id="rId15"/>
    <p:sldId id="284" r:id="rId16"/>
    <p:sldId id="262" r:id="rId17"/>
    <p:sldId id="263" r:id="rId18"/>
    <p:sldId id="264" r:id="rId19"/>
    <p:sldId id="287" r:id="rId20"/>
    <p:sldId id="315" r:id="rId21"/>
    <p:sldId id="288" r:id="rId22"/>
    <p:sldId id="265" r:id="rId23"/>
    <p:sldId id="266" r:id="rId24"/>
    <p:sldId id="267" r:id="rId25"/>
    <p:sldId id="268" r:id="rId26"/>
    <p:sldId id="269" r:id="rId27"/>
    <p:sldId id="270" r:id="rId28"/>
    <p:sldId id="290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276" r:id="rId42"/>
    <p:sldId id="278" r:id="rId4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DED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5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23510-8462-4E73-BEEB-F440448BA15D}" type="datetimeFigureOut">
              <a:rPr lang="en-US" smtClean="0"/>
              <a:pPr/>
              <a:t>11/6/2014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14BE9-3F59-4AF5-9DCC-250B299E6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D1D82-4DA2-470A-B1F4-79E4A5D91238}" type="datetimeFigureOut">
              <a:rPr lang="en-US" smtClean="0"/>
              <a:pPr/>
              <a:t>11/6/2014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D6893-9373-4992-9539-5D674839D6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130425"/>
            <a:ext cx="5791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4343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79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b="1" i="1" u="none" strike="noStrik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The Big Squeeze: State of Book Publishing and Academic Libraries</a:t>
            </a:r>
          </a:p>
          <a:p>
            <a:r>
              <a:rPr lang="en-US" dirty="0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79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b="1" i="1" u="none" strike="noStrik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The Big Squeeze: State of Book Publishing and Academic Libraries</a:t>
            </a:r>
          </a:p>
          <a:p>
            <a:r>
              <a:rPr lang="en-US" dirty="0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79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b="1" i="1" u="none" strike="noStrik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The Big Squeeze: State of Book Publishing and Academic Libraries</a:t>
            </a:r>
          </a:p>
          <a:p>
            <a:r>
              <a:rPr lang="en-US" dirty="0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E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1189037"/>
            <a:ext cx="64008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26" name="Picture 2" descr="H:\Writing and Conferences\Charleston\Charleston 2014\Squirrel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143000"/>
            <a:ext cx="2472030" cy="5715000"/>
          </a:xfrm>
          <a:prstGeom prst="rect">
            <a:avLst/>
          </a:prstGeom>
          <a:noFill/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40475"/>
            <a:ext cx="579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1" i="1" u="none" strike="noStrike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The Big Squeeze: State of Book Publishing and Academic Libraries</a:t>
            </a:r>
          </a:p>
          <a:p>
            <a:r>
              <a:rPr lang="en-US" dirty="0" smtClean="0"/>
              <a:t>Charleston Conference 2014 – Barilla, Seeman &amp; Zeoli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mbarilla@emeraldinsight.com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mzeoli@ybp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cseeman@umich.edu" TargetMode="External"/><Relationship Id="rId2" Type="http://schemas.openxmlformats.org/officeDocument/2006/relationships/hyperlink" Target="mailto:mbarilla@emeraldinsight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zeoli@yb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28600"/>
            <a:ext cx="6400800" cy="2228850"/>
          </a:xfrm>
        </p:spPr>
        <p:txBody>
          <a:bodyPr>
            <a:normAutofit/>
          </a:bodyPr>
          <a:lstStyle/>
          <a:p>
            <a:r>
              <a:rPr lang="en-US" sz="4800" b="1" smtClean="0">
                <a:latin typeface="Arial" pitchFamily="34" charset="0"/>
                <a:cs typeface="Arial" pitchFamily="34" charset="0"/>
              </a:rPr>
              <a:t>The Big Squeeze: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sz="4000" b="1" smtClean="0">
                <a:latin typeface="Arial Narrow" pitchFamily="34" charset="0"/>
              </a:rPr>
              <a:t>State of Book Publishing and Academic Libraries</a:t>
            </a:r>
            <a:endParaRPr lang="en-US" sz="4000" dirty="0">
              <a:latin typeface="Arial Narrow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743200"/>
            <a:ext cx="6781800" cy="3200400"/>
          </a:xfrm>
        </p:spPr>
        <p:txBody>
          <a:bodyPr>
            <a:no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Mary Beth Barilla, Emerald Group Publishing</a:t>
            </a:r>
          </a:p>
          <a:p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Corey </a:t>
            </a:r>
            <a:r>
              <a:rPr lang="en-US" sz="2800" b="1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Seeman</a:t>
            </a:r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Univ. of Michigan</a:t>
            </a:r>
          </a:p>
          <a:p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Michael </a:t>
            </a:r>
            <a:r>
              <a:rPr lang="en-US" sz="2800" b="1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Zeoli</a:t>
            </a:r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YBP</a:t>
            </a:r>
          </a:p>
          <a:p>
            <a:endParaRPr lang="en-US" sz="11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2014 Charleston Conference</a:t>
            </a:r>
          </a:p>
          <a:p>
            <a:r>
              <a:rPr lang="en-US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Friday November 7, 2014</a:t>
            </a:r>
            <a:endParaRPr lang="en-US" sz="2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Common Ground</a:t>
            </a:r>
          </a:p>
          <a:p>
            <a:r>
              <a:rPr lang="en-US" dirty="0" smtClean="0"/>
              <a:t>From the Libraries - Envisioning the Library of the Future </a:t>
            </a:r>
          </a:p>
          <a:p>
            <a:r>
              <a:rPr lang="en-US" dirty="0" smtClean="0"/>
              <a:t>From the Publishers - New Formats and Models</a:t>
            </a:r>
          </a:p>
          <a:p>
            <a:r>
              <a:rPr lang="en-US" dirty="0" smtClean="0"/>
              <a:t>From the Vendors - What is the Path Forward? </a:t>
            </a:r>
          </a:p>
          <a:p>
            <a:r>
              <a:rPr lang="en-US" dirty="0" smtClean="0"/>
              <a:t>Open discussion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990601"/>
            <a:ext cx="43434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Mary Beth </a:t>
            </a:r>
            <a:r>
              <a:rPr lang="en-US" dirty="0" smtClean="0"/>
              <a:t>Barilla</a:t>
            </a:r>
          </a:p>
          <a:p>
            <a:pPr lvl="1">
              <a:buNone/>
            </a:pPr>
            <a:r>
              <a:rPr lang="en-US" dirty="0" smtClean="0"/>
              <a:t>Sales Manager (Emerald Group Publishing)</a:t>
            </a:r>
          </a:p>
          <a:p>
            <a:pPr>
              <a:buNone/>
            </a:pPr>
            <a:r>
              <a:rPr lang="en-US" dirty="0" smtClean="0"/>
              <a:t>Corey Seeman</a:t>
            </a:r>
          </a:p>
          <a:p>
            <a:pPr lvl="1">
              <a:buNone/>
            </a:pPr>
            <a:r>
              <a:rPr lang="en-US" dirty="0" smtClean="0"/>
              <a:t>Director, Kresge Library Services    </a:t>
            </a:r>
          </a:p>
          <a:p>
            <a:pPr lvl="1">
              <a:buNone/>
            </a:pPr>
            <a:r>
              <a:rPr lang="en-US" dirty="0" smtClean="0"/>
              <a:t>(U of Michigan) </a:t>
            </a:r>
          </a:p>
          <a:p>
            <a:pPr>
              <a:buNone/>
            </a:pPr>
            <a:r>
              <a:rPr lang="en-US" dirty="0" smtClean="0"/>
              <a:t>Michael Zeoli</a:t>
            </a:r>
          </a:p>
          <a:p>
            <a:pPr lvl="1">
              <a:buNone/>
            </a:pPr>
            <a:r>
              <a:rPr lang="en-US" dirty="0"/>
              <a:t>VP Strategic </a:t>
            </a:r>
            <a:r>
              <a:rPr lang="en-US" dirty="0" err="1"/>
              <a:t>eContent</a:t>
            </a:r>
            <a:r>
              <a:rPr lang="en-US" dirty="0"/>
              <a:t> </a:t>
            </a:r>
            <a:r>
              <a:rPr lang="en-US" dirty="0" smtClean="0"/>
              <a:t>Development (YBP)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Emerald logo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762000"/>
            <a:ext cx="1153629" cy="1647444"/>
          </a:xfrm>
          <a:prstGeom prst="rect">
            <a:avLst/>
          </a:prstGeom>
        </p:spPr>
      </p:pic>
      <p:pic>
        <p:nvPicPr>
          <p:cNvPr id="6" name="Picture 5" descr="UofM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514600"/>
            <a:ext cx="1619250" cy="1709737"/>
          </a:xfrm>
          <a:prstGeom prst="rect">
            <a:avLst/>
          </a:prstGeom>
        </p:spPr>
      </p:pic>
      <p:pic>
        <p:nvPicPr>
          <p:cNvPr id="7" name="Picture 6" descr="YBPDownlo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4343400"/>
            <a:ext cx="3048000" cy="8001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we all agree on some common issues?</a:t>
            </a:r>
          </a:p>
          <a:p>
            <a:pPr lvl="1"/>
            <a:r>
              <a:rPr lang="en-US" dirty="0" smtClean="0"/>
              <a:t>Libraries, publishers and suppliers are all feeling the “big squeeze”</a:t>
            </a:r>
          </a:p>
          <a:p>
            <a:pPr lvl="1"/>
            <a:r>
              <a:rPr lang="en-US" dirty="0" smtClean="0"/>
              <a:t>We all serve the same community of faculty, researchers, and students</a:t>
            </a:r>
          </a:p>
          <a:p>
            <a:pPr lvl="1"/>
            <a:r>
              <a:rPr lang="en-US" dirty="0" smtClean="0"/>
              <a:t>We all still provide services of value to these communities</a:t>
            </a:r>
          </a:p>
          <a:p>
            <a:pPr lvl="1"/>
            <a:r>
              <a:rPr lang="en-US" dirty="0" smtClean="0"/>
              <a:t>We are all part of the same supply chain or eco-system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Common Ground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Library Perspective</a:t>
            </a:r>
          </a:p>
          <a:p>
            <a:r>
              <a:rPr lang="en-US" dirty="0" smtClean="0"/>
              <a:t>Corey </a:t>
            </a:r>
            <a:r>
              <a:rPr lang="en-US" dirty="0" err="1" smtClean="0"/>
              <a:t>Seeman</a:t>
            </a:r>
            <a:endParaRPr lang="en-US" dirty="0" smtClean="0"/>
          </a:p>
          <a:p>
            <a:pPr lvl="1"/>
            <a:r>
              <a:rPr lang="en-US" dirty="0" smtClean="0"/>
              <a:t>Director, </a:t>
            </a:r>
            <a:r>
              <a:rPr lang="en-US" dirty="0" err="1" smtClean="0"/>
              <a:t>Kresge</a:t>
            </a:r>
            <a:r>
              <a:rPr lang="en-US" dirty="0" smtClean="0"/>
              <a:t> Library Services    (U of Michigan) </a:t>
            </a:r>
          </a:p>
          <a:p>
            <a:pPr lvl="1"/>
            <a:r>
              <a:rPr lang="en-US" dirty="0" smtClean="0">
                <a:hlinkClick r:id="rId2"/>
              </a:rPr>
              <a:t>cseeman@umich.edu</a:t>
            </a:r>
            <a:endParaRPr lang="en-US" dirty="0" smtClean="0"/>
          </a:p>
          <a:p>
            <a:endParaRPr lang="en-US" sz="2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UofM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038600"/>
            <a:ext cx="1907918" cy="2014537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the program title…</a:t>
            </a:r>
            <a:endParaRPr lang="en-US" dirty="0"/>
          </a:p>
        </p:txBody>
      </p:sp>
      <p:pic>
        <p:nvPicPr>
          <p:cNvPr id="2051" name="Picture 3" descr="H:\Writing and Conferences\Charleston\Charleston 2014\BigSqueeze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799" y="1828800"/>
            <a:ext cx="6400801" cy="4267200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189037"/>
            <a:ext cx="51054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Big Squeeze is about employees being “squeezed dry”</a:t>
            </a:r>
          </a:p>
          <a:p>
            <a:r>
              <a:rPr lang="en-US" dirty="0" smtClean="0"/>
              <a:t>Greenhouse looks at the majority of employees – not all.</a:t>
            </a:r>
          </a:p>
          <a:p>
            <a:r>
              <a:rPr lang="en-US" dirty="0" smtClean="0"/>
              <a:t>We can make the same argument for libraries.  Some are prospering, many are being squeezed.</a:t>
            </a:r>
          </a:p>
          <a:p>
            <a:r>
              <a:rPr lang="en-US" dirty="0" smtClean="0"/>
              <a:t>Libraries are a very important element in the Scholarly Communication Supply Chain.  When they are squeeze – it has ripple effects through the entire sector.</a:t>
            </a:r>
            <a:endParaRPr lang="en-US" dirty="0"/>
          </a:p>
        </p:txBody>
      </p:sp>
      <p:pic>
        <p:nvPicPr>
          <p:cNvPr id="2051" name="Picture 3" descr="H:\Writing and Conferences\Charleston\Charleston 2014\BigSqueeze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1676400"/>
            <a:ext cx="1219201" cy="4267200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ACRL Top Trends in Academic Libraries (June 2014)</a:t>
            </a:r>
          </a:p>
          <a:p>
            <a:pPr lvl="1"/>
            <a:r>
              <a:rPr lang="en-US" sz="2400" dirty="0" smtClean="0"/>
              <a:t>Data</a:t>
            </a:r>
          </a:p>
          <a:p>
            <a:pPr lvl="1"/>
            <a:r>
              <a:rPr lang="en-US" sz="2400" dirty="0" smtClean="0"/>
              <a:t>Device Neutral Digital Services</a:t>
            </a:r>
          </a:p>
          <a:p>
            <a:pPr lvl="1"/>
            <a:r>
              <a:rPr lang="en-US" sz="2400" dirty="0" smtClean="0"/>
              <a:t>Evolving Openness in Higher Ed</a:t>
            </a:r>
          </a:p>
          <a:p>
            <a:pPr lvl="1"/>
            <a:r>
              <a:rPr lang="en-US" sz="2400" dirty="0" smtClean="0"/>
              <a:t>Student Success</a:t>
            </a:r>
          </a:p>
          <a:p>
            <a:pPr lvl="1"/>
            <a:r>
              <a:rPr lang="en-US" sz="2400" dirty="0" smtClean="0"/>
              <a:t>Competency-based Learning</a:t>
            </a:r>
          </a:p>
          <a:p>
            <a:pPr lvl="1"/>
            <a:r>
              <a:rPr lang="en-US" sz="2400" dirty="0" err="1" smtClean="0"/>
              <a:t>Altmetrics</a:t>
            </a:r>
            <a:endParaRPr lang="en-US" sz="2400" dirty="0" smtClean="0"/>
          </a:p>
          <a:p>
            <a:pPr lvl="1"/>
            <a:r>
              <a:rPr lang="en-US" sz="2400" dirty="0" smtClean="0"/>
              <a:t>Digital Humanities</a:t>
            </a:r>
          </a:p>
          <a:p>
            <a:r>
              <a:rPr lang="en-US" sz="2000" i="1" dirty="0" smtClean="0"/>
              <a:t>See: http://crln.acrl.org/content/75/6/294.full </a:t>
            </a:r>
            <a:endParaRPr lang="en-US" sz="2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While these are great directions, our entire business model is based on our </a:t>
            </a:r>
            <a:r>
              <a:rPr lang="en-US" sz="2800" b="1" i="1" dirty="0" smtClean="0"/>
              <a:t>traditional roles and resources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perception of our needs for space and student needs are being weighed against each other.</a:t>
            </a:r>
          </a:p>
          <a:p>
            <a:r>
              <a:rPr lang="en-US" sz="2800" dirty="0" smtClean="0"/>
              <a:t>So what does that look like in academic libraries…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  <p:controls>
      <p:control spid="1026" name="ShockwaveFlash1" r:id="rId2" imgW="5792760" imgH="4343400"/>
    </p:controls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library of the future is </a:t>
            </a:r>
            <a:r>
              <a:rPr lang="en-US" dirty="0" smtClean="0"/>
              <a:t>smaller.</a:t>
            </a:r>
          </a:p>
          <a:p>
            <a:r>
              <a:rPr lang="en-US" dirty="0" smtClean="0"/>
              <a:t>….way, way </a:t>
            </a:r>
            <a:r>
              <a:rPr lang="en-US" dirty="0"/>
              <a:t>smaller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How does this impact what we collect?</a:t>
            </a:r>
          </a:p>
          <a:p>
            <a:r>
              <a:rPr lang="en-US" dirty="0" smtClean="0"/>
              <a:t>How does this impact how we serve our campus?</a:t>
            </a:r>
          </a:p>
          <a:p>
            <a:r>
              <a:rPr lang="en-US" dirty="0" smtClean="0"/>
              <a:t>Do we have the resources to address immediate needs AND be forward thinking about research?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the S. S. Kresge</a:t>
            </a:r>
          </a:p>
          <a:p>
            <a:r>
              <a:rPr lang="en-US" dirty="0" smtClean="0"/>
              <a:t>Open hours – 108 to 50 a week.</a:t>
            </a:r>
          </a:p>
          <a:p>
            <a:r>
              <a:rPr lang="en-US" dirty="0" smtClean="0"/>
              <a:t>No student seating</a:t>
            </a:r>
          </a:p>
          <a:p>
            <a:r>
              <a:rPr lang="en-US" dirty="0" smtClean="0"/>
              <a:t>No collection space* (save for 200 volumes)</a:t>
            </a:r>
          </a:p>
          <a:p>
            <a:r>
              <a:rPr lang="en-US" dirty="0" smtClean="0"/>
              <a:t>We lost the physical space – all we have left is the ethereal one!</a:t>
            </a:r>
          </a:p>
          <a:p>
            <a:r>
              <a:rPr lang="en-US" dirty="0" smtClean="0"/>
              <a:t>Full-fledged library to a service unit.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‘born digital’ library vs. the ‘becoming digital’ library.</a:t>
            </a:r>
          </a:p>
          <a:p>
            <a:pPr lvl="1"/>
            <a:r>
              <a:rPr lang="en-US" dirty="0" smtClean="0"/>
              <a:t>Florida Polytechnic University (Lakeland, FL)</a:t>
            </a:r>
          </a:p>
          <a:p>
            <a:pPr lvl="1"/>
            <a:r>
              <a:rPr lang="en-US" dirty="0" err="1" smtClean="0"/>
              <a:t>BiblioTech</a:t>
            </a:r>
            <a:r>
              <a:rPr lang="en-US" dirty="0" smtClean="0"/>
              <a:t> (Bexar County – San Antonio)</a:t>
            </a:r>
          </a:p>
          <a:p>
            <a:pPr lvl="1"/>
            <a:r>
              <a:rPr lang="en-US" dirty="0" smtClean="0"/>
              <a:t>Cushing Academy (Ashburnham, Massachusetts)</a:t>
            </a:r>
          </a:p>
          <a:p>
            <a:r>
              <a:rPr lang="en-US" dirty="0" smtClean="0"/>
              <a:t>Newsworthy for sure</a:t>
            </a:r>
          </a:p>
          <a:p>
            <a:r>
              <a:rPr lang="en-US" dirty="0" smtClean="0"/>
              <a:t>But does it support research?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work is a balancing act between </a:t>
            </a:r>
            <a:r>
              <a:rPr lang="en-US" dirty="0"/>
              <a:t>budget, space, new work and legacy </a:t>
            </a:r>
            <a:r>
              <a:rPr lang="en-US" dirty="0" smtClean="0"/>
              <a:t>work.</a:t>
            </a:r>
          </a:p>
          <a:p>
            <a:r>
              <a:rPr lang="en-US" dirty="0" smtClean="0"/>
              <a:t>Libraries have no choice but to be philosophical about collection and service decisions.</a:t>
            </a:r>
          </a:p>
          <a:p>
            <a:r>
              <a:rPr lang="en-US" dirty="0" smtClean="0"/>
              <a:t>Libraries have no choice but to be looking at ROI.</a:t>
            </a:r>
          </a:p>
          <a:p>
            <a:r>
              <a:rPr lang="en-US" dirty="0" smtClean="0"/>
              <a:t>Libraries have no choice but to question resources that are low use.</a:t>
            </a:r>
          </a:p>
          <a:p>
            <a:r>
              <a:rPr lang="en-US" dirty="0" smtClean="0"/>
              <a:t>This MAY hit other parts of the University someday…but its our problem now.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189037"/>
            <a:ext cx="6400800" cy="1782763"/>
          </a:xfrm>
        </p:spPr>
        <p:txBody>
          <a:bodyPr/>
          <a:lstStyle/>
          <a:p>
            <a:r>
              <a:rPr lang="en-US" dirty="0" smtClean="0"/>
              <a:t>Content in print is important for research.</a:t>
            </a:r>
          </a:p>
          <a:p>
            <a:r>
              <a:rPr lang="en-US" dirty="0" smtClean="0"/>
              <a:t>It just may not be important now!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Last C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3022736"/>
            <a:ext cx="4954004" cy="33018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189037"/>
            <a:ext cx="3200400" cy="5059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Losing the ability to be format agnostic.</a:t>
            </a:r>
          </a:p>
          <a:p>
            <a:r>
              <a:rPr lang="en-US" dirty="0" smtClean="0"/>
              <a:t>Old Kresge bought whatever worked</a:t>
            </a:r>
          </a:p>
          <a:p>
            <a:r>
              <a:rPr lang="en-US" dirty="0" smtClean="0"/>
              <a:t>New Kresge cannot!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2050" name="Picture 2" descr="C:\Users\cseeman\Desktop\Pra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066800"/>
            <a:ext cx="3390900" cy="4521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189037"/>
            <a:ext cx="6248400" cy="23161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Growing print divide</a:t>
            </a:r>
          </a:p>
          <a:p>
            <a:r>
              <a:rPr lang="en-US" dirty="0" smtClean="0"/>
              <a:t>Space contractions will prevent libraries from growing in niche areas.</a:t>
            </a:r>
          </a:p>
          <a:p>
            <a:r>
              <a:rPr lang="en-US" dirty="0" smtClean="0"/>
              <a:t>Print still is 2-3% of usage – but 50% of perception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3074" name="Picture 2" descr="C:\Users\cseeman\Desktop\Leas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9989" y="3536950"/>
            <a:ext cx="4178211" cy="27876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219200"/>
            <a:ext cx="3429000" cy="5059363"/>
          </a:xfrm>
        </p:spPr>
        <p:txBody>
          <a:bodyPr/>
          <a:lstStyle/>
          <a:p>
            <a:r>
              <a:rPr lang="en-US" dirty="0" smtClean="0"/>
              <a:t>What the future feel like?</a:t>
            </a:r>
          </a:p>
          <a:p>
            <a:pPr lvl="1"/>
            <a:r>
              <a:rPr lang="en-US" dirty="0" smtClean="0"/>
              <a:t>Libraries as service units</a:t>
            </a:r>
          </a:p>
          <a:p>
            <a:pPr lvl="1"/>
            <a:r>
              <a:rPr lang="en-US" dirty="0" smtClean="0"/>
              <a:t>Collections digital and/or off campus</a:t>
            </a:r>
          </a:p>
          <a:p>
            <a:pPr lvl="1"/>
            <a:r>
              <a:rPr lang="en-US" dirty="0" smtClean="0"/>
              <a:t>Student space managed elsewhere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Kresge_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371600"/>
            <a:ext cx="2877482" cy="4572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90800" y="990600"/>
            <a:ext cx="6400800" cy="22098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Mr. </a:t>
            </a:r>
            <a:r>
              <a:rPr lang="en-US" sz="2800" dirty="0" err="1" smtClean="0"/>
              <a:t>Moustafa</a:t>
            </a:r>
            <a:r>
              <a:rPr lang="en-US" sz="2800" dirty="0" smtClean="0"/>
              <a:t> (about Gustav H.) “To be frank, I think his world had vanished long before he ever entered it - but, I will say: he certainly sustained the illusion with a marvelous grace!”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4098" name="Picture 2" descr="C:\Users\cseeman\Desktop\movies-the-grand-budapest-hotel-still-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971800"/>
            <a:ext cx="3352800" cy="251731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67000" y="3124200"/>
            <a:ext cx="2667000" cy="201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Grand Budapest Hotel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Wes Anderson (2014), inspired by the work of Stefan Zweig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55626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Stefan Zweig, Wes Anderson, and a Longing for the Past – The New Yorker, March 14, 2014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90800" y="990600"/>
            <a:ext cx="6400800" cy="2667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OR…is our problem in libraries this – </a:t>
            </a:r>
          </a:p>
          <a:p>
            <a:pPr algn="ctr">
              <a:buNone/>
            </a:pPr>
            <a:r>
              <a:rPr lang="en-US" sz="3600" i="1" dirty="0" smtClean="0"/>
              <a:t>We are altruists in a </a:t>
            </a:r>
          </a:p>
          <a:p>
            <a:pPr algn="ctr">
              <a:buNone/>
            </a:pPr>
            <a:r>
              <a:rPr lang="en-US" sz="3600" i="1" dirty="0" smtClean="0"/>
              <a:t>narcissistic world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Envisioning the Library of the Future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55626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Stefan Zweig, Wes Anderson, and a Longing for the Past – The New Yorker, March 14, 2014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squirrel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2971800"/>
            <a:ext cx="5700888" cy="2286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Publisher Perspective</a:t>
            </a:r>
          </a:p>
          <a:p>
            <a:r>
              <a:rPr lang="en-US" dirty="0" smtClean="0"/>
              <a:t>Mary Beth Barilla</a:t>
            </a:r>
          </a:p>
          <a:p>
            <a:pPr lvl="1"/>
            <a:r>
              <a:rPr lang="en-US" dirty="0" smtClean="0"/>
              <a:t>Sales Manager (Emerald Group Publishing)</a:t>
            </a:r>
          </a:p>
          <a:p>
            <a:pPr lvl="1"/>
            <a:r>
              <a:rPr lang="en-US" dirty="0" smtClean="0">
                <a:hlinkClick r:id="rId2"/>
              </a:rPr>
              <a:t>mbarilla@emeraldinsight.com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Emerald logo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114800"/>
            <a:ext cx="1400150" cy="1999488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Emerald Books: a Brief History</a:t>
            </a:r>
          </a:p>
          <a:p>
            <a:pPr lvl="1"/>
            <a:r>
              <a:rPr lang="en-US" dirty="0" smtClean="0"/>
              <a:t>An independent, scholarly publisher headquartered in the UK</a:t>
            </a:r>
          </a:p>
          <a:p>
            <a:pPr lvl="1"/>
            <a:r>
              <a:rPr lang="en-US" dirty="0" smtClean="0"/>
              <a:t>Traditionally a journals publisher – known for business and management publishing</a:t>
            </a:r>
          </a:p>
          <a:p>
            <a:pPr lvl="1"/>
            <a:r>
              <a:rPr lang="en-US" dirty="0" smtClean="0"/>
              <a:t>Became a book publisher in 2007</a:t>
            </a:r>
          </a:p>
          <a:p>
            <a:pPr lvl="1"/>
            <a:r>
              <a:rPr lang="en-US" dirty="0" smtClean="0"/>
              <a:t>Currently expanding our business books program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“Big Squeeze”: One Publisher’s Perspective</a:t>
            </a:r>
          </a:p>
          <a:p>
            <a:pPr lvl="1"/>
            <a:r>
              <a:rPr lang="en-US" dirty="0" smtClean="0"/>
              <a:t>Print still accounts for ~85% of books program revenue, but sales are shifting to digital</a:t>
            </a:r>
          </a:p>
          <a:p>
            <a:pPr lvl="1"/>
            <a:r>
              <a:rPr lang="en-US" dirty="0" smtClean="0"/>
              <a:t>eBook sales are increasing, but not closing the gap</a:t>
            </a:r>
          </a:p>
          <a:p>
            <a:pPr lvl="1"/>
            <a:r>
              <a:rPr lang="en-US" dirty="0" smtClean="0"/>
              <a:t>Institutional book budgets not growing in most markets</a:t>
            </a:r>
          </a:p>
          <a:p>
            <a:pPr lvl="1"/>
            <a:r>
              <a:rPr lang="en-US" dirty="0" smtClean="0"/>
              <a:t>Authors increasingly concerned about dissemination of their research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What do book publishers have to offer?</a:t>
            </a:r>
          </a:p>
          <a:p>
            <a:pPr lvl="1"/>
            <a:r>
              <a:rPr lang="en-US" dirty="0" smtClean="0"/>
              <a:t>Brand/reputation</a:t>
            </a:r>
          </a:p>
          <a:p>
            <a:pPr lvl="1"/>
            <a:r>
              <a:rPr lang="en-US" dirty="0" smtClean="0"/>
              <a:t>Editorial review process</a:t>
            </a:r>
          </a:p>
          <a:p>
            <a:pPr lvl="1"/>
            <a:r>
              <a:rPr lang="en-US" dirty="0" smtClean="0"/>
              <a:t>Editing</a:t>
            </a:r>
          </a:p>
          <a:p>
            <a:pPr lvl="1"/>
            <a:r>
              <a:rPr lang="en-US" dirty="0" smtClean="0"/>
              <a:t>Production and design</a:t>
            </a:r>
          </a:p>
          <a:p>
            <a:pPr lvl="1"/>
            <a:r>
              <a:rPr lang="en-US" dirty="0" smtClean="0"/>
              <a:t>Ensuring discoverability</a:t>
            </a:r>
          </a:p>
          <a:p>
            <a:pPr lvl="1"/>
            <a:r>
              <a:rPr lang="en-US" dirty="0" smtClean="0"/>
              <a:t>Sales and distribution</a:t>
            </a:r>
          </a:p>
          <a:p>
            <a:pPr lvl="1"/>
            <a:r>
              <a:rPr lang="en-US" dirty="0" smtClean="0"/>
              <a:t>Marketing and publicity</a:t>
            </a:r>
          </a:p>
          <a:p>
            <a:pPr lvl="1"/>
            <a:r>
              <a:rPr lang="en-US" dirty="0" smtClean="0"/>
              <a:t>Platform development and support</a:t>
            </a:r>
          </a:p>
          <a:p>
            <a:pPr fontAlgn="base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Digital Challenges and Opportunities</a:t>
            </a:r>
          </a:p>
          <a:p>
            <a:pPr lvl="1"/>
            <a:r>
              <a:rPr lang="en-US" dirty="0" smtClean="0"/>
              <a:t>New business models</a:t>
            </a:r>
          </a:p>
          <a:p>
            <a:pPr lvl="2"/>
            <a:r>
              <a:rPr lang="en-US" sz="2800" dirty="0" smtClean="0"/>
              <a:t>DDA</a:t>
            </a:r>
          </a:p>
          <a:p>
            <a:pPr lvl="2"/>
            <a:r>
              <a:rPr lang="en-US" sz="2800" dirty="0" smtClean="0"/>
              <a:t>Subscription</a:t>
            </a:r>
          </a:p>
          <a:p>
            <a:pPr lvl="2"/>
            <a:r>
              <a:rPr lang="en-US" sz="2800" dirty="0" smtClean="0"/>
              <a:t>Open Access</a:t>
            </a:r>
          </a:p>
          <a:p>
            <a:pPr lvl="1"/>
            <a:r>
              <a:rPr lang="en-US" dirty="0" smtClean="0"/>
              <a:t>Discoverability</a:t>
            </a:r>
          </a:p>
          <a:p>
            <a:pPr lvl="1"/>
            <a:r>
              <a:rPr lang="en-US" dirty="0" smtClean="0"/>
              <a:t>Usage</a:t>
            </a:r>
          </a:p>
          <a:p>
            <a:pPr lvl="1"/>
            <a:r>
              <a:rPr lang="en-US" dirty="0" smtClean="0"/>
              <a:t>Competing with journals for budget, resources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Baril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2133600"/>
            <a:ext cx="1935104" cy="25908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Common concerns and goals</a:t>
            </a:r>
          </a:p>
          <a:p>
            <a:pPr lvl="1"/>
            <a:r>
              <a:rPr lang="en-US" dirty="0" smtClean="0"/>
              <a:t>Enhancing readership</a:t>
            </a:r>
            <a:endParaRPr lang="en-US" sz="6800" dirty="0" smtClean="0"/>
          </a:p>
          <a:p>
            <a:pPr lvl="2"/>
            <a:r>
              <a:rPr lang="en-US" dirty="0" smtClean="0"/>
              <a:t>Access</a:t>
            </a:r>
            <a:endParaRPr lang="en-US" sz="5600" dirty="0" smtClean="0"/>
          </a:p>
          <a:p>
            <a:pPr lvl="2"/>
            <a:r>
              <a:rPr lang="en-US" dirty="0" smtClean="0"/>
              <a:t>Usage</a:t>
            </a:r>
            <a:endParaRPr lang="en-US" sz="5600" dirty="0" smtClean="0"/>
          </a:p>
          <a:p>
            <a:pPr lvl="1"/>
            <a:r>
              <a:rPr lang="en-US" dirty="0" smtClean="0"/>
              <a:t>Sustainability</a:t>
            </a:r>
            <a:endParaRPr lang="en-US" sz="6800" dirty="0" smtClean="0"/>
          </a:p>
          <a:p>
            <a:pPr lvl="1"/>
            <a:r>
              <a:rPr lang="en-US" dirty="0" smtClean="0"/>
              <a:t>Demonstrating value to stakeholders</a:t>
            </a:r>
            <a:endParaRPr lang="en-US" sz="6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What does the future hold?</a:t>
            </a:r>
          </a:p>
          <a:p>
            <a:pPr lvl="1"/>
            <a:r>
              <a:rPr lang="en-US" dirty="0" smtClean="0"/>
              <a:t>Can publishers and libraries develop a more sustainable business model together?</a:t>
            </a:r>
            <a:endParaRPr lang="en-US" sz="6800" dirty="0" smtClean="0"/>
          </a:p>
          <a:p>
            <a:pPr lvl="1"/>
            <a:r>
              <a:rPr lang="en-US" dirty="0" smtClean="0"/>
              <a:t>What business and purchasing models will endure?</a:t>
            </a:r>
            <a:endParaRPr lang="en-US" sz="6800" dirty="0" smtClean="0"/>
          </a:p>
          <a:p>
            <a:pPr lvl="2"/>
            <a:r>
              <a:rPr lang="en-US" dirty="0" smtClean="0"/>
              <a:t>Publisher platforms vs. aggregator platforms?</a:t>
            </a:r>
            <a:endParaRPr lang="en-US" sz="5600" dirty="0" smtClean="0"/>
          </a:p>
          <a:p>
            <a:pPr lvl="2"/>
            <a:r>
              <a:rPr lang="en-US" dirty="0" smtClean="0"/>
              <a:t>OA monographs?</a:t>
            </a:r>
            <a:endParaRPr lang="en-US" sz="5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Formats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What does the future hold?</a:t>
            </a:r>
          </a:p>
          <a:p>
            <a:pPr lvl="1"/>
            <a:r>
              <a:rPr lang="en-US" dirty="0" smtClean="0"/>
              <a:t>What new products or business models will emerge?</a:t>
            </a:r>
            <a:endParaRPr lang="en-US" sz="6800" dirty="0" smtClean="0"/>
          </a:p>
          <a:p>
            <a:pPr lvl="2"/>
            <a:r>
              <a:rPr lang="en-US" dirty="0" smtClean="0"/>
              <a:t>Is there interest in a print/eBook bundle offer?</a:t>
            </a:r>
            <a:endParaRPr lang="en-US" sz="5600" dirty="0" smtClean="0"/>
          </a:p>
          <a:p>
            <a:pPr lvl="2"/>
            <a:r>
              <a:rPr lang="en-US" dirty="0" smtClean="0"/>
              <a:t>Enhanced eBook content?</a:t>
            </a:r>
            <a:endParaRPr lang="en-US" sz="5600" dirty="0" smtClean="0"/>
          </a:p>
          <a:p>
            <a:pPr lvl="1"/>
            <a:r>
              <a:rPr lang="en-US" dirty="0" smtClean="0"/>
              <a:t>Do authors and end-users still value long-form scholarship (i.e. the “book”)?</a:t>
            </a:r>
            <a:endParaRPr lang="en-US" sz="6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553200" cy="1020762"/>
          </a:xfrm>
        </p:spPr>
        <p:txBody>
          <a:bodyPr>
            <a:noAutofit/>
          </a:bodyPr>
          <a:lstStyle/>
          <a:p>
            <a:r>
              <a:rPr lang="en-US" sz="3600" dirty="0" smtClean="0"/>
              <a:t>Is There a Path Forward?</a:t>
            </a:r>
            <a:br>
              <a:rPr lang="en-US" sz="3600" dirty="0" smtClean="0"/>
            </a:br>
            <a:r>
              <a:rPr lang="en-US" sz="3600" dirty="0" smtClean="0"/>
              <a:t>The Vendor Perspective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752600"/>
            <a:ext cx="5105400" cy="2667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Michael Zeoli</a:t>
            </a:r>
          </a:p>
          <a:p>
            <a:pPr lvl="1"/>
            <a:r>
              <a:rPr lang="en-US" dirty="0" smtClean="0"/>
              <a:t>VP Content Development YBP Library Services</a:t>
            </a:r>
          </a:p>
          <a:p>
            <a:pPr lvl="1"/>
            <a:r>
              <a:rPr lang="en-US" dirty="0" smtClean="0">
                <a:hlinkClick r:id="rId2"/>
              </a:rPr>
              <a:t>mzeoli@ybp.com</a:t>
            </a:r>
            <a:endParaRPr lang="en-US" dirty="0" smtClean="0"/>
          </a:p>
          <a:p>
            <a:pPr fontAlgn="base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 descr="Hear-No-Evil-See-No-Evil-Speak-No-Evil"/>
          <p:cNvPicPr/>
          <p:nvPr/>
        </p:nvPicPr>
        <p:blipFill>
          <a:blip r:embed="rId3" cstate="print"/>
          <a:srcRect l="70703" t="3945" b="11162"/>
          <a:stretch>
            <a:fillRect/>
          </a:stretch>
        </p:blipFill>
        <p:spPr bwMode="auto">
          <a:xfrm>
            <a:off x="228600" y="1981200"/>
            <a:ext cx="20442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YBPDownlo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199" y="4038600"/>
            <a:ext cx="4934857" cy="1295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Where are we going?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1000" y="1176888"/>
            <a:ext cx="8458200" cy="499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 university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 doing a lot of DDA (individual &amp; consortial). The library has also converted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pproval Plan book areas to e-slips only (from print books).”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Y</a:t>
            </a: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university’s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overall budget will be flat this year. The library is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now moving all DDA possible eBooks into the DDA repository, and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have just changed DDA to allow STLs which decrease DDA expenditures.”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Z university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eBooks via Approval Plan and 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rders are down. DDA purchasing is up;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Library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pushing more and more print and ebook notification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slips into their DDA pool.”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There a Path Forward?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6" name="Picture 5" descr="C:\Users\mzeoli\Desktop\Charleston 2014\taylor-swift-435.jpg"/>
          <p:cNvPicPr/>
          <p:nvPr/>
        </p:nvPicPr>
        <p:blipFill>
          <a:blip r:embed="rId2" cstate="print"/>
          <a:srcRect t="12591"/>
          <a:stretch>
            <a:fillRect/>
          </a:stretch>
        </p:blipFill>
        <p:spPr bwMode="auto">
          <a:xfrm>
            <a:off x="304800" y="2286000"/>
            <a:ext cx="205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14600" y="1524000"/>
            <a:ext cx="609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Music sales have been dropping all year, as the record industry navigates a shift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selling downloads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offering music catalogs via streaming services such as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Spotify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  Album sales are down 14 percent and track sales are down 13 percent, but paid subscriptions jumped 57 percent last year.     [Rolling Stone]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2484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Fall and the Nuts  (units)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 l="23537" r="24134"/>
          <a:stretch>
            <a:fillRect/>
          </a:stretch>
        </p:blipFill>
        <p:spPr bwMode="auto">
          <a:xfrm>
            <a:off x="2667000" y="1066800"/>
            <a:ext cx="2869174" cy="2690446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0" name="Picture 9"/>
          <p:cNvPicPr/>
          <p:nvPr/>
        </p:nvPicPr>
        <p:blipFill>
          <a:blip r:embed="rId3" cstate="print"/>
          <a:srcRect l="23640" r="24127"/>
          <a:stretch>
            <a:fillRect/>
          </a:stretch>
        </p:blipFill>
        <p:spPr bwMode="auto">
          <a:xfrm>
            <a:off x="5791200" y="1066800"/>
            <a:ext cx="2871910" cy="26816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8" name="Picture 17"/>
          <p:cNvPicPr/>
          <p:nvPr/>
        </p:nvPicPr>
        <p:blipFill>
          <a:blip r:embed="rId4" cstate="print"/>
          <a:srcRect l="24400" r="22940"/>
          <a:stretch>
            <a:fillRect/>
          </a:stretch>
        </p:blipFill>
        <p:spPr bwMode="auto">
          <a:xfrm>
            <a:off x="5791200" y="3886200"/>
            <a:ext cx="2900338" cy="2672861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9" name="Picture 18"/>
          <p:cNvPicPr/>
          <p:nvPr/>
        </p:nvPicPr>
        <p:blipFill>
          <a:blip r:embed="rId5" cstate="print"/>
          <a:srcRect l="24185" r="23891"/>
          <a:stretch>
            <a:fillRect/>
          </a:stretch>
        </p:blipFill>
        <p:spPr bwMode="auto">
          <a:xfrm>
            <a:off x="2667000" y="3886200"/>
            <a:ext cx="2899996" cy="26717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med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5532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Digital Nuts  (units)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l="22407" r="22495"/>
          <a:stretch>
            <a:fillRect/>
          </a:stretch>
        </p:blipFill>
        <p:spPr bwMode="auto">
          <a:xfrm>
            <a:off x="2590800" y="1066800"/>
            <a:ext cx="3023528" cy="267286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 l="20779" r="22734"/>
          <a:stretch>
            <a:fillRect/>
          </a:stretch>
        </p:blipFill>
        <p:spPr bwMode="auto">
          <a:xfrm>
            <a:off x="5791200" y="1066800"/>
            <a:ext cx="3102219" cy="267286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l="22859" r="22026"/>
          <a:stretch>
            <a:fillRect/>
          </a:stretch>
        </p:blipFill>
        <p:spPr bwMode="auto">
          <a:xfrm>
            <a:off x="2590800" y="3886200"/>
            <a:ext cx="3026801" cy="267286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9" name="Picture 8"/>
          <p:cNvPicPr/>
          <p:nvPr/>
        </p:nvPicPr>
        <p:blipFill>
          <a:blip r:embed="rId5" cstate="print"/>
          <a:srcRect l="20266" r="23337"/>
          <a:stretch>
            <a:fillRect/>
          </a:stretch>
        </p:blipFill>
        <p:spPr bwMode="auto">
          <a:xfrm>
            <a:off x="5791200" y="3886200"/>
            <a:ext cx="3102219" cy="267286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med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7630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Will these nuts last till Spring?  (dollars)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l="19505" r="18315"/>
          <a:stretch>
            <a:fillRect/>
          </a:stretch>
        </p:blipFill>
        <p:spPr bwMode="auto">
          <a:xfrm>
            <a:off x="1905000" y="838200"/>
            <a:ext cx="4176346" cy="3974123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3" cstate="print"/>
          <a:srcRect l="22150" r="18394"/>
          <a:stretch>
            <a:fillRect/>
          </a:stretch>
        </p:blipFill>
        <p:spPr bwMode="auto">
          <a:xfrm>
            <a:off x="5108331" y="2514600"/>
            <a:ext cx="4035669" cy="39741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57800" y="12192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FY 14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343400" y="55626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FY 13</a:t>
            </a:r>
            <a:endParaRPr lang="en-US" sz="2800" b="1" dirty="0"/>
          </a:p>
        </p:txBody>
      </p:sp>
    </p:spTree>
  </p:cSld>
  <p:clrMapOvr>
    <a:masterClrMapping/>
  </p:clrMapOvr>
  <p:transition spd="med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4582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. . . or are the Chestnuts in the fire ?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066800"/>
            <a:ext cx="6934200" cy="51816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med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67056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. . . the fire . . .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066800"/>
            <a:ext cx="6934200" cy="518159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med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7724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Now where did the nuts get buried?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066800"/>
            <a:ext cx="6934200" cy="516599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</p:cSld>
  <p:clrMapOvr>
    <a:masterClrMapping/>
  </p:clrMapOvr>
  <p:transition spd="med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much are the nuts worth?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1" y="1295400"/>
          <a:ext cx="7467600" cy="4724399"/>
        </p:xfrm>
        <a:graphic>
          <a:graphicData uri="http://schemas.openxmlformats.org/drawingml/2006/table">
            <a:tbl>
              <a:tblPr/>
              <a:tblGrid>
                <a:gridCol w="995680"/>
                <a:gridCol w="1493520"/>
                <a:gridCol w="1576494"/>
                <a:gridCol w="2084096"/>
                <a:gridCol w="1317810"/>
              </a:tblGrid>
              <a:tr h="21045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FY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% Digital of</a:t>
                      </a:r>
                      <a:br>
                        <a:rPr lang="en-US" sz="2400" b="1" i="0" u="none" strike="noStrike">
                          <a:latin typeface="+mj-lt"/>
                        </a:rPr>
                      </a:br>
                      <a:r>
                        <a:rPr lang="en-US" sz="2400" b="1" i="0" u="none" strike="noStrike">
                          <a:latin typeface="+mj-lt"/>
                        </a:rPr>
                        <a:t>Total Sales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DDA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Records Sent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Value of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DDA Records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% DDA Records</a:t>
                      </a:r>
                      <a:b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Triggered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4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FY 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2,898,960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 dirty="0">
                          <a:latin typeface="+mj-lt"/>
                        </a:rPr>
                        <a:t>$313,665,753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654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2,095,383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>
                          <a:latin typeface="+mj-lt"/>
                        </a:rPr>
                        <a:t>$209,545,509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solidFill>
                            <a:srgbClr val="FF0000"/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54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1,038,340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>
                          <a:latin typeface="+mj-lt"/>
                        </a:rPr>
                        <a:t>$100,983,365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solidFill>
                            <a:srgbClr val="FF0000"/>
                          </a:solidFill>
                          <a:latin typeface="+mj-lt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54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33,119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i="0" u="none" strike="noStrike">
                          <a:latin typeface="+mj-lt"/>
                        </a:rPr>
                        <a:t>$3,174,188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7800" y="1371602"/>
          <a:ext cx="7467600" cy="4648199"/>
        </p:xfrm>
        <a:graphic>
          <a:graphicData uri="http://schemas.openxmlformats.org/drawingml/2006/table">
            <a:tbl>
              <a:tblPr/>
              <a:tblGrid>
                <a:gridCol w="1232515"/>
                <a:gridCol w="1595021"/>
                <a:gridCol w="1586735"/>
                <a:gridCol w="1586929"/>
                <a:gridCol w="1466400"/>
              </a:tblGrid>
              <a:tr h="2211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FY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% eSales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= DDA / STL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(units)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% DDA / STL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= STL (units)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AVG ebook</a:t>
                      </a:r>
                      <a:br>
                        <a:rPr lang="en-US" sz="2400" b="1" i="0" u="none" strike="noStrike" dirty="0">
                          <a:latin typeface="+mj-lt"/>
                        </a:rPr>
                      </a:br>
                      <a:r>
                        <a:rPr lang="en-US" sz="2400" b="1" i="0" u="none" strike="noStrike" dirty="0">
                          <a:latin typeface="+mj-lt"/>
                        </a:rPr>
                        <a:t>w/o STL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AVG ebook</a:t>
                      </a:r>
                      <a:br>
                        <a:rPr lang="en-US" sz="2400" b="1" i="0" u="none" strike="noStrike">
                          <a:latin typeface="+mj-lt"/>
                        </a:rPr>
                      </a:br>
                      <a:r>
                        <a:rPr lang="en-US" sz="2400" b="1" i="0" u="none" strike="noStrike">
                          <a:latin typeface="+mj-lt"/>
                        </a:rPr>
                        <a:t>w / STL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latin typeface="+mj-lt"/>
                        </a:rPr>
                        <a:t>FY 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$108.20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$65.81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60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$100.00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$67.38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0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$97.25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$70.23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0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latin typeface="+mj-lt"/>
                        </a:rPr>
                        <a:t>FY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>
                          <a:latin typeface="+mj-lt"/>
                        </a:rPr>
                        <a:t>$95.84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latin typeface="+mj-lt"/>
                        </a:rPr>
                        <a:t>$91.01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09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 . . and the Squeeze . . .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There a Path Forward?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00400" y="2286000"/>
            <a:ext cx="5105400" cy="2667000"/>
          </a:xfrm>
        </p:spPr>
        <p:txBody>
          <a:bodyPr/>
          <a:lstStyle/>
          <a:p>
            <a:pPr algn="r">
              <a:buNone/>
            </a:pPr>
            <a:r>
              <a:rPr lang="en-US" sz="4000" dirty="0" smtClean="0"/>
              <a:t>Even a blind squirrel finds a nut once in a while . . .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457201" y="1981200"/>
            <a:ext cx="1828800" cy="1219200"/>
          </a:xfrm>
          <a:custGeom>
            <a:avLst/>
            <a:gdLst>
              <a:gd name="connsiteX0" fmla="*/ 6927 w 1780309"/>
              <a:gd name="connsiteY0" fmla="*/ 4618 h 1029855"/>
              <a:gd name="connsiteX1" fmla="*/ 48490 w 1780309"/>
              <a:gd name="connsiteY1" fmla="*/ 32327 h 1029855"/>
              <a:gd name="connsiteX2" fmla="*/ 62345 w 1780309"/>
              <a:gd name="connsiteY2" fmla="*/ 73891 h 1029855"/>
              <a:gd name="connsiteX3" fmla="*/ 90054 w 1780309"/>
              <a:gd name="connsiteY3" fmla="*/ 129309 h 1029855"/>
              <a:gd name="connsiteX4" fmla="*/ 117763 w 1780309"/>
              <a:gd name="connsiteY4" fmla="*/ 212437 h 1029855"/>
              <a:gd name="connsiteX5" fmla="*/ 145472 w 1780309"/>
              <a:gd name="connsiteY5" fmla="*/ 254000 h 1029855"/>
              <a:gd name="connsiteX6" fmla="*/ 200890 w 1780309"/>
              <a:gd name="connsiteY6" fmla="*/ 364837 h 1029855"/>
              <a:gd name="connsiteX7" fmla="*/ 242454 w 1780309"/>
              <a:gd name="connsiteY7" fmla="*/ 503382 h 1029855"/>
              <a:gd name="connsiteX8" fmla="*/ 270163 w 1780309"/>
              <a:gd name="connsiteY8" fmla="*/ 586509 h 1029855"/>
              <a:gd name="connsiteX9" fmla="*/ 353290 w 1780309"/>
              <a:gd name="connsiteY9" fmla="*/ 711200 h 1029855"/>
              <a:gd name="connsiteX10" fmla="*/ 380999 w 1780309"/>
              <a:gd name="connsiteY10" fmla="*/ 752764 h 1029855"/>
              <a:gd name="connsiteX11" fmla="*/ 464127 w 1780309"/>
              <a:gd name="connsiteY11" fmla="*/ 863600 h 1029855"/>
              <a:gd name="connsiteX12" fmla="*/ 464127 w 1780309"/>
              <a:gd name="connsiteY12" fmla="*/ 863600 h 1029855"/>
              <a:gd name="connsiteX13" fmla="*/ 1239981 w 1780309"/>
              <a:gd name="connsiteY13" fmla="*/ 877455 h 1029855"/>
              <a:gd name="connsiteX14" fmla="*/ 1295399 w 1780309"/>
              <a:gd name="connsiteY14" fmla="*/ 891309 h 1029855"/>
              <a:gd name="connsiteX15" fmla="*/ 1447799 w 1780309"/>
              <a:gd name="connsiteY15" fmla="*/ 919018 h 1029855"/>
              <a:gd name="connsiteX16" fmla="*/ 1530927 w 1780309"/>
              <a:gd name="connsiteY16" fmla="*/ 960582 h 1029855"/>
              <a:gd name="connsiteX17" fmla="*/ 1572490 w 1780309"/>
              <a:gd name="connsiteY17" fmla="*/ 974437 h 1029855"/>
              <a:gd name="connsiteX18" fmla="*/ 1655618 w 1780309"/>
              <a:gd name="connsiteY18" fmla="*/ 1029855 h 1029855"/>
              <a:gd name="connsiteX19" fmla="*/ 1711036 w 1780309"/>
              <a:gd name="connsiteY19" fmla="*/ 794327 h 1029855"/>
              <a:gd name="connsiteX20" fmla="*/ 1738745 w 1780309"/>
              <a:gd name="connsiteY20" fmla="*/ 711200 h 1029855"/>
              <a:gd name="connsiteX21" fmla="*/ 1752599 w 1780309"/>
              <a:gd name="connsiteY21" fmla="*/ 669637 h 1029855"/>
              <a:gd name="connsiteX22" fmla="*/ 1766454 w 1780309"/>
              <a:gd name="connsiteY22" fmla="*/ 628073 h 1029855"/>
              <a:gd name="connsiteX23" fmla="*/ 1780309 w 1780309"/>
              <a:gd name="connsiteY23" fmla="*/ 586509 h 1029855"/>
              <a:gd name="connsiteX24" fmla="*/ 1142999 w 1780309"/>
              <a:gd name="connsiteY24" fmla="*/ 572655 h 1029855"/>
              <a:gd name="connsiteX25" fmla="*/ 976745 w 1780309"/>
              <a:gd name="connsiteY25" fmla="*/ 558800 h 1029855"/>
              <a:gd name="connsiteX26" fmla="*/ 893618 w 1780309"/>
              <a:gd name="connsiteY26" fmla="*/ 517237 h 1029855"/>
              <a:gd name="connsiteX27" fmla="*/ 810490 w 1780309"/>
              <a:gd name="connsiteY27" fmla="*/ 489527 h 1029855"/>
              <a:gd name="connsiteX28" fmla="*/ 685799 w 1780309"/>
              <a:gd name="connsiteY28" fmla="*/ 420255 h 1029855"/>
              <a:gd name="connsiteX29" fmla="*/ 561109 w 1780309"/>
              <a:gd name="connsiteY29" fmla="*/ 337127 h 1029855"/>
              <a:gd name="connsiteX30" fmla="*/ 519545 w 1780309"/>
              <a:gd name="connsiteY30" fmla="*/ 309418 h 1029855"/>
              <a:gd name="connsiteX31" fmla="*/ 436418 w 1780309"/>
              <a:gd name="connsiteY31" fmla="*/ 281709 h 1029855"/>
              <a:gd name="connsiteX32" fmla="*/ 339436 w 1780309"/>
              <a:gd name="connsiteY32" fmla="*/ 254000 h 1029855"/>
              <a:gd name="connsiteX33" fmla="*/ 228599 w 1780309"/>
              <a:gd name="connsiteY33" fmla="*/ 170873 h 1029855"/>
              <a:gd name="connsiteX34" fmla="*/ 214745 w 1780309"/>
              <a:gd name="connsiteY34" fmla="*/ 129309 h 1029855"/>
              <a:gd name="connsiteX35" fmla="*/ 90054 w 1780309"/>
              <a:gd name="connsiteY35" fmla="*/ 60037 h 1029855"/>
              <a:gd name="connsiteX36" fmla="*/ 6927 w 1780309"/>
              <a:gd name="connsiteY36" fmla="*/ 4618 h 102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80309" h="1029855">
                <a:moveTo>
                  <a:pt x="6927" y="4618"/>
                </a:moveTo>
                <a:cubicBezTo>
                  <a:pt x="0" y="0"/>
                  <a:pt x="38088" y="19325"/>
                  <a:pt x="48490" y="32327"/>
                </a:cubicBezTo>
                <a:cubicBezTo>
                  <a:pt x="57613" y="43731"/>
                  <a:pt x="56592" y="60468"/>
                  <a:pt x="62345" y="73891"/>
                </a:cubicBezTo>
                <a:cubicBezTo>
                  <a:pt x="70481" y="92874"/>
                  <a:pt x="82384" y="110133"/>
                  <a:pt x="90054" y="129309"/>
                </a:cubicBezTo>
                <a:cubicBezTo>
                  <a:pt x="100902" y="156428"/>
                  <a:pt x="101561" y="188134"/>
                  <a:pt x="117763" y="212437"/>
                </a:cubicBezTo>
                <a:cubicBezTo>
                  <a:pt x="126999" y="226291"/>
                  <a:pt x="138709" y="238784"/>
                  <a:pt x="145472" y="254000"/>
                </a:cubicBezTo>
                <a:cubicBezTo>
                  <a:pt x="196416" y="368624"/>
                  <a:pt x="143984" y="307929"/>
                  <a:pt x="200890" y="364837"/>
                </a:cubicBezTo>
                <a:cubicBezTo>
                  <a:pt x="298856" y="658736"/>
                  <a:pt x="179638" y="293998"/>
                  <a:pt x="242454" y="503382"/>
                </a:cubicBezTo>
                <a:cubicBezTo>
                  <a:pt x="250847" y="531358"/>
                  <a:pt x="253962" y="562207"/>
                  <a:pt x="270163" y="586509"/>
                </a:cubicBezTo>
                <a:lnTo>
                  <a:pt x="353290" y="711200"/>
                </a:lnTo>
                <a:cubicBezTo>
                  <a:pt x="362526" y="725055"/>
                  <a:pt x="369225" y="740990"/>
                  <a:pt x="380999" y="752764"/>
                </a:cubicBezTo>
                <a:cubicBezTo>
                  <a:pt x="432258" y="804021"/>
                  <a:pt x="401463" y="769604"/>
                  <a:pt x="464127" y="863600"/>
                </a:cubicBezTo>
                <a:lnTo>
                  <a:pt x="464127" y="863600"/>
                </a:lnTo>
                <a:lnTo>
                  <a:pt x="1239981" y="877455"/>
                </a:lnTo>
                <a:cubicBezTo>
                  <a:pt x="1258454" y="882073"/>
                  <a:pt x="1276811" y="887178"/>
                  <a:pt x="1295399" y="891309"/>
                </a:cubicBezTo>
                <a:cubicBezTo>
                  <a:pt x="1353505" y="904221"/>
                  <a:pt x="1387625" y="908989"/>
                  <a:pt x="1447799" y="919018"/>
                </a:cubicBezTo>
                <a:cubicBezTo>
                  <a:pt x="1552268" y="953842"/>
                  <a:pt x="1423500" y="906868"/>
                  <a:pt x="1530927" y="960582"/>
                </a:cubicBezTo>
                <a:cubicBezTo>
                  <a:pt x="1543989" y="967113"/>
                  <a:pt x="1559724" y="967345"/>
                  <a:pt x="1572490" y="974437"/>
                </a:cubicBezTo>
                <a:cubicBezTo>
                  <a:pt x="1601601" y="990610"/>
                  <a:pt x="1655618" y="1029855"/>
                  <a:pt x="1655618" y="1029855"/>
                </a:cubicBezTo>
                <a:cubicBezTo>
                  <a:pt x="1748980" y="936490"/>
                  <a:pt x="1676049" y="1027571"/>
                  <a:pt x="1711036" y="794327"/>
                </a:cubicBezTo>
                <a:cubicBezTo>
                  <a:pt x="1715369" y="765442"/>
                  <a:pt x="1729509" y="738909"/>
                  <a:pt x="1738745" y="711200"/>
                </a:cubicBezTo>
                <a:lnTo>
                  <a:pt x="1752599" y="669637"/>
                </a:lnTo>
                <a:lnTo>
                  <a:pt x="1766454" y="628073"/>
                </a:lnTo>
                <a:lnTo>
                  <a:pt x="1780309" y="586509"/>
                </a:lnTo>
                <a:cubicBezTo>
                  <a:pt x="1607966" y="414172"/>
                  <a:pt x="1779810" y="572655"/>
                  <a:pt x="1142999" y="572655"/>
                </a:cubicBezTo>
                <a:cubicBezTo>
                  <a:pt x="1087389" y="572655"/>
                  <a:pt x="1032163" y="563418"/>
                  <a:pt x="976745" y="558800"/>
                </a:cubicBezTo>
                <a:cubicBezTo>
                  <a:pt x="825180" y="508281"/>
                  <a:pt x="1054740" y="588848"/>
                  <a:pt x="893618" y="517237"/>
                </a:cubicBezTo>
                <a:cubicBezTo>
                  <a:pt x="866927" y="505374"/>
                  <a:pt x="834793" y="505729"/>
                  <a:pt x="810490" y="489527"/>
                </a:cubicBezTo>
                <a:cubicBezTo>
                  <a:pt x="715212" y="426008"/>
                  <a:pt x="758956" y="444640"/>
                  <a:pt x="685799" y="420255"/>
                </a:cubicBezTo>
                <a:lnTo>
                  <a:pt x="561109" y="337127"/>
                </a:lnTo>
                <a:cubicBezTo>
                  <a:pt x="547254" y="327890"/>
                  <a:pt x="535342" y="314684"/>
                  <a:pt x="519545" y="309418"/>
                </a:cubicBezTo>
                <a:cubicBezTo>
                  <a:pt x="491836" y="300182"/>
                  <a:pt x="464754" y="288793"/>
                  <a:pt x="436418" y="281709"/>
                </a:cubicBezTo>
                <a:cubicBezTo>
                  <a:pt x="423368" y="278447"/>
                  <a:pt x="355703" y="263037"/>
                  <a:pt x="339436" y="254000"/>
                </a:cubicBezTo>
                <a:cubicBezTo>
                  <a:pt x="268940" y="214835"/>
                  <a:pt x="270640" y="212912"/>
                  <a:pt x="228599" y="170873"/>
                </a:cubicBezTo>
                <a:cubicBezTo>
                  <a:pt x="223981" y="157018"/>
                  <a:pt x="225072" y="139636"/>
                  <a:pt x="214745" y="129309"/>
                </a:cubicBezTo>
                <a:cubicBezTo>
                  <a:pt x="167105" y="81669"/>
                  <a:pt x="142320" y="77458"/>
                  <a:pt x="90054" y="60037"/>
                </a:cubicBezTo>
                <a:cubicBezTo>
                  <a:pt x="55043" y="25025"/>
                  <a:pt x="13854" y="9236"/>
                  <a:pt x="6927" y="4618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</a:p>
          <a:p>
            <a:r>
              <a:rPr lang="en-US" dirty="0" smtClean="0"/>
              <a:t>Discussions</a:t>
            </a:r>
          </a:p>
          <a:p>
            <a:r>
              <a:rPr lang="en-US" dirty="0" smtClean="0"/>
              <a:t>Options</a:t>
            </a:r>
          </a:p>
          <a:p>
            <a:r>
              <a:rPr lang="en-US" dirty="0" smtClean="0"/>
              <a:t>Solutions</a:t>
            </a:r>
          </a:p>
          <a:p>
            <a:r>
              <a:rPr lang="en-US" dirty="0" smtClean="0"/>
              <a:t>Any other nominalizations?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Mary Beth </a:t>
            </a:r>
            <a:r>
              <a:rPr lang="en-US" dirty="0" smtClean="0"/>
              <a:t>Barilla</a:t>
            </a:r>
          </a:p>
          <a:p>
            <a:pPr lvl="1"/>
            <a:r>
              <a:rPr lang="en-US" dirty="0" smtClean="0"/>
              <a:t>Sales Manager (Emerald Group Publishing)</a:t>
            </a:r>
          </a:p>
          <a:p>
            <a:pPr lvl="1"/>
            <a:r>
              <a:rPr lang="en-US" dirty="0" smtClean="0">
                <a:hlinkClick r:id="rId2"/>
              </a:rPr>
              <a:t>mbarilla@emeraldinsight.com</a:t>
            </a:r>
            <a:endParaRPr lang="en-US" dirty="0" smtClean="0"/>
          </a:p>
          <a:p>
            <a:r>
              <a:rPr lang="en-US" dirty="0"/>
              <a:t>Corey </a:t>
            </a:r>
            <a:r>
              <a:rPr lang="en-US" dirty="0" smtClean="0"/>
              <a:t>Seeman</a:t>
            </a:r>
          </a:p>
          <a:p>
            <a:pPr lvl="1"/>
            <a:r>
              <a:rPr lang="en-US" dirty="0" smtClean="0"/>
              <a:t>Director, Kresge Library Services    (U of Michigan) </a:t>
            </a:r>
          </a:p>
          <a:p>
            <a:pPr lvl="1"/>
            <a:r>
              <a:rPr lang="en-US" dirty="0" smtClean="0">
                <a:hlinkClick r:id="rId3"/>
              </a:rPr>
              <a:t>cseeman@umich.edu</a:t>
            </a:r>
            <a:endParaRPr lang="en-US" dirty="0" smtClean="0"/>
          </a:p>
          <a:p>
            <a:r>
              <a:rPr lang="en-US" dirty="0" smtClean="0"/>
              <a:t>Michael Zeoli</a:t>
            </a:r>
          </a:p>
          <a:p>
            <a:pPr lvl="1"/>
            <a:r>
              <a:rPr lang="en-US" dirty="0"/>
              <a:t>VP Strategic </a:t>
            </a:r>
            <a:r>
              <a:rPr lang="en-US" dirty="0" err="1"/>
              <a:t>eContent</a:t>
            </a:r>
            <a:r>
              <a:rPr lang="en-US" dirty="0"/>
              <a:t> </a:t>
            </a:r>
            <a:r>
              <a:rPr lang="en-US" dirty="0" smtClean="0"/>
              <a:t>Development (YBP)</a:t>
            </a:r>
          </a:p>
          <a:p>
            <a:pPr lvl="1"/>
            <a:r>
              <a:rPr lang="en-US" dirty="0" smtClean="0">
                <a:hlinkClick r:id="rId4"/>
              </a:rPr>
              <a:t>mzeoli@ybp.com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Big Squeeze: State of Book Publishing and Academic Libraries</a:t>
            </a:r>
          </a:p>
          <a:p>
            <a:r>
              <a:rPr lang="en-US" smtClean="0"/>
              <a:t>Charleston Conference 2014 – Barilla, Seeman &amp; Zeoli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2339</Words>
  <Application>Microsoft Office PowerPoint</Application>
  <PresentationFormat>On-screen Show (4:3)</PresentationFormat>
  <Paragraphs>335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The Big Squeeze:  State of Book Publishing and Academic Libraries</vt:lpstr>
      <vt:lpstr>Presentation Overview</vt:lpstr>
      <vt:lpstr>Introductions</vt:lpstr>
      <vt:lpstr>Finding Common Ground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Envisioning the Library of the Future</vt:lpstr>
      <vt:lpstr>New Formats and Models</vt:lpstr>
      <vt:lpstr>New Formats and Models</vt:lpstr>
      <vt:lpstr>New Formats and Models</vt:lpstr>
      <vt:lpstr>New Formats and Models</vt:lpstr>
      <vt:lpstr>New Formats and Models</vt:lpstr>
      <vt:lpstr>New Formats and Models</vt:lpstr>
      <vt:lpstr>New Formats and Models</vt:lpstr>
      <vt:lpstr>New Formats and Models</vt:lpstr>
      <vt:lpstr>Is There a Path Forward? The Vendor Perspective</vt:lpstr>
      <vt:lpstr>Where are we going?</vt:lpstr>
      <vt:lpstr>Is There a Path Forward?</vt:lpstr>
      <vt:lpstr>The Fall and the Nuts  (units)</vt:lpstr>
      <vt:lpstr>The Digital Nuts  (units)</vt:lpstr>
      <vt:lpstr>Will these nuts last till Spring?  (dollars)</vt:lpstr>
      <vt:lpstr>. . . or are the Chestnuts in the fire ?</vt:lpstr>
      <vt:lpstr>. . . the fire . . .</vt:lpstr>
      <vt:lpstr>Now where did the nuts get buried?</vt:lpstr>
      <vt:lpstr>How much are the nuts worth?</vt:lpstr>
      <vt:lpstr>Slide 39</vt:lpstr>
      <vt:lpstr>Is There a Path Forward?</vt:lpstr>
      <vt:lpstr>Now What?</vt:lpstr>
      <vt:lpstr>Now What?</vt:lpstr>
    </vt:vector>
  </TitlesOfParts>
  <Company>Ross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School of Business</dc:creator>
  <cp:lastModifiedBy>Corey Seeman</cp:lastModifiedBy>
  <cp:revision>67</cp:revision>
  <dcterms:created xsi:type="dcterms:W3CDTF">2014-10-24T17:12:36Z</dcterms:created>
  <dcterms:modified xsi:type="dcterms:W3CDTF">2014-11-06T23:48:01Z</dcterms:modified>
</cp:coreProperties>
</file>