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2"/>
  </p:sldMasterIdLst>
  <p:notesMasterIdLst>
    <p:notesMasterId r:id="rId46"/>
  </p:notesMasterIdLst>
  <p:handoutMasterIdLst>
    <p:handoutMasterId r:id="rId47"/>
  </p:handoutMasterIdLst>
  <p:sldIdLst>
    <p:sldId id="257" r:id="rId3"/>
    <p:sldId id="260" r:id="rId4"/>
    <p:sldId id="320" r:id="rId5"/>
    <p:sldId id="313" r:id="rId6"/>
    <p:sldId id="263" r:id="rId7"/>
    <p:sldId id="277" r:id="rId8"/>
    <p:sldId id="298" r:id="rId9"/>
    <p:sldId id="278" r:id="rId10"/>
    <p:sldId id="264" r:id="rId11"/>
    <p:sldId id="300" r:id="rId12"/>
    <p:sldId id="296" r:id="rId13"/>
    <p:sldId id="301" r:id="rId14"/>
    <p:sldId id="265" r:id="rId15"/>
    <p:sldId id="308" r:id="rId16"/>
    <p:sldId id="267" r:id="rId17"/>
    <p:sldId id="314" r:id="rId18"/>
    <p:sldId id="318" r:id="rId19"/>
    <p:sldId id="312" r:id="rId20"/>
    <p:sldId id="315" r:id="rId21"/>
    <p:sldId id="321" r:id="rId22"/>
    <p:sldId id="316" r:id="rId23"/>
    <p:sldId id="272" r:id="rId24"/>
    <p:sldId id="310" r:id="rId25"/>
    <p:sldId id="274" r:id="rId26"/>
    <p:sldId id="306" r:id="rId27"/>
    <p:sldId id="275" r:id="rId28"/>
    <p:sldId id="304" r:id="rId29"/>
    <p:sldId id="305" r:id="rId30"/>
    <p:sldId id="322" r:id="rId31"/>
    <p:sldId id="279" r:id="rId32"/>
    <p:sldId id="287" r:id="rId33"/>
    <p:sldId id="282" r:id="rId34"/>
    <p:sldId id="297" r:id="rId35"/>
    <p:sldId id="281" r:id="rId36"/>
    <p:sldId id="283" r:id="rId37"/>
    <p:sldId id="284" r:id="rId38"/>
    <p:sldId id="288" r:id="rId39"/>
    <p:sldId id="286" r:id="rId40"/>
    <p:sldId id="290" r:id="rId41"/>
    <p:sldId id="293" r:id="rId42"/>
    <p:sldId id="294" r:id="rId43"/>
    <p:sldId id="299" r:id="rId44"/>
    <p:sldId id="319" r:id="rId45"/>
  </p:sldIdLst>
  <p:sldSz cx="9144000" cy="6858000" type="screen4x3"/>
  <p:notesSz cx="6934200" cy="92202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656" y="-2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5138" cy="460375"/>
          </a:xfrm>
          <a:prstGeom prst="rect">
            <a:avLst/>
          </a:prstGeom>
        </p:spPr>
        <p:txBody>
          <a:bodyPr vert="horz" lIns="91429" tIns="45714" rIns="91429" bIns="45714"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927475" y="0"/>
            <a:ext cx="3005138" cy="460375"/>
          </a:xfrm>
          <a:prstGeom prst="rect">
            <a:avLst/>
          </a:prstGeom>
        </p:spPr>
        <p:txBody>
          <a:bodyPr vert="horz" lIns="91429" tIns="45714" rIns="91429" bIns="45714" rtlCol="0"/>
          <a:lstStyle>
            <a:lvl1pPr algn="r" fontAlgn="auto">
              <a:spcBef>
                <a:spcPts val="0"/>
              </a:spcBef>
              <a:spcAft>
                <a:spcPts val="0"/>
              </a:spcAft>
              <a:defRPr sz="1200" smtClean="0">
                <a:latin typeface="+mn-lt"/>
                <a:cs typeface="+mn-cs"/>
              </a:defRPr>
            </a:lvl1pPr>
          </a:lstStyle>
          <a:p>
            <a:pPr>
              <a:defRPr/>
            </a:pPr>
            <a:fld id="{7A836B3D-0880-4551-A298-F3FA46F000A8}" type="datetimeFigureOut">
              <a:rPr lang="en-US"/>
              <a:pPr>
                <a:defRPr/>
              </a:pPr>
              <a:t>2/9/2015</a:t>
            </a:fld>
            <a:endParaRPr lang="en-US"/>
          </a:p>
        </p:txBody>
      </p:sp>
      <p:sp>
        <p:nvSpPr>
          <p:cNvPr id="4" name="Footer Placeholder 3"/>
          <p:cNvSpPr>
            <a:spLocks noGrp="1"/>
          </p:cNvSpPr>
          <p:nvPr>
            <p:ph type="ftr" sz="quarter" idx="2"/>
          </p:nvPr>
        </p:nvSpPr>
        <p:spPr>
          <a:xfrm>
            <a:off x="0" y="8758238"/>
            <a:ext cx="3005138" cy="460375"/>
          </a:xfrm>
          <a:prstGeom prst="rect">
            <a:avLst/>
          </a:prstGeom>
        </p:spPr>
        <p:txBody>
          <a:bodyPr vert="horz" lIns="91429" tIns="45714" rIns="91429" bIns="45714"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927475" y="8758238"/>
            <a:ext cx="3005138" cy="460375"/>
          </a:xfrm>
          <a:prstGeom prst="rect">
            <a:avLst/>
          </a:prstGeom>
        </p:spPr>
        <p:txBody>
          <a:bodyPr vert="horz" lIns="91429" tIns="45714" rIns="91429" bIns="45714" rtlCol="0" anchor="b"/>
          <a:lstStyle>
            <a:lvl1pPr algn="r" fontAlgn="auto">
              <a:spcBef>
                <a:spcPts val="0"/>
              </a:spcBef>
              <a:spcAft>
                <a:spcPts val="0"/>
              </a:spcAft>
              <a:defRPr sz="1200" smtClean="0">
                <a:latin typeface="+mn-lt"/>
                <a:cs typeface="+mn-cs"/>
              </a:defRPr>
            </a:lvl1pPr>
          </a:lstStyle>
          <a:p>
            <a:pPr>
              <a:defRPr/>
            </a:pPr>
            <a:fld id="{0532C586-731C-463C-A469-74463661CA60}"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5138" cy="460375"/>
          </a:xfrm>
          <a:prstGeom prst="rect">
            <a:avLst/>
          </a:prstGeom>
        </p:spPr>
        <p:txBody>
          <a:bodyPr vert="horz" lIns="92298" tIns="46148" rIns="92298" bIns="46148"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27475" y="0"/>
            <a:ext cx="3005138" cy="460375"/>
          </a:xfrm>
          <a:prstGeom prst="rect">
            <a:avLst/>
          </a:prstGeom>
        </p:spPr>
        <p:txBody>
          <a:bodyPr vert="horz" lIns="92298" tIns="46148" rIns="92298" bIns="46148" rtlCol="0"/>
          <a:lstStyle>
            <a:lvl1pPr algn="r" fontAlgn="auto">
              <a:spcBef>
                <a:spcPts val="0"/>
              </a:spcBef>
              <a:spcAft>
                <a:spcPts val="0"/>
              </a:spcAft>
              <a:defRPr sz="1200" smtClean="0">
                <a:latin typeface="+mn-lt"/>
                <a:cs typeface="+mn-cs"/>
              </a:defRPr>
            </a:lvl1pPr>
          </a:lstStyle>
          <a:p>
            <a:pPr>
              <a:defRPr/>
            </a:pPr>
            <a:fld id="{49A6849B-E157-4C5E-9E12-0E1D5A5E0ACD}" type="datetimeFigureOut">
              <a:rPr lang="en-US"/>
              <a:pPr>
                <a:defRPr/>
              </a:pPr>
              <a:t>2/9/2015</a:t>
            </a:fld>
            <a:endParaRPr lang="en-US"/>
          </a:p>
        </p:txBody>
      </p:sp>
      <p:sp>
        <p:nvSpPr>
          <p:cNvPr id="4" name="Slide Image Placeholder 3"/>
          <p:cNvSpPr>
            <a:spLocks noGrp="1" noRot="1" noChangeAspect="1"/>
          </p:cNvSpPr>
          <p:nvPr>
            <p:ph type="sldImg" idx="2"/>
          </p:nvPr>
        </p:nvSpPr>
        <p:spPr>
          <a:xfrm>
            <a:off x="1162050" y="692150"/>
            <a:ext cx="4610100" cy="3457575"/>
          </a:xfrm>
          <a:prstGeom prst="rect">
            <a:avLst/>
          </a:prstGeom>
          <a:noFill/>
          <a:ln w="12700">
            <a:solidFill>
              <a:prstClr val="black"/>
            </a:solidFill>
          </a:ln>
        </p:spPr>
        <p:txBody>
          <a:bodyPr vert="horz" lIns="92298" tIns="46148" rIns="92298" bIns="46148" rtlCol="0" anchor="ctr"/>
          <a:lstStyle/>
          <a:p>
            <a:pPr lvl="0"/>
            <a:endParaRPr lang="en-US" noProof="0"/>
          </a:p>
        </p:txBody>
      </p:sp>
      <p:sp>
        <p:nvSpPr>
          <p:cNvPr id="5" name="Notes Placeholder 4"/>
          <p:cNvSpPr>
            <a:spLocks noGrp="1"/>
          </p:cNvSpPr>
          <p:nvPr>
            <p:ph type="body" sz="quarter" idx="3"/>
          </p:nvPr>
        </p:nvSpPr>
        <p:spPr>
          <a:xfrm>
            <a:off x="693738" y="4379913"/>
            <a:ext cx="5546725" cy="4148137"/>
          </a:xfrm>
          <a:prstGeom prst="rect">
            <a:avLst/>
          </a:prstGeom>
        </p:spPr>
        <p:txBody>
          <a:bodyPr vert="horz" lIns="92298" tIns="46148" rIns="92298" bIns="46148"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758238"/>
            <a:ext cx="3005138" cy="460375"/>
          </a:xfrm>
          <a:prstGeom prst="rect">
            <a:avLst/>
          </a:prstGeom>
        </p:spPr>
        <p:txBody>
          <a:bodyPr vert="horz" lIns="92298" tIns="46148" rIns="92298" bIns="46148"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27475" y="8758238"/>
            <a:ext cx="3005138" cy="460375"/>
          </a:xfrm>
          <a:prstGeom prst="rect">
            <a:avLst/>
          </a:prstGeom>
        </p:spPr>
        <p:txBody>
          <a:bodyPr vert="horz" lIns="92298" tIns="46148" rIns="92298" bIns="46148" rtlCol="0" anchor="b"/>
          <a:lstStyle>
            <a:lvl1pPr algn="r" fontAlgn="auto">
              <a:spcBef>
                <a:spcPts val="0"/>
              </a:spcBef>
              <a:spcAft>
                <a:spcPts val="0"/>
              </a:spcAft>
              <a:defRPr sz="1200" smtClean="0">
                <a:latin typeface="+mn-lt"/>
                <a:cs typeface="+mn-cs"/>
              </a:defRPr>
            </a:lvl1pPr>
          </a:lstStyle>
          <a:p>
            <a:pPr>
              <a:defRPr/>
            </a:pPr>
            <a:fld id="{1E68581D-EEBE-44C3-AFC1-12DF3A909D1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6324" name="Header Placeholder 3"/>
          <p:cNvSpPr>
            <a:spLocks noGrp="1"/>
          </p:cNvSpPr>
          <p:nvPr>
            <p:ph type="hdr" sz="quarter"/>
          </p:nvPr>
        </p:nvSpPr>
        <p:spPr bwMode="auto">
          <a:noFill/>
          <a:ln>
            <a:miter lim="800000"/>
            <a:headEnd/>
            <a:tailEnd/>
          </a:ln>
        </p:spPr>
        <p:txBody>
          <a:bodyPr wrap="square" numCol="1" anchor="t" anchorCtr="0" compatLnSpc="1">
            <a:prstTxWarp prst="textNoShape">
              <a:avLst/>
            </a:prstTxWarp>
          </a:bodyPr>
          <a:lstStyle/>
          <a:p>
            <a:pPr fontAlgn="base">
              <a:spcBef>
                <a:spcPct val="0"/>
              </a:spcBef>
              <a:spcAft>
                <a:spcPct val="0"/>
              </a:spcAft>
            </a:pPr>
            <a:endParaRPr lang="en-US" smtClean="0"/>
          </a:p>
        </p:txBody>
      </p:sp>
      <p:sp>
        <p:nvSpPr>
          <p:cNvPr id="56325"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pPr fontAlgn="base">
              <a:spcBef>
                <a:spcPct val="0"/>
              </a:spcBef>
              <a:spcAft>
                <a:spcPct val="0"/>
              </a:spcAft>
            </a:pPr>
            <a:fld id="{E4B9AF45-8103-4337-B8D7-1A2DFFD6FDEB}" type="datetime8">
              <a:rPr lang="en-US"/>
              <a:pPr fontAlgn="base">
                <a:spcBef>
                  <a:spcPct val="0"/>
                </a:spcBef>
                <a:spcAft>
                  <a:spcPct val="0"/>
                </a:spcAft>
              </a:pPr>
              <a:t>2/9/2015 7:30 PM</a:t>
            </a:fld>
            <a:endParaRPr lang="en-US"/>
          </a:p>
        </p:txBody>
      </p:sp>
      <p:sp>
        <p:nvSpPr>
          <p:cNvPr id="56326" name="Footer Placeholder 5"/>
          <p:cNvSpPr>
            <a:spLocks noGrp="1"/>
          </p:cNvSpPr>
          <p:nvPr>
            <p:ph type="ftr" sz="quarter" idx="4"/>
          </p:nvPr>
        </p:nvSpPr>
        <p:spPr bwMode="auto">
          <a:xfrm>
            <a:off x="0" y="8758238"/>
            <a:ext cx="6240463" cy="460375"/>
          </a:xfrm>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sz="500" smtClean="0">
                <a:solidFill>
                  <a:srgbClr val="000000"/>
                </a:solidFill>
              </a:rPr>
              <a:t>© 2007 Microsoft Corporation. All rights reserved. Microsoft, Windows, Windows Vista and other product names are or may be registered trademarks and/or trademarks in the U.S. and/or other countries.</a:t>
            </a:r>
          </a:p>
          <a:p>
            <a:pPr fontAlgn="base">
              <a:spcBef>
                <a:spcPct val="0"/>
              </a:spcBef>
              <a:spcAft>
                <a:spcPct val="0"/>
              </a:spcAft>
            </a:pPr>
            <a:r>
              <a:rPr lang="en-US" sz="50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smtClean="0">
                <a:solidFill>
                  <a:srgbClr val="000000"/>
                </a:solidFill>
              </a:rPr>
            </a:br>
            <a:r>
              <a:rPr lang="en-US" sz="500" smtClean="0">
                <a:solidFill>
                  <a:srgbClr val="000000"/>
                </a:solidFill>
              </a:rPr>
              <a:t>MICROSOFT MAKES NO WARRANTIES, EXPRESS, IMPLIED OR STATUTORY, AS TO THE INFORMATION IN THIS PRESENTATION.</a:t>
            </a:r>
          </a:p>
          <a:p>
            <a:pPr fontAlgn="base">
              <a:spcBef>
                <a:spcPct val="0"/>
              </a:spcBef>
              <a:spcAft>
                <a:spcPct val="0"/>
              </a:spcAft>
            </a:pPr>
            <a:endParaRPr lang="en-US" sz="500" smtClean="0"/>
          </a:p>
        </p:txBody>
      </p:sp>
      <p:sp>
        <p:nvSpPr>
          <p:cNvPr id="56327" name="Slide Number Placeholder 6"/>
          <p:cNvSpPr>
            <a:spLocks noGrp="1"/>
          </p:cNvSpPr>
          <p:nvPr>
            <p:ph type="sldNum" sz="quarter" idx="5"/>
          </p:nvPr>
        </p:nvSpPr>
        <p:spPr bwMode="auto">
          <a:xfrm>
            <a:off x="6240463" y="8758238"/>
            <a:ext cx="692150" cy="460375"/>
          </a:xfrm>
          <a:noFill/>
          <a:ln>
            <a:miter lim="800000"/>
            <a:headEnd/>
            <a:tailEnd/>
          </a:ln>
        </p:spPr>
        <p:txBody>
          <a:bodyPr wrap="square" numCol="1" anchorCtr="0" compatLnSpc="1">
            <a:prstTxWarp prst="textNoShape">
              <a:avLst/>
            </a:prstTxWarp>
          </a:bodyPr>
          <a:lstStyle/>
          <a:p>
            <a:pPr fontAlgn="base">
              <a:spcBef>
                <a:spcPct val="0"/>
              </a:spcBef>
              <a:spcAft>
                <a:spcPct val="0"/>
              </a:spcAft>
            </a:pPr>
            <a:fld id="{454FD637-5C3E-4B26-AF85-2E6B2D1CC0D0}" type="slidenum">
              <a:rPr lang="en-US"/>
              <a:pPr fontAlgn="base">
                <a:spcBef>
                  <a:spcPct val="0"/>
                </a:spcBef>
                <a:spcAft>
                  <a:spcPct val="0"/>
                </a:spcAft>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0"/>
            <a:ext cx="9140825" cy="1143000"/>
          </a:xfrm>
          <a:prstGeom prst="rect">
            <a:avLst/>
          </a:prstGeom>
          <a:solidFill>
            <a:srgbClr val="081F5B"/>
          </a:solidFill>
          <a:ln w="9525">
            <a:noFill/>
            <a:miter lim="800000"/>
            <a:headEnd/>
            <a:tailEnd/>
          </a:ln>
          <a:effectLst/>
        </p:spPr>
        <p:txBody>
          <a:bodyPr lIns="91424" tIns="45712" rIns="91424" bIns="45712"/>
          <a:lstStyle/>
          <a:p>
            <a:pPr>
              <a:spcBef>
                <a:spcPct val="50000"/>
              </a:spcBef>
              <a:defRPr/>
            </a:pPr>
            <a:endParaRPr lang="en-US" sz="1800">
              <a:solidFill>
                <a:schemeClr val="tx1"/>
              </a:solidFill>
              <a:latin typeface="NewsGoth BT" pitchFamily="34" charset="0"/>
              <a:cs typeface="+mn-cs"/>
            </a:endParaRPr>
          </a:p>
        </p:txBody>
      </p:sp>
      <p:pic>
        <p:nvPicPr>
          <p:cNvPr id="5" name="Picture 64" descr="ross_horizontal_RGB_darkBG"/>
          <p:cNvPicPr>
            <a:picLocks noChangeAspect="1" noChangeArrowheads="1"/>
          </p:cNvPicPr>
          <p:nvPr/>
        </p:nvPicPr>
        <p:blipFill>
          <a:blip r:embed="rId2" cstate="print"/>
          <a:srcRect/>
          <a:stretch>
            <a:fillRect/>
          </a:stretch>
        </p:blipFill>
        <p:spPr bwMode="auto">
          <a:xfrm>
            <a:off x="227013" y="76200"/>
            <a:ext cx="5484812" cy="879475"/>
          </a:xfrm>
          <a:prstGeom prst="rect">
            <a:avLst/>
          </a:prstGeom>
          <a:noFill/>
          <a:ln w="9525">
            <a:noFill/>
            <a:miter lim="800000"/>
            <a:headEnd/>
            <a:tailEnd/>
          </a:ln>
        </p:spPr>
      </p:pic>
      <p:sp>
        <p:nvSpPr>
          <p:cNvPr id="6" name="Line 5"/>
          <p:cNvSpPr>
            <a:spLocks noChangeShapeType="1"/>
          </p:cNvSpPr>
          <p:nvPr/>
        </p:nvSpPr>
        <p:spPr bwMode="auto">
          <a:xfrm>
            <a:off x="0" y="6169025"/>
            <a:ext cx="9140825" cy="0"/>
          </a:xfrm>
          <a:prstGeom prst="line">
            <a:avLst/>
          </a:prstGeom>
          <a:noFill/>
          <a:ln w="38100">
            <a:solidFill>
              <a:srgbClr val="081F5B"/>
            </a:solidFill>
            <a:round/>
            <a:headEnd/>
            <a:tailEnd/>
          </a:ln>
          <a:effectLst/>
        </p:spPr>
        <p:txBody>
          <a:bodyPr/>
          <a:lstStyle/>
          <a:p>
            <a:pPr>
              <a:defRPr/>
            </a:pPr>
            <a:endParaRPr lang="en-US">
              <a:latin typeface="NewsGoth BT" pitchFamily="34" charset="0"/>
              <a:cs typeface="+mn-cs"/>
            </a:endParaRPr>
          </a:p>
        </p:txBody>
      </p:sp>
      <p:sp>
        <p:nvSpPr>
          <p:cNvPr id="7" name="Text Box 35"/>
          <p:cNvSpPr txBox="1">
            <a:spLocks noChangeArrowheads="1"/>
          </p:cNvSpPr>
          <p:nvPr/>
        </p:nvSpPr>
        <p:spPr bwMode="auto">
          <a:xfrm>
            <a:off x="0" y="1141413"/>
            <a:ext cx="9140825" cy="457200"/>
          </a:xfrm>
          <a:prstGeom prst="rect">
            <a:avLst/>
          </a:prstGeom>
          <a:solidFill>
            <a:srgbClr val="B8AB9E"/>
          </a:solidFill>
          <a:ln w="9525">
            <a:noFill/>
            <a:miter lim="800000"/>
            <a:headEnd/>
            <a:tailEnd/>
          </a:ln>
          <a:effectLst/>
        </p:spPr>
        <p:txBody>
          <a:bodyPr lIns="91424" tIns="45712" rIns="91424" bIns="45712"/>
          <a:lstStyle/>
          <a:p>
            <a:pPr>
              <a:spcBef>
                <a:spcPct val="50000"/>
              </a:spcBef>
              <a:defRPr/>
            </a:pPr>
            <a:endParaRPr lang="en-US" sz="1800">
              <a:solidFill>
                <a:schemeClr val="tx1"/>
              </a:solidFill>
              <a:latin typeface="NewsGoth BT" pitchFamily="34" charset="0"/>
              <a:cs typeface="+mn-cs"/>
            </a:endParaRPr>
          </a:p>
        </p:txBody>
      </p:sp>
      <p:sp>
        <p:nvSpPr>
          <p:cNvPr id="16388" name="Rectangle 4"/>
          <p:cNvSpPr>
            <a:spLocks noGrp="1" noChangeArrowheads="1"/>
          </p:cNvSpPr>
          <p:nvPr>
            <p:ph type="subTitle" idx="1"/>
          </p:nvPr>
        </p:nvSpPr>
        <p:spPr>
          <a:xfrm>
            <a:off x="684213" y="3427413"/>
            <a:ext cx="6400800" cy="1752600"/>
          </a:xfrm>
        </p:spPr>
        <p:txBody>
          <a:bodyPr/>
          <a:lstStyle>
            <a:lvl1pPr marL="0" indent="0">
              <a:buFontTx/>
              <a:buNone/>
              <a:defRPr sz="3400">
                <a:latin typeface="Arial" pitchFamily="34" charset="0"/>
                <a:cs typeface="Arial" pitchFamily="34" charset="0"/>
              </a:defRPr>
            </a:lvl1pPr>
          </a:lstStyle>
          <a:p>
            <a:r>
              <a:rPr lang="en-US" smtClean="0"/>
              <a:t>Click to edit Master subtitle style</a:t>
            </a:r>
            <a:endParaRPr lang="en-US" dirty="0"/>
          </a:p>
        </p:txBody>
      </p:sp>
      <p:sp>
        <p:nvSpPr>
          <p:cNvPr id="16417" name="Rectangle 33"/>
          <p:cNvSpPr>
            <a:spLocks noGrp="1" noChangeArrowheads="1"/>
          </p:cNvSpPr>
          <p:nvPr>
            <p:ph type="ctrTitle"/>
          </p:nvPr>
        </p:nvSpPr>
        <p:spPr>
          <a:xfrm>
            <a:off x="685800" y="2130425"/>
            <a:ext cx="7772400" cy="1470025"/>
          </a:xfrm>
        </p:spPr>
        <p:txBody>
          <a:bodyPr/>
          <a:lstStyle>
            <a:lvl1pPr>
              <a:defRPr sz="4400">
                <a:latin typeface="Arial" pitchFamily="34" charset="0"/>
                <a:cs typeface="Arial" pitchFamily="34" charset="0"/>
              </a:defRPr>
            </a:lvl1pPr>
          </a:lstStyle>
          <a:p>
            <a:r>
              <a:rPr lang="en-US" smtClean="0"/>
              <a:t>Click to edit Master 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370013"/>
            <a:ext cx="4038600" cy="4570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0013"/>
            <a:ext cx="4038600" cy="4570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75450" y="0"/>
            <a:ext cx="2227263" cy="59404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0488" y="0"/>
            <a:ext cx="6532562" cy="59404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9" name="Text Box 45"/>
          <p:cNvSpPr txBox="1">
            <a:spLocks noChangeArrowheads="1"/>
          </p:cNvSpPr>
          <p:nvPr/>
        </p:nvSpPr>
        <p:spPr bwMode="auto">
          <a:xfrm>
            <a:off x="0" y="6172200"/>
            <a:ext cx="9140825" cy="685800"/>
          </a:xfrm>
          <a:prstGeom prst="rect">
            <a:avLst/>
          </a:prstGeom>
          <a:solidFill>
            <a:srgbClr val="081F5B"/>
          </a:solidFill>
          <a:ln w="9525">
            <a:noFill/>
            <a:miter lim="800000"/>
            <a:headEnd/>
            <a:tailEnd/>
          </a:ln>
          <a:effectLst/>
        </p:spPr>
        <p:txBody>
          <a:bodyPr lIns="91424" tIns="45712" rIns="91424" bIns="45712"/>
          <a:lstStyle/>
          <a:p>
            <a:pPr>
              <a:spcBef>
                <a:spcPct val="50000"/>
              </a:spcBef>
              <a:defRPr/>
            </a:pPr>
            <a:endParaRPr lang="en-US" sz="1800">
              <a:solidFill>
                <a:schemeClr val="tx1"/>
              </a:solidFill>
              <a:latin typeface="NewsGoth BT" pitchFamily="34" charset="0"/>
              <a:cs typeface="+mn-cs"/>
            </a:endParaRPr>
          </a:p>
        </p:txBody>
      </p:sp>
      <p:pic>
        <p:nvPicPr>
          <p:cNvPr id="1027" name="Picture 51" descr="ross_horizontal_RGB_darkBG"/>
          <p:cNvPicPr>
            <a:picLocks noChangeAspect="1" noChangeArrowheads="1"/>
          </p:cNvPicPr>
          <p:nvPr/>
        </p:nvPicPr>
        <p:blipFill>
          <a:blip r:embed="rId14" cstate="print"/>
          <a:srcRect/>
          <a:stretch>
            <a:fillRect/>
          </a:stretch>
        </p:blipFill>
        <p:spPr bwMode="auto">
          <a:xfrm>
            <a:off x="5257800" y="6213475"/>
            <a:ext cx="3519488" cy="565150"/>
          </a:xfrm>
          <a:prstGeom prst="rect">
            <a:avLst/>
          </a:prstGeom>
          <a:noFill/>
          <a:ln w="9525">
            <a:noFill/>
            <a:miter lim="800000"/>
            <a:headEnd/>
            <a:tailEnd/>
          </a:ln>
        </p:spPr>
      </p:pic>
      <p:sp>
        <p:nvSpPr>
          <p:cNvPr id="1028" name="Rectangle 43"/>
          <p:cNvSpPr>
            <a:spLocks noGrp="1" noChangeArrowheads="1"/>
          </p:cNvSpPr>
          <p:nvPr>
            <p:ph type="body" idx="1"/>
          </p:nvPr>
        </p:nvSpPr>
        <p:spPr bwMode="auto">
          <a:xfrm>
            <a:off x="457200" y="1370013"/>
            <a:ext cx="8229600" cy="45704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38" name="Line 14"/>
          <p:cNvSpPr>
            <a:spLocks noChangeShapeType="1"/>
          </p:cNvSpPr>
          <p:nvPr/>
        </p:nvSpPr>
        <p:spPr bwMode="auto">
          <a:xfrm>
            <a:off x="0" y="912813"/>
            <a:ext cx="9140825" cy="0"/>
          </a:xfrm>
          <a:prstGeom prst="line">
            <a:avLst/>
          </a:prstGeom>
          <a:noFill/>
          <a:ln w="38100">
            <a:solidFill>
              <a:srgbClr val="081F5B"/>
            </a:solidFill>
            <a:round/>
            <a:headEnd/>
            <a:tailEnd/>
          </a:ln>
          <a:effectLst/>
        </p:spPr>
        <p:txBody>
          <a:bodyPr/>
          <a:lstStyle/>
          <a:p>
            <a:pPr>
              <a:defRPr/>
            </a:pPr>
            <a:endParaRPr lang="en-US">
              <a:latin typeface="NewsGoth BT" pitchFamily="34" charset="0"/>
              <a:cs typeface="+mn-cs"/>
            </a:endParaRPr>
          </a:p>
        </p:txBody>
      </p:sp>
      <p:sp>
        <p:nvSpPr>
          <p:cNvPr id="1030" name="Rectangle 42"/>
          <p:cNvSpPr>
            <a:spLocks noGrp="1" noChangeArrowheads="1"/>
          </p:cNvSpPr>
          <p:nvPr>
            <p:ph type="title"/>
          </p:nvPr>
        </p:nvSpPr>
        <p:spPr bwMode="auto">
          <a:xfrm>
            <a:off x="90488" y="0"/>
            <a:ext cx="8912225"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header style</a:t>
            </a:r>
          </a:p>
        </p:txBody>
      </p:sp>
      <p:sp>
        <p:nvSpPr>
          <p:cNvPr id="1074" name="Text Box 50"/>
          <p:cNvSpPr txBox="1">
            <a:spLocks noChangeArrowheads="1"/>
          </p:cNvSpPr>
          <p:nvPr/>
        </p:nvSpPr>
        <p:spPr bwMode="white">
          <a:xfrm>
            <a:off x="76200" y="6227763"/>
            <a:ext cx="5105400" cy="461962"/>
          </a:xfrm>
          <a:prstGeom prst="rect">
            <a:avLst/>
          </a:prstGeom>
          <a:noFill/>
          <a:ln w="9525">
            <a:noFill/>
            <a:miter lim="800000"/>
            <a:headEnd/>
            <a:tailEnd/>
          </a:ln>
          <a:effectLst/>
        </p:spPr>
        <p:txBody>
          <a:bodyPr>
            <a:spAutoFit/>
          </a:bodyPr>
          <a:lstStyle/>
          <a:p>
            <a:pPr>
              <a:spcBef>
                <a:spcPts val="0"/>
              </a:spcBef>
              <a:defRPr/>
            </a:pPr>
            <a:r>
              <a:rPr lang="en-US" sz="1200" dirty="0" smtClean="0">
                <a:solidFill>
                  <a:schemeClr val="bg1"/>
                </a:solidFill>
                <a:latin typeface="NewsGoth BT" pitchFamily="34" charset="0"/>
                <a:cs typeface="+mn-cs"/>
              </a:rPr>
              <a:t>Business Resources from</a:t>
            </a:r>
            <a:r>
              <a:rPr lang="en-US" sz="1200" baseline="0" dirty="0" smtClean="0">
                <a:solidFill>
                  <a:schemeClr val="bg1"/>
                </a:solidFill>
                <a:latin typeface="NewsGoth BT" pitchFamily="34" charset="0"/>
                <a:cs typeface="+mn-cs"/>
              </a:rPr>
              <a:t> Michigan Electronic Library</a:t>
            </a:r>
            <a:endParaRPr lang="en-US" sz="1200" dirty="0">
              <a:solidFill>
                <a:schemeClr val="bg1"/>
              </a:solidFill>
              <a:latin typeface="NewsGoth BT" pitchFamily="34" charset="0"/>
              <a:cs typeface="+mn-cs"/>
            </a:endParaRPr>
          </a:p>
          <a:p>
            <a:pPr>
              <a:spcBef>
                <a:spcPts val="0"/>
              </a:spcBef>
              <a:defRPr/>
            </a:pPr>
            <a:r>
              <a:rPr lang="en-US" sz="1200" dirty="0">
                <a:solidFill>
                  <a:schemeClr val="bg1"/>
                </a:solidFill>
                <a:latin typeface="NewsGoth BT" pitchFamily="34" charset="0"/>
                <a:cs typeface="+mn-cs"/>
              </a:rPr>
              <a:t>Corey Seeman – </a:t>
            </a:r>
            <a:r>
              <a:rPr lang="en-US" sz="1200" dirty="0" smtClean="0">
                <a:solidFill>
                  <a:schemeClr val="bg1"/>
                </a:solidFill>
                <a:latin typeface="NewsGoth BT" pitchFamily="34" charset="0"/>
                <a:cs typeface="+mn-cs"/>
              </a:rPr>
              <a:t>Saline District Library – February 2015</a:t>
            </a:r>
            <a:endParaRPr lang="en-US" sz="1200" dirty="0">
              <a:solidFill>
                <a:schemeClr val="bg1"/>
              </a:solidFill>
              <a:latin typeface="NewsGoth BT" pitchFamily="34" charset="0"/>
              <a:cs typeface="+mn-cs"/>
            </a:endParaRPr>
          </a:p>
        </p:txBody>
      </p:sp>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Lst>
  <p:transition>
    <p:fade/>
  </p:transition>
  <p:txStyles>
    <p:titleStyle>
      <a:lvl1pPr algn="l" rtl="0" eaLnBrk="1" fontAlgn="base" hangingPunct="1">
        <a:spcBef>
          <a:spcPct val="0"/>
        </a:spcBef>
        <a:spcAft>
          <a:spcPct val="0"/>
        </a:spcAft>
        <a:defRPr sz="4000">
          <a:solidFill>
            <a:srgbClr val="081F5B"/>
          </a:solidFill>
          <a:latin typeface="Arial" pitchFamily="34" charset="0"/>
          <a:ea typeface="+mj-ea"/>
          <a:cs typeface="Arial" pitchFamily="34" charset="0"/>
        </a:defRPr>
      </a:lvl1pPr>
      <a:lvl2pPr algn="l" rtl="0" eaLnBrk="1" fontAlgn="base" hangingPunct="1">
        <a:spcBef>
          <a:spcPct val="0"/>
        </a:spcBef>
        <a:spcAft>
          <a:spcPct val="0"/>
        </a:spcAft>
        <a:defRPr sz="4000">
          <a:solidFill>
            <a:srgbClr val="081F5B"/>
          </a:solidFill>
          <a:latin typeface="Arial" charset="0"/>
          <a:cs typeface="Arial" charset="0"/>
        </a:defRPr>
      </a:lvl2pPr>
      <a:lvl3pPr algn="l" rtl="0" eaLnBrk="1" fontAlgn="base" hangingPunct="1">
        <a:spcBef>
          <a:spcPct val="0"/>
        </a:spcBef>
        <a:spcAft>
          <a:spcPct val="0"/>
        </a:spcAft>
        <a:defRPr sz="4000">
          <a:solidFill>
            <a:srgbClr val="081F5B"/>
          </a:solidFill>
          <a:latin typeface="Arial" charset="0"/>
          <a:cs typeface="Arial" charset="0"/>
        </a:defRPr>
      </a:lvl3pPr>
      <a:lvl4pPr algn="l" rtl="0" eaLnBrk="1" fontAlgn="base" hangingPunct="1">
        <a:spcBef>
          <a:spcPct val="0"/>
        </a:spcBef>
        <a:spcAft>
          <a:spcPct val="0"/>
        </a:spcAft>
        <a:defRPr sz="4000">
          <a:solidFill>
            <a:srgbClr val="081F5B"/>
          </a:solidFill>
          <a:latin typeface="Arial" charset="0"/>
          <a:cs typeface="Arial" charset="0"/>
        </a:defRPr>
      </a:lvl4pPr>
      <a:lvl5pPr algn="l" rtl="0" eaLnBrk="1" fontAlgn="base" hangingPunct="1">
        <a:spcBef>
          <a:spcPct val="0"/>
        </a:spcBef>
        <a:spcAft>
          <a:spcPct val="0"/>
        </a:spcAft>
        <a:defRPr sz="4000">
          <a:solidFill>
            <a:srgbClr val="081F5B"/>
          </a:solidFill>
          <a:latin typeface="Arial" charset="0"/>
          <a:cs typeface="Arial" charset="0"/>
        </a:defRPr>
      </a:lvl5pPr>
      <a:lvl6pPr marL="457200" algn="l" rtl="0" eaLnBrk="1" fontAlgn="base" hangingPunct="1">
        <a:spcBef>
          <a:spcPct val="0"/>
        </a:spcBef>
        <a:spcAft>
          <a:spcPct val="0"/>
        </a:spcAft>
        <a:defRPr sz="4000">
          <a:solidFill>
            <a:srgbClr val="081F5B"/>
          </a:solidFill>
          <a:latin typeface="NewsGoth Dm BT" pitchFamily="34" charset="0"/>
        </a:defRPr>
      </a:lvl6pPr>
      <a:lvl7pPr marL="914400" algn="l" rtl="0" eaLnBrk="1" fontAlgn="base" hangingPunct="1">
        <a:spcBef>
          <a:spcPct val="0"/>
        </a:spcBef>
        <a:spcAft>
          <a:spcPct val="0"/>
        </a:spcAft>
        <a:defRPr sz="4000">
          <a:solidFill>
            <a:srgbClr val="081F5B"/>
          </a:solidFill>
          <a:latin typeface="NewsGoth Dm BT" pitchFamily="34" charset="0"/>
        </a:defRPr>
      </a:lvl7pPr>
      <a:lvl8pPr marL="1371600" algn="l" rtl="0" eaLnBrk="1" fontAlgn="base" hangingPunct="1">
        <a:spcBef>
          <a:spcPct val="0"/>
        </a:spcBef>
        <a:spcAft>
          <a:spcPct val="0"/>
        </a:spcAft>
        <a:defRPr sz="4000">
          <a:solidFill>
            <a:srgbClr val="081F5B"/>
          </a:solidFill>
          <a:latin typeface="NewsGoth Dm BT" pitchFamily="34" charset="0"/>
        </a:defRPr>
      </a:lvl8pPr>
      <a:lvl9pPr marL="1828800" algn="l" rtl="0" eaLnBrk="1" fontAlgn="base" hangingPunct="1">
        <a:spcBef>
          <a:spcPct val="0"/>
        </a:spcBef>
        <a:spcAft>
          <a:spcPct val="0"/>
        </a:spcAft>
        <a:defRPr sz="4000">
          <a:solidFill>
            <a:srgbClr val="081F5B"/>
          </a:solidFill>
          <a:latin typeface="NewsGoth Dm BT" pitchFamily="34" charset="0"/>
        </a:defRPr>
      </a:lvl9pPr>
    </p:titleStyle>
    <p:bodyStyle>
      <a:lvl1pPr marL="342900" indent="-342900" algn="l" rtl="0" eaLnBrk="1" fontAlgn="base" hangingPunct="1">
        <a:spcBef>
          <a:spcPct val="20000"/>
        </a:spcBef>
        <a:spcAft>
          <a:spcPct val="0"/>
        </a:spcAft>
        <a:buChar char="•"/>
        <a:defRPr sz="3200">
          <a:solidFill>
            <a:srgbClr val="081F5B"/>
          </a:solidFill>
          <a:latin typeface="Arial" pitchFamily="34" charset="0"/>
          <a:ea typeface="+mn-ea"/>
          <a:cs typeface="Arial" pitchFamily="34" charset="0"/>
        </a:defRPr>
      </a:lvl1pPr>
      <a:lvl2pPr marL="914400" indent="-457200" algn="l" rtl="0" eaLnBrk="1" fontAlgn="base" hangingPunct="1">
        <a:spcBef>
          <a:spcPct val="20000"/>
        </a:spcBef>
        <a:spcAft>
          <a:spcPct val="0"/>
        </a:spcAft>
        <a:buFont typeface="NewsGoth BT"/>
        <a:buChar char="~"/>
        <a:defRPr sz="3000">
          <a:solidFill>
            <a:srgbClr val="081F5B"/>
          </a:solidFill>
          <a:latin typeface="Arial" pitchFamily="34" charset="0"/>
          <a:cs typeface="Arial" pitchFamily="34" charset="0"/>
        </a:defRPr>
      </a:lvl2pPr>
      <a:lvl3pPr marL="1371600" indent="-342900" algn="l" rtl="0" eaLnBrk="1" fontAlgn="base" hangingPunct="1">
        <a:spcBef>
          <a:spcPct val="20000"/>
        </a:spcBef>
        <a:spcAft>
          <a:spcPct val="0"/>
        </a:spcAft>
        <a:buFont typeface="NewsGoth BT"/>
        <a:buChar char="–"/>
        <a:defRPr sz="2800">
          <a:solidFill>
            <a:srgbClr val="081F5B"/>
          </a:solidFill>
          <a:latin typeface="Arial" pitchFamily="34" charset="0"/>
          <a:cs typeface="Arial" pitchFamily="34" charset="0"/>
        </a:defRPr>
      </a:lvl3pPr>
      <a:lvl4pPr marL="1828800" indent="-342900" algn="l" rtl="0" eaLnBrk="1" fontAlgn="base" hangingPunct="1">
        <a:spcBef>
          <a:spcPct val="20000"/>
        </a:spcBef>
        <a:spcAft>
          <a:spcPct val="0"/>
        </a:spcAft>
        <a:buFont typeface="NewsGoth BT"/>
        <a:buChar char="»"/>
        <a:defRPr sz="2600">
          <a:solidFill>
            <a:srgbClr val="081F5B"/>
          </a:solidFill>
          <a:latin typeface="Arial" pitchFamily="34" charset="0"/>
          <a:cs typeface="Arial" pitchFamily="34" charset="0"/>
        </a:defRPr>
      </a:lvl4pPr>
      <a:lvl5pPr marL="2286000" indent="-342900" algn="l" rtl="0" eaLnBrk="1" fontAlgn="base" hangingPunct="1">
        <a:spcBef>
          <a:spcPct val="20000"/>
        </a:spcBef>
        <a:spcAft>
          <a:spcPct val="0"/>
        </a:spcAft>
        <a:buFont typeface="Wingdings" pitchFamily="2" charset="2"/>
        <a:buChar char="§"/>
        <a:defRPr sz="2400">
          <a:solidFill>
            <a:srgbClr val="081F5B"/>
          </a:solidFill>
          <a:latin typeface="Arial" pitchFamily="34" charset="0"/>
          <a:cs typeface="Arial" pitchFamily="34" charset="0"/>
        </a:defRPr>
      </a:lvl5pPr>
      <a:lvl6pPr marL="2743200" indent="-342900" algn="l" rtl="0" eaLnBrk="1" fontAlgn="base" hangingPunct="1">
        <a:spcBef>
          <a:spcPct val="20000"/>
        </a:spcBef>
        <a:spcAft>
          <a:spcPct val="0"/>
        </a:spcAft>
        <a:buFont typeface="Wingdings" pitchFamily="2" charset="2"/>
        <a:buChar char="§"/>
        <a:defRPr sz="2400">
          <a:solidFill>
            <a:srgbClr val="081F5B"/>
          </a:solidFill>
          <a:latin typeface="+mn-lt"/>
        </a:defRPr>
      </a:lvl6pPr>
      <a:lvl7pPr marL="3200400" indent="-342900" algn="l" rtl="0" eaLnBrk="1" fontAlgn="base" hangingPunct="1">
        <a:spcBef>
          <a:spcPct val="20000"/>
        </a:spcBef>
        <a:spcAft>
          <a:spcPct val="0"/>
        </a:spcAft>
        <a:buFont typeface="Wingdings" pitchFamily="2" charset="2"/>
        <a:buChar char="§"/>
        <a:defRPr sz="2400">
          <a:solidFill>
            <a:srgbClr val="081F5B"/>
          </a:solidFill>
          <a:latin typeface="+mn-lt"/>
        </a:defRPr>
      </a:lvl7pPr>
      <a:lvl8pPr marL="3657600" indent="-342900" algn="l" rtl="0" eaLnBrk="1" fontAlgn="base" hangingPunct="1">
        <a:spcBef>
          <a:spcPct val="20000"/>
        </a:spcBef>
        <a:spcAft>
          <a:spcPct val="0"/>
        </a:spcAft>
        <a:buFont typeface="Wingdings" pitchFamily="2" charset="2"/>
        <a:buChar char="§"/>
        <a:defRPr sz="2400">
          <a:solidFill>
            <a:srgbClr val="081F5B"/>
          </a:solidFill>
          <a:latin typeface="+mn-lt"/>
        </a:defRPr>
      </a:lvl8pPr>
      <a:lvl9pPr marL="4114800" indent="-342900" algn="l" rtl="0" eaLnBrk="1" fontAlgn="base" hangingPunct="1">
        <a:spcBef>
          <a:spcPct val="20000"/>
        </a:spcBef>
        <a:spcAft>
          <a:spcPct val="0"/>
        </a:spcAft>
        <a:buFont typeface="Wingdings" pitchFamily="2" charset="2"/>
        <a:buChar char="§"/>
        <a:defRPr sz="2400">
          <a:solidFill>
            <a:srgbClr val="081F5B"/>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http://www.michiganbusiness.org/" TargetMode="External"/><Relationship Id="rId2" Type="http://schemas.openxmlformats.org/officeDocument/2006/relationships/hyperlink" Target="http://www.puremichiganb2b.com/" TargetMode="External"/><Relationship Id="rId1" Type="http://schemas.openxmlformats.org/officeDocument/2006/relationships/slideLayout" Target="../slideLayouts/slideLayout12.xml"/><Relationship Id="rId4" Type="http://schemas.openxmlformats.org/officeDocument/2006/relationships/hyperlink" Target="http://mel.org/"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tln.lib.mi.us/partnerships/" TargetMode="External"/><Relationship Id="rId2" Type="http://schemas.openxmlformats.org/officeDocument/2006/relationships/hyperlink" Target="http://www.score.org/"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hyperlink" Target="http://kresgeguides.bus.umich.edu/bizmichigan" TargetMode="Externa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kresgeguides.bus.umich.edu/bizmichigan" TargetMode="Externa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mel.org/" TargetMode="Externa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hyperlink" Target="mailto:cseeman@umich.edu" TargetMode="External"/><Relationship Id="rId2" Type="http://schemas.openxmlformats.org/officeDocument/2006/relationships/hyperlink" Target="mailto:Kresge_library@umich.edu" TargetMode="External"/><Relationship Id="rId1" Type="http://schemas.openxmlformats.org/officeDocument/2006/relationships/slideLayout" Target="../slideLayouts/slideLayout12.xml"/><Relationship Id="rId5" Type="http://schemas.openxmlformats.org/officeDocument/2006/relationships/hyperlink" Target="http://kresgeguides.bus.umich.edu/bizmichigan" TargetMode="External"/><Relationship Id="rId4" Type="http://schemas.openxmlformats.org/officeDocument/2006/relationships/hyperlink" Target="http://www.bus.umich.edu/kresgelibrary/"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600705"/>
            <a:ext cx="7681913" cy="2133095"/>
          </a:xfrm>
        </p:spPr>
        <p:txBody>
          <a:bodyPr/>
          <a:lstStyle/>
          <a:p>
            <a:pPr defTabSz="914363" fontAlgn="auto">
              <a:spcAft>
                <a:spcPts val="0"/>
              </a:spcAft>
              <a:defRPr/>
            </a:pPr>
            <a:r>
              <a:rPr dirty="0" smtClean="0"/>
              <a:t>Business </a:t>
            </a:r>
            <a:r>
              <a:rPr lang="en-US" dirty="0" smtClean="0"/>
              <a:t>Resources from the Michigan Electronic Library:</a:t>
            </a:r>
            <a:r>
              <a:rPr dirty="0" smtClean="0"/>
              <a:t> Help </a:t>
            </a:r>
            <a:r>
              <a:rPr lang="en-US" dirty="0" smtClean="0"/>
              <a:t>is </a:t>
            </a:r>
            <a:r>
              <a:rPr dirty="0" smtClean="0"/>
              <a:t>Closer than </a:t>
            </a:r>
            <a:r>
              <a:rPr lang="en-US" dirty="0" smtClean="0"/>
              <a:t>it</a:t>
            </a:r>
            <a:r>
              <a:rPr dirty="0" smtClean="0"/>
              <a:t> Appear</a:t>
            </a:r>
            <a:r>
              <a:rPr lang="en-US" dirty="0" smtClean="0"/>
              <a:t>s</a:t>
            </a:r>
            <a:endParaRPr dirty="0"/>
          </a:p>
        </p:txBody>
      </p:sp>
      <p:sp>
        <p:nvSpPr>
          <p:cNvPr id="5124" name="Subtitle 2"/>
          <p:cNvSpPr txBox="1">
            <a:spLocks/>
          </p:cNvSpPr>
          <p:nvPr/>
        </p:nvSpPr>
        <p:spPr bwMode="auto">
          <a:xfrm>
            <a:off x="457200" y="3962400"/>
            <a:ext cx="8458200" cy="1981200"/>
          </a:xfrm>
          <a:prstGeom prst="rect">
            <a:avLst/>
          </a:prstGeom>
          <a:noFill/>
          <a:ln w="9525">
            <a:noFill/>
            <a:miter lim="800000"/>
            <a:headEnd/>
            <a:tailEnd/>
          </a:ln>
        </p:spPr>
        <p:txBody>
          <a:bodyPr lIns="0" tIns="0" rIns="0" bIns="0"/>
          <a:lstStyle/>
          <a:p>
            <a:pPr algn="ctr" defTabSz="912813">
              <a:lnSpc>
                <a:spcPct val="90000"/>
              </a:lnSpc>
            </a:pPr>
            <a:r>
              <a:rPr lang="it-IT" sz="2800" i="1" dirty="0">
                <a:latin typeface="Arial" pitchFamily="34" charset="0"/>
                <a:cs typeface="Arial" pitchFamily="34" charset="0"/>
              </a:rPr>
              <a:t>Corey Seeman</a:t>
            </a:r>
          </a:p>
          <a:p>
            <a:pPr algn="ctr" defTabSz="912813">
              <a:lnSpc>
                <a:spcPct val="90000"/>
              </a:lnSpc>
            </a:pPr>
            <a:r>
              <a:rPr lang="it-IT" sz="2800" i="1" dirty="0">
                <a:latin typeface="Arial" pitchFamily="34" charset="0"/>
                <a:cs typeface="Arial" pitchFamily="34" charset="0"/>
              </a:rPr>
              <a:t>Kresge </a:t>
            </a:r>
            <a:r>
              <a:rPr lang="it-IT" sz="2800" i="1" dirty="0" smtClean="0">
                <a:latin typeface="Arial" pitchFamily="34" charset="0"/>
                <a:cs typeface="Arial" pitchFamily="34" charset="0"/>
              </a:rPr>
              <a:t>Library Services - University </a:t>
            </a:r>
            <a:r>
              <a:rPr lang="it-IT" sz="2800" i="1" dirty="0">
                <a:latin typeface="Arial" pitchFamily="34" charset="0"/>
                <a:cs typeface="Arial" pitchFamily="34" charset="0"/>
              </a:rPr>
              <a:t>of Michigan</a:t>
            </a:r>
          </a:p>
          <a:p>
            <a:pPr algn="ctr" defTabSz="912813">
              <a:lnSpc>
                <a:spcPct val="90000"/>
              </a:lnSpc>
            </a:pPr>
            <a:r>
              <a:rPr lang="it-IT" sz="2800" i="1" dirty="0" smtClean="0">
                <a:latin typeface="Arial" pitchFamily="34" charset="0"/>
                <a:cs typeface="Arial" pitchFamily="34" charset="0"/>
              </a:rPr>
              <a:t>cseeman@umich.edu</a:t>
            </a:r>
          </a:p>
          <a:p>
            <a:pPr algn="ctr" defTabSz="912813">
              <a:lnSpc>
                <a:spcPct val="90000"/>
              </a:lnSpc>
            </a:pPr>
            <a:endParaRPr lang="it-IT" sz="2800" i="1" dirty="0">
              <a:latin typeface="Arial" pitchFamily="34" charset="0"/>
              <a:cs typeface="Arial" pitchFamily="34" charset="0"/>
            </a:endParaRPr>
          </a:p>
          <a:p>
            <a:pPr algn="ctr" defTabSz="912813">
              <a:lnSpc>
                <a:spcPct val="90000"/>
              </a:lnSpc>
            </a:pPr>
            <a:r>
              <a:rPr lang="it-IT" sz="2800" i="1" dirty="0" smtClean="0">
                <a:latin typeface="Arial" pitchFamily="34" charset="0"/>
                <a:cs typeface="Arial" pitchFamily="34" charset="0"/>
              </a:rPr>
              <a:t>Saline District Library – February 10, 2015</a:t>
            </a:r>
            <a:endParaRPr lang="en-US" sz="2800" i="1" dirty="0">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defTabSz="914363" fontAlgn="auto">
              <a:spcAft>
                <a:spcPts val="0"/>
              </a:spcAft>
              <a:defRPr/>
            </a:pPr>
            <a:r>
              <a:rPr b="1"/>
              <a:t>Program Outline</a:t>
            </a:r>
          </a:p>
        </p:txBody>
      </p:sp>
      <p:sp>
        <p:nvSpPr>
          <p:cNvPr id="6147" name="Text Placeholder 2"/>
          <p:cNvSpPr>
            <a:spLocks noGrp="1"/>
          </p:cNvSpPr>
          <p:nvPr>
            <p:ph type="body" sz="quarter" idx="10"/>
          </p:nvPr>
        </p:nvSpPr>
        <p:spPr>
          <a:xfrm>
            <a:off x="381000" y="1066800"/>
            <a:ext cx="8382000" cy="4572000"/>
          </a:xfrm>
        </p:spPr>
        <p:txBody>
          <a:bodyPr/>
          <a:lstStyle/>
          <a:p>
            <a:r>
              <a:rPr lang="en-US" dirty="0" smtClean="0"/>
              <a:t>Key Takeaways</a:t>
            </a:r>
          </a:p>
          <a:p>
            <a:r>
              <a:rPr lang="en-US" dirty="0" smtClean="0"/>
              <a:t>Speaker Introduction</a:t>
            </a:r>
          </a:p>
          <a:p>
            <a:r>
              <a:rPr lang="en-US" dirty="0" smtClean="0"/>
              <a:t>Your Business Researchers and Community</a:t>
            </a:r>
          </a:p>
          <a:p>
            <a:r>
              <a:rPr lang="en-US" dirty="0" smtClean="0"/>
              <a:t>Business Research Basics</a:t>
            </a:r>
          </a:p>
          <a:p>
            <a:r>
              <a:rPr lang="en-US" dirty="0" smtClean="0"/>
              <a:t>Resources in Michigan - at local business libraries</a:t>
            </a:r>
          </a:p>
          <a:p>
            <a:r>
              <a:rPr lang="en-US" dirty="0" smtClean="0"/>
              <a:t>Statewide Resources in Michigan</a:t>
            </a: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defTabSz="914363" fontAlgn="auto">
              <a:spcAft>
                <a:spcPts val="0"/>
              </a:spcAft>
              <a:defRPr/>
            </a:pPr>
            <a:r>
              <a:rPr b="1" dirty="0"/>
              <a:t>Program </a:t>
            </a:r>
            <a:r>
              <a:rPr b="1" dirty="0" smtClean="0"/>
              <a:t>Outline</a:t>
            </a:r>
            <a:r>
              <a:rPr lang="en-US" b="1" dirty="0" smtClean="0"/>
              <a:t> – Key Links</a:t>
            </a:r>
            <a:endParaRPr b="1" dirty="0"/>
          </a:p>
        </p:txBody>
      </p:sp>
      <p:sp>
        <p:nvSpPr>
          <p:cNvPr id="6147" name="Text Placeholder 2"/>
          <p:cNvSpPr>
            <a:spLocks noGrp="1"/>
          </p:cNvSpPr>
          <p:nvPr>
            <p:ph type="body" sz="quarter" idx="10"/>
          </p:nvPr>
        </p:nvSpPr>
        <p:spPr>
          <a:xfrm>
            <a:off x="228600" y="1066800"/>
            <a:ext cx="8686800" cy="4572000"/>
          </a:xfrm>
        </p:spPr>
        <p:txBody>
          <a:bodyPr/>
          <a:lstStyle/>
          <a:p>
            <a:r>
              <a:rPr lang="en-US" dirty="0" smtClean="0"/>
              <a:t>Saline District Library – Business Resources</a:t>
            </a:r>
          </a:p>
          <a:p>
            <a:pPr lvl="1">
              <a:buNone/>
            </a:pPr>
            <a:r>
              <a:rPr lang="en-US" sz="2600" dirty="0" smtClean="0"/>
              <a:t>http://saline.lib.mi.us/websites-business.html</a:t>
            </a:r>
          </a:p>
          <a:p>
            <a:pPr lvl="1">
              <a:buNone/>
            </a:pPr>
            <a:endParaRPr lang="en-US" sz="2600" dirty="0" smtClean="0"/>
          </a:p>
          <a:p>
            <a:r>
              <a:rPr lang="en-US" dirty="0" err="1" smtClean="0"/>
              <a:t>Kresge</a:t>
            </a:r>
            <a:r>
              <a:rPr lang="en-US" dirty="0" smtClean="0"/>
              <a:t> Library Guide:</a:t>
            </a:r>
          </a:p>
          <a:p>
            <a:pPr lvl="1">
              <a:buNone/>
            </a:pPr>
            <a:r>
              <a:rPr lang="en-US" sz="2600" dirty="0" smtClean="0"/>
              <a:t>http://kresgeguides.bus.umich.edu/bizmichigan</a:t>
            </a:r>
          </a:p>
          <a:p>
            <a:pPr lvl="1">
              <a:buNone/>
            </a:pPr>
            <a:endParaRPr lang="en-US" sz="2600" dirty="0" smtClean="0"/>
          </a:p>
          <a:p>
            <a:r>
              <a:rPr lang="en-US" dirty="0" smtClean="0"/>
              <a:t>Michigan Electronic Library – Business Resources</a:t>
            </a:r>
          </a:p>
          <a:p>
            <a:pPr lvl="1">
              <a:buNone/>
            </a:pPr>
            <a:r>
              <a:rPr lang="en-US" sz="2600" dirty="0" smtClean="0"/>
              <a:t>http://www.mel.org/index.php?P=MeLGateways&amp;ParentId=832</a:t>
            </a: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defTabSz="914363" fontAlgn="auto">
              <a:spcAft>
                <a:spcPts val="0"/>
              </a:spcAft>
              <a:defRPr/>
            </a:pPr>
            <a:r>
              <a:rPr b="1" dirty="0"/>
              <a:t>Key Takeaways</a:t>
            </a:r>
          </a:p>
        </p:txBody>
      </p:sp>
      <p:sp>
        <p:nvSpPr>
          <p:cNvPr id="7171" name="Text Placeholder 2"/>
          <p:cNvSpPr>
            <a:spLocks noGrp="1"/>
          </p:cNvSpPr>
          <p:nvPr>
            <p:ph type="body" sz="quarter" idx="10"/>
          </p:nvPr>
        </p:nvSpPr>
        <p:spPr>
          <a:xfrm>
            <a:off x="381000" y="1066800"/>
            <a:ext cx="8382000" cy="4724400"/>
          </a:xfrm>
        </p:spPr>
        <p:txBody>
          <a:bodyPr>
            <a:normAutofit fontScale="92500" lnSpcReduction="10000"/>
          </a:bodyPr>
          <a:lstStyle/>
          <a:p>
            <a:r>
              <a:rPr lang="en-US" dirty="0" smtClean="0"/>
              <a:t>You have more help than you think.</a:t>
            </a:r>
          </a:p>
          <a:p>
            <a:r>
              <a:rPr lang="en-US" dirty="0" smtClean="0"/>
              <a:t>Great resources available from </a:t>
            </a:r>
            <a:r>
              <a:rPr lang="en-US" dirty="0" err="1" smtClean="0"/>
              <a:t>MeL</a:t>
            </a:r>
            <a:r>
              <a:rPr lang="en-US" dirty="0" smtClean="0"/>
              <a:t> &amp; </a:t>
            </a:r>
            <a:r>
              <a:rPr lang="en-US" dirty="0" err="1" smtClean="0"/>
              <a:t>MeLCat</a:t>
            </a:r>
            <a:r>
              <a:rPr lang="en-US" dirty="0" smtClean="0"/>
              <a:t>.</a:t>
            </a:r>
          </a:p>
          <a:p>
            <a:r>
              <a:rPr lang="en-US" dirty="0" smtClean="0"/>
              <a:t>Assistance is available from other libraries in Michigan including business libraries at MSU and </a:t>
            </a:r>
            <a:r>
              <a:rPr lang="en-US" dirty="0" err="1" smtClean="0"/>
              <a:t>UofM</a:t>
            </a:r>
            <a:r>
              <a:rPr lang="en-US" dirty="0" smtClean="0"/>
              <a:t>.</a:t>
            </a:r>
          </a:p>
          <a:p>
            <a:r>
              <a:rPr lang="en-US" dirty="0" smtClean="0"/>
              <a:t>We can help demystifying the nature of business questions.</a:t>
            </a:r>
          </a:p>
          <a:p>
            <a:r>
              <a:rPr lang="en-US" dirty="0" smtClean="0"/>
              <a:t>Understanding what types of information will be needed by entrepreneurs to build a business plan or business model.</a:t>
            </a: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defTabSz="914363" fontAlgn="auto">
              <a:spcAft>
                <a:spcPts val="0"/>
              </a:spcAft>
              <a:defRPr/>
            </a:pPr>
            <a:r>
              <a:rPr lang="en-US" b="1" dirty="0" smtClean="0"/>
              <a:t>Speaker </a:t>
            </a:r>
            <a:r>
              <a:rPr b="1" dirty="0" smtClean="0"/>
              <a:t>Introduction</a:t>
            </a:r>
            <a:endParaRPr b="1" dirty="0"/>
          </a:p>
        </p:txBody>
      </p:sp>
      <p:sp>
        <p:nvSpPr>
          <p:cNvPr id="9219" name="Text Placeholder 2"/>
          <p:cNvSpPr>
            <a:spLocks noGrp="1"/>
          </p:cNvSpPr>
          <p:nvPr>
            <p:ph type="body" sz="quarter" idx="10"/>
          </p:nvPr>
        </p:nvSpPr>
        <p:spPr>
          <a:xfrm>
            <a:off x="381000" y="1066800"/>
            <a:ext cx="8382000" cy="5140325"/>
          </a:xfrm>
        </p:spPr>
        <p:txBody>
          <a:bodyPr/>
          <a:lstStyle/>
          <a:p>
            <a:r>
              <a:rPr lang="en-US" dirty="0" smtClean="0"/>
              <a:t>Director of the </a:t>
            </a:r>
            <a:r>
              <a:rPr lang="en-US" dirty="0" err="1" smtClean="0"/>
              <a:t>Kresge</a:t>
            </a:r>
            <a:r>
              <a:rPr lang="en-US" dirty="0" smtClean="0"/>
              <a:t> Library Services (Ross School of Business, University of Michigan, Ann Arbor)</a:t>
            </a:r>
          </a:p>
          <a:p>
            <a:r>
              <a:rPr lang="en-US" dirty="0" smtClean="0"/>
              <a:t>Formerly at the University of Toledo, Chicago Historical Society, Historical Society of Western Pennsylvania and the National Baseball Library of the National Baseball Hall of Fame and Museum</a:t>
            </a:r>
          </a:p>
          <a:p>
            <a:r>
              <a:rPr lang="en-US" dirty="0" smtClean="0"/>
              <a:t>Member of ABLD</a:t>
            </a:r>
          </a:p>
          <a:p>
            <a:pPr lvl="1"/>
            <a:endParaRPr lang="en-US" dirty="0" smtClean="0"/>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noAutofit/>
          </a:bodyPr>
          <a:lstStyle/>
          <a:p>
            <a:pPr defTabSz="914363" fontAlgn="auto">
              <a:spcAft>
                <a:spcPts val="0"/>
              </a:spcAft>
              <a:defRPr/>
            </a:pPr>
            <a:r>
              <a:rPr sz="3200" dirty="0"/>
              <a:t>Your Business Researchers and Community</a:t>
            </a:r>
          </a:p>
        </p:txBody>
      </p:sp>
      <p:sp>
        <p:nvSpPr>
          <p:cNvPr id="10243" name="Text Placeholder 2"/>
          <p:cNvSpPr>
            <a:spLocks noGrp="1"/>
          </p:cNvSpPr>
          <p:nvPr>
            <p:ph type="body" sz="quarter" idx="10"/>
          </p:nvPr>
        </p:nvSpPr>
        <p:spPr>
          <a:xfrm>
            <a:off x="381000" y="1411288"/>
            <a:ext cx="8382000" cy="917575"/>
          </a:xfrm>
        </p:spPr>
        <p:txBody>
          <a:bodyPr/>
          <a:lstStyle/>
          <a:p>
            <a:r>
              <a:rPr lang="en-US" smtClean="0"/>
              <a:t>Why is Business Important in Michigan?</a:t>
            </a:r>
          </a:p>
          <a:p>
            <a:pPr lvl="1"/>
            <a:endParaRPr lang="en-US" smtClean="0"/>
          </a:p>
        </p:txBody>
      </p:sp>
      <p:pic>
        <p:nvPicPr>
          <p:cNvPr id="10244" name="Picture 2" descr="Governor Rick Snyder"/>
          <p:cNvPicPr>
            <a:picLocks noChangeAspect="1" noChangeArrowheads="1"/>
          </p:cNvPicPr>
          <p:nvPr/>
        </p:nvPicPr>
        <p:blipFill>
          <a:blip r:embed="rId2" cstate="print"/>
          <a:srcRect/>
          <a:stretch>
            <a:fillRect/>
          </a:stretch>
        </p:blipFill>
        <p:spPr bwMode="auto">
          <a:xfrm>
            <a:off x="762000" y="2209800"/>
            <a:ext cx="2381250" cy="2952750"/>
          </a:xfrm>
          <a:prstGeom prst="rect">
            <a:avLst/>
          </a:prstGeom>
          <a:noFill/>
          <a:ln w="9525">
            <a:noFill/>
            <a:miter lim="800000"/>
            <a:headEnd/>
            <a:tailEnd/>
          </a:ln>
        </p:spPr>
      </p:pic>
      <p:pic>
        <p:nvPicPr>
          <p:cNvPr id="10245" name="Picture 4" descr="Jobs.jpg"/>
          <p:cNvPicPr>
            <a:picLocks noChangeAspect="1"/>
          </p:cNvPicPr>
          <p:nvPr/>
        </p:nvPicPr>
        <p:blipFill>
          <a:blip r:embed="rId3" cstate="print"/>
          <a:srcRect/>
          <a:stretch>
            <a:fillRect/>
          </a:stretch>
        </p:blipFill>
        <p:spPr bwMode="auto">
          <a:xfrm>
            <a:off x="3352800" y="2057400"/>
            <a:ext cx="4902200" cy="36766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noAutofit/>
          </a:bodyPr>
          <a:lstStyle/>
          <a:p>
            <a:pPr defTabSz="914363" fontAlgn="auto">
              <a:spcAft>
                <a:spcPts val="0"/>
              </a:spcAft>
              <a:defRPr/>
            </a:pPr>
            <a:r>
              <a:rPr sz="3200" dirty="0"/>
              <a:t>Your Business Researchers and Community</a:t>
            </a:r>
          </a:p>
        </p:txBody>
      </p:sp>
      <p:sp>
        <p:nvSpPr>
          <p:cNvPr id="11267" name="Text Placeholder 2"/>
          <p:cNvSpPr>
            <a:spLocks noGrp="1"/>
          </p:cNvSpPr>
          <p:nvPr>
            <p:ph type="body" sz="quarter" idx="10"/>
          </p:nvPr>
        </p:nvSpPr>
        <p:spPr>
          <a:xfrm>
            <a:off x="381000" y="1066800"/>
            <a:ext cx="8382000" cy="4419600"/>
          </a:xfrm>
        </p:spPr>
        <p:txBody>
          <a:bodyPr/>
          <a:lstStyle/>
          <a:p>
            <a:r>
              <a:rPr lang="en-US" dirty="0" smtClean="0"/>
              <a:t>Current efforts for economic development support in Michigan</a:t>
            </a:r>
          </a:p>
          <a:p>
            <a:pPr lvl="1"/>
            <a:r>
              <a:rPr lang="en-US" dirty="0" smtClean="0"/>
              <a:t>Pure Michigan Business Connect </a:t>
            </a:r>
            <a:r>
              <a:rPr lang="en-US" dirty="0" smtClean="0">
                <a:hlinkClick r:id="rId2"/>
              </a:rPr>
              <a:t>http://www.puremichiganb2b.com/</a:t>
            </a:r>
            <a:endParaRPr lang="en-US" dirty="0" smtClean="0"/>
          </a:p>
          <a:p>
            <a:pPr lvl="1"/>
            <a:r>
              <a:rPr lang="en-US" dirty="0" smtClean="0"/>
              <a:t>Economic Gardening Programs</a:t>
            </a:r>
          </a:p>
          <a:p>
            <a:pPr lvl="1"/>
            <a:r>
              <a:rPr lang="en-US" dirty="0" smtClean="0"/>
              <a:t>Michigan Economic Development Corporation </a:t>
            </a:r>
            <a:r>
              <a:rPr lang="en-US" dirty="0" smtClean="0">
                <a:hlinkClick r:id="rId3"/>
              </a:rPr>
              <a:t>http://www.michiganbusiness.org</a:t>
            </a:r>
            <a:endParaRPr lang="en-US" dirty="0" smtClean="0"/>
          </a:p>
          <a:p>
            <a:pPr lvl="1"/>
            <a:r>
              <a:rPr lang="en-US" dirty="0" smtClean="0"/>
              <a:t>Expansion of Business Resources through the Michigan </a:t>
            </a:r>
            <a:r>
              <a:rPr lang="en-US" dirty="0" err="1" smtClean="0"/>
              <a:t>eLibrary</a:t>
            </a:r>
            <a:r>
              <a:rPr lang="en-US" dirty="0" smtClean="0"/>
              <a:t> </a:t>
            </a:r>
            <a:r>
              <a:rPr lang="en-US" dirty="0" smtClean="0">
                <a:hlinkClick r:id="rId4"/>
              </a:rPr>
              <a:t>http://mel.org/</a:t>
            </a:r>
            <a:endParaRPr lang="en-US" dirty="0" smtClean="0"/>
          </a:p>
          <a:p>
            <a:pPr lvl="1"/>
            <a:endParaRPr lang="en-US" dirty="0" smtClean="0"/>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noAutofit/>
          </a:bodyPr>
          <a:lstStyle/>
          <a:p>
            <a:pPr defTabSz="914363" fontAlgn="auto">
              <a:spcAft>
                <a:spcPts val="0"/>
              </a:spcAft>
              <a:defRPr/>
            </a:pPr>
            <a:r>
              <a:rPr sz="3200" dirty="0"/>
              <a:t>Your Business Researchers and Community</a:t>
            </a:r>
          </a:p>
        </p:txBody>
      </p:sp>
      <p:sp>
        <p:nvSpPr>
          <p:cNvPr id="12291" name="Text Placeholder 2"/>
          <p:cNvSpPr>
            <a:spLocks noGrp="1"/>
          </p:cNvSpPr>
          <p:nvPr>
            <p:ph type="body" sz="quarter" idx="10"/>
          </p:nvPr>
        </p:nvSpPr>
        <p:spPr>
          <a:xfrm>
            <a:off x="381000" y="1411288"/>
            <a:ext cx="8382000" cy="5065712"/>
          </a:xfrm>
        </p:spPr>
        <p:txBody>
          <a:bodyPr/>
          <a:lstStyle/>
          <a:p>
            <a:r>
              <a:rPr lang="en-US" smtClean="0"/>
              <a:t>Community efforts for economic development support in Michigan</a:t>
            </a:r>
          </a:p>
          <a:p>
            <a:pPr lvl="1"/>
            <a:r>
              <a:rPr lang="en-US" smtClean="0"/>
              <a:t>SCORE - </a:t>
            </a:r>
            <a:r>
              <a:rPr lang="en-US" smtClean="0">
                <a:hlinkClick r:id="rId2"/>
              </a:rPr>
              <a:t>http://www.score.org/</a:t>
            </a:r>
            <a:endParaRPr lang="en-US" smtClean="0"/>
          </a:p>
          <a:p>
            <a:pPr lvl="1"/>
            <a:r>
              <a:rPr lang="en-US" smtClean="0"/>
              <a:t>LibraryBiz Connect - </a:t>
            </a:r>
            <a:r>
              <a:rPr lang="en-US" smtClean="0">
                <a:hlinkClick r:id="rId3"/>
              </a:rPr>
              <a:t>http://tln.lib.mi.us/partnerships/</a:t>
            </a:r>
            <a:endParaRPr lang="en-US" smtClean="0"/>
          </a:p>
          <a:p>
            <a:pPr lvl="1"/>
            <a:r>
              <a:rPr lang="en-US" smtClean="0"/>
              <a:t>ExporTech (U.S. Department of Commerce)</a:t>
            </a:r>
          </a:p>
          <a:p>
            <a:pPr lvl="1"/>
            <a:r>
              <a:rPr lang="en-US" smtClean="0"/>
              <a:t>Livingston County FastTrac </a:t>
            </a:r>
          </a:p>
          <a:p>
            <a:pPr lvl="1"/>
            <a:endParaRPr lang="en-US" smtClean="0"/>
          </a:p>
          <a:p>
            <a:pPr lvl="1"/>
            <a:endParaRPr lang="en-US" smtClean="0"/>
          </a:p>
          <a:p>
            <a:pPr lvl="1"/>
            <a:endParaRPr lang="en-US" smtClean="0"/>
          </a:p>
          <a:p>
            <a:pPr lvl="1"/>
            <a:endParaRPr lang="en-US" smtClean="0"/>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noAutofit/>
          </a:bodyPr>
          <a:lstStyle/>
          <a:p>
            <a:pPr defTabSz="914363" fontAlgn="auto">
              <a:spcAft>
                <a:spcPts val="0"/>
              </a:spcAft>
              <a:defRPr/>
            </a:pPr>
            <a:r>
              <a:rPr sz="3200" dirty="0"/>
              <a:t>Your Business Researchers and Community</a:t>
            </a:r>
          </a:p>
        </p:txBody>
      </p:sp>
      <p:sp>
        <p:nvSpPr>
          <p:cNvPr id="13315" name="Text Placeholder 2"/>
          <p:cNvSpPr>
            <a:spLocks noGrp="1"/>
          </p:cNvSpPr>
          <p:nvPr>
            <p:ph type="body" sz="quarter" idx="10"/>
          </p:nvPr>
        </p:nvSpPr>
        <p:spPr>
          <a:xfrm>
            <a:off x="381000" y="1411288"/>
            <a:ext cx="5105400" cy="4456112"/>
          </a:xfrm>
        </p:spPr>
        <p:txBody>
          <a:bodyPr>
            <a:normAutofit lnSpcReduction="10000"/>
          </a:bodyPr>
          <a:lstStyle/>
          <a:p>
            <a:r>
              <a:rPr lang="en-US" dirty="0" smtClean="0"/>
              <a:t>Who is your audience &amp; customer?</a:t>
            </a:r>
          </a:p>
          <a:p>
            <a:pPr lvl="1"/>
            <a:r>
              <a:rPr lang="en-US" dirty="0" smtClean="0"/>
              <a:t>Anyone interested in any business or management concern (including nonprofits)</a:t>
            </a:r>
          </a:p>
          <a:p>
            <a:pPr lvl="1"/>
            <a:r>
              <a:rPr lang="en-US" dirty="0" smtClean="0"/>
              <a:t>Government officials who are evaluating proposals or looking to expand economic development</a:t>
            </a:r>
          </a:p>
          <a:p>
            <a:pPr lvl="1"/>
            <a:endParaRPr lang="en-US" dirty="0" smtClean="0"/>
          </a:p>
        </p:txBody>
      </p:sp>
      <p:pic>
        <p:nvPicPr>
          <p:cNvPr id="5" name="Picture 4" descr="Carrigan Cafe.jpg"/>
          <p:cNvPicPr>
            <a:picLocks noChangeAspect="1"/>
          </p:cNvPicPr>
          <p:nvPr/>
        </p:nvPicPr>
        <p:blipFill>
          <a:blip r:embed="rId2" cstate="print"/>
          <a:stretch>
            <a:fillRect/>
          </a:stretch>
        </p:blipFill>
        <p:spPr>
          <a:xfrm>
            <a:off x="5486400" y="1295400"/>
            <a:ext cx="3101221" cy="4648200"/>
          </a:xfrm>
          <a:prstGeom prst="rect">
            <a:avLst/>
          </a:prstGeom>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noAutofit/>
          </a:bodyPr>
          <a:lstStyle/>
          <a:p>
            <a:pPr defTabSz="914363" fontAlgn="auto">
              <a:spcAft>
                <a:spcPts val="0"/>
              </a:spcAft>
              <a:defRPr/>
            </a:pPr>
            <a:r>
              <a:rPr sz="3200" dirty="0"/>
              <a:t>Your Business Researchers and Community</a:t>
            </a:r>
          </a:p>
        </p:txBody>
      </p:sp>
      <p:sp>
        <p:nvSpPr>
          <p:cNvPr id="14339" name="Text Placeholder 2"/>
          <p:cNvSpPr>
            <a:spLocks noGrp="1"/>
          </p:cNvSpPr>
          <p:nvPr>
            <p:ph type="body" sz="quarter" idx="10"/>
          </p:nvPr>
        </p:nvSpPr>
        <p:spPr>
          <a:xfrm>
            <a:off x="304800" y="1066800"/>
            <a:ext cx="8382000" cy="2166937"/>
          </a:xfrm>
        </p:spPr>
        <p:txBody>
          <a:bodyPr/>
          <a:lstStyle/>
          <a:p>
            <a:r>
              <a:rPr lang="en-US" dirty="0" smtClean="0"/>
              <a:t>Who is your audience &amp; customer?</a:t>
            </a:r>
          </a:p>
          <a:p>
            <a:pPr lvl="1"/>
            <a:r>
              <a:rPr lang="en-US" dirty="0" smtClean="0"/>
              <a:t>People who want to invest their time and money in their business, not in resources that they might already have access to!</a:t>
            </a:r>
          </a:p>
          <a:p>
            <a:pPr lvl="1"/>
            <a:endParaRPr lang="en-US" dirty="0" smtClean="0"/>
          </a:p>
        </p:txBody>
      </p:sp>
      <p:pic>
        <p:nvPicPr>
          <p:cNvPr id="5" name="Picture 4" descr="Saline Automotive.jpg"/>
          <p:cNvPicPr>
            <a:picLocks noChangeAspect="1"/>
          </p:cNvPicPr>
          <p:nvPr/>
        </p:nvPicPr>
        <p:blipFill>
          <a:blip r:embed="rId2" cstate="print"/>
          <a:stretch>
            <a:fillRect/>
          </a:stretch>
        </p:blipFill>
        <p:spPr>
          <a:xfrm>
            <a:off x="2362200" y="3048000"/>
            <a:ext cx="4686300" cy="2775025"/>
          </a:xfrm>
          <a:prstGeom prst="rect">
            <a:avLst/>
          </a:prstGeom>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noAutofit/>
          </a:bodyPr>
          <a:lstStyle/>
          <a:p>
            <a:pPr defTabSz="914363" fontAlgn="auto">
              <a:spcAft>
                <a:spcPts val="0"/>
              </a:spcAft>
              <a:defRPr/>
            </a:pPr>
            <a:r>
              <a:rPr sz="3200" dirty="0"/>
              <a:t>Your Business Researchers and Community</a:t>
            </a:r>
          </a:p>
        </p:txBody>
      </p:sp>
      <p:sp>
        <p:nvSpPr>
          <p:cNvPr id="15363" name="Text Placeholder 2"/>
          <p:cNvSpPr>
            <a:spLocks noGrp="1"/>
          </p:cNvSpPr>
          <p:nvPr>
            <p:ph type="body" sz="quarter" idx="10"/>
          </p:nvPr>
        </p:nvSpPr>
        <p:spPr>
          <a:xfrm>
            <a:off x="304800" y="1066800"/>
            <a:ext cx="5105400" cy="4532312"/>
          </a:xfrm>
        </p:spPr>
        <p:txBody>
          <a:bodyPr>
            <a:normAutofit fontScale="92500" lnSpcReduction="10000"/>
          </a:bodyPr>
          <a:lstStyle/>
          <a:p>
            <a:r>
              <a:rPr lang="en-US" dirty="0" smtClean="0"/>
              <a:t>What are people looking for?</a:t>
            </a:r>
          </a:p>
          <a:p>
            <a:pPr lvl="1"/>
            <a:r>
              <a:rPr lang="en-US" dirty="0" smtClean="0"/>
              <a:t>Helping these small business owners learn the landscape of business information</a:t>
            </a:r>
          </a:p>
          <a:p>
            <a:pPr lvl="1"/>
            <a:r>
              <a:rPr lang="en-US" dirty="0" smtClean="0"/>
              <a:t>Provide more detailed support and directions</a:t>
            </a:r>
          </a:p>
          <a:p>
            <a:pPr lvl="1"/>
            <a:r>
              <a:rPr lang="en-US" dirty="0" smtClean="0"/>
              <a:t>Greater ability to help these users because of our focus on business issues</a:t>
            </a:r>
          </a:p>
          <a:p>
            <a:pPr lvl="1"/>
            <a:endParaRPr lang="en-US" dirty="0" smtClean="0"/>
          </a:p>
        </p:txBody>
      </p:sp>
      <p:pic>
        <p:nvPicPr>
          <p:cNvPr id="15364" name="Picture 4" descr="JimmyJones.jpg"/>
          <p:cNvPicPr>
            <a:picLocks noChangeAspect="1"/>
          </p:cNvPicPr>
          <p:nvPr/>
        </p:nvPicPr>
        <p:blipFill>
          <a:blip r:embed="rId2" cstate="print"/>
          <a:srcRect/>
          <a:stretch>
            <a:fillRect/>
          </a:stretch>
        </p:blipFill>
        <p:spPr bwMode="auto">
          <a:xfrm>
            <a:off x="5791200" y="1219200"/>
            <a:ext cx="3048000" cy="2286000"/>
          </a:xfrm>
          <a:prstGeom prst="rect">
            <a:avLst/>
          </a:prstGeom>
          <a:noFill/>
          <a:ln w="9525">
            <a:noFill/>
            <a:miter lim="800000"/>
            <a:headEnd/>
            <a:tailEnd/>
          </a:ln>
        </p:spPr>
      </p:pic>
      <p:pic>
        <p:nvPicPr>
          <p:cNvPr id="15365" name="Picture 3" descr="GMVariety.jpg"/>
          <p:cNvPicPr>
            <a:picLocks noChangeAspect="1"/>
          </p:cNvPicPr>
          <p:nvPr/>
        </p:nvPicPr>
        <p:blipFill>
          <a:blip r:embed="rId3" cstate="print"/>
          <a:srcRect/>
          <a:stretch>
            <a:fillRect/>
          </a:stretch>
        </p:blipFill>
        <p:spPr bwMode="auto">
          <a:xfrm>
            <a:off x="5486400" y="3276600"/>
            <a:ext cx="3048000" cy="20320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noAutofit/>
          </a:bodyPr>
          <a:lstStyle/>
          <a:p>
            <a:pPr defTabSz="914363" fontAlgn="auto">
              <a:spcAft>
                <a:spcPts val="0"/>
              </a:spcAft>
              <a:defRPr/>
            </a:pPr>
            <a:r>
              <a:rPr sz="3200" dirty="0"/>
              <a:t>Your Business Researchers and Community</a:t>
            </a:r>
          </a:p>
        </p:txBody>
      </p:sp>
      <p:sp>
        <p:nvSpPr>
          <p:cNvPr id="16387" name="Text Placeholder 2"/>
          <p:cNvSpPr>
            <a:spLocks noGrp="1"/>
          </p:cNvSpPr>
          <p:nvPr>
            <p:ph type="body" sz="quarter" idx="10"/>
          </p:nvPr>
        </p:nvSpPr>
        <p:spPr>
          <a:xfrm>
            <a:off x="381000" y="1219200"/>
            <a:ext cx="4953000" cy="4248150"/>
          </a:xfrm>
        </p:spPr>
        <p:txBody>
          <a:bodyPr>
            <a:normAutofit lnSpcReduction="10000"/>
          </a:bodyPr>
          <a:lstStyle/>
          <a:p>
            <a:r>
              <a:rPr lang="en-US" dirty="0" smtClean="0"/>
              <a:t>What are people looking for?</a:t>
            </a:r>
          </a:p>
          <a:p>
            <a:pPr lvl="1"/>
            <a:r>
              <a:rPr lang="en-US" dirty="0" smtClean="0"/>
              <a:t>Helping business owners avoid problems that lead to bankruptcy &amp; closings</a:t>
            </a:r>
          </a:p>
          <a:p>
            <a:pPr lvl="1"/>
            <a:r>
              <a:rPr lang="en-US" dirty="0" smtClean="0"/>
              <a:t>Providing resources to ensure their success – which helps everyone in the community</a:t>
            </a:r>
          </a:p>
          <a:p>
            <a:pPr lvl="1"/>
            <a:endParaRPr lang="en-US" dirty="0" smtClean="0"/>
          </a:p>
        </p:txBody>
      </p:sp>
      <p:pic>
        <p:nvPicPr>
          <p:cNvPr id="16388" name="Picture 5" descr="Billboard.jpg"/>
          <p:cNvPicPr>
            <a:picLocks noChangeAspect="1"/>
          </p:cNvPicPr>
          <p:nvPr/>
        </p:nvPicPr>
        <p:blipFill>
          <a:blip r:embed="rId2" cstate="print"/>
          <a:srcRect/>
          <a:stretch>
            <a:fillRect/>
          </a:stretch>
        </p:blipFill>
        <p:spPr bwMode="auto">
          <a:xfrm>
            <a:off x="5334000" y="1295400"/>
            <a:ext cx="3048000" cy="2286000"/>
          </a:xfrm>
          <a:prstGeom prst="rect">
            <a:avLst/>
          </a:prstGeom>
          <a:noFill/>
          <a:ln w="9525">
            <a:noFill/>
            <a:miter lim="800000"/>
            <a:headEnd/>
            <a:tailEnd/>
          </a:ln>
        </p:spPr>
      </p:pic>
      <p:pic>
        <p:nvPicPr>
          <p:cNvPr id="16389" name="Picture 6" descr="BordersAA.jpg"/>
          <p:cNvPicPr>
            <a:picLocks noChangeAspect="1"/>
          </p:cNvPicPr>
          <p:nvPr/>
        </p:nvPicPr>
        <p:blipFill>
          <a:blip r:embed="rId3" cstate="print"/>
          <a:srcRect/>
          <a:stretch>
            <a:fillRect/>
          </a:stretch>
        </p:blipFill>
        <p:spPr bwMode="auto">
          <a:xfrm>
            <a:off x="5791200" y="3657600"/>
            <a:ext cx="3048000" cy="20320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sz="3200" dirty="0"/>
              <a:t>Your Business Researchers and Community</a:t>
            </a:r>
          </a:p>
        </p:txBody>
      </p:sp>
      <p:sp>
        <p:nvSpPr>
          <p:cNvPr id="21507" name="Text Placeholder 2"/>
          <p:cNvSpPr>
            <a:spLocks noGrp="1"/>
          </p:cNvSpPr>
          <p:nvPr>
            <p:ph type="body" sz="quarter" idx="10"/>
          </p:nvPr>
        </p:nvSpPr>
        <p:spPr>
          <a:xfrm>
            <a:off x="381000" y="1143000"/>
            <a:ext cx="8382000" cy="5048250"/>
          </a:xfrm>
        </p:spPr>
        <p:txBody>
          <a:bodyPr/>
          <a:lstStyle/>
          <a:p>
            <a:r>
              <a:rPr lang="en-US" dirty="0" smtClean="0"/>
              <a:t>What are people looking for?</a:t>
            </a:r>
          </a:p>
          <a:p>
            <a:r>
              <a:rPr lang="en-US" dirty="0" smtClean="0"/>
              <a:t>Here are sample questions we get at </a:t>
            </a:r>
            <a:r>
              <a:rPr lang="en-US" dirty="0" err="1" smtClean="0"/>
              <a:t>Kresge</a:t>
            </a:r>
            <a:r>
              <a:rPr lang="en-US" dirty="0" smtClean="0"/>
              <a:t> &amp; </a:t>
            </a:r>
            <a:r>
              <a:rPr lang="en-US" dirty="0" err="1" smtClean="0"/>
              <a:t>Gast</a:t>
            </a:r>
            <a:r>
              <a:rPr lang="en-US" dirty="0" smtClean="0"/>
              <a:t> Libraries</a:t>
            </a:r>
          </a:p>
          <a:p>
            <a:pPr lvl="1"/>
            <a:r>
              <a:rPr lang="en-US" dirty="0" smtClean="0"/>
              <a:t>Size of a particular geographic market</a:t>
            </a:r>
          </a:p>
          <a:p>
            <a:pPr lvl="1"/>
            <a:r>
              <a:rPr lang="en-US" dirty="0" smtClean="0"/>
              <a:t>Demographics and generational marketing</a:t>
            </a:r>
          </a:p>
          <a:p>
            <a:pPr lvl="1"/>
            <a:r>
              <a:rPr lang="en-US" dirty="0" smtClean="0"/>
              <a:t>Historical company information (stock prices and directory information)</a:t>
            </a:r>
          </a:p>
          <a:p>
            <a:pPr lvl="1"/>
            <a:r>
              <a:rPr lang="en-US" dirty="0" smtClean="0"/>
              <a:t>Industry information</a:t>
            </a:r>
          </a:p>
          <a:p>
            <a:pPr lvl="1"/>
            <a:r>
              <a:rPr lang="en-US" dirty="0" smtClean="0"/>
              <a:t>Company research (market saturation and competitors) </a:t>
            </a:r>
          </a:p>
          <a:p>
            <a:pPr lvl="1"/>
            <a:endParaRPr lang="en-US" dirty="0" smtClean="0"/>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sz="3200" dirty="0"/>
              <a:t>Your Business Researchers and Community</a:t>
            </a:r>
          </a:p>
        </p:txBody>
      </p:sp>
      <p:sp>
        <p:nvSpPr>
          <p:cNvPr id="22531" name="Text Placeholder 2"/>
          <p:cNvSpPr>
            <a:spLocks noGrp="1"/>
          </p:cNvSpPr>
          <p:nvPr>
            <p:ph type="body" sz="quarter" idx="10"/>
          </p:nvPr>
        </p:nvSpPr>
        <p:spPr>
          <a:xfrm>
            <a:off x="381000" y="1066800"/>
            <a:ext cx="8382000" cy="4838700"/>
          </a:xfrm>
        </p:spPr>
        <p:txBody>
          <a:bodyPr/>
          <a:lstStyle/>
          <a:p>
            <a:r>
              <a:rPr lang="en-US" dirty="0" smtClean="0"/>
              <a:t>What are people looking for?</a:t>
            </a:r>
          </a:p>
          <a:p>
            <a:pPr lvl="1"/>
            <a:r>
              <a:rPr lang="en-US" dirty="0" smtClean="0"/>
              <a:t>We can provide clarity (what resources do they have access to vs. those that cost).</a:t>
            </a:r>
          </a:p>
          <a:p>
            <a:pPr lvl="1"/>
            <a:r>
              <a:rPr lang="en-US" dirty="0" smtClean="0"/>
              <a:t>We often have a better sense of the value of resources than our users.</a:t>
            </a:r>
          </a:p>
          <a:p>
            <a:pPr lvl="1"/>
            <a:r>
              <a:rPr lang="en-US" dirty="0" smtClean="0"/>
              <a:t>We can provide directed guidance for specific questions.</a:t>
            </a:r>
          </a:p>
          <a:p>
            <a:pPr lvl="1"/>
            <a:r>
              <a:rPr lang="en-US" dirty="0" smtClean="0"/>
              <a:t>We can provide referrals to regional libraries and other centers that can assist.</a:t>
            </a:r>
          </a:p>
          <a:p>
            <a:pPr lvl="1"/>
            <a:endParaRPr lang="en-US" dirty="0" smtClean="0"/>
          </a:p>
          <a:p>
            <a:pPr lvl="1"/>
            <a:endParaRPr lang="en-US" dirty="0" smtClean="0"/>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sz="4000" dirty="0"/>
              <a:t>Business Research Basics</a:t>
            </a:r>
          </a:p>
        </p:txBody>
      </p:sp>
      <p:sp>
        <p:nvSpPr>
          <p:cNvPr id="23555" name="Text Placeholder 2"/>
          <p:cNvSpPr>
            <a:spLocks noGrp="1"/>
          </p:cNvSpPr>
          <p:nvPr>
            <p:ph type="body" sz="quarter" idx="10"/>
          </p:nvPr>
        </p:nvSpPr>
        <p:spPr>
          <a:xfrm>
            <a:off x="381000" y="1143000"/>
            <a:ext cx="8382000" cy="4340225"/>
          </a:xfrm>
        </p:spPr>
        <p:txBody>
          <a:bodyPr>
            <a:normAutofit fontScale="92500"/>
          </a:bodyPr>
          <a:lstStyle/>
          <a:p>
            <a:r>
              <a:rPr lang="en-US" dirty="0" smtClean="0"/>
              <a:t>What are the basics of business research?</a:t>
            </a:r>
          </a:p>
          <a:p>
            <a:r>
              <a:rPr lang="en-US" dirty="0" smtClean="0"/>
              <a:t>Business owners are primarily </a:t>
            </a:r>
            <a:r>
              <a:rPr lang="en-US" dirty="0" smtClean="0"/>
              <a:t>looking for the following areas:</a:t>
            </a:r>
          </a:p>
          <a:p>
            <a:pPr lvl="1"/>
            <a:r>
              <a:rPr lang="en-US" dirty="0" smtClean="0"/>
              <a:t>Companies &amp; organizations</a:t>
            </a:r>
          </a:p>
          <a:p>
            <a:pPr lvl="1"/>
            <a:r>
              <a:rPr lang="en-US" dirty="0" smtClean="0"/>
              <a:t>Industries</a:t>
            </a:r>
          </a:p>
          <a:p>
            <a:pPr lvl="1"/>
            <a:r>
              <a:rPr lang="en-US" dirty="0" smtClean="0"/>
              <a:t>Demographics &amp; statistics</a:t>
            </a:r>
          </a:p>
          <a:p>
            <a:pPr lvl="1"/>
            <a:r>
              <a:rPr lang="en-US" dirty="0" smtClean="0"/>
              <a:t>International business and Import/Export</a:t>
            </a:r>
          </a:p>
          <a:p>
            <a:pPr lvl="1"/>
            <a:r>
              <a:rPr lang="en-US" dirty="0" smtClean="0"/>
              <a:t>Articles and “Best Practices”</a:t>
            </a:r>
          </a:p>
          <a:p>
            <a:r>
              <a:rPr lang="en-US" dirty="0" smtClean="0"/>
              <a:t>Fundamentally – they are looking for answers!</a:t>
            </a: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sz="4000" dirty="0"/>
              <a:t>Business Research Basics</a:t>
            </a:r>
          </a:p>
        </p:txBody>
      </p:sp>
      <p:sp>
        <p:nvSpPr>
          <p:cNvPr id="24579" name="Text Placeholder 2"/>
          <p:cNvSpPr>
            <a:spLocks noGrp="1"/>
          </p:cNvSpPr>
          <p:nvPr>
            <p:ph type="body" sz="quarter" idx="10"/>
          </p:nvPr>
        </p:nvSpPr>
        <p:spPr>
          <a:xfrm>
            <a:off x="381000" y="1143000"/>
            <a:ext cx="8382000" cy="3743325"/>
          </a:xfrm>
        </p:spPr>
        <p:txBody>
          <a:bodyPr/>
          <a:lstStyle/>
          <a:p>
            <a:r>
              <a:rPr lang="en-US" dirty="0" smtClean="0"/>
              <a:t>Many entrepreneurs will be working on business plans or model canvas generation.</a:t>
            </a:r>
          </a:p>
          <a:p>
            <a:r>
              <a:rPr lang="en-US" dirty="0" smtClean="0"/>
              <a:t>These are essentially resumes for their new venture and can help secure financing and assistance.</a:t>
            </a:r>
          </a:p>
          <a:p>
            <a:r>
              <a:rPr lang="en-US" dirty="0" smtClean="0"/>
              <a:t>A great business plan is no guarantee of success, but it helps the person(s) think through all of the elements of their proposed operation.</a:t>
            </a: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sz="4000" dirty="0"/>
              <a:t>Business Research Basics</a:t>
            </a:r>
          </a:p>
        </p:txBody>
      </p:sp>
      <p:sp>
        <p:nvSpPr>
          <p:cNvPr id="25603" name="Text Placeholder 2"/>
          <p:cNvSpPr>
            <a:spLocks noGrp="1"/>
          </p:cNvSpPr>
          <p:nvPr>
            <p:ph type="body" sz="quarter" idx="10"/>
          </p:nvPr>
        </p:nvSpPr>
        <p:spPr>
          <a:xfrm>
            <a:off x="381000" y="1411288"/>
            <a:ext cx="8382000" cy="3730625"/>
          </a:xfrm>
        </p:spPr>
        <p:txBody>
          <a:bodyPr/>
          <a:lstStyle/>
          <a:p>
            <a:r>
              <a:rPr lang="en-US" smtClean="0"/>
              <a:t>Business Planning involves thinking about the following elements:</a:t>
            </a:r>
          </a:p>
          <a:p>
            <a:pPr lvl="1"/>
            <a:r>
              <a:rPr lang="en-US" smtClean="0"/>
              <a:t>Company Description</a:t>
            </a:r>
          </a:p>
          <a:p>
            <a:pPr lvl="1"/>
            <a:r>
              <a:rPr lang="en-US" smtClean="0"/>
              <a:t>Market Analysis</a:t>
            </a:r>
          </a:p>
          <a:p>
            <a:pPr lvl="1"/>
            <a:r>
              <a:rPr lang="en-US" smtClean="0"/>
              <a:t>Service or Product Description</a:t>
            </a:r>
          </a:p>
          <a:p>
            <a:pPr lvl="1"/>
            <a:r>
              <a:rPr lang="en-US" smtClean="0"/>
              <a:t>Marketing Description</a:t>
            </a:r>
          </a:p>
          <a:p>
            <a:pPr lvl="1"/>
            <a:r>
              <a:rPr lang="en-US" smtClean="0"/>
              <a:t>Financial Projections</a:t>
            </a:r>
          </a:p>
          <a:p>
            <a:pPr lvl="1"/>
            <a:r>
              <a:rPr lang="en-US" smtClean="0"/>
              <a:t>Supply Chain Projections </a:t>
            </a: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sz="4000" dirty="0"/>
              <a:t>Business Research Basics</a:t>
            </a:r>
          </a:p>
        </p:txBody>
      </p:sp>
      <p:sp>
        <p:nvSpPr>
          <p:cNvPr id="26627" name="Text Placeholder 2"/>
          <p:cNvSpPr>
            <a:spLocks noGrp="1"/>
          </p:cNvSpPr>
          <p:nvPr>
            <p:ph type="body" sz="quarter" idx="10"/>
          </p:nvPr>
        </p:nvSpPr>
        <p:spPr>
          <a:xfrm>
            <a:off x="381000" y="1143000"/>
            <a:ext cx="8382000" cy="5176837"/>
          </a:xfrm>
        </p:spPr>
        <p:txBody>
          <a:bodyPr>
            <a:normAutofit fontScale="92500" lnSpcReduction="10000"/>
          </a:bodyPr>
          <a:lstStyle/>
          <a:p>
            <a:r>
              <a:rPr lang="en-US" dirty="0" smtClean="0"/>
              <a:t>Company information availability will vary with its size and nature:</a:t>
            </a:r>
          </a:p>
          <a:p>
            <a:pPr lvl="1"/>
            <a:r>
              <a:rPr lang="en-US" dirty="0" smtClean="0"/>
              <a:t>Public Companies have extensive available data (SEC filings and finances) – sometimes there is an issues about a business segmentation </a:t>
            </a:r>
          </a:p>
          <a:p>
            <a:pPr lvl="1"/>
            <a:r>
              <a:rPr lang="en-US" dirty="0" smtClean="0"/>
              <a:t>Private Companies have limited available data – mostly through news &amp; directory resources.  </a:t>
            </a:r>
          </a:p>
          <a:p>
            <a:pPr lvl="1"/>
            <a:r>
              <a:rPr lang="en-US" dirty="0" smtClean="0"/>
              <a:t>More famous private companies (</a:t>
            </a:r>
            <a:r>
              <a:rPr lang="en-US" dirty="0" err="1" smtClean="0"/>
              <a:t>Zingermans</a:t>
            </a:r>
            <a:r>
              <a:rPr lang="en-US" dirty="0" smtClean="0"/>
              <a:t> or </a:t>
            </a:r>
            <a:r>
              <a:rPr lang="en-US" dirty="0" err="1" smtClean="0"/>
              <a:t>Zehnder's</a:t>
            </a:r>
            <a:r>
              <a:rPr lang="en-US" dirty="0" smtClean="0"/>
              <a:t>) have more articles about them that help tell their story.  Most have virtually nothing written up about them.</a:t>
            </a:r>
          </a:p>
          <a:p>
            <a:endParaRPr lang="en-US" dirty="0" smtClean="0"/>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sz="4000" dirty="0"/>
              <a:t>Business Research Basics</a:t>
            </a:r>
          </a:p>
        </p:txBody>
      </p:sp>
      <p:sp>
        <p:nvSpPr>
          <p:cNvPr id="27651" name="Text Placeholder 2"/>
          <p:cNvSpPr>
            <a:spLocks noGrp="1"/>
          </p:cNvSpPr>
          <p:nvPr>
            <p:ph type="body" sz="quarter" idx="10"/>
          </p:nvPr>
        </p:nvSpPr>
        <p:spPr>
          <a:xfrm>
            <a:off x="381000" y="990600"/>
            <a:ext cx="8382000" cy="2057400"/>
          </a:xfrm>
        </p:spPr>
        <p:txBody>
          <a:bodyPr>
            <a:normAutofit fontScale="92500" lnSpcReduction="20000"/>
          </a:bodyPr>
          <a:lstStyle/>
          <a:p>
            <a:r>
              <a:rPr lang="en-US" b="1" dirty="0" smtClean="0"/>
              <a:t>The best path to full-text is through library </a:t>
            </a:r>
            <a:r>
              <a:rPr lang="en-US" b="1" dirty="0" smtClean="0"/>
              <a:t>resources</a:t>
            </a:r>
          </a:p>
          <a:p>
            <a:r>
              <a:rPr lang="en-US" b="1" dirty="0" smtClean="0"/>
              <a:t>“I’d Rather hit ‘</a:t>
            </a:r>
            <a:r>
              <a:rPr lang="en-US" b="1" dirty="0" err="1" smtClean="0"/>
              <a:t>paydirt</a:t>
            </a:r>
            <a:r>
              <a:rPr lang="en-US" b="1" dirty="0" smtClean="0"/>
              <a:t>’ than a ‘</a:t>
            </a:r>
            <a:r>
              <a:rPr lang="en-US" b="1" dirty="0" err="1" smtClean="0"/>
              <a:t>paywall</a:t>
            </a:r>
            <a:r>
              <a:rPr lang="en-US" b="1" dirty="0" smtClean="0"/>
              <a:t>.’</a:t>
            </a:r>
            <a:endParaRPr lang="en-US" b="1" dirty="0" smtClean="0"/>
          </a:p>
          <a:p>
            <a:r>
              <a:rPr lang="en-US" dirty="0" smtClean="0"/>
              <a:t>Google is a tremendous tool – but will drive traffic to pay sites.</a:t>
            </a:r>
          </a:p>
          <a:p>
            <a:endParaRPr lang="en-US" dirty="0" smtClean="0"/>
          </a:p>
        </p:txBody>
      </p:sp>
      <p:pic>
        <p:nvPicPr>
          <p:cNvPr id="4" name="Picture 3" descr="SquirrelFenceNov.jpg"/>
          <p:cNvPicPr>
            <a:picLocks noChangeAspect="1"/>
          </p:cNvPicPr>
          <p:nvPr/>
        </p:nvPicPr>
        <p:blipFill>
          <a:blip r:embed="rId2" cstate="print"/>
          <a:srcRect t="10204" r="680" b="12245"/>
          <a:stretch>
            <a:fillRect/>
          </a:stretch>
        </p:blipFill>
        <p:spPr>
          <a:xfrm>
            <a:off x="1676400" y="3124200"/>
            <a:ext cx="5562600" cy="2895600"/>
          </a:xfrm>
          <a:prstGeom prst="rect">
            <a:avLst/>
          </a:prstGeom>
        </p:spPr>
      </p:pic>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sz="4000" dirty="0"/>
              <a:t>Business Research Basics</a:t>
            </a:r>
          </a:p>
        </p:txBody>
      </p:sp>
      <p:sp>
        <p:nvSpPr>
          <p:cNvPr id="27651" name="Text Placeholder 2"/>
          <p:cNvSpPr>
            <a:spLocks noGrp="1"/>
          </p:cNvSpPr>
          <p:nvPr>
            <p:ph type="body" sz="quarter" idx="10"/>
          </p:nvPr>
        </p:nvSpPr>
        <p:spPr>
          <a:xfrm>
            <a:off x="228600" y="1066800"/>
            <a:ext cx="5181600" cy="4953000"/>
          </a:xfrm>
        </p:spPr>
        <p:txBody>
          <a:bodyPr/>
          <a:lstStyle/>
          <a:p>
            <a:r>
              <a:rPr lang="en-US" dirty="0" smtClean="0"/>
              <a:t>For </a:t>
            </a:r>
            <a:r>
              <a:rPr lang="en-US" dirty="0" smtClean="0"/>
              <a:t>entrepreneurs – their market might not be clearly defined.  Mostly likely it is not.  It will take time and patience.</a:t>
            </a:r>
          </a:p>
          <a:p>
            <a:r>
              <a:rPr lang="en-US" dirty="0" smtClean="0"/>
              <a:t>If it is clearly defined – it might not be as entrepreneurial as one thinks. </a:t>
            </a:r>
          </a:p>
          <a:p>
            <a:endParaRPr lang="en-US" dirty="0" smtClean="0"/>
          </a:p>
        </p:txBody>
      </p:sp>
      <p:pic>
        <p:nvPicPr>
          <p:cNvPr id="4" name="Picture 3" descr="SquirrelSnowJan2.jpg"/>
          <p:cNvPicPr>
            <a:picLocks noChangeAspect="1"/>
          </p:cNvPicPr>
          <p:nvPr/>
        </p:nvPicPr>
        <p:blipFill>
          <a:blip r:embed="rId2" cstate="print"/>
          <a:srcRect l="23392" r="20468"/>
          <a:stretch>
            <a:fillRect/>
          </a:stretch>
        </p:blipFill>
        <p:spPr>
          <a:xfrm>
            <a:off x="5257800" y="1371600"/>
            <a:ext cx="3657600" cy="4343400"/>
          </a:xfrm>
          <a:prstGeom prst="rect">
            <a:avLst/>
          </a:prstGeom>
        </p:spPr>
      </p:pic>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sz="4000" dirty="0"/>
              <a:t>Business Research Basics</a:t>
            </a:r>
          </a:p>
        </p:txBody>
      </p:sp>
      <p:sp>
        <p:nvSpPr>
          <p:cNvPr id="28675" name="Text Placeholder 2"/>
          <p:cNvSpPr>
            <a:spLocks noGrp="1"/>
          </p:cNvSpPr>
          <p:nvPr>
            <p:ph type="body" sz="quarter" idx="10"/>
          </p:nvPr>
        </p:nvSpPr>
        <p:spPr>
          <a:xfrm>
            <a:off x="381000" y="1411288"/>
            <a:ext cx="8382000" cy="3841750"/>
          </a:xfrm>
        </p:spPr>
        <p:txBody>
          <a:bodyPr/>
          <a:lstStyle/>
          <a:p>
            <a:r>
              <a:rPr lang="en-US" smtClean="0"/>
              <a:t>Patience is golden – some research takes time.</a:t>
            </a:r>
          </a:p>
          <a:p>
            <a:r>
              <a:rPr lang="en-US" smtClean="0"/>
              <a:t>Look at articles in the press – they can provide great information that is not available anywhere.</a:t>
            </a:r>
          </a:p>
          <a:p>
            <a:r>
              <a:rPr lang="en-US" smtClean="0"/>
              <a:t>Be open minded with your research.  Do not paint yourself in a corner looking for data that might not be available.</a:t>
            </a:r>
          </a:p>
          <a:p>
            <a:endParaRPr lang="en-US" smtClean="0"/>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sz="4000" dirty="0"/>
              <a:t>Statewide Resources in Michigan</a:t>
            </a:r>
          </a:p>
        </p:txBody>
      </p:sp>
      <p:sp>
        <p:nvSpPr>
          <p:cNvPr id="30723" name="Text Placeholder 2"/>
          <p:cNvSpPr>
            <a:spLocks noGrp="1"/>
          </p:cNvSpPr>
          <p:nvPr>
            <p:ph type="body" sz="quarter" idx="10"/>
          </p:nvPr>
        </p:nvSpPr>
        <p:spPr>
          <a:xfrm>
            <a:off x="381000" y="1411288"/>
            <a:ext cx="8382000" cy="4511675"/>
          </a:xfrm>
        </p:spPr>
        <p:txBody>
          <a:bodyPr>
            <a:normAutofit fontScale="92500" lnSpcReduction="10000"/>
          </a:bodyPr>
          <a:lstStyle/>
          <a:p>
            <a:r>
              <a:rPr lang="en-US" dirty="0" smtClean="0"/>
              <a:t>Freely available resources (government and otherwise)</a:t>
            </a:r>
          </a:p>
          <a:p>
            <a:r>
              <a:rPr lang="en-US" dirty="0" smtClean="0"/>
              <a:t>See: </a:t>
            </a:r>
            <a:r>
              <a:rPr lang="en-US" sz="2800" b="1" dirty="0" smtClean="0">
                <a:hlinkClick r:id="rId2"/>
              </a:rPr>
              <a:t>http://kresgeguides.bus.umich.edu/bizmichigan</a:t>
            </a:r>
            <a:endParaRPr lang="en-US" sz="2800" b="1" dirty="0" smtClean="0"/>
          </a:p>
          <a:p>
            <a:r>
              <a:rPr lang="en-US" sz="2800" dirty="0" smtClean="0"/>
              <a:t>Great material available via the Federal Government:</a:t>
            </a:r>
          </a:p>
          <a:p>
            <a:pPr lvl="1"/>
            <a:r>
              <a:rPr lang="en-US" sz="2400" dirty="0" smtClean="0"/>
              <a:t>U.S. Census</a:t>
            </a:r>
          </a:p>
          <a:p>
            <a:pPr lvl="1"/>
            <a:r>
              <a:rPr lang="en-US" sz="2400" dirty="0" smtClean="0"/>
              <a:t>U.S. Department of Commerce</a:t>
            </a:r>
          </a:p>
          <a:p>
            <a:pPr lvl="1"/>
            <a:r>
              <a:rPr lang="en-US" sz="2400" dirty="0" smtClean="0"/>
              <a:t>U.S. Small Business Administration</a:t>
            </a:r>
          </a:p>
          <a:p>
            <a:pPr lvl="1"/>
            <a:r>
              <a:rPr lang="en-US" sz="2400" dirty="0" smtClean="0"/>
              <a:t>U.S. Bureau of Labor Statistics</a:t>
            </a:r>
          </a:p>
          <a:p>
            <a:r>
              <a:rPr lang="en-US" dirty="0" smtClean="0"/>
              <a:t>Great material also available via the State of Michigan</a:t>
            </a:r>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pPr defTabSz="914363" fontAlgn="auto">
              <a:spcAft>
                <a:spcPts val="0"/>
              </a:spcAft>
              <a:defRPr/>
            </a:pPr>
            <a:r>
              <a:rPr sz="2800" dirty="0"/>
              <a:t>Resources in Michigan – Local Business Libraries</a:t>
            </a:r>
          </a:p>
        </p:txBody>
      </p:sp>
      <p:sp>
        <p:nvSpPr>
          <p:cNvPr id="31746" name="Content Placeholder 2"/>
          <p:cNvSpPr>
            <a:spLocks noGrp="1"/>
          </p:cNvSpPr>
          <p:nvPr>
            <p:ph idx="1"/>
          </p:nvPr>
        </p:nvSpPr>
        <p:spPr>
          <a:xfrm>
            <a:off x="228600" y="1066800"/>
            <a:ext cx="3657600" cy="1447800"/>
          </a:xfrm>
        </p:spPr>
        <p:txBody>
          <a:bodyPr>
            <a:normAutofit fontScale="92500" lnSpcReduction="20000"/>
          </a:bodyPr>
          <a:lstStyle/>
          <a:p>
            <a:r>
              <a:rPr lang="en-US" sz="2800" b="1" dirty="0" smtClean="0"/>
              <a:t>Business Libraries Today</a:t>
            </a:r>
          </a:p>
          <a:p>
            <a:r>
              <a:rPr lang="en-US" sz="2800" b="1" dirty="0" smtClean="0"/>
              <a:t>It is about access to information!</a:t>
            </a:r>
          </a:p>
        </p:txBody>
      </p:sp>
      <p:pic>
        <p:nvPicPr>
          <p:cNvPr id="31747" name="Picture 2" descr="http://farm8.staticflickr.com/7139/7591863216_e255eda6b2_z.jpg"/>
          <p:cNvPicPr>
            <a:picLocks noChangeAspect="1" noChangeArrowheads="1"/>
          </p:cNvPicPr>
          <p:nvPr/>
        </p:nvPicPr>
        <p:blipFill>
          <a:blip r:embed="rId2" cstate="print"/>
          <a:srcRect/>
          <a:stretch>
            <a:fillRect/>
          </a:stretch>
        </p:blipFill>
        <p:spPr bwMode="auto">
          <a:xfrm>
            <a:off x="304800" y="2819400"/>
            <a:ext cx="3941763" cy="2955925"/>
          </a:xfrm>
          <a:prstGeom prst="rect">
            <a:avLst/>
          </a:prstGeom>
          <a:noFill/>
          <a:ln w="9525">
            <a:noFill/>
            <a:miter lim="800000"/>
            <a:headEnd/>
            <a:tailEnd/>
          </a:ln>
        </p:spPr>
      </p:pic>
      <p:sp>
        <p:nvSpPr>
          <p:cNvPr id="31748" name="AutoShape 5" descr="https://mail-attachment.googleusercontent.com/attachment/u/0/?ui=2&amp;ik=d85fc8d836&amp;view=att&amp;th=13ef64b6cfb240f3&amp;attid=0.3&amp;disp=inline&amp;realattid=f_hhc5z85n2&amp;safe=1&amp;zw&amp;saduie=AG9B_P9PoYlYcznzq6qW-vtTJ9Qc&amp;sadet=1369934676512&amp;sads=YEmf6PV4ylfWxFMs_g3pTb4X0kU"/>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a:latin typeface="Calibri" pitchFamily="34" charset="0"/>
            </a:endParaRPr>
          </a:p>
        </p:txBody>
      </p:sp>
      <p:pic>
        <p:nvPicPr>
          <p:cNvPr id="31749" name="Picture 6" descr="C:\Users\cseeman\Desktop\Tom.JPG"/>
          <p:cNvPicPr>
            <a:picLocks noChangeAspect="1" noChangeArrowheads="1"/>
          </p:cNvPicPr>
          <p:nvPr/>
        </p:nvPicPr>
        <p:blipFill>
          <a:blip r:embed="rId3" cstate="print"/>
          <a:srcRect/>
          <a:stretch>
            <a:fillRect/>
          </a:stretch>
        </p:blipFill>
        <p:spPr bwMode="auto">
          <a:xfrm>
            <a:off x="4038600" y="1219200"/>
            <a:ext cx="4641850" cy="40386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498598"/>
          </a:xfrm>
        </p:spPr>
        <p:txBody>
          <a:bodyPr/>
          <a:lstStyle/>
          <a:p>
            <a:pPr defTabSz="914363" fontAlgn="auto">
              <a:spcAft>
                <a:spcPts val="0"/>
              </a:spcAft>
              <a:defRPr/>
            </a:pPr>
            <a:r>
              <a:rPr sz="2800" dirty="0"/>
              <a:t>Resources in Michigan – Local Business Libraries</a:t>
            </a:r>
          </a:p>
        </p:txBody>
      </p:sp>
      <p:sp>
        <p:nvSpPr>
          <p:cNvPr id="35843" name="Text Placeholder 2"/>
          <p:cNvSpPr>
            <a:spLocks noGrp="1"/>
          </p:cNvSpPr>
          <p:nvPr>
            <p:ph type="body" sz="quarter" idx="10"/>
          </p:nvPr>
        </p:nvSpPr>
        <p:spPr>
          <a:xfrm>
            <a:off x="381000" y="1066800"/>
            <a:ext cx="8382000" cy="4953000"/>
          </a:xfrm>
        </p:spPr>
        <p:txBody>
          <a:bodyPr>
            <a:normAutofit lnSpcReduction="10000"/>
          </a:bodyPr>
          <a:lstStyle/>
          <a:p>
            <a:r>
              <a:rPr lang="en-US" dirty="0" err="1" smtClean="0"/>
              <a:t>Kresge</a:t>
            </a:r>
            <a:r>
              <a:rPr lang="en-US" dirty="0" smtClean="0"/>
              <a:t> Library Services(University of Michigan)</a:t>
            </a:r>
          </a:p>
          <a:p>
            <a:pPr lvl="1"/>
            <a:r>
              <a:rPr lang="en-US" sz="2600" dirty="0" smtClean="0"/>
              <a:t>Independent Library at University of Michigan - Ross School of Business (3700 FTE)</a:t>
            </a:r>
          </a:p>
          <a:p>
            <a:pPr lvl="1"/>
            <a:r>
              <a:rPr lang="en-US" sz="2600" dirty="0" smtClean="0"/>
              <a:t>Staff of 19 FT people (8 librarians, 11 staff) </a:t>
            </a:r>
          </a:p>
          <a:p>
            <a:pPr lvl="1"/>
            <a:r>
              <a:rPr lang="en-US" sz="2600" dirty="0" smtClean="0"/>
              <a:t>We offer almost 100 electronic resources primarily focused on business</a:t>
            </a:r>
          </a:p>
          <a:p>
            <a:pPr lvl="1"/>
            <a:r>
              <a:rPr lang="en-US" sz="2600" b="1" dirty="0" smtClean="0"/>
              <a:t>Reference support available via email and chat only during construction (expected through August 2016)</a:t>
            </a:r>
          </a:p>
          <a:p>
            <a:pPr lvl="1"/>
            <a:r>
              <a:rPr lang="en-US" sz="2600" dirty="0" smtClean="0"/>
              <a:t>Research guides are being built for Michigan residents </a:t>
            </a:r>
            <a:r>
              <a:rPr lang="en-US" sz="2600" dirty="0" smtClean="0">
                <a:hlinkClick r:id="rId2"/>
              </a:rPr>
              <a:t>http://kresgeguides.bus.umich.edu/bizmichigan</a:t>
            </a:r>
            <a:endParaRPr lang="en-US" sz="2600" dirty="0" smtClean="0"/>
          </a:p>
          <a:p>
            <a:pPr lvl="1">
              <a:buFontTx/>
              <a:buNone/>
            </a:pPr>
            <a:endParaRPr lang="en-US" sz="2600" dirty="0" smtClean="0"/>
          </a:p>
          <a:p>
            <a:pPr lvl="1"/>
            <a:endParaRPr lang="en-US" dirty="0" smtClean="0"/>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normAutofit/>
          </a:bodyPr>
          <a:lstStyle/>
          <a:p>
            <a:pPr defTabSz="914363" fontAlgn="auto">
              <a:spcAft>
                <a:spcPts val="0"/>
              </a:spcAft>
              <a:defRPr/>
            </a:pPr>
            <a:r>
              <a:rPr sz="2800" dirty="0"/>
              <a:t>Resources in Michigan – Local Business Libraries</a:t>
            </a:r>
          </a:p>
        </p:txBody>
      </p:sp>
      <p:sp>
        <p:nvSpPr>
          <p:cNvPr id="6147" name="Content Placeholder 2"/>
          <p:cNvSpPr>
            <a:spLocks noGrp="1"/>
          </p:cNvSpPr>
          <p:nvPr>
            <p:ph idx="1"/>
          </p:nvPr>
        </p:nvSpPr>
        <p:spPr>
          <a:xfrm>
            <a:off x="152400" y="1143000"/>
            <a:ext cx="8839200" cy="457200"/>
          </a:xfrm>
        </p:spPr>
        <p:txBody>
          <a:bodyPr rtlCol="0">
            <a:normAutofit fontScale="70000" lnSpcReduction="20000"/>
          </a:bodyPr>
          <a:lstStyle/>
          <a:p>
            <a:pPr lvl="1" defTabSz="914363" fontAlgn="auto">
              <a:spcAft>
                <a:spcPts val="0"/>
              </a:spcAft>
              <a:buFontTx/>
              <a:buNone/>
              <a:defRPr/>
            </a:pPr>
            <a:r>
              <a:rPr lang="en-US" b="1" dirty="0" smtClean="0"/>
              <a:t>Kresge IM Chat Service – People all over contact us this way!</a:t>
            </a:r>
          </a:p>
          <a:p>
            <a:pPr defTabSz="914363" fontAlgn="auto">
              <a:spcAft>
                <a:spcPts val="0"/>
              </a:spcAft>
              <a:buFontTx/>
              <a:buNone/>
              <a:defRPr/>
            </a:pPr>
            <a:endParaRPr lang="en-US" dirty="0" smtClean="0"/>
          </a:p>
        </p:txBody>
      </p:sp>
      <p:pic>
        <p:nvPicPr>
          <p:cNvPr id="36868" name="Picture 4"/>
          <p:cNvPicPr>
            <a:picLocks noChangeAspect="1" noChangeArrowheads="1"/>
          </p:cNvPicPr>
          <p:nvPr/>
        </p:nvPicPr>
        <p:blipFill>
          <a:blip r:embed="rId2" cstate="print"/>
          <a:srcRect/>
          <a:stretch>
            <a:fillRect/>
          </a:stretch>
        </p:blipFill>
        <p:spPr bwMode="auto">
          <a:xfrm>
            <a:off x="1447800" y="1600200"/>
            <a:ext cx="5949950" cy="4479925"/>
          </a:xfrm>
          <a:prstGeom prst="rect">
            <a:avLst/>
          </a:prstGeom>
          <a:noFill/>
          <a:ln w="9525">
            <a:noFill/>
            <a:miter lim="800000"/>
            <a:headEnd/>
            <a:tailEnd/>
          </a:ln>
        </p:spPr>
      </p:pic>
      <p:pic>
        <p:nvPicPr>
          <p:cNvPr id="45058" name="Picture 2" descr="C:\Users\cseeman\Desktop\Chat_active.bmp"/>
          <p:cNvPicPr>
            <a:picLocks noChangeAspect="1" noChangeArrowheads="1"/>
          </p:cNvPicPr>
          <p:nvPr/>
        </p:nvPicPr>
        <p:blipFill>
          <a:blip r:embed="rId3" cstate="print"/>
          <a:srcRect/>
          <a:stretch>
            <a:fillRect/>
          </a:stretch>
        </p:blipFill>
        <p:spPr bwMode="auto">
          <a:xfrm>
            <a:off x="5867400" y="3200400"/>
            <a:ext cx="2900758" cy="2609850"/>
          </a:xfrm>
          <a:prstGeom prst="rect">
            <a:avLst/>
          </a:prstGeom>
          <a:noFill/>
          <a:ln>
            <a:gradFill>
              <a:gsLst>
                <a:gs pos="0">
                  <a:srgbClr val="000082"/>
                </a:gs>
                <a:gs pos="30000">
                  <a:srgbClr val="66008F"/>
                </a:gs>
                <a:gs pos="64999">
                  <a:srgbClr val="BA0066"/>
                </a:gs>
                <a:gs pos="89999">
                  <a:srgbClr val="FF0000"/>
                </a:gs>
                <a:gs pos="100000">
                  <a:srgbClr val="FF8200"/>
                </a:gs>
              </a:gsLst>
              <a:lin ang="5400000" scaled="0"/>
            </a:gradFill>
          </a:ln>
        </p:spPr>
      </p:pic>
      <p:pic>
        <p:nvPicPr>
          <p:cNvPr id="45059" name="Picture 3" descr="C:\Users\cseeman\Desktop\Chat_inactive.bmp"/>
          <p:cNvPicPr>
            <a:picLocks noChangeAspect="1" noChangeArrowheads="1"/>
          </p:cNvPicPr>
          <p:nvPr/>
        </p:nvPicPr>
        <p:blipFill>
          <a:blip r:embed="rId4" cstate="print"/>
          <a:srcRect/>
          <a:stretch>
            <a:fillRect/>
          </a:stretch>
        </p:blipFill>
        <p:spPr bwMode="auto">
          <a:xfrm>
            <a:off x="228600" y="3352800"/>
            <a:ext cx="2530951" cy="2390775"/>
          </a:xfrm>
          <a:prstGeom prst="rect">
            <a:avLst/>
          </a:prstGeom>
          <a:noFill/>
          <a:ln>
            <a:gradFill>
              <a:gsLst>
                <a:gs pos="0">
                  <a:srgbClr val="000082"/>
                </a:gs>
                <a:gs pos="30000">
                  <a:srgbClr val="66008F"/>
                </a:gs>
                <a:gs pos="64999">
                  <a:srgbClr val="BA0066"/>
                </a:gs>
                <a:gs pos="89999">
                  <a:srgbClr val="FF0000"/>
                </a:gs>
                <a:gs pos="100000">
                  <a:srgbClr val="FF8200"/>
                </a:gs>
              </a:gsLst>
              <a:lin ang="5400000" scaled="0"/>
            </a:gradFill>
          </a:ln>
        </p:spPr>
      </p:pic>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498598"/>
          </a:xfrm>
        </p:spPr>
        <p:txBody>
          <a:bodyPr/>
          <a:lstStyle/>
          <a:p>
            <a:pPr defTabSz="914363" fontAlgn="auto">
              <a:spcAft>
                <a:spcPts val="0"/>
              </a:spcAft>
              <a:defRPr/>
            </a:pPr>
            <a:r>
              <a:rPr sz="2800" dirty="0"/>
              <a:t>Resources in Michigan – Local Business Libraries</a:t>
            </a:r>
          </a:p>
        </p:txBody>
      </p:sp>
      <p:sp>
        <p:nvSpPr>
          <p:cNvPr id="37891" name="Text Placeholder 2"/>
          <p:cNvSpPr>
            <a:spLocks noGrp="1"/>
          </p:cNvSpPr>
          <p:nvPr>
            <p:ph type="body" sz="quarter" idx="10"/>
          </p:nvPr>
        </p:nvSpPr>
        <p:spPr>
          <a:xfrm>
            <a:off x="381000" y="1066800"/>
            <a:ext cx="8382000" cy="4826000"/>
          </a:xfrm>
        </p:spPr>
        <p:txBody>
          <a:bodyPr>
            <a:normAutofit lnSpcReduction="10000"/>
          </a:bodyPr>
          <a:lstStyle/>
          <a:p>
            <a:r>
              <a:rPr lang="en-US" dirty="0" smtClean="0"/>
              <a:t>Many library options in Michigan</a:t>
            </a:r>
          </a:p>
          <a:p>
            <a:r>
              <a:rPr lang="en-US" dirty="0" smtClean="0"/>
              <a:t>Many larger public libraries have specialized business resources.</a:t>
            </a:r>
          </a:p>
          <a:p>
            <a:r>
              <a:rPr lang="en-US" dirty="0" smtClean="0"/>
              <a:t>Most academic libraries allow walk-in users and have access to numerous business resources.</a:t>
            </a:r>
          </a:p>
          <a:p>
            <a:r>
              <a:rPr lang="en-US" dirty="0" smtClean="0"/>
              <a:t>Suggest to patrons to contact the library first to ensure that you understand community use before making the drive in.</a:t>
            </a:r>
          </a:p>
          <a:p>
            <a:r>
              <a:rPr lang="en-US" dirty="0" err="1" smtClean="0"/>
              <a:t>MeL</a:t>
            </a:r>
            <a:r>
              <a:rPr lang="en-US" dirty="0" smtClean="0"/>
              <a:t> databases are great – patrons can use them already!</a:t>
            </a:r>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sz="4000" dirty="0"/>
              <a:t>Statewide Resources in Michigan</a:t>
            </a:r>
          </a:p>
        </p:txBody>
      </p:sp>
      <p:sp>
        <p:nvSpPr>
          <p:cNvPr id="38915" name="Text Placeholder 2"/>
          <p:cNvSpPr>
            <a:spLocks noGrp="1"/>
          </p:cNvSpPr>
          <p:nvPr>
            <p:ph type="body" sz="quarter" idx="10"/>
          </p:nvPr>
        </p:nvSpPr>
        <p:spPr>
          <a:xfrm>
            <a:off x="381000" y="914400"/>
            <a:ext cx="8382000" cy="984250"/>
          </a:xfrm>
        </p:spPr>
        <p:txBody>
          <a:bodyPr/>
          <a:lstStyle/>
          <a:p>
            <a:r>
              <a:rPr lang="en-US" smtClean="0"/>
              <a:t>MeL Databases - </a:t>
            </a:r>
            <a:r>
              <a:rPr lang="en-US" smtClean="0">
                <a:hlinkClick r:id="rId2"/>
              </a:rPr>
              <a:t>http://mel.org/</a:t>
            </a:r>
            <a:endParaRPr lang="en-US" smtClean="0"/>
          </a:p>
          <a:p>
            <a:endParaRPr lang="en-US" smtClean="0"/>
          </a:p>
        </p:txBody>
      </p:sp>
      <p:pic>
        <p:nvPicPr>
          <p:cNvPr id="5" name="Picture 4" descr="Capture_02092015_194634.BMP"/>
          <p:cNvPicPr>
            <a:picLocks noChangeAspect="1"/>
          </p:cNvPicPr>
          <p:nvPr/>
        </p:nvPicPr>
        <p:blipFill>
          <a:blip r:embed="rId3" cstate="print"/>
          <a:stretch>
            <a:fillRect/>
          </a:stretch>
        </p:blipFill>
        <p:spPr>
          <a:xfrm>
            <a:off x="838200" y="1447800"/>
            <a:ext cx="7239000" cy="4590586"/>
          </a:xfrm>
          <a:prstGeom prst="rect">
            <a:avLst/>
          </a:prstGeom>
        </p:spPr>
      </p:pic>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sz="4000" dirty="0"/>
              <a:t>Statewide Resources in Michigan</a:t>
            </a:r>
          </a:p>
        </p:txBody>
      </p:sp>
      <p:sp>
        <p:nvSpPr>
          <p:cNvPr id="39939" name="Text Placeholder 2"/>
          <p:cNvSpPr>
            <a:spLocks noGrp="1"/>
          </p:cNvSpPr>
          <p:nvPr>
            <p:ph type="body" sz="quarter" idx="10"/>
          </p:nvPr>
        </p:nvSpPr>
        <p:spPr>
          <a:xfrm>
            <a:off x="381000" y="914400"/>
            <a:ext cx="8382000" cy="685800"/>
          </a:xfrm>
        </p:spPr>
        <p:txBody>
          <a:bodyPr/>
          <a:lstStyle/>
          <a:p>
            <a:r>
              <a:rPr lang="en-US" dirty="0" err="1" smtClean="0"/>
              <a:t>MeL</a:t>
            </a:r>
            <a:r>
              <a:rPr lang="en-US" dirty="0" smtClean="0"/>
              <a:t> Databases - </a:t>
            </a:r>
            <a:r>
              <a:rPr lang="en-US" i="1" dirty="0" smtClean="0"/>
              <a:t>tinyurl.com/</a:t>
            </a:r>
            <a:r>
              <a:rPr lang="en-US" i="1" dirty="0" err="1" smtClean="0"/>
              <a:t>Melbusiness</a:t>
            </a:r>
            <a:endParaRPr lang="en-US" i="1" dirty="0" smtClean="0"/>
          </a:p>
          <a:p>
            <a:endParaRPr lang="en-US" dirty="0" smtClean="0"/>
          </a:p>
        </p:txBody>
      </p:sp>
      <p:pic>
        <p:nvPicPr>
          <p:cNvPr id="5" name="Picture 4" descr="Capture_02092015_194642.BMP"/>
          <p:cNvPicPr>
            <a:picLocks noChangeAspect="1"/>
          </p:cNvPicPr>
          <p:nvPr/>
        </p:nvPicPr>
        <p:blipFill>
          <a:blip r:embed="rId2" cstate="print"/>
          <a:stretch>
            <a:fillRect/>
          </a:stretch>
        </p:blipFill>
        <p:spPr>
          <a:xfrm>
            <a:off x="914400" y="1447800"/>
            <a:ext cx="6858000" cy="4510726"/>
          </a:xfrm>
          <a:prstGeom prst="rect">
            <a:avLst/>
          </a:prstGeom>
        </p:spPr>
      </p:pic>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sz="4000" dirty="0"/>
              <a:t>Statewide Resources in Michigan</a:t>
            </a:r>
          </a:p>
        </p:txBody>
      </p:sp>
      <p:sp>
        <p:nvSpPr>
          <p:cNvPr id="40963" name="Text Placeholder 2"/>
          <p:cNvSpPr>
            <a:spLocks noGrp="1"/>
          </p:cNvSpPr>
          <p:nvPr>
            <p:ph type="body" sz="quarter" idx="10"/>
          </p:nvPr>
        </p:nvSpPr>
        <p:spPr>
          <a:xfrm>
            <a:off x="152400" y="914400"/>
            <a:ext cx="5257800" cy="5105400"/>
          </a:xfrm>
        </p:spPr>
        <p:txBody>
          <a:bodyPr/>
          <a:lstStyle/>
          <a:p>
            <a:r>
              <a:rPr lang="en-US" dirty="0" err="1" smtClean="0"/>
              <a:t>MeL</a:t>
            </a:r>
            <a:r>
              <a:rPr lang="en-US" dirty="0" smtClean="0"/>
              <a:t> Databases</a:t>
            </a:r>
          </a:p>
          <a:p>
            <a:pPr lvl="1"/>
            <a:r>
              <a:rPr lang="en-US" dirty="0" smtClean="0"/>
              <a:t>Michigan residents may use these from ANY location.</a:t>
            </a:r>
          </a:p>
          <a:p>
            <a:pPr lvl="1"/>
            <a:r>
              <a:rPr lang="en-US" dirty="0" smtClean="0"/>
              <a:t>If you are in Michigan – you go right in.</a:t>
            </a:r>
          </a:p>
          <a:p>
            <a:pPr lvl="1"/>
            <a:r>
              <a:rPr lang="en-US" dirty="0" smtClean="0"/>
              <a:t>If you are outside of Michigan – you will need to authenticate with your library card or Driver’s License.</a:t>
            </a:r>
            <a:endParaRPr lang="en-US" dirty="0" smtClean="0"/>
          </a:p>
        </p:txBody>
      </p:sp>
      <p:pic>
        <p:nvPicPr>
          <p:cNvPr id="4" name="Picture 3" descr="squirrel_snow2a.jpg"/>
          <p:cNvPicPr>
            <a:picLocks noChangeAspect="1"/>
          </p:cNvPicPr>
          <p:nvPr/>
        </p:nvPicPr>
        <p:blipFill>
          <a:blip r:embed="rId2" cstate="print"/>
          <a:stretch>
            <a:fillRect/>
          </a:stretch>
        </p:blipFill>
        <p:spPr>
          <a:xfrm>
            <a:off x="5410200" y="1905000"/>
            <a:ext cx="3586195" cy="3581400"/>
          </a:xfrm>
          <a:prstGeom prst="rect">
            <a:avLst/>
          </a:prstGeom>
        </p:spPr>
      </p:pic>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sz="4000" dirty="0"/>
              <a:t>Statewide Resources in Michigan</a:t>
            </a:r>
          </a:p>
        </p:txBody>
      </p:sp>
      <p:sp>
        <p:nvSpPr>
          <p:cNvPr id="40963" name="Text Placeholder 2"/>
          <p:cNvSpPr>
            <a:spLocks noGrp="1"/>
          </p:cNvSpPr>
          <p:nvPr>
            <p:ph type="body" sz="quarter" idx="10"/>
          </p:nvPr>
        </p:nvSpPr>
        <p:spPr>
          <a:xfrm>
            <a:off x="381000" y="914400"/>
            <a:ext cx="8382000" cy="3287713"/>
          </a:xfrm>
        </p:spPr>
        <p:txBody>
          <a:bodyPr/>
          <a:lstStyle/>
          <a:p>
            <a:r>
              <a:rPr lang="en-US" smtClean="0"/>
              <a:t>MeL Databases</a:t>
            </a:r>
          </a:p>
          <a:p>
            <a:pPr lvl="1"/>
            <a:r>
              <a:rPr lang="en-US" smtClean="0"/>
              <a:t>Business Insights: Global</a:t>
            </a:r>
          </a:p>
          <a:p>
            <a:pPr lvl="1"/>
            <a:r>
              <a:rPr lang="en-US" smtClean="0"/>
              <a:t>BusinessDecision</a:t>
            </a:r>
          </a:p>
          <a:p>
            <a:pPr lvl="1"/>
            <a:r>
              <a:rPr lang="en-US" smtClean="0"/>
              <a:t>DemographicsNow: Business &amp; People</a:t>
            </a:r>
          </a:p>
          <a:p>
            <a:pPr lvl="1"/>
            <a:r>
              <a:rPr lang="en-US" smtClean="0"/>
              <a:t>Gale Directory Libraries</a:t>
            </a:r>
          </a:p>
          <a:p>
            <a:pPr lvl="1"/>
            <a:r>
              <a:rPr lang="en-US" smtClean="0"/>
              <a:t>Gale LegalForms &amp; LegalTrac</a:t>
            </a:r>
          </a:p>
          <a:p>
            <a:pPr lvl="1"/>
            <a:r>
              <a:rPr lang="en-US" smtClean="0"/>
              <a:t>Infotrac Newsstand &amp; General BusinessFile ASAP</a:t>
            </a:r>
          </a:p>
        </p:txBody>
      </p:sp>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sz="4000" dirty="0"/>
              <a:t>Statewide Resources in Michigan</a:t>
            </a:r>
          </a:p>
        </p:txBody>
      </p:sp>
      <p:sp>
        <p:nvSpPr>
          <p:cNvPr id="41987" name="Text Placeholder 2"/>
          <p:cNvSpPr>
            <a:spLocks noGrp="1"/>
          </p:cNvSpPr>
          <p:nvPr>
            <p:ph type="body" sz="quarter" idx="10"/>
          </p:nvPr>
        </p:nvSpPr>
        <p:spPr>
          <a:xfrm>
            <a:off x="381000" y="1411288"/>
            <a:ext cx="8382000" cy="3114675"/>
          </a:xfrm>
        </p:spPr>
        <p:txBody>
          <a:bodyPr/>
          <a:lstStyle/>
          <a:p>
            <a:r>
              <a:rPr lang="en-US" smtClean="0"/>
              <a:t>MeL Databases</a:t>
            </a:r>
          </a:p>
          <a:p>
            <a:pPr lvl="1"/>
            <a:r>
              <a:rPr lang="en-US" smtClean="0"/>
              <a:t>Lansing State Journal (Newspaper)</a:t>
            </a:r>
          </a:p>
          <a:p>
            <a:pPr lvl="1"/>
            <a:r>
              <a:rPr lang="en-US" smtClean="0"/>
              <a:t>LearningExpress Library (including Job and Career Accelerator &amp; Workforce Skills for 21</a:t>
            </a:r>
            <a:r>
              <a:rPr lang="en-US" baseline="30000" smtClean="0"/>
              <a:t>st</a:t>
            </a:r>
            <a:r>
              <a:rPr lang="en-US" smtClean="0"/>
              <a:t> Century Success)</a:t>
            </a:r>
          </a:p>
          <a:p>
            <a:pPr lvl="1"/>
            <a:r>
              <a:rPr lang="en-US" smtClean="0"/>
              <a:t>Pure Michigan Talent Connect</a:t>
            </a:r>
          </a:p>
          <a:p>
            <a:pPr lvl="1"/>
            <a:r>
              <a:rPr lang="en-US" smtClean="0"/>
              <a:t>Small Business Resource Center</a:t>
            </a:r>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sz="4000" dirty="0"/>
              <a:t>Statewide Resources in Michigan</a:t>
            </a:r>
          </a:p>
        </p:txBody>
      </p:sp>
      <p:sp>
        <p:nvSpPr>
          <p:cNvPr id="43011" name="Text Placeholder 2"/>
          <p:cNvSpPr>
            <a:spLocks noGrp="1"/>
          </p:cNvSpPr>
          <p:nvPr>
            <p:ph type="body" sz="quarter" idx="10"/>
          </p:nvPr>
        </p:nvSpPr>
        <p:spPr>
          <a:xfrm>
            <a:off x="381000" y="1411288"/>
            <a:ext cx="8382000" cy="4456112"/>
          </a:xfrm>
        </p:spPr>
        <p:txBody>
          <a:bodyPr>
            <a:normAutofit lnSpcReduction="10000"/>
          </a:bodyPr>
          <a:lstStyle/>
          <a:p>
            <a:r>
              <a:rPr lang="en-US" dirty="0" err="1" smtClean="0"/>
              <a:t>MeL</a:t>
            </a:r>
            <a:r>
              <a:rPr lang="en-US" dirty="0" smtClean="0"/>
              <a:t> Databases - Business Insights: Global</a:t>
            </a:r>
          </a:p>
          <a:p>
            <a:pPr lvl="1"/>
            <a:r>
              <a:rPr lang="en-US" dirty="0" smtClean="0"/>
              <a:t>One of the best resources available via </a:t>
            </a:r>
            <a:r>
              <a:rPr lang="en-US" dirty="0" err="1" smtClean="0"/>
              <a:t>MeL</a:t>
            </a:r>
            <a:endParaRPr lang="en-US" dirty="0" smtClean="0"/>
          </a:p>
          <a:p>
            <a:pPr lvl="1"/>
            <a:r>
              <a:rPr lang="en-US" dirty="0" smtClean="0"/>
              <a:t>Great source for:</a:t>
            </a:r>
          </a:p>
          <a:p>
            <a:pPr lvl="2"/>
            <a:r>
              <a:rPr lang="en-US" dirty="0" smtClean="0"/>
              <a:t>Company information</a:t>
            </a:r>
          </a:p>
          <a:p>
            <a:pPr lvl="2"/>
            <a:r>
              <a:rPr lang="en-US" dirty="0" smtClean="0"/>
              <a:t>Industry surveys</a:t>
            </a:r>
          </a:p>
          <a:p>
            <a:pPr lvl="2"/>
            <a:r>
              <a:rPr lang="en-US" dirty="0" smtClean="0"/>
              <a:t>Case studies</a:t>
            </a:r>
          </a:p>
          <a:p>
            <a:pPr lvl="2"/>
            <a:r>
              <a:rPr lang="en-US" dirty="0" smtClean="0"/>
              <a:t>Articles on numerous topics related to business</a:t>
            </a:r>
          </a:p>
          <a:p>
            <a:pPr lvl="2"/>
            <a:r>
              <a:rPr lang="en-US" dirty="0" smtClean="0"/>
              <a:t>Market share reporter charts</a:t>
            </a:r>
          </a:p>
          <a:p>
            <a:pPr lvl="1"/>
            <a:endParaRPr lang="en-US" dirty="0" smtClean="0"/>
          </a:p>
        </p:txBody>
      </p:sp>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sz="4000" dirty="0"/>
              <a:t>Statewide Resources in Michigan</a:t>
            </a:r>
          </a:p>
        </p:txBody>
      </p:sp>
      <p:sp>
        <p:nvSpPr>
          <p:cNvPr id="44035" name="Text Placeholder 2"/>
          <p:cNvSpPr>
            <a:spLocks noGrp="1"/>
          </p:cNvSpPr>
          <p:nvPr>
            <p:ph type="body" sz="quarter" idx="10"/>
          </p:nvPr>
        </p:nvSpPr>
        <p:spPr>
          <a:xfrm>
            <a:off x="381000" y="1411288"/>
            <a:ext cx="8382000" cy="3084512"/>
          </a:xfrm>
        </p:spPr>
        <p:txBody>
          <a:bodyPr/>
          <a:lstStyle/>
          <a:p>
            <a:r>
              <a:rPr lang="en-US" dirty="0" err="1" smtClean="0"/>
              <a:t>MeL</a:t>
            </a:r>
            <a:r>
              <a:rPr lang="en-US" dirty="0" smtClean="0"/>
              <a:t> Databases - </a:t>
            </a:r>
            <a:r>
              <a:rPr lang="en-US" dirty="0" err="1" smtClean="0"/>
              <a:t>BusinessDecision</a:t>
            </a:r>
            <a:endParaRPr lang="en-US" dirty="0" smtClean="0"/>
          </a:p>
          <a:p>
            <a:pPr lvl="1"/>
            <a:r>
              <a:rPr lang="en-US" dirty="0" smtClean="0"/>
              <a:t>Great source for:</a:t>
            </a:r>
          </a:p>
          <a:p>
            <a:pPr lvl="2"/>
            <a:r>
              <a:rPr lang="en-US" dirty="0" smtClean="0"/>
              <a:t>Comprehensive business-to-consumer market data</a:t>
            </a:r>
          </a:p>
          <a:p>
            <a:pPr lvl="2"/>
            <a:r>
              <a:rPr lang="en-US" dirty="0" smtClean="0"/>
              <a:t>Detailed company profiles</a:t>
            </a:r>
          </a:p>
          <a:p>
            <a:pPr lvl="2"/>
            <a:r>
              <a:rPr lang="en-US" dirty="0" smtClean="0"/>
              <a:t>Product and brand information</a:t>
            </a:r>
          </a:p>
          <a:p>
            <a:pPr lvl="2"/>
            <a:r>
              <a:rPr lang="en-US" dirty="0" smtClean="0"/>
              <a:t>Strong information about the consumer marketplace</a:t>
            </a:r>
          </a:p>
          <a:p>
            <a:endParaRPr lang="en-US" dirty="0" smtClean="0"/>
          </a:p>
        </p:txBody>
      </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sz="4000" dirty="0"/>
              <a:t>Statewide Resources in Michigan</a:t>
            </a:r>
          </a:p>
        </p:txBody>
      </p:sp>
      <p:sp>
        <p:nvSpPr>
          <p:cNvPr id="45059" name="Text Placeholder 2"/>
          <p:cNvSpPr>
            <a:spLocks noGrp="1"/>
          </p:cNvSpPr>
          <p:nvPr>
            <p:ph type="body" sz="quarter" idx="10"/>
          </p:nvPr>
        </p:nvSpPr>
        <p:spPr>
          <a:xfrm>
            <a:off x="381000" y="1411288"/>
            <a:ext cx="8382000" cy="3048000"/>
          </a:xfrm>
        </p:spPr>
        <p:txBody>
          <a:bodyPr/>
          <a:lstStyle/>
          <a:p>
            <a:r>
              <a:rPr lang="en-US" smtClean="0"/>
              <a:t>MeL Databases - DemographicsNow: Business &amp; People</a:t>
            </a:r>
          </a:p>
          <a:p>
            <a:pPr lvl="1"/>
            <a:r>
              <a:rPr lang="en-US" smtClean="0"/>
              <a:t>Great source for:</a:t>
            </a:r>
          </a:p>
          <a:p>
            <a:pPr lvl="2"/>
            <a:r>
              <a:rPr lang="en-US" smtClean="0"/>
              <a:t>Consumer and Demographic Information</a:t>
            </a:r>
          </a:p>
          <a:p>
            <a:pPr lvl="2"/>
            <a:r>
              <a:rPr lang="en-US" smtClean="0"/>
              <a:t>Much more user friendly resource for assessing demographic information than the American FactFinder</a:t>
            </a:r>
          </a:p>
          <a:p>
            <a:endParaRPr lang="en-US" smtClean="0"/>
          </a:p>
        </p:txBody>
      </p:sp>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sz="4000" dirty="0"/>
              <a:t>Statewide Resources in Michigan</a:t>
            </a:r>
          </a:p>
        </p:txBody>
      </p:sp>
      <p:sp>
        <p:nvSpPr>
          <p:cNvPr id="3" name="Text Placeholder 2"/>
          <p:cNvSpPr>
            <a:spLocks noGrp="1"/>
          </p:cNvSpPr>
          <p:nvPr>
            <p:ph type="body" sz="quarter" idx="10"/>
          </p:nvPr>
        </p:nvSpPr>
        <p:spPr>
          <a:xfrm>
            <a:off x="381000" y="1411288"/>
            <a:ext cx="8382000" cy="3435350"/>
          </a:xfrm>
        </p:spPr>
        <p:txBody>
          <a:bodyPr rtlCol="0"/>
          <a:lstStyle/>
          <a:p>
            <a:pPr marL="396875" lvl="1" defTabSz="914363" fontAlgn="auto">
              <a:spcAft>
                <a:spcPts val="0"/>
              </a:spcAft>
              <a:buFontTx/>
              <a:buBlip>
                <a:blip r:embed="rId2"/>
              </a:buBlip>
              <a:defRPr/>
            </a:pPr>
            <a:r>
              <a:rPr lang="en-US" dirty="0" err="1" smtClean="0"/>
              <a:t>MeL</a:t>
            </a:r>
            <a:r>
              <a:rPr lang="en-US" dirty="0" smtClean="0"/>
              <a:t> Databases - Gale Directory Libraries</a:t>
            </a:r>
          </a:p>
          <a:p>
            <a:pPr lvl="1" defTabSz="914363" fontAlgn="auto">
              <a:spcAft>
                <a:spcPts val="0"/>
              </a:spcAft>
              <a:defRPr/>
            </a:pPr>
            <a:r>
              <a:rPr lang="en-US" dirty="0" smtClean="0"/>
              <a:t>Gale Directory Library</a:t>
            </a:r>
          </a:p>
          <a:p>
            <a:pPr lvl="2" defTabSz="914363" fontAlgn="auto">
              <a:spcAft>
                <a:spcPts val="0"/>
              </a:spcAft>
              <a:defRPr/>
            </a:pPr>
            <a:r>
              <a:rPr lang="en-US" dirty="0" smtClean="0"/>
              <a:t>Ward’s Business Directory (2012)</a:t>
            </a:r>
          </a:p>
          <a:p>
            <a:pPr lvl="2" defTabSz="914363" fontAlgn="auto">
              <a:spcAft>
                <a:spcPts val="0"/>
              </a:spcAft>
              <a:defRPr/>
            </a:pPr>
            <a:r>
              <a:rPr lang="en-US" dirty="0" smtClean="0"/>
              <a:t>Business Rankings Annual (2013)</a:t>
            </a:r>
          </a:p>
          <a:p>
            <a:pPr lvl="1" defTabSz="914363" fontAlgn="auto">
              <a:spcAft>
                <a:spcPts val="0"/>
              </a:spcAft>
              <a:defRPr/>
            </a:pPr>
            <a:r>
              <a:rPr lang="en-US" dirty="0" smtClean="0"/>
              <a:t>Gale Virtual Reference Library: Business Collection</a:t>
            </a:r>
          </a:p>
          <a:p>
            <a:pPr lvl="2" defTabSz="914363" fontAlgn="auto">
              <a:spcAft>
                <a:spcPts val="0"/>
              </a:spcAft>
              <a:defRPr/>
            </a:pPr>
            <a:r>
              <a:rPr lang="en-US" dirty="0" smtClean="0"/>
              <a:t>Business Plans Handbook</a:t>
            </a:r>
          </a:p>
          <a:p>
            <a:pPr lvl="2" defTabSz="914363" fontAlgn="auto">
              <a:spcAft>
                <a:spcPts val="0"/>
              </a:spcAft>
              <a:defRPr/>
            </a:pPr>
            <a:r>
              <a:rPr lang="en-US" dirty="0" smtClean="0"/>
              <a:t>Various business books on U.S. and global markets.</a:t>
            </a:r>
          </a:p>
          <a:p>
            <a:pPr lvl="1" defTabSz="914363" fontAlgn="auto">
              <a:spcAft>
                <a:spcPts val="0"/>
              </a:spcAft>
              <a:defRPr/>
            </a:pPr>
            <a:endParaRPr lang="en-US" dirty="0" smtClean="0"/>
          </a:p>
        </p:txBody>
      </p:sp>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sz="4000" dirty="0"/>
              <a:t>Statewide Resources in Michigan</a:t>
            </a:r>
          </a:p>
        </p:txBody>
      </p:sp>
      <p:sp>
        <p:nvSpPr>
          <p:cNvPr id="47107" name="Text Placeholder 2"/>
          <p:cNvSpPr>
            <a:spLocks noGrp="1"/>
          </p:cNvSpPr>
          <p:nvPr>
            <p:ph type="body" sz="quarter" idx="10"/>
          </p:nvPr>
        </p:nvSpPr>
        <p:spPr>
          <a:xfrm>
            <a:off x="381000" y="1411288"/>
            <a:ext cx="8382000" cy="2943225"/>
          </a:xfrm>
        </p:spPr>
        <p:txBody>
          <a:bodyPr/>
          <a:lstStyle/>
          <a:p>
            <a:r>
              <a:rPr lang="en-US" dirty="0" err="1" smtClean="0"/>
              <a:t>MeL</a:t>
            </a:r>
            <a:r>
              <a:rPr lang="en-US" dirty="0" smtClean="0"/>
              <a:t> Databases - Gale </a:t>
            </a:r>
            <a:r>
              <a:rPr lang="en-US" dirty="0" err="1" smtClean="0"/>
              <a:t>LegalForms</a:t>
            </a:r>
            <a:r>
              <a:rPr lang="en-US" dirty="0" smtClean="0"/>
              <a:t> &amp; </a:t>
            </a:r>
            <a:r>
              <a:rPr lang="en-US" dirty="0" err="1" smtClean="0"/>
              <a:t>LegalTrac</a:t>
            </a:r>
            <a:endParaRPr lang="en-US" dirty="0" smtClean="0"/>
          </a:p>
          <a:p>
            <a:pPr lvl="1"/>
            <a:r>
              <a:rPr lang="en-US" dirty="0" smtClean="0"/>
              <a:t>Gale </a:t>
            </a:r>
            <a:r>
              <a:rPr lang="en-US" dirty="0" err="1" smtClean="0"/>
              <a:t>LegalForms</a:t>
            </a:r>
            <a:r>
              <a:rPr lang="en-US" dirty="0" smtClean="0"/>
              <a:t> – Provides copies of legal forms and documents in Word format on business, personal or litigation purposes.  Also includes many Michigan documents.</a:t>
            </a:r>
          </a:p>
          <a:p>
            <a:pPr lvl="1"/>
            <a:r>
              <a:rPr lang="en-US" dirty="0" err="1" smtClean="0"/>
              <a:t>LegalTrac</a:t>
            </a:r>
            <a:r>
              <a:rPr lang="en-US" dirty="0" smtClean="0"/>
              <a:t> – Provides access to numerous articles from newspapers, magazines and legal journals.</a:t>
            </a:r>
          </a:p>
        </p:txBody>
      </p:sp>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sz="4000" dirty="0"/>
              <a:t>Statewide Resources in Michigan</a:t>
            </a:r>
          </a:p>
        </p:txBody>
      </p:sp>
      <p:sp>
        <p:nvSpPr>
          <p:cNvPr id="48131" name="Text Placeholder 2"/>
          <p:cNvSpPr>
            <a:spLocks noGrp="1"/>
          </p:cNvSpPr>
          <p:nvPr>
            <p:ph type="body" sz="quarter" idx="10"/>
          </p:nvPr>
        </p:nvSpPr>
        <p:spPr>
          <a:xfrm>
            <a:off x="381000" y="914400"/>
            <a:ext cx="8382000" cy="3298825"/>
          </a:xfrm>
        </p:spPr>
        <p:txBody>
          <a:bodyPr/>
          <a:lstStyle/>
          <a:p>
            <a:r>
              <a:rPr lang="en-US" smtClean="0"/>
              <a:t>MeL Databases - Infotrac Newsstand  &amp; General BusinessFile ASAP</a:t>
            </a:r>
          </a:p>
          <a:p>
            <a:r>
              <a:rPr lang="en-US" smtClean="0"/>
              <a:t>Two good article database that can assist with many different topics.</a:t>
            </a:r>
          </a:p>
          <a:p>
            <a:r>
              <a:rPr lang="en-US" smtClean="0"/>
              <a:t>Infotrac Newstand includes full-text newspaper articles (including the New York Times) that has up-to-date content from across the globe.   </a:t>
            </a:r>
          </a:p>
        </p:txBody>
      </p:sp>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sz="4000" dirty="0"/>
              <a:t>Statewide Resources in Michigan</a:t>
            </a:r>
          </a:p>
        </p:txBody>
      </p:sp>
      <p:sp>
        <p:nvSpPr>
          <p:cNvPr id="49155" name="Text Placeholder 2"/>
          <p:cNvSpPr>
            <a:spLocks noGrp="1"/>
          </p:cNvSpPr>
          <p:nvPr>
            <p:ph type="body" sz="quarter" idx="10"/>
          </p:nvPr>
        </p:nvSpPr>
        <p:spPr>
          <a:xfrm>
            <a:off x="381000" y="1411288"/>
            <a:ext cx="8382000" cy="4413250"/>
          </a:xfrm>
        </p:spPr>
        <p:txBody>
          <a:bodyPr>
            <a:normAutofit fontScale="85000" lnSpcReduction="10000"/>
          </a:bodyPr>
          <a:lstStyle/>
          <a:p>
            <a:r>
              <a:rPr lang="en-US" dirty="0" err="1" smtClean="0"/>
              <a:t>MeL</a:t>
            </a:r>
            <a:r>
              <a:rPr lang="en-US" dirty="0" smtClean="0"/>
              <a:t> Databases - </a:t>
            </a:r>
            <a:r>
              <a:rPr lang="en-US" dirty="0" err="1" smtClean="0"/>
              <a:t>LearningExpress</a:t>
            </a:r>
            <a:r>
              <a:rPr lang="en-US" dirty="0" smtClean="0"/>
              <a:t> Library   </a:t>
            </a:r>
          </a:p>
          <a:p>
            <a:pPr lvl="1"/>
            <a:r>
              <a:rPr lang="en-US" dirty="0" err="1" smtClean="0"/>
              <a:t>LearningExpress</a:t>
            </a:r>
            <a:r>
              <a:rPr lang="en-US" dirty="0" smtClean="0"/>
              <a:t> Library </a:t>
            </a:r>
          </a:p>
          <a:p>
            <a:pPr lvl="2"/>
            <a:r>
              <a:rPr lang="en-US" dirty="0" smtClean="0"/>
              <a:t>Interactive online learning platform of academic and licensing/certification practice tests, elementary level testing for math and reading.</a:t>
            </a:r>
          </a:p>
          <a:p>
            <a:pPr lvl="1"/>
            <a:r>
              <a:rPr lang="en-US" dirty="0" smtClean="0"/>
              <a:t>Job and Career Accelerator</a:t>
            </a:r>
          </a:p>
          <a:p>
            <a:pPr lvl="2"/>
            <a:r>
              <a:rPr lang="en-US" dirty="0" smtClean="0"/>
              <a:t>Easy-to-use online application combining everything you need for a successful job search. </a:t>
            </a:r>
          </a:p>
          <a:p>
            <a:pPr lvl="1"/>
            <a:r>
              <a:rPr lang="en-US" dirty="0" smtClean="0"/>
              <a:t>Workforce Skills for 21</a:t>
            </a:r>
            <a:r>
              <a:rPr lang="en-US" baseline="30000" dirty="0" smtClean="0"/>
              <a:t>st</a:t>
            </a:r>
            <a:r>
              <a:rPr lang="en-US" dirty="0" smtClean="0"/>
              <a:t> Century Success</a:t>
            </a:r>
          </a:p>
          <a:p>
            <a:pPr lvl="2"/>
            <a:r>
              <a:rPr lang="en-US" dirty="0" smtClean="0"/>
              <a:t>Job search assistance including resume writing and interviewing, as well as computer skills and test prep. </a:t>
            </a:r>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sz="4000" dirty="0"/>
              <a:t>Statewide Resources in Michigan</a:t>
            </a:r>
          </a:p>
        </p:txBody>
      </p:sp>
      <p:sp>
        <p:nvSpPr>
          <p:cNvPr id="50179" name="Text Placeholder 2"/>
          <p:cNvSpPr>
            <a:spLocks noGrp="1"/>
          </p:cNvSpPr>
          <p:nvPr>
            <p:ph type="body" sz="quarter" idx="10"/>
          </p:nvPr>
        </p:nvSpPr>
        <p:spPr>
          <a:xfrm>
            <a:off x="381000" y="1411288"/>
            <a:ext cx="8382000" cy="2222500"/>
          </a:xfrm>
        </p:spPr>
        <p:txBody>
          <a:bodyPr/>
          <a:lstStyle/>
          <a:p>
            <a:r>
              <a:rPr lang="en-US" dirty="0" err="1" smtClean="0"/>
              <a:t>MeL</a:t>
            </a:r>
            <a:r>
              <a:rPr lang="en-US" dirty="0" smtClean="0"/>
              <a:t> Databases - Lansing State Journal (Newspaper)</a:t>
            </a:r>
          </a:p>
          <a:p>
            <a:pPr lvl="1"/>
            <a:r>
              <a:rPr lang="en-US" dirty="0" smtClean="0"/>
              <a:t>Available via </a:t>
            </a:r>
            <a:r>
              <a:rPr lang="en-US" dirty="0" err="1" smtClean="0"/>
              <a:t>ProQuest</a:t>
            </a:r>
            <a:endParaRPr lang="en-US" dirty="0" smtClean="0"/>
          </a:p>
          <a:p>
            <a:pPr lvl="1"/>
            <a:r>
              <a:rPr lang="en-US" dirty="0" smtClean="0"/>
              <a:t>Great source for State Information – with full text from November 2002 to the present.</a:t>
            </a:r>
          </a:p>
        </p:txBody>
      </p:sp>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sz="4000" dirty="0"/>
              <a:t>Statewide Resources in Michigan</a:t>
            </a:r>
          </a:p>
        </p:txBody>
      </p:sp>
      <p:sp>
        <p:nvSpPr>
          <p:cNvPr id="51203" name="Text Placeholder 2"/>
          <p:cNvSpPr>
            <a:spLocks noGrp="1"/>
          </p:cNvSpPr>
          <p:nvPr>
            <p:ph type="body" sz="quarter" idx="10"/>
          </p:nvPr>
        </p:nvSpPr>
        <p:spPr>
          <a:xfrm>
            <a:off x="381000" y="1411288"/>
            <a:ext cx="8382000" cy="1304925"/>
          </a:xfrm>
        </p:spPr>
        <p:txBody>
          <a:bodyPr/>
          <a:lstStyle/>
          <a:p>
            <a:r>
              <a:rPr lang="en-US" dirty="0" err="1" smtClean="0"/>
              <a:t>MeL</a:t>
            </a:r>
            <a:r>
              <a:rPr lang="en-US" dirty="0" smtClean="0"/>
              <a:t> Databases - Pure Michigan Talent Connect</a:t>
            </a:r>
          </a:p>
          <a:p>
            <a:pPr lvl="1"/>
            <a:r>
              <a:rPr lang="en-US" dirty="0" smtClean="0"/>
              <a:t>Michigan-based service for job openings in the state.</a:t>
            </a:r>
          </a:p>
        </p:txBody>
      </p:sp>
    </p:spTree>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sz="4000" dirty="0"/>
              <a:t>Statewide Resources in Michigan</a:t>
            </a:r>
          </a:p>
        </p:txBody>
      </p:sp>
      <p:sp>
        <p:nvSpPr>
          <p:cNvPr id="52227" name="Text Placeholder 2"/>
          <p:cNvSpPr>
            <a:spLocks noGrp="1"/>
          </p:cNvSpPr>
          <p:nvPr>
            <p:ph type="body" sz="quarter" idx="10"/>
          </p:nvPr>
        </p:nvSpPr>
        <p:spPr>
          <a:xfrm>
            <a:off x="381000" y="1411288"/>
            <a:ext cx="8382000" cy="3835400"/>
          </a:xfrm>
        </p:spPr>
        <p:txBody>
          <a:bodyPr/>
          <a:lstStyle/>
          <a:p>
            <a:r>
              <a:rPr lang="en-US" smtClean="0"/>
              <a:t>MeL Databases - Small Business Resource Center</a:t>
            </a:r>
          </a:p>
          <a:p>
            <a:r>
              <a:rPr lang="en-US" smtClean="0"/>
              <a:t>Learn how to start, finance or manage your small business. </a:t>
            </a:r>
          </a:p>
          <a:p>
            <a:r>
              <a:rPr lang="en-US" smtClean="0"/>
              <a:t>Resources include</a:t>
            </a:r>
          </a:p>
          <a:p>
            <a:pPr lvl="1"/>
            <a:r>
              <a:rPr lang="en-US" smtClean="0"/>
              <a:t>Sample business plans</a:t>
            </a:r>
          </a:p>
          <a:p>
            <a:pPr lvl="1"/>
            <a:r>
              <a:rPr lang="en-US" smtClean="0"/>
              <a:t>How to guides</a:t>
            </a:r>
          </a:p>
          <a:p>
            <a:pPr lvl="1"/>
            <a:r>
              <a:rPr lang="en-US" smtClean="0"/>
              <a:t>Articles and best practices</a:t>
            </a:r>
          </a:p>
        </p:txBody>
      </p:sp>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sz="4000" dirty="0"/>
              <a:t>Statewide Resources in Michigan</a:t>
            </a:r>
          </a:p>
        </p:txBody>
      </p:sp>
      <p:sp>
        <p:nvSpPr>
          <p:cNvPr id="53251" name="Text Placeholder 2"/>
          <p:cNvSpPr>
            <a:spLocks noGrp="1"/>
          </p:cNvSpPr>
          <p:nvPr>
            <p:ph type="body" sz="quarter" idx="10"/>
          </p:nvPr>
        </p:nvSpPr>
        <p:spPr>
          <a:xfrm>
            <a:off x="381000" y="1411288"/>
            <a:ext cx="8382000" cy="4911725"/>
          </a:xfrm>
        </p:spPr>
        <p:txBody>
          <a:bodyPr/>
          <a:lstStyle/>
          <a:p>
            <a:r>
              <a:rPr lang="en-US" dirty="0" smtClean="0"/>
              <a:t>Getting Help with </a:t>
            </a:r>
            <a:r>
              <a:rPr lang="en-US" dirty="0" err="1" smtClean="0"/>
              <a:t>MeL</a:t>
            </a:r>
            <a:r>
              <a:rPr lang="en-US" dirty="0" smtClean="0"/>
              <a:t> databases - you can contact </a:t>
            </a:r>
            <a:r>
              <a:rPr lang="en-US" dirty="0" err="1" smtClean="0"/>
              <a:t>Kresge</a:t>
            </a:r>
            <a:r>
              <a:rPr lang="en-US" dirty="0" smtClean="0"/>
              <a:t> </a:t>
            </a:r>
            <a:r>
              <a:rPr lang="en-US" dirty="0" smtClean="0"/>
              <a:t>Libraries</a:t>
            </a:r>
            <a:endParaRPr lang="en-US" dirty="0" smtClean="0"/>
          </a:p>
          <a:p>
            <a:r>
              <a:rPr lang="en-US" dirty="0" err="1" smtClean="0"/>
              <a:t>Kresge</a:t>
            </a:r>
            <a:r>
              <a:rPr lang="en-US" dirty="0" smtClean="0"/>
              <a:t> Library (Michigan):</a:t>
            </a:r>
          </a:p>
          <a:p>
            <a:pPr lvl="1"/>
            <a:r>
              <a:rPr lang="en-US" dirty="0" smtClean="0">
                <a:hlinkClick r:id="rId2"/>
              </a:rPr>
              <a:t>Kresge_library@umich.edu</a:t>
            </a:r>
            <a:endParaRPr lang="en-US" dirty="0" smtClean="0"/>
          </a:p>
          <a:p>
            <a:pPr lvl="1"/>
            <a:r>
              <a:rPr lang="en-US" smtClean="0"/>
              <a:t>Or </a:t>
            </a:r>
            <a:r>
              <a:rPr lang="en-US" smtClean="0">
                <a:hlinkClick r:id="rId3"/>
              </a:rPr>
              <a:t>cseeman@umich.edu</a:t>
            </a:r>
            <a:endParaRPr lang="en-US" smtClean="0"/>
          </a:p>
          <a:p>
            <a:pPr lvl="1"/>
            <a:r>
              <a:rPr lang="en-US" smtClean="0"/>
              <a:t>Chat </a:t>
            </a:r>
            <a:r>
              <a:rPr lang="en-US" dirty="0" smtClean="0"/>
              <a:t>at </a:t>
            </a:r>
            <a:r>
              <a:rPr lang="en-US" dirty="0" smtClean="0">
                <a:hlinkClick r:id="rId4"/>
              </a:rPr>
              <a:t>http://www.bus.umich.edu/kresgelibrary/</a:t>
            </a:r>
            <a:endParaRPr lang="en-US" dirty="0" smtClean="0"/>
          </a:p>
          <a:p>
            <a:pPr lvl="1"/>
            <a:r>
              <a:rPr lang="en-US" dirty="0" smtClean="0">
                <a:hlinkClick r:id="rId5"/>
              </a:rPr>
              <a:t>http://kresgeguides.bus.umich.edu/bizmichigan</a:t>
            </a:r>
            <a:endParaRPr lang="en-US" dirty="0" smtClean="0"/>
          </a:p>
          <a:p>
            <a:pPr lvl="1">
              <a:buNone/>
            </a:pPr>
            <a:endParaRPr lang="en-US" dirty="0" smtClean="0"/>
          </a:p>
        </p:txBody>
      </p:sp>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pPr defTabSz="914363" fontAlgn="auto">
              <a:spcAft>
                <a:spcPts val="0"/>
              </a:spcAft>
              <a:defRPr/>
            </a:pPr>
            <a:r>
              <a:rPr lang="en-US" sz="4000" dirty="0" smtClean="0"/>
              <a:t>Thank You</a:t>
            </a:r>
            <a:endParaRPr sz="4000" dirty="0"/>
          </a:p>
        </p:txBody>
      </p:sp>
      <p:sp>
        <p:nvSpPr>
          <p:cNvPr id="5" name="Title 1"/>
          <p:cNvSpPr>
            <a:spLocks noGrp="1"/>
          </p:cNvSpPr>
          <p:nvPr>
            <p:ph type="body" sz="quarter" idx="10"/>
          </p:nvPr>
        </p:nvSpPr>
        <p:spPr>
          <a:xfrm>
            <a:off x="381000" y="1411552"/>
            <a:ext cx="8382000" cy="722048"/>
          </a:xfrm>
        </p:spPr>
        <p:txBody>
          <a:bodyPr/>
          <a:lstStyle/>
          <a:p>
            <a:pPr algn="ctr" defTabSz="914363" fontAlgn="auto">
              <a:spcAft>
                <a:spcPts val="0"/>
              </a:spcAft>
              <a:buNone/>
              <a:defRPr/>
            </a:pPr>
            <a:r>
              <a:rPr sz="3600" dirty="0" smtClean="0"/>
              <a:t>Questions?</a:t>
            </a:r>
            <a:endParaRPr sz="3600" dirty="0"/>
          </a:p>
        </p:txBody>
      </p:sp>
      <p:sp>
        <p:nvSpPr>
          <p:cNvPr id="6" name="Subtitle 2"/>
          <p:cNvSpPr txBox="1">
            <a:spLocks/>
          </p:cNvSpPr>
          <p:nvPr/>
        </p:nvSpPr>
        <p:spPr bwMode="auto">
          <a:xfrm>
            <a:off x="1905000" y="2743200"/>
            <a:ext cx="5289550" cy="1828800"/>
          </a:xfrm>
          <a:prstGeom prst="rect">
            <a:avLst/>
          </a:prstGeom>
          <a:noFill/>
          <a:ln w="9525">
            <a:noFill/>
            <a:miter lim="800000"/>
            <a:headEnd/>
            <a:tailEnd/>
          </a:ln>
        </p:spPr>
        <p:txBody>
          <a:bodyPr lIns="0" tIns="0" rIns="0" bIns="0"/>
          <a:lstStyle/>
          <a:p>
            <a:pPr algn="ctr" defTabSz="912813">
              <a:lnSpc>
                <a:spcPct val="90000"/>
              </a:lnSpc>
            </a:pPr>
            <a:r>
              <a:rPr lang="it-IT" sz="3200" i="1" dirty="0">
                <a:latin typeface="Arial" pitchFamily="34" charset="0"/>
                <a:cs typeface="Arial" pitchFamily="34" charset="0"/>
              </a:rPr>
              <a:t>Corey Seeman</a:t>
            </a:r>
          </a:p>
          <a:p>
            <a:pPr algn="ctr" defTabSz="912813">
              <a:lnSpc>
                <a:spcPct val="90000"/>
              </a:lnSpc>
            </a:pPr>
            <a:r>
              <a:rPr lang="it-IT" sz="3200" i="1" dirty="0">
                <a:latin typeface="Arial" pitchFamily="34" charset="0"/>
                <a:cs typeface="Arial" pitchFamily="34" charset="0"/>
              </a:rPr>
              <a:t>Kresge </a:t>
            </a:r>
            <a:r>
              <a:rPr lang="it-IT" sz="3200" i="1" dirty="0" smtClean="0">
                <a:latin typeface="Arial" pitchFamily="34" charset="0"/>
                <a:cs typeface="Arial" pitchFamily="34" charset="0"/>
              </a:rPr>
              <a:t>Library Services</a:t>
            </a:r>
            <a:endParaRPr lang="it-IT" sz="3200" i="1" dirty="0">
              <a:latin typeface="Arial" pitchFamily="34" charset="0"/>
              <a:cs typeface="Arial" pitchFamily="34" charset="0"/>
            </a:endParaRPr>
          </a:p>
          <a:p>
            <a:pPr algn="ctr" defTabSz="912813">
              <a:lnSpc>
                <a:spcPct val="90000"/>
              </a:lnSpc>
            </a:pPr>
            <a:r>
              <a:rPr lang="it-IT" sz="3200" i="1" dirty="0">
                <a:latin typeface="Arial" pitchFamily="34" charset="0"/>
                <a:cs typeface="Arial" pitchFamily="34" charset="0"/>
              </a:rPr>
              <a:t>University of Michigan</a:t>
            </a:r>
          </a:p>
          <a:p>
            <a:pPr algn="ctr" defTabSz="912813">
              <a:lnSpc>
                <a:spcPct val="90000"/>
              </a:lnSpc>
            </a:pPr>
            <a:r>
              <a:rPr lang="it-IT" sz="3200" i="1" dirty="0">
                <a:latin typeface="Arial" pitchFamily="34" charset="0"/>
                <a:cs typeface="Arial" pitchFamily="34" charset="0"/>
              </a:rPr>
              <a:t>cseeman@umich.edu</a:t>
            </a:r>
            <a:endParaRPr lang="en-US" sz="3200" i="1" dirty="0">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Templatae">
  <a:themeElements>
    <a:clrScheme name="presentation template_white 13">
      <a:dk1>
        <a:srgbClr val="081F5B"/>
      </a:dk1>
      <a:lt1>
        <a:srgbClr val="FFFFFF"/>
      </a:lt1>
      <a:dk2>
        <a:srgbClr val="081F5B"/>
      </a:dk2>
      <a:lt2>
        <a:srgbClr val="B8AB9E"/>
      </a:lt2>
      <a:accent1>
        <a:srgbClr val="FF9933"/>
      </a:accent1>
      <a:accent2>
        <a:srgbClr val="E8AF10"/>
      </a:accent2>
      <a:accent3>
        <a:srgbClr val="FFFFFF"/>
      </a:accent3>
      <a:accent4>
        <a:srgbClr val="06194C"/>
      </a:accent4>
      <a:accent5>
        <a:srgbClr val="FFCAAD"/>
      </a:accent5>
      <a:accent6>
        <a:srgbClr val="D29E0D"/>
      </a:accent6>
      <a:hlink>
        <a:srgbClr val="B8AB9E"/>
      </a:hlink>
      <a:folHlink>
        <a:srgbClr val="BF3119"/>
      </a:folHlink>
    </a:clrScheme>
    <a:fontScheme name="presentation template_white">
      <a:majorFont>
        <a:latin typeface="NewsGoth Dm BT"/>
        <a:ea typeface=""/>
        <a:cs typeface=""/>
      </a:majorFont>
      <a:minorFont>
        <a:latin typeface="NewsGoth B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081F5B"/>
            </a:solidFill>
            <a:effectLst/>
            <a:latin typeface="NewsGoth BT"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081F5B"/>
            </a:solidFill>
            <a:effectLst/>
            <a:latin typeface="NewsGoth BT" pitchFamily="34" charset="0"/>
          </a:defRPr>
        </a:defPPr>
      </a:lstStyle>
    </a:lnDef>
  </a:objectDefaults>
  <a:extraClrSchemeLst>
    <a:extraClrScheme>
      <a:clrScheme name="presentation 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tion template_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tion template_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tion template_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tion template_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tion template_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tion template_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tion template_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tion template_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tion template_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tion template_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tion template_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presentation template_white 13">
        <a:dk1>
          <a:srgbClr val="081F5B"/>
        </a:dk1>
        <a:lt1>
          <a:srgbClr val="FFFFFF"/>
        </a:lt1>
        <a:dk2>
          <a:srgbClr val="081F5B"/>
        </a:dk2>
        <a:lt2>
          <a:srgbClr val="B8AB9E"/>
        </a:lt2>
        <a:accent1>
          <a:srgbClr val="FF9933"/>
        </a:accent1>
        <a:accent2>
          <a:srgbClr val="E8AF10"/>
        </a:accent2>
        <a:accent3>
          <a:srgbClr val="FFFFFF"/>
        </a:accent3>
        <a:accent4>
          <a:srgbClr val="06194C"/>
        </a:accent4>
        <a:accent5>
          <a:srgbClr val="FFCAAD"/>
        </a:accent5>
        <a:accent6>
          <a:srgbClr val="D29E0D"/>
        </a:accent6>
        <a:hlink>
          <a:srgbClr val="B8AB9E"/>
        </a:hlink>
        <a:folHlink>
          <a:srgbClr val="BF311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3F83F853-FA01-4B06-983B-0DEE9474D6E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TS010286786</Template>
  <TotalTime>520</TotalTime>
  <Words>1825</Words>
  <Application>Microsoft Office PowerPoint</Application>
  <PresentationFormat>On-screen Show (4:3)</PresentationFormat>
  <Paragraphs>241</Paragraphs>
  <Slides>43</Slides>
  <Notes>1</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Templatae</vt:lpstr>
      <vt:lpstr>Business Resources from the Michigan Electronic Library: Help is Closer than it Appears</vt:lpstr>
      <vt:lpstr>Program Outline</vt:lpstr>
      <vt:lpstr>Program Outline – Key Links</vt:lpstr>
      <vt:lpstr>Key Takeaways</vt:lpstr>
      <vt:lpstr>Speaker Introduction</vt:lpstr>
      <vt:lpstr>Your Business Researchers and Community</vt:lpstr>
      <vt:lpstr>Your Business Researchers and Community</vt:lpstr>
      <vt:lpstr>Your Business Researchers and Community</vt:lpstr>
      <vt:lpstr>Your Business Researchers and Community</vt:lpstr>
      <vt:lpstr>Your Business Researchers and Community</vt:lpstr>
      <vt:lpstr>Your Business Researchers and Community</vt:lpstr>
      <vt:lpstr>Your Business Researchers and Community</vt:lpstr>
      <vt:lpstr>Your Business Researchers and Community</vt:lpstr>
      <vt:lpstr>Your Business Researchers and Community</vt:lpstr>
      <vt:lpstr>Business Research Basics</vt:lpstr>
      <vt:lpstr>Business Research Basics</vt:lpstr>
      <vt:lpstr>Business Research Basics</vt:lpstr>
      <vt:lpstr>Business Research Basics</vt:lpstr>
      <vt:lpstr>Business Research Basics</vt:lpstr>
      <vt:lpstr>Business Research Basics</vt:lpstr>
      <vt:lpstr>Business Research Basics</vt:lpstr>
      <vt:lpstr>Statewide Resources in Michigan</vt:lpstr>
      <vt:lpstr>Resources in Michigan – Local Business Libraries</vt:lpstr>
      <vt:lpstr>Resources in Michigan – Local Business Libraries</vt:lpstr>
      <vt:lpstr>Resources in Michigan – Local Business Libraries</vt:lpstr>
      <vt:lpstr>Resources in Michigan – Local Business Libraries</vt:lpstr>
      <vt:lpstr>Statewide Resources in Michigan</vt:lpstr>
      <vt:lpstr>Statewide Resources in Michigan</vt:lpstr>
      <vt:lpstr>Statewide Resources in Michigan</vt:lpstr>
      <vt:lpstr>Statewide Resources in Michigan</vt:lpstr>
      <vt:lpstr>Statewide Resources in Michigan</vt:lpstr>
      <vt:lpstr>Statewide Resources in Michigan</vt:lpstr>
      <vt:lpstr>Statewide Resources in Michigan</vt:lpstr>
      <vt:lpstr>Statewide Resources in Michigan</vt:lpstr>
      <vt:lpstr>Statewide Resources in Michigan</vt:lpstr>
      <vt:lpstr>Statewide Resources in Michigan</vt:lpstr>
      <vt:lpstr>Statewide Resources in Michigan</vt:lpstr>
      <vt:lpstr>Statewide Resources in Michigan</vt:lpstr>
      <vt:lpstr>Statewide Resources in Michigan</vt:lpstr>
      <vt:lpstr>Statewide Resources in Michigan</vt:lpstr>
      <vt:lpstr>Statewide Resources in Michigan</vt:lpstr>
      <vt:lpstr>Statewide Resources in Michigan</vt:lpstr>
      <vt:lpstr>Thank You</vt:lpstr>
    </vt:vector>
  </TitlesOfParts>
  <Company>Ross School of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Ross School of Business</dc:creator>
  <cp:lastModifiedBy>Corey Seeman</cp:lastModifiedBy>
  <cp:revision>53</cp:revision>
  <dcterms:created xsi:type="dcterms:W3CDTF">2014-03-26T17:22:48Z</dcterms:created>
  <dcterms:modified xsi:type="dcterms:W3CDTF">2015-02-10T00:53:57Z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TC102867869990</vt:lpwstr>
  </property>
</Properties>
</file>