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2" r:id="rId1"/>
  </p:sldMasterIdLst>
  <p:notesMasterIdLst>
    <p:notesMasterId r:id="rId50"/>
  </p:notesMasterIdLst>
  <p:handoutMasterIdLst>
    <p:handoutMasterId r:id="rId51"/>
  </p:handoutMasterIdLst>
  <p:sldIdLst>
    <p:sldId id="465" r:id="rId2"/>
    <p:sldId id="497" r:id="rId3"/>
    <p:sldId id="467" r:id="rId4"/>
    <p:sldId id="468" r:id="rId5"/>
    <p:sldId id="469" r:id="rId6"/>
    <p:sldId id="498" r:id="rId7"/>
    <p:sldId id="470" r:id="rId8"/>
    <p:sldId id="466" r:id="rId9"/>
    <p:sldId id="471" r:id="rId10"/>
    <p:sldId id="508" r:id="rId11"/>
    <p:sldId id="472" r:id="rId12"/>
    <p:sldId id="473" r:id="rId13"/>
    <p:sldId id="474" r:id="rId14"/>
    <p:sldId id="485" r:id="rId15"/>
    <p:sldId id="475" r:id="rId16"/>
    <p:sldId id="476" r:id="rId17"/>
    <p:sldId id="486" r:id="rId18"/>
    <p:sldId id="477" r:id="rId19"/>
    <p:sldId id="505" r:id="rId20"/>
    <p:sldId id="494" r:id="rId21"/>
    <p:sldId id="478" r:id="rId22"/>
    <p:sldId id="496" r:id="rId23"/>
    <p:sldId id="490" r:id="rId24"/>
    <p:sldId id="495" r:id="rId25"/>
    <p:sldId id="489" r:id="rId26"/>
    <p:sldId id="479" r:id="rId27"/>
    <p:sldId id="480" r:id="rId28"/>
    <p:sldId id="484" r:id="rId29"/>
    <p:sldId id="506" r:id="rId30"/>
    <p:sldId id="481" r:id="rId31"/>
    <p:sldId id="510" r:id="rId32"/>
    <p:sldId id="499" r:id="rId33"/>
    <p:sldId id="482" r:id="rId34"/>
    <p:sldId id="504" r:id="rId35"/>
    <p:sldId id="509" r:id="rId36"/>
    <p:sldId id="500" r:id="rId37"/>
    <p:sldId id="512" r:id="rId38"/>
    <p:sldId id="501" r:id="rId39"/>
    <p:sldId id="502" r:id="rId40"/>
    <p:sldId id="503" r:id="rId41"/>
    <p:sldId id="511" r:id="rId42"/>
    <p:sldId id="491" r:id="rId43"/>
    <p:sldId id="483" r:id="rId44"/>
    <p:sldId id="492" r:id="rId45"/>
    <p:sldId id="507" r:id="rId46"/>
    <p:sldId id="493" r:id="rId47"/>
    <p:sldId id="460" r:id="rId48"/>
    <p:sldId id="464" r:id="rId4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5pPr>
    <a:lvl6pPr marL="22860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6pPr>
    <a:lvl7pPr marL="27432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7pPr>
    <a:lvl8pPr marL="32004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8pPr>
    <a:lvl9pPr marL="36576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99FF99"/>
    <a:srgbClr val="B8AB9E"/>
    <a:srgbClr val="E8AF10"/>
    <a:srgbClr val="081F5B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91" autoAdjust="0"/>
    <p:restoredTop sz="94767" autoAdjust="0"/>
  </p:normalViewPr>
  <p:slideViewPr>
    <p:cSldViewPr>
      <p:cViewPr varScale="1">
        <p:scale>
          <a:sx n="111" d="100"/>
          <a:sy n="111" d="100"/>
        </p:scale>
        <p:origin x="51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l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5" y="1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r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fld id="{33F6FB67-5C5F-4CFB-9494-F47850F317AD}" type="datetimeFigureOut">
              <a:rPr lang="en-US"/>
              <a:pPr>
                <a:defRPr/>
              </a:pPr>
              <a:t>5/22/2015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658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l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5" y="8830658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r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fld id="{3DB48989-CA56-4D93-B941-F25BBF672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269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735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46" y="4416099"/>
            <a:ext cx="5607711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0658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735" y="8830658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690A539-41F4-4571-8FF7-DCE67BEBCC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9957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90A539-41F4-4571-8FF7-DCE67BEBCC3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953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713" y="6251575"/>
            <a:ext cx="5529263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smtClean="0"/>
              <a:t>MLA Academic Libraries 2015 (Bay City) – The Ethereal Library  – May 29, 2015 Corey Seeman (cseeman@umich.edu) – Kresge Library Services</a:t>
            </a:r>
            <a:endParaRPr lang="en-US" dirty="0"/>
          </a:p>
        </p:txBody>
      </p:sp>
      <p:pic>
        <p:nvPicPr>
          <p:cNvPr id="5" name="Picture 4" descr="background.jpg"/>
          <p:cNvPicPr>
            <a:picLocks noChangeAspect="1"/>
          </p:cNvPicPr>
          <p:nvPr userDrawn="1"/>
        </p:nvPicPr>
        <p:blipFill>
          <a:blip r:embed="rId2" cstate="print">
            <a:lum bright="17000" contrast="-4000"/>
          </a:blip>
          <a:stretch>
            <a:fillRect/>
          </a:stretch>
        </p:blipFill>
        <p:spPr>
          <a:xfrm>
            <a:off x="0" y="1143000"/>
            <a:ext cx="9144000" cy="609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610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713" y="6251575"/>
            <a:ext cx="5529263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/>
              <a:t>MLA Academic Libraries 2015 (Bay City) – The Ethereal Library  – May 29, 2015</a:t>
            </a:r>
          </a:p>
          <a:p>
            <a:r>
              <a:rPr lang="en-US" dirty="0" smtClean="0"/>
              <a:t>Corey Seeman (cseeman@umich.edu) – 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851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713" y="6251575"/>
            <a:ext cx="5529263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/>
              <a:t>MLA Academic Libraries 2015 (Bay City) – The Ethereal Library  – May 29, 2015</a:t>
            </a:r>
          </a:p>
          <a:p>
            <a:r>
              <a:rPr lang="en-US" dirty="0" smtClean="0"/>
              <a:t>Corey Seeman (cseeman@umich.edu) – 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5666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713" y="6251575"/>
            <a:ext cx="5529263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/>
              <a:t>MLA Academic Libraries 2015 (Bay City) – The Ethereal Library  – May 29, 2015</a:t>
            </a:r>
          </a:p>
          <a:p>
            <a:r>
              <a:rPr lang="en-US" dirty="0" smtClean="0"/>
              <a:t>Corey Seeman (cseeman@umich.edu) – 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1452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128713" y="6251575"/>
            <a:ext cx="5529263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/>
              <a:t>MLA Academic Libraries 2015 (Bay City) – The Ethereal Library  – May 29, 2015</a:t>
            </a:r>
          </a:p>
          <a:p>
            <a:r>
              <a:rPr lang="en-US" dirty="0" smtClean="0"/>
              <a:t>Corey Seeman (cseeman@umich.edu) – 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4413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713" y="6251575"/>
            <a:ext cx="5529263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/>
              <a:t>MLA Academic Libraries 2015 (Bay City) – The Ethereal Library  – May 29, 2015</a:t>
            </a:r>
          </a:p>
          <a:p>
            <a:r>
              <a:rPr lang="en-US" dirty="0" smtClean="0"/>
              <a:t>Corey Seeman (cseeman@umich.edu) – 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42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713" y="6251575"/>
            <a:ext cx="5529263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/>
              <a:t>MLA Academic Libraries 2015 (Bay City) – The Ethereal Library  – May 29, 2015</a:t>
            </a:r>
          </a:p>
          <a:p>
            <a:r>
              <a:rPr lang="en-US" dirty="0" smtClean="0"/>
              <a:t>Corey Seeman (cseeman@umich.edu) – 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867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713" y="6251575"/>
            <a:ext cx="5529263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/>
              <a:t>MLA Academic Libraries 2015 (Bay City) – The Ethereal Library  – May 29, 2015</a:t>
            </a:r>
          </a:p>
          <a:p>
            <a:r>
              <a:rPr lang="en-US" dirty="0" smtClean="0"/>
              <a:t>Corey Seeman (cseeman@umich.edu) – 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4694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713" y="6251575"/>
            <a:ext cx="5529263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/>
              <a:t>MLA Academic Libraries 2015 (Bay City) – The Ethereal Library  – May 29, 2015</a:t>
            </a:r>
          </a:p>
          <a:p>
            <a:r>
              <a:rPr lang="en-US" dirty="0" smtClean="0"/>
              <a:t>Corey Seeman (cseeman@umich.edu) – 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4920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64184" y="6380137"/>
            <a:ext cx="4936616" cy="362474"/>
          </a:xfrm>
          <a:prstGeom prst="rect">
            <a:avLst/>
          </a:prstGeom>
          <a:effectLst>
            <a:outerShdw dir="5400000" algn="ctr" rotWithShape="0">
              <a:schemeClr val="accent4"/>
            </a:outerShdw>
            <a:softEdge rad="63500"/>
          </a:effectLst>
        </p:spPr>
        <p:txBody>
          <a:bodyPr vert="horz" lIns="91440" tIns="45720" rIns="91440" bIns="45720" rtlCol="0" anchor="t"/>
          <a:lstStyle>
            <a:lvl1pPr algn="l">
              <a:defRPr sz="900" b="1" i="1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dirty="0" smtClean="0"/>
              <a:t>MLA Academic Libraries 2015 (Bay City) – The Ethereal Library  – May 29, 2015</a:t>
            </a:r>
          </a:p>
          <a:p>
            <a:pPr algn="ctr"/>
            <a:r>
              <a:rPr lang="en-US" dirty="0" smtClean="0"/>
              <a:t>Corey Seeman (cseeman@umich.edu) – 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3906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06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33501"/>
            <a:ext cx="7886700" cy="484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713" y="6251575"/>
            <a:ext cx="5529263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smtClean="0"/>
              <a:t>MLA Academic Libraries 2015 (Bay City) – The Ethereal Library  – May 29, 2015 Corey Seeman (cseeman@umich.edu) – Kresge Library Services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975" y="6199187"/>
            <a:ext cx="1857375" cy="577850"/>
          </a:xfrm>
          <a:prstGeom prst="rect">
            <a:avLst/>
          </a:prstGeom>
          <a:effectLst>
            <a:outerShdw blurRad="266700" dist="50800" dir="5400000" sx="43000" sy="43000" algn="ctr" rotWithShape="0">
              <a:srgbClr val="000000">
                <a:alpha val="43137"/>
              </a:srgbClr>
            </a:outerShdw>
            <a:softEdge rad="1270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46095"/>
            <a:ext cx="385763" cy="530942"/>
          </a:xfrm>
          <a:prstGeom prst="rect">
            <a:avLst/>
          </a:prstGeom>
        </p:spPr>
      </p:pic>
      <p:pic>
        <p:nvPicPr>
          <p:cNvPr id="9" name="Picture 8" descr="background.jpg"/>
          <p:cNvPicPr>
            <a:picLocks noChangeAspect="1"/>
          </p:cNvPicPr>
          <p:nvPr userDrawn="1"/>
        </p:nvPicPr>
        <p:blipFill>
          <a:blip r:embed="rId14" cstate="print">
            <a:lum bright="20000" contrast="-10000"/>
          </a:blip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411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</p:sldLayoutIdLst>
  <p:transition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TS.jpg"/>
          <p:cNvPicPr>
            <a:picLocks noChangeAspect="1"/>
          </p:cNvPicPr>
          <p:nvPr/>
        </p:nvPicPr>
        <p:blipFill>
          <a:blip r:embed="rId2" cstate="print">
            <a:lum bright="5000"/>
          </a:blip>
          <a:stretch>
            <a:fillRect/>
          </a:stretch>
        </p:blipFill>
        <p:spPr>
          <a:xfrm>
            <a:off x="4648200" y="304800"/>
            <a:ext cx="4044499" cy="3350555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533400"/>
            <a:ext cx="4343400" cy="2514600"/>
          </a:xfrm>
          <a:noFill/>
        </p:spPr>
        <p:txBody>
          <a:bodyPr>
            <a:normAutofit/>
          </a:bodyPr>
          <a:lstStyle/>
          <a:p>
            <a:pPr algn="ctr" eaLnBrk="1" hangingPunct="1"/>
            <a: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The Ethereal Library: Thinking Creatively </a:t>
            </a:r>
            <a:b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When You Have </a:t>
            </a:r>
            <a:b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i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No Space To Think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3733800"/>
            <a:ext cx="8839200" cy="2743200"/>
          </a:xfrm>
          <a:noFill/>
        </p:spPr>
        <p:txBody>
          <a:bodyPr>
            <a:normAutofit/>
          </a:bodyPr>
          <a:lstStyle/>
          <a:p>
            <a:pPr algn="ctr" eaLnBrk="1" hangingPunct="1"/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MLA Academic Libraries 2015</a:t>
            </a:r>
          </a:p>
          <a:p>
            <a:pPr algn="ctr" eaLnBrk="1" hangingPunct="1"/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May 29, 2015 – Bay City, Michigan</a:t>
            </a:r>
          </a:p>
          <a:p>
            <a:pPr algn="ctr" eaLnBrk="1" hangingPunct="1"/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Corey Seeman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Kresge Library Services </a:t>
            </a:r>
          </a:p>
          <a:p>
            <a:pPr algn="ctr" eaLnBrk="1" hangingPunct="1"/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(University of Michigan)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7600950" cy="361949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Two Spaces of the Library</a:t>
            </a:r>
          </a:p>
          <a:p>
            <a:r>
              <a:rPr lang="en-US" sz="2400" dirty="0" smtClean="0"/>
              <a:t>About Kresge and Ross Construction</a:t>
            </a:r>
          </a:p>
          <a:p>
            <a:r>
              <a:rPr lang="en-US" sz="2400" dirty="0" smtClean="0"/>
              <a:t>Planning and Rebuilding</a:t>
            </a:r>
          </a:p>
          <a:p>
            <a:r>
              <a:rPr lang="en-US" sz="2400" dirty="0" smtClean="0"/>
              <a:t>Parameters of the Ethereal Library (6P Approach)</a:t>
            </a:r>
          </a:p>
          <a:p>
            <a:r>
              <a:rPr lang="en-US" sz="2400" dirty="0" smtClean="0"/>
              <a:t>The Big Changes</a:t>
            </a:r>
          </a:p>
          <a:p>
            <a:r>
              <a:rPr lang="en-US" sz="2400" dirty="0" smtClean="0"/>
              <a:t>Providing Value With New Constraints</a:t>
            </a:r>
          </a:p>
          <a:p>
            <a:r>
              <a:rPr lang="en-US" sz="2400" dirty="0" smtClean="0"/>
              <a:t>Closing Thoughts &amp; Questions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Overview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Library as Space Program in 2013 (Michigan Library Association) – I shared the notion that the Library had two spaces:</a:t>
            </a:r>
          </a:p>
          <a:p>
            <a:pPr lvl="1"/>
            <a:r>
              <a:rPr lang="en-US" sz="2800" i="1" dirty="0" smtClean="0"/>
              <a:t>A physical space</a:t>
            </a:r>
          </a:p>
          <a:p>
            <a:pPr lvl="1"/>
            <a:r>
              <a:rPr lang="en-US" sz="2800" i="1" dirty="0" smtClean="0"/>
              <a:t>An ethereal space</a:t>
            </a:r>
          </a:p>
          <a:p>
            <a:r>
              <a:rPr lang="en-US" sz="2800" dirty="0" smtClean="0"/>
              <a:t>They provide distinct functions and benefits to the communities we serve.</a:t>
            </a:r>
          </a:p>
          <a:p>
            <a:r>
              <a:rPr lang="en-US" sz="2800" dirty="0" smtClean="0"/>
              <a:t>Both can be critical for the members of the library’s communities.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Two Spaces of the Library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5181600" cy="47244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Physical space is used for:</a:t>
            </a:r>
          </a:p>
          <a:p>
            <a:pPr lvl="1"/>
            <a:r>
              <a:rPr lang="en-US" sz="2400" dirty="0" smtClean="0"/>
              <a:t>Study</a:t>
            </a:r>
          </a:p>
          <a:p>
            <a:pPr lvl="1"/>
            <a:r>
              <a:rPr lang="en-US" sz="2400" dirty="0" smtClean="0"/>
              <a:t>Print Materials</a:t>
            </a:r>
          </a:p>
          <a:p>
            <a:pPr lvl="1"/>
            <a:r>
              <a:rPr lang="en-US" sz="2400" dirty="0" smtClean="0"/>
              <a:t>Interaction Spaces</a:t>
            </a:r>
          </a:p>
          <a:p>
            <a:pPr lvl="1"/>
            <a:r>
              <a:rPr lang="en-US" sz="2400" dirty="0" smtClean="0"/>
              <a:t>Walk-in Access</a:t>
            </a:r>
          </a:p>
          <a:p>
            <a:r>
              <a:rPr lang="en-US" sz="2800" dirty="0" smtClean="0"/>
              <a:t>For many functions - a physical space can be managed just as well by others.</a:t>
            </a:r>
          </a:p>
          <a:p>
            <a:r>
              <a:rPr lang="en-US" sz="2800" dirty="0" smtClean="0"/>
              <a:t>Print collections might be 2% of the usage – but 50% of the perception of the library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Physical Space</a:t>
            </a:r>
            <a:endParaRPr lang="en-US" dirty="0"/>
          </a:p>
        </p:txBody>
      </p:sp>
      <p:pic>
        <p:nvPicPr>
          <p:cNvPr id="5" name="Picture 2" descr="http://farm9.staticflickr.com/8083/8270471076_b4176337b4_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143000"/>
            <a:ext cx="269385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ttp://farm9.staticflickr.com/8477/8269405613_728c7c2b14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860976"/>
            <a:ext cx="3200598" cy="2135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370012"/>
            <a:ext cx="5867400" cy="457358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This is where we </a:t>
            </a:r>
            <a:r>
              <a:rPr lang="en-US" sz="2800" b="1" i="1" dirty="0" smtClean="0"/>
              <a:t>connect</a:t>
            </a:r>
            <a:r>
              <a:rPr lang="en-US" sz="2800" dirty="0" smtClean="0"/>
              <a:t> with our community.</a:t>
            </a:r>
          </a:p>
          <a:p>
            <a:r>
              <a:rPr lang="en-US" sz="2800" dirty="0" smtClean="0"/>
              <a:t>This is where we </a:t>
            </a:r>
            <a:r>
              <a:rPr lang="en-US" sz="2800" b="1" i="1" dirty="0" smtClean="0"/>
              <a:t>provide</a:t>
            </a:r>
            <a:r>
              <a:rPr lang="en-US" sz="2800" dirty="0" smtClean="0"/>
              <a:t> </a:t>
            </a:r>
            <a:r>
              <a:rPr lang="en-US" sz="2800" b="1" i="1" dirty="0" smtClean="0"/>
              <a:t>clarity</a:t>
            </a:r>
            <a:r>
              <a:rPr lang="en-US" sz="2800" dirty="0" smtClean="0"/>
              <a:t> to a complicated information universe.</a:t>
            </a:r>
          </a:p>
          <a:p>
            <a:r>
              <a:rPr lang="en-US" sz="2800" dirty="0" smtClean="0"/>
              <a:t>This is where we </a:t>
            </a:r>
            <a:r>
              <a:rPr lang="en-US" sz="2800" b="1" i="1" dirty="0" smtClean="0"/>
              <a:t>contribute </a:t>
            </a:r>
            <a:r>
              <a:rPr lang="en-US" sz="2800" dirty="0" smtClean="0"/>
              <a:t>as a “Value-Add.”</a:t>
            </a:r>
          </a:p>
          <a:p>
            <a:r>
              <a:rPr lang="en-US" sz="2800" dirty="0" smtClean="0"/>
              <a:t>This is where we SHINE!</a:t>
            </a: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Ethereal Space</a:t>
            </a:r>
          </a:p>
        </p:txBody>
      </p:sp>
      <p:pic>
        <p:nvPicPr>
          <p:cNvPr id="4" name="Picture 2" descr="http://shop.zingtrain.com/sites/default/files/Leadership%20Book%20Part%201%20C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1207519"/>
            <a:ext cx="2489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370012"/>
            <a:ext cx="4800600" cy="4573587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With nearly 98% of our usage from electronic resources* – librarians and library staff can operate from </a:t>
            </a:r>
            <a:r>
              <a:rPr lang="en-US" sz="2800" i="1" dirty="0" smtClean="0"/>
              <a:t>almost</a:t>
            </a:r>
            <a:r>
              <a:rPr lang="en-US" sz="2800" dirty="0" smtClean="0"/>
              <a:t> anywhere</a:t>
            </a:r>
          </a:p>
          <a:p>
            <a:r>
              <a:rPr lang="en-US" sz="2800" dirty="0" smtClean="0"/>
              <a:t>As Gershwin said well – with ethereal space – “</a:t>
            </a:r>
            <a:r>
              <a:rPr lang="en-US" sz="2800" i="1" dirty="0" smtClean="0"/>
              <a:t>They Can't Take That Away from Me”</a:t>
            </a:r>
          </a:p>
          <a:p>
            <a:pPr>
              <a:buNone/>
            </a:pPr>
            <a:endParaRPr lang="en-US" sz="2800" i="1" dirty="0" smtClean="0"/>
          </a:p>
          <a:p>
            <a:pPr>
              <a:buNone/>
            </a:pPr>
            <a:r>
              <a:rPr lang="en-US" sz="2800" i="1" dirty="0" smtClean="0"/>
              <a:t>* The Business Library Experience</a:t>
            </a: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Ethereal Space</a:t>
            </a:r>
          </a:p>
        </p:txBody>
      </p:sp>
      <p:pic>
        <p:nvPicPr>
          <p:cNvPr id="5" name="Picture 4" descr="GrandMara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1143000"/>
            <a:ext cx="3365500" cy="45466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66800"/>
            <a:ext cx="5010150" cy="4843463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Would you elect to save your physical or ethereal space?</a:t>
            </a:r>
          </a:p>
          <a:p>
            <a:r>
              <a:rPr lang="en-US" sz="2800" dirty="0" smtClean="0"/>
              <a:t>What if the decision was made for you</a:t>
            </a:r>
            <a:r>
              <a:rPr lang="en-US" sz="2800" dirty="0" smtClean="0"/>
              <a:t>? (Internal vs. external decisions on space).</a:t>
            </a:r>
            <a:endParaRPr lang="en-US" sz="2800" dirty="0" smtClean="0"/>
          </a:p>
          <a:p>
            <a:r>
              <a:rPr lang="en-US" sz="2800" dirty="0" smtClean="0"/>
              <a:t>Space is a luxury on academic campuses – and with that – we lost ours.</a:t>
            </a:r>
          </a:p>
          <a:p>
            <a:r>
              <a:rPr lang="en-US" sz="2800" dirty="0" smtClean="0"/>
              <a:t>Some engagement, but no open discussion with the community.</a:t>
            </a:r>
          </a:p>
          <a:p>
            <a:r>
              <a:rPr lang="en-US" sz="2800" dirty="0" smtClean="0"/>
              <a:t>With a large construction project, we lost both student and collection space…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Could Have Only One Space?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066800"/>
            <a:ext cx="2789634" cy="4400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736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Built in mid 1980s to serve the research and curricular needs of the Ross School of Business</a:t>
            </a:r>
          </a:p>
          <a:p>
            <a:r>
              <a:rPr lang="en-US" sz="2800" dirty="0" smtClean="0"/>
              <a:t>We are open 108 hours during the Fall and Winter Terms.</a:t>
            </a:r>
          </a:p>
          <a:p>
            <a:r>
              <a:rPr lang="en-US" sz="2800" dirty="0" smtClean="0"/>
              <a:t>Seating for nearly 700 students.</a:t>
            </a:r>
          </a:p>
          <a:p>
            <a:r>
              <a:rPr lang="en-US" sz="2800" dirty="0" smtClean="0"/>
              <a:t>Very visible, located in the center of the Ross Complex (27K square feet).</a:t>
            </a:r>
          </a:p>
          <a:p>
            <a:r>
              <a:rPr lang="en-US" sz="2800" dirty="0" smtClean="0"/>
              <a:t>We have a collection of over 140,000 volumes in Ann Arbor and Flint (where they are stored at the University of Michigan-Flint)</a:t>
            </a:r>
          </a:p>
          <a:p>
            <a:r>
              <a:rPr lang="en-US" sz="2800" dirty="0" smtClean="0"/>
              <a:t>Constant state of “Library Erosion” </a:t>
            </a:r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Kresge Business Administration Library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6172200" cy="4873625"/>
          </a:xfrm>
        </p:spPr>
        <p:txBody>
          <a:bodyPr/>
          <a:lstStyle/>
          <a:p>
            <a:r>
              <a:rPr lang="en-US" sz="2800" dirty="0" smtClean="0"/>
              <a:t>Summer 2013 – Scope of plans shared*</a:t>
            </a:r>
          </a:p>
          <a:p>
            <a:r>
              <a:rPr lang="en-US" sz="2800" dirty="0" smtClean="0"/>
              <a:t>September 2013 – Gift announced</a:t>
            </a:r>
          </a:p>
          <a:p>
            <a:r>
              <a:rPr lang="en-US" sz="2800" dirty="0" smtClean="0"/>
              <a:t>Early 2014 – Plans developed</a:t>
            </a:r>
          </a:p>
          <a:p>
            <a:r>
              <a:rPr lang="en-US" sz="2800" dirty="0" smtClean="0"/>
              <a:t>End of Winter Term – Started vacating the building</a:t>
            </a:r>
          </a:p>
          <a:p>
            <a:r>
              <a:rPr lang="en-US" sz="2800" dirty="0" smtClean="0"/>
              <a:t>June 2014 – Moved to MOtown</a:t>
            </a:r>
          </a:p>
          <a:p>
            <a:r>
              <a:rPr lang="en-US" sz="2800" dirty="0" smtClean="0"/>
              <a:t>July 2014 – Print moved out</a:t>
            </a:r>
          </a:p>
          <a:p>
            <a:r>
              <a:rPr lang="en-US" sz="2800" dirty="0" smtClean="0"/>
              <a:t>Fall 2014 – Rebuilding Kresge Library Services </a:t>
            </a:r>
          </a:p>
          <a:p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Ross Construction Project</a:t>
            </a:r>
            <a:endParaRPr lang="en-US" dirty="0"/>
          </a:p>
        </p:txBody>
      </p:sp>
      <p:pic>
        <p:nvPicPr>
          <p:cNvPr id="5" name="Picture 4" descr="IMG_13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1143000"/>
            <a:ext cx="2476500" cy="1651000"/>
          </a:xfrm>
          <a:prstGeom prst="rect">
            <a:avLst/>
          </a:prstGeom>
        </p:spPr>
      </p:pic>
      <p:pic>
        <p:nvPicPr>
          <p:cNvPr id="6" name="Picture 5" descr="SquirrelL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2895600"/>
            <a:ext cx="2286000" cy="299008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5334000" cy="5029200"/>
          </a:xfrm>
        </p:spPr>
        <p:txBody>
          <a:bodyPr/>
          <a:lstStyle/>
          <a:p>
            <a:r>
              <a:rPr lang="en-US" sz="2800" dirty="0" smtClean="0"/>
              <a:t>Fall </a:t>
            </a:r>
            <a:r>
              <a:rPr lang="en-US" sz="2800" dirty="0" smtClean="0"/>
              <a:t>2014 – Rebuilding Kresge Library Services </a:t>
            </a:r>
            <a:endParaRPr lang="en-US" sz="2800" dirty="0" smtClean="0"/>
          </a:p>
          <a:p>
            <a:r>
              <a:rPr lang="en-US" sz="2800" dirty="0" smtClean="0"/>
              <a:t>Winter 2015 – Kresge Value Proposition Meetings Started</a:t>
            </a:r>
          </a:p>
          <a:p>
            <a:r>
              <a:rPr lang="en-US" sz="2800" dirty="0" smtClean="0"/>
              <a:t>Summer/Fall 2016 – Expected completion and move in to the new space</a:t>
            </a:r>
          </a:p>
          <a:p>
            <a:r>
              <a:rPr lang="en-US" sz="2800" dirty="0" smtClean="0"/>
              <a:t>January 2017 – Expected opening of the new building to the school</a:t>
            </a:r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Ross Construction Project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198893"/>
            <a:ext cx="3314700" cy="371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871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486400" cy="49498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You have to come to grips with what this means</a:t>
            </a:r>
          </a:p>
          <a:p>
            <a:r>
              <a:rPr lang="en-US" sz="2800" dirty="0" smtClean="0"/>
              <a:t>We are not a student destination any longer for study</a:t>
            </a:r>
          </a:p>
          <a:p>
            <a:r>
              <a:rPr lang="en-US" sz="2800" dirty="0" smtClean="0"/>
              <a:t>We cannot be format agnostic in collecting</a:t>
            </a:r>
          </a:p>
          <a:p>
            <a:r>
              <a:rPr lang="en-US" sz="2800" dirty="0" smtClean="0"/>
              <a:t>You cannot dwell on the past – you have to…well…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Losing Your Physical Space</a:t>
            </a:r>
            <a:endParaRPr lang="en-US" dirty="0"/>
          </a:p>
        </p:txBody>
      </p:sp>
      <p:pic>
        <p:nvPicPr>
          <p:cNvPr id="2050" name="Picture 2" descr="H:\Writing and Conferences\SEMLOL\SurprisedSquirr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219200"/>
            <a:ext cx="2704267" cy="4713288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5562600" cy="47974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Corey’s planning priorities: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Staff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Services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Stuff </a:t>
            </a:r>
            <a:r>
              <a:rPr lang="en-US" sz="2400" i="1" dirty="0" smtClean="0"/>
              <a:t>(and spend)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Space</a:t>
            </a:r>
          </a:p>
          <a:p>
            <a:pPr marL="400050" indent="-514350"/>
            <a:r>
              <a:rPr lang="en-US" sz="2800" dirty="0" smtClean="0"/>
              <a:t>Build services based on what you </a:t>
            </a:r>
            <a:r>
              <a:rPr lang="en-US" sz="2800" b="1" i="1" dirty="0" smtClean="0"/>
              <a:t>have</a:t>
            </a:r>
            <a:r>
              <a:rPr lang="en-US" sz="2800" dirty="0" smtClean="0"/>
              <a:t>, not what you </a:t>
            </a:r>
            <a:r>
              <a:rPr lang="en-US" sz="2800" b="1" i="1" dirty="0" smtClean="0"/>
              <a:t>had.</a:t>
            </a:r>
          </a:p>
          <a:p>
            <a:pPr marL="400050" indent="-514350"/>
            <a:r>
              <a:rPr lang="en-US" sz="2800" dirty="0" smtClean="0"/>
              <a:t>We had no choice but to build an Ethereal Library!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Establishing Priorities</a:t>
            </a:r>
            <a:endParaRPr lang="en-US" dirty="0"/>
          </a:p>
        </p:txBody>
      </p:sp>
      <p:pic>
        <p:nvPicPr>
          <p:cNvPr id="4" name="Picture 3" descr="SquirrelHou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1143000"/>
            <a:ext cx="3040091" cy="465455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66800"/>
            <a:ext cx="4400550" cy="48434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Parameters of the Ethereal Library </a:t>
            </a:r>
            <a:r>
              <a:rPr lang="en-US" sz="2800" dirty="0" smtClean="0"/>
              <a:t>– or the 6P Approach</a:t>
            </a:r>
            <a:endParaRPr lang="en-US" sz="2800" dirty="0" smtClean="0"/>
          </a:p>
          <a:p>
            <a:pPr lvl="2"/>
            <a:r>
              <a:rPr lang="en-US" sz="2800" dirty="0" smtClean="0"/>
              <a:t>Philosophical</a:t>
            </a:r>
          </a:p>
          <a:p>
            <a:pPr lvl="2"/>
            <a:r>
              <a:rPr lang="en-US" sz="2800" dirty="0" smtClean="0"/>
              <a:t>Patient</a:t>
            </a:r>
          </a:p>
          <a:p>
            <a:pPr lvl="2"/>
            <a:r>
              <a:rPr lang="en-US" sz="2800" dirty="0" smtClean="0"/>
              <a:t>Positive</a:t>
            </a:r>
          </a:p>
          <a:p>
            <a:pPr lvl="2"/>
            <a:r>
              <a:rPr lang="en-US" sz="2800" dirty="0" smtClean="0"/>
              <a:t>Proactive</a:t>
            </a:r>
          </a:p>
          <a:p>
            <a:pPr lvl="2"/>
            <a:r>
              <a:rPr lang="en-US" sz="2800" dirty="0" smtClean="0"/>
              <a:t>Perform</a:t>
            </a:r>
          </a:p>
          <a:p>
            <a:pPr lvl="2"/>
            <a:r>
              <a:rPr lang="en-US" sz="2800" dirty="0" smtClean="0"/>
              <a:t>Ms. Pirkola’s Rules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…And Building for the New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139946"/>
            <a:ext cx="3297406" cy="39164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5105400" cy="49530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This is an opportunity to also be freed from what worked and did not work from the past.</a:t>
            </a:r>
          </a:p>
          <a:p>
            <a:r>
              <a:rPr lang="en-US" sz="2400" dirty="0" smtClean="0"/>
              <a:t>With less space – do not try to recapture everything you did – it will not work.</a:t>
            </a:r>
          </a:p>
          <a:p>
            <a:r>
              <a:rPr lang="en-US" sz="2400" dirty="0" smtClean="0"/>
              <a:t>Don’t be bound by the past – “Forget the Alamo” – Lone Star (John Sayles – 1996)</a:t>
            </a:r>
          </a:p>
          <a:p>
            <a:r>
              <a:rPr lang="en-US" sz="2400" dirty="0" smtClean="0"/>
              <a:t>Systems Lesson - </a:t>
            </a:r>
            <a:r>
              <a:rPr lang="en-US" sz="2400" i="1" dirty="0" smtClean="0"/>
              <a:t>Seeman, C. (2002). Invisible fences: A shocking theory for re-examining work flow. Computers in Libraries, 22(7), 24-30. </a:t>
            </a:r>
            <a:endParaRPr lang="en-US" sz="24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Philosophical</a:t>
            </a:r>
            <a:endParaRPr lang="en-US" dirty="0"/>
          </a:p>
        </p:txBody>
      </p:sp>
      <p:pic>
        <p:nvPicPr>
          <p:cNvPr id="1026" name="Picture 2" descr="C:\Users\cseeman\Desktop\Squirrels\FenceFlow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219200"/>
            <a:ext cx="3486150" cy="46482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257800" cy="4953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This is the time to think about what our value is and how to continue with the new constraints.</a:t>
            </a:r>
          </a:p>
          <a:p>
            <a:r>
              <a:rPr lang="en-US" sz="2800" dirty="0" smtClean="0"/>
              <a:t>Brain-storming about creating service points – real and virtual.</a:t>
            </a:r>
          </a:p>
          <a:p>
            <a:r>
              <a:rPr lang="en-US" sz="2800" dirty="0" smtClean="0"/>
              <a:t>Failure is an option – it allows us to be entrepreneurial and try things out.</a:t>
            </a:r>
          </a:p>
          <a:p>
            <a:r>
              <a:rPr lang="en-US" sz="2800" dirty="0" smtClean="0"/>
              <a:t>Allows us to change the vision for the new staff space.</a:t>
            </a:r>
          </a:p>
          <a:p>
            <a:r>
              <a:rPr lang="en-US" sz="2800" dirty="0" smtClean="0"/>
              <a:t>Build as you go!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Philosophical</a:t>
            </a:r>
            <a:endParaRPr lang="en-US" dirty="0"/>
          </a:p>
        </p:txBody>
      </p:sp>
      <p:pic>
        <p:nvPicPr>
          <p:cNvPr id="4" name="Picture 3" descr="Kresge_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7400" y="1066800"/>
            <a:ext cx="2877482" cy="4572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50292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Elisabeth Kübler-Ross’ Five Stages</a:t>
            </a:r>
          </a:p>
          <a:p>
            <a:pPr lvl="1"/>
            <a:r>
              <a:rPr lang="en-US" sz="2800" dirty="0" smtClean="0"/>
              <a:t>Denial</a:t>
            </a:r>
          </a:p>
          <a:p>
            <a:pPr lvl="1"/>
            <a:r>
              <a:rPr lang="en-US" sz="2800" dirty="0" smtClean="0"/>
              <a:t>Anger</a:t>
            </a:r>
          </a:p>
          <a:p>
            <a:pPr lvl="1"/>
            <a:r>
              <a:rPr lang="en-US" sz="2800" dirty="0" smtClean="0"/>
              <a:t>Bargaining</a:t>
            </a:r>
          </a:p>
          <a:p>
            <a:pPr lvl="1"/>
            <a:r>
              <a:rPr lang="en-US" sz="2800" dirty="0" smtClean="0"/>
              <a:t>Depression</a:t>
            </a:r>
          </a:p>
          <a:p>
            <a:pPr lvl="1"/>
            <a:r>
              <a:rPr lang="en-US" sz="2800" dirty="0" smtClean="0"/>
              <a:t>Acceptance</a:t>
            </a:r>
          </a:p>
          <a:p>
            <a:r>
              <a:rPr lang="en-US" sz="2800" dirty="0" smtClean="0"/>
              <a:t>Everyone is moving through this at their own pace – Important for this level of change.</a:t>
            </a:r>
          </a:p>
          <a:p>
            <a:r>
              <a:rPr lang="en-US" sz="2800" dirty="0" smtClean="0"/>
              <a:t>Every time someone says “Change is Hard” – it becomes harder…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Patient</a:t>
            </a:r>
            <a:endParaRPr lang="en-US" dirty="0"/>
          </a:p>
        </p:txBody>
      </p:sp>
      <p:pic>
        <p:nvPicPr>
          <p:cNvPr id="28674" name="Picture 2" descr="https://farm8.staticflickr.com/7439/12177021545_5989de1e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286000"/>
            <a:ext cx="3585518" cy="2387956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724400" cy="47212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Don’t expect to have everything mapped out on day 1, or day 100 for that matter!</a:t>
            </a:r>
          </a:p>
          <a:p>
            <a:r>
              <a:rPr lang="en-US" sz="2800" dirty="0" smtClean="0"/>
              <a:t>Things cannot change overnight.</a:t>
            </a:r>
          </a:p>
          <a:p>
            <a:r>
              <a:rPr lang="en-US" sz="2800" dirty="0" smtClean="0"/>
              <a:t>A “born digital” library is </a:t>
            </a:r>
            <a:r>
              <a:rPr lang="en-US" sz="2800" b="1" i="1" dirty="0" smtClean="0"/>
              <a:t>much easier </a:t>
            </a:r>
            <a:r>
              <a:rPr lang="en-US" sz="2800" dirty="0" smtClean="0"/>
              <a:t>to build that a “becoming digital” library.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Patient</a:t>
            </a:r>
            <a:endParaRPr lang="en-US" dirty="0"/>
          </a:p>
        </p:txBody>
      </p:sp>
      <p:pic>
        <p:nvPicPr>
          <p:cNvPr id="2050" name="Picture 2" descr="C:\Users\cseeman\Desktop\Squirrels\Chan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066800"/>
            <a:ext cx="3608070" cy="34766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486400" y="4724401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Quick Change at Toledo Mud Hens – September 2009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038600" cy="4876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It is very easy to be mired in self-doubt with this type of contraction. </a:t>
            </a:r>
          </a:p>
          <a:p>
            <a:r>
              <a:rPr lang="en-US" sz="2800" dirty="0" smtClean="0"/>
              <a:t>The image of loss cannot be your brand or how you are seen.</a:t>
            </a:r>
          </a:p>
          <a:p>
            <a:r>
              <a:rPr lang="en-US" sz="2800" dirty="0" smtClean="0"/>
              <a:t>Important to not dwell on decisions that do not benefit you in these projects.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Positive</a:t>
            </a:r>
            <a:endParaRPr lang="en-US" dirty="0"/>
          </a:p>
        </p:txBody>
      </p:sp>
      <p:pic>
        <p:nvPicPr>
          <p:cNvPr id="5" name="Picture 4" descr="Last C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81584" y="1981200"/>
            <a:ext cx="4573116" cy="30480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382000" cy="18287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There are also some actual positives about not having a public space.</a:t>
            </a:r>
          </a:p>
          <a:p>
            <a:r>
              <a:rPr lang="en-US" sz="2800" dirty="0" smtClean="0"/>
              <a:t>No longer have to worry about evenings and weekends in bad Michigan weather…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Positive</a:t>
            </a:r>
            <a:endParaRPr lang="en-US" dirty="0"/>
          </a:p>
        </p:txBody>
      </p:sp>
      <p:pic>
        <p:nvPicPr>
          <p:cNvPr id="1026" name="Picture 2" descr="H:\Writing and Conferences\SEMLOL\AnnArborStor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875698"/>
            <a:ext cx="5691187" cy="2662355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638800" cy="47974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Positive approach to a situation is about making the best of it – </a:t>
            </a:r>
            <a:r>
              <a:rPr lang="en-US" sz="2800" i="1" dirty="0" smtClean="0"/>
              <a:t>this takes a while to get to.</a:t>
            </a:r>
          </a:p>
          <a:p>
            <a:r>
              <a:rPr lang="en-US" sz="2800" dirty="0" smtClean="0"/>
              <a:t>How can we continue to meet the needs of the school and the number of communities we serve?</a:t>
            </a:r>
          </a:p>
          <a:p>
            <a:r>
              <a:rPr lang="en-US" sz="2800" dirty="0" smtClean="0"/>
              <a:t>Our work is reflective of us more than our situation.</a:t>
            </a:r>
          </a:p>
          <a:p>
            <a:r>
              <a:rPr lang="en-US" sz="2800" dirty="0" smtClean="0"/>
              <a:t>Despite everything - rather be happy than angry.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Positive</a:t>
            </a:r>
            <a:endParaRPr lang="en-US" dirty="0"/>
          </a:p>
        </p:txBody>
      </p:sp>
      <p:pic>
        <p:nvPicPr>
          <p:cNvPr id="4" name="Picture 5" descr="greattogood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752600"/>
            <a:ext cx="26860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5105400" cy="4724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biggest issue is that we will be out of sight.</a:t>
            </a:r>
          </a:p>
          <a:p>
            <a:r>
              <a:rPr lang="en-US" sz="2800" dirty="0" smtClean="0"/>
              <a:t>We need to be more proactive about doing outreach and connecting with faculty and students.</a:t>
            </a:r>
          </a:p>
          <a:p>
            <a:r>
              <a:rPr lang="en-US" sz="2800" dirty="0" smtClean="0"/>
              <a:t>We use all virtual reference systems (chat &amp; email) – need to push them more.</a:t>
            </a:r>
          </a:p>
          <a:p>
            <a:r>
              <a:rPr lang="en-US" sz="2800" b="1" i="1" dirty="0" smtClean="0"/>
              <a:t>Being visible is our biggest need right now.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Proactive</a:t>
            </a:r>
            <a:endParaRPr lang="en-US" dirty="0"/>
          </a:p>
        </p:txBody>
      </p:sp>
      <p:pic>
        <p:nvPicPr>
          <p:cNvPr id="4" name="Picture 3" descr="Flapjack Hi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142999"/>
            <a:ext cx="3162969" cy="492817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63246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 have been a strong proponent of the Reference Desk – even as many libraries are moving away from that.</a:t>
            </a:r>
          </a:p>
          <a:p>
            <a:r>
              <a:rPr lang="en-US" sz="2800" dirty="0" smtClean="0"/>
              <a:t>We experimented with a reference service point at </a:t>
            </a:r>
            <a:r>
              <a:rPr lang="en-US" sz="2800" dirty="0" err="1" smtClean="0"/>
              <a:t>Tozzi</a:t>
            </a:r>
            <a:r>
              <a:rPr lang="en-US" sz="2800" dirty="0" smtClean="0"/>
              <a:t> Center, but it was not ideal.</a:t>
            </a:r>
          </a:p>
          <a:p>
            <a:r>
              <a:rPr lang="en-US" sz="2800" dirty="0" smtClean="0"/>
              <a:t>We were given the front desk in the Ross Modular Offices – flipped it from Welcome Desk to Reference Desk.</a:t>
            </a:r>
          </a:p>
          <a:p>
            <a:r>
              <a:rPr lang="en-US" sz="2800" dirty="0" smtClean="0"/>
              <a:t>Having visible staff is important – but they need a good place to work from!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6P Approach: Proactive	</a:t>
            </a:r>
            <a:endParaRPr lang="en-US" dirty="0"/>
          </a:p>
        </p:txBody>
      </p:sp>
      <p:sp>
        <p:nvSpPr>
          <p:cNvPr id="39941" name="AutoShape 5" descr="https://mail-attachment.googleusercontent.com/attachment/u/0/?ui=2&amp;ik=d85fc8d836&amp;view=att&amp;th=13ef64b6cfb240f3&amp;attid=0.3&amp;disp=inline&amp;realattid=f_hhc5z85n2&amp;safe=1&amp;zw&amp;saduie=AG9B_P9PoYlYcznzq6qW-vtTJ9Qc&amp;sadet=1369934676512&amp;sads=YEmf6PV4ylfWxFMs_g3pTb4X0k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" name="Picture 5" descr="waldo-zombie ca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4500" y="1219200"/>
            <a:ext cx="2120900" cy="454283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5486400" cy="46450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Print </a:t>
            </a:r>
            <a:r>
              <a:rPr lang="en-US" sz="2800" dirty="0" err="1" smtClean="0"/>
              <a:t>Coursepack</a:t>
            </a:r>
            <a:r>
              <a:rPr lang="en-US" sz="2800" dirty="0" smtClean="0"/>
              <a:t> (TEXTPAK) pickup at “Kresge Library Annex” – Legal Research 102 (short walk).</a:t>
            </a:r>
          </a:p>
          <a:p>
            <a:r>
              <a:rPr lang="en-US" sz="2800" dirty="0" smtClean="0"/>
              <a:t>We are using this time to fundamentally change how we operate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Working on communication with the Ross Community.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6P Approach: Proactive</a:t>
            </a:r>
            <a:endParaRPr lang="en-US" dirty="0"/>
          </a:p>
        </p:txBody>
      </p:sp>
      <p:pic>
        <p:nvPicPr>
          <p:cNvPr id="3074" name="Picture 2" descr="H:\Writing and Conferences\SEMLOL\J is for Ju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219200"/>
            <a:ext cx="2273300" cy="4573588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cseeman\Desktop\Squirrels\Wall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0934" y="3579812"/>
            <a:ext cx="3823901" cy="2336655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3810000" cy="47212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 this change, there was never an issue about Kresge Library as a service point.</a:t>
            </a:r>
          </a:p>
          <a:p>
            <a:r>
              <a:rPr lang="en-US" sz="2800" dirty="0" smtClean="0"/>
              <a:t>That was what </a:t>
            </a:r>
            <a:r>
              <a:rPr lang="en-US" sz="2800" i="1" dirty="0" smtClean="0"/>
              <a:t>kept us going.</a:t>
            </a:r>
          </a:p>
          <a:p>
            <a:r>
              <a:rPr lang="en-US" sz="2800" dirty="0" smtClean="0"/>
              <a:t>That has to be what </a:t>
            </a:r>
            <a:r>
              <a:rPr lang="en-US" sz="2800" b="1" i="1" dirty="0" smtClean="0"/>
              <a:t>keeps us going.</a:t>
            </a:r>
            <a:endParaRPr lang="en-US" sz="2800" b="1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Perform</a:t>
            </a:r>
            <a:endParaRPr lang="en-US" dirty="0"/>
          </a:p>
        </p:txBody>
      </p:sp>
      <p:pic>
        <p:nvPicPr>
          <p:cNvPr id="3075" name="Picture 3" descr="C:\Users\cseeman\Desktop\Squirrels\Wall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14400"/>
            <a:ext cx="3454400" cy="2304733"/>
          </a:xfrm>
          <a:prstGeom prst="rect">
            <a:avLst/>
          </a:prstGeom>
          <a:noFill/>
        </p:spPr>
      </p:pic>
      <p:pic>
        <p:nvPicPr>
          <p:cNvPr id="3074" name="Picture 2" descr="C:\Users\cseeman\Desktop\Squirrels\Awar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2209800"/>
            <a:ext cx="1626870" cy="24384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1828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Kresge Library has been the Service ‘champs’ at Ross.</a:t>
            </a:r>
          </a:p>
          <a:p>
            <a:r>
              <a:rPr lang="en-US" sz="2400" dirty="0" smtClean="0"/>
              <a:t>Great source of internal pride and motivation.</a:t>
            </a:r>
          </a:p>
          <a:p>
            <a:r>
              <a:rPr lang="en-US" sz="2400" dirty="0" smtClean="0"/>
              <a:t>This is the reason why our work (and staff) are separated out from the space.</a:t>
            </a:r>
            <a:endParaRPr lang="en-US" sz="2400" b="1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Perform</a:t>
            </a: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2057400" y="2819400"/>
          <a:ext cx="5181600" cy="29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631"/>
                <a:gridCol w="917368"/>
                <a:gridCol w="838200"/>
                <a:gridCol w="762000"/>
                <a:gridCol w="914401"/>
              </a:tblGrid>
              <a:tr h="296466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</a:tr>
              <a:tr h="55753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BBA Kresge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6.1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6.2*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</a:tr>
              <a:tr h="69147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BBA Other Services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5.66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5.77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46268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MBA Kresge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6.4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</a:tr>
              <a:tr h="69147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MBA Other Services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5.12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5.44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5.48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5.55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4800600" cy="47212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Since we have lost our space – it is all about service.</a:t>
            </a:r>
          </a:p>
          <a:p>
            <a:r>
              <a:rPr lang="en-US" sz="2800" dirty="0" smtClean="0"/>
              <a:t>We need to be creative in how we deliver services to our community.</a:t>
            </a:r>
          </a:p>
          <a:p>
            <a:r>
              <a:rPr lang="en-US" sz="2800" dirty="0" smtClean="0"/>
              <a:t>Pay close attention to what they need.</a:t>
            </a:r>
          </a:p>
          <a:p>
            <a:r>
              <a:rPr lang="en-US" sz="2800" dirty="0" smtClean="0"/>
              <a:t>Experiment and change are critical elements.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Perform</a:t>
            </a:r>
            <a:endParaRPr lang="en-US" dirty="0"/>
          </a:p>
        </p:txBody>
      </p:sp>
      <p:pic>
        <p:nvPicPr>
          <p:cNvPr id="4" name="Picture 3" descr="JugglingSquirr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752600"/>
            <a:ext cx="3657249" cy="3578102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0013"/>
            <a:ext cx="5105400" cy="457041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Flexibility!</a:t>
            </a:r>
          </a:p>
          <a:p>
            <a:r>
              <a:rPr lang="en-US" sz="2800" dirty="0" smtClean="0"/>
              <a:t>It has to work in all directions.</a:t>
            </a:r>
          </a:p>
          <a:p>
            <a:r>
              <a:rPr lang="en-US" sz="2800" dirty="0" smtClean="0"/>
              <a:t>We also need to be flexible with staff as they learn to work with these new confines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New Service points need time to develop.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Ms. Pirkola’s Rules</a:t>
            </a:r>
            <a:endParaRPr lang="en-US" dirty="0"/>
          </a:p>
        </p:txBody>
      </p:sp>
      <p:pic>
        <p:nvPicPr>
          <p:cNvPr id="4" name="Picture 2" descr="https://farm3.staticflickr.com/2824/11406663456_310e90113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066800"/>
            <a:ext cx="3171825" cy="476250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7848600" cy="23622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Balance is critical</a:t>
            </a:r>
          </a:p>
          <a:p>
            <a:r>
              <a:rPr lang="en-US" sz="2800" dirty="0" smtClean="0"/>
              <a:t>Empathy for patrons and staff need to be balanced against each other.</a:t>
            </a:r>
          </a:p>
          <a:p>
            <a:pPr lvl="1"/>
            <a:r>
              <a:rPr lang="en-US" sz="2800" dirty="0" smtClean="0"/>
              <a:t>The more we provide for patrons, the more we lean on staff.</a:t>
            </a:r>
          </a:p>
          <a:p>
            <a:pPr lvl="1"/>
            <a:r>
              <a:rPr lang="en-US" sz="2800" dirty="0" smtClean="0"/>
              <a:t>The more we provide for the staff, the less we provide for patrons.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6P Approach: Ms. Pirkola’s Rules</a:t>
            </a:r>
            <a:endParaRPr lang="en-US" dirty="0"/>
          </a:p>
        </p:txBody>
      </p:sp>
      <p:pic>
        <p:nvPicPr>
          <p:cNvPr id="1026" name="Picture 2" descr="C:\Users\cseeman\Desktop\Squirrels\bala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505200"/>
            <a:ext cx="6967538" cy="2121694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57400"/>
            <a:ext cx="2590800" cy="3200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i="1" dirty="0" smtClean="0"/>
              <a:t>Managing associated changes to services for the Ross Community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Changes</a:t>
            </a:r>
            <a:endParaRPr lang="en-US" dirty="0"/>
          </a:p>
        </p:txBody>
      </p:sp>
      <p:pic>
        <p:nvPicPr>
          <p:cNvPr id="4098" name="Picture 2" descr="H:\Writing and Conferences\SEMLOL\T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066800"/>
            <a:ext cx="5791200" cy="4837212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962400" cy="4797425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Assess what you can do with your new space.</a:t>
            </a:r>
          </a:p>
          <a:p>
            <a:r>
              <a:rPr lang="en-US" sz="2800" dirty="0" smtClean="0"/>
              <a:t>Give up traditional services if you cannot manage or run them effectively.</a:t>
            </a:r>
          </a:p>
          <a:p>
            <a:r>
              <a:rPr lang="en-US" sz="2800" dirty="0" smtClean="0"/>
              <a:t>You are playing with house money with these contractions – take risks &amp; </a:t>
            </a:r>
            <a:r>
              <a:rPr lang="en-US" sz="2800" dirty="0"/>
              <a:t>be </a:t>
            </a:r>
            <a:r>
              <a:rPr lang="en-US" sz="2800" dirty="0" smtClean="0"/>
              <a:t>entrepreneurial</a:t>
            </a:r>
            <a:r>
              <a:rPr lang="en-US" sz="2800" dirty="0"/>
              <a:t>. </a:t>
            </a:r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Changes – Existing Programs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79642"/>
            <a:ext cx="4343400" cy="2895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974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Embedded Librarian program for MAP and Action-Learning continues at Kresge.</a:t>
            </a:r>
          </a:p>
          <a:p>
            <a:r>
              <a:rPr lang="en-US" sz="2800" dirty="0" smtClean="0"/>
              <a:t>New embedded librarians for entry core class for all BBA Sophomores (500). Librarians are assigned to every section (14) to support their research on a company &amp; response to a social issue. (MERGE)</a:t>
            </a:r>
          </a:p>
          <a:p>
            <a:r>
              <a:rPr lang="en-US" sz="2800" dirty="0" smtClean="0"/>
              <a:t>Faculty Research Service</a:t>
            </a:r>
          </a:p>
          <a:p>
            <a:r>
              <a:rPr lang="en-US" sz="2800" dirty="0" smtClean="0"/>
              <a:t>Continue to support other student research (coursework, clubs, careers, case competitions &amp; curiosity)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Changes – Existing Programs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608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648200" cy="4797425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Coursepack &amp; Curriculum Support – Moved to Study.net with Kresge Support. </a:t>
            </a:r>
          </a:p>
          <a:p>
            <a:r>
              <a:rPr lang="en-US" sz="2800" dirty="0" smtClean="0"/>
              <a:t>Previously a print solution – but we did not have a large enough distribution point during construction.</a:t>
            </a:r>
          </a:p>
          <a:p>
            <a:r>
              <a:rPr lang="en-US" sz="2800" dirty="0" smtClean="0"/>
              <a:t>Community and Alumni assistance (without walk-in access). </a:t>
            </a:r>
          </a:p>
          <a:p>
            <a:r>
              <a:rPr lang="en-US" sz="2800" dirty="0" smtClean="0"/>
              <a:t>Move remaining print holdings to electronic access.</a:t>
            </a:r>
          </a:p>
          <a:p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Changes – Existing Programs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143000"/>
            <a:ext cx="3422085" cy="4235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953000" cy="50292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Exam/Assignment Program</a:t>
            </a:r>
          </a:p>
          <a:p>
            <a:pPr lvl="1"/>
            <a:r>
              <a:rPr lang="en-US" sz="2800" dirty="0" smtClean="0"/>
              <a:t>Many faculty do not want to hand back assignments in class.</a:t>
            </a:r>
          </a:p>
          <a:p>
            <a:pPr lvl="1"/>
            <a:r>
              <a:rPr lang="en-US" sz="2800" dirty="0" smtClean="0"/>
              <a:t>Some faculty also do not let students keep completed exams.</a:t>
            </a:r>
          </a:p>
          <a:p>
            <a:pPr lvl="1"/>
            <a:r>
              <a:rPr lang="en-US" sz="2800" dirty="0" smtClean="0"/>
              <a:t>This service ran as a pilot in Winter Term and </a:t>
            </a:r>
            <a:r>
              <a:rPr lang="en-US" sz="2800" dirty="0" smtClean="0"/>
              <a:t>went </a:t>
            </a:r>
            <a:r>
              <a:rPr lang="en-US" sz="2800" dirty="0" smtClean="0"/>
              <a:t>go to the Library in the </a:t>
            </a:r>
            <a:r>
              <a:rPr lang="en-US" sz="2800" dirty="0" smtClean="0"/>
              <a:t>Fall 2014.</a:t>
            </a:r>
          </a:p>
          <a:p>
            <a:pPr lvl="1"/>
            <a:r>
              <a:rPr lang="en-US" sz="2800" dirty="0" smtClean="0"/>
              <a:t>Will Continue with Kresge into the new building.</a:t>
            </a:r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Big Changes – New Programs</a:t>
            </a:r>
            <a:endParaRPr lang="en-US" sz="3200" dirty="0"/>
          </a:p>
        </p:txBody>
      </p:sp>
      <p:pic>
        <p:nvPicPr>
          <p:cNvPr id="4" name="Picture 3" descr="multitask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1676400"/>
            <a:ext cx="3193508" cy="3429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5791200" cy="5029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Modular Office Welcome Desk </a:t>
            </a:r>
            <a:r>
              <a:rPr lang="en-US" sz="2800" dirty="0" smtClean="0">
                <a:sym typeface="Wingdings" pitchFamily="2" charset="2"/>
              </a:rPr>
              <a:t> became Kresge Reference Desk.</a:t>
            </a:r>
          </a:p>
          <a:p>
            <a:r>
              <a:rPr lang="en-US" sz="2800" dirty="0" smtClean="0"/>
              <a:t>Pickup Location for ILL and Other Deliveries from University Library</a:t>
            </a:r>
          </a:p>
          <a:p>
            <a:r>
              <a:rPr lang="en-US" sz="2800" dirty="0" smtClean="0"/>
              <a:t>Added Global MBA to our course materials operation</a:t>
            </a:r>
          </a:p>
          <a:p>
            <a:r>
              <a:rPr lang="en-US" sz="2800" dirty="0" smtClean="0"/>
              <a:t>Evening/Weekend Remote </a:t>
            </a:r>
            <a:r>
              <a:rPr lang="en-US" sz="2800" dirty="0" smtClean="0"/>
              <a:t>Reference</a:t>
            </a:r>
          </a:p>
          <a:p>
            <a:r>
              <a:rPr lang="en-US" sz="2800" dirty="0" smtClean="0"/>
              <a:t>Exploring options with Executive Education – The “</a:t>
            </a:r>
            <a:r>
              <a:rPr lang="en-US" sz="2800" dirty="0" err="1" smtClean="0"/>
              <a:t>spaceless</a:t>
            </a:r>
            <a:r>
              <a:rPr lang="en-US" sz="2800" dirty="0" smtClean="0"/>
              <a:t> dividend”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Big Changes – New Programs</a:t>
            </a:r>
            <a:endParaRPr lang="en-US" sz="3200" dirty="0"/>
          </a:p>
        </p:txBody>
      </p:sp>
      <p:pic>
        <p:nvPicPr>
          <p:cNvPr id="1026" name="Picture 2" descr="H:\Writing and Conferences\SEMLOL\Squirrelu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371600"/>
            <a:ext cx="2756993" cy="4038599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57400"/>
            <a:ext cx="2590800" cy="3200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i="1" dirty="0" smtClean="0"/>
              <a:t>Most things (even those that moved) eventually bloom again!</a:t>
            </a:r>
            <a:endParaRPr lang="en-US" sz="2800" i="1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Changes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309897"/>
            <a:ext cx="5891372" cy="393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373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0013"/>
            <a:ext cx="4648200" cy="457041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Great deal of discussion about the “value” of the academic library.</a:t>
            </a:r>
          </a:p>
          <a:p>
            <a:r>
              <a:rPr lang="en-US" sz="2800" dirty="0" smtClean="0"/>
              <a:t>The need for this discussion could be an indication that we’ve reached a “tipping point</a:t>
            </a:r>
            <a:r>
              <a:rPr lang="en-US" sz="2800" dirty="0" smtClean="0"/>
              <a:t>.”</a:t>
            </a:r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Value With New Constraints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370013"/>
            <a:ext cx="3467394" cy="4025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0013"/>
            <a:ext cx="5410200" cy="457041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There is the appearance of endless information availability from wherever you are – this we know is not truly accurate</a:t>
            </a:r>
            <a:endParaRPr lang="en-US" sz="2800" dirty="0" smtClean="0"/>
          </a:p>
          <a:p>
            <a:r>
              <a:rPr lang="en-US" sz="2800" dirty="0" smtClean="0"/>
              <a:t>If we think about the changes to other industries (automotives, pharmaceuticals, journalism, etc.), few are operating as they’d like.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Value With New Constraints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966" y="1364262"/>
            <a:ext cx="2912589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413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705350" cy="43814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Our “old” value proposition:</a:t>
            </a:r>
          </a:p>
          <a:p>
            <a:pPr lvl="1"/>
            <a:r>
              <a:rPr lang="en-US" sz="2800" dirty="0" smtClean="0"/>
              <a:t>Space for students to study</a:t>
            </a:r>
          </a:p>
          <a:p>
            <a:pPr lvl="1"/>
            <a:r>
              <a:rPr lang="en-US" sz="2800" dirty="0" smtClean="0"/>
              <a:t>Space for physical collections (in all formats)</a:t>
            </a:r>
          </a:p>
          <a:p>
            <a:pPr lvl="1"/>
            <a:r>
              <a:rPr lang="en-US" sz="2800" dirty="0" smtClean="0"/>
              <a:t>Strong historical collection</a:t>
            </a:r>
          </a:p>
          <a:p>
            <a:pPr lvl="1"/>
            <a:r>
              <a:rPr lang="en-US" sz="2800" dirty="0" smtClean="0"/>
              <a:t>Strong electronic collections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Value With New Constraints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871" y="1447800"/>
            <a:ext cx="2768600" cy="3771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781550" cy="48434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Our “new” value proposition must:</a:t>
            </a:r>
          </a:p>
          <a:p>
            <a:pPr lvl="1"/>
            <a:r>
              <a:rPr lang="en-US" sz="2800" dirty="0" smtClean="0"/>
              <a:t>Live within the restrictions of virtually no collection space.</a:t>
            </a:r>
          </a:p>
          <a:p>
            <a:pPr lvl="1"/>
            <a:r>
              <a:rPr lang="en-US" sz="2800" dirty="0" smtClean="0"/>
              <a:t>Figure out new collaboration mechanisms to serve our community.</a:t>
            </a:r>
          </a:p>
          <a:p>
            <a:pPr lvl="1"/>
            <a:r>
              <a:rPr lang="en-US" sz="2800" dirty="0" smtClean="0"/>
              <a:t>Move away from the model where we provided student study space.</a:t>
            </a:r>
          </a:p>
          <a:p>
            <a:pPr lvl="1"/>
            <a:r>
              <a:rPr lang="en-US" sz="2800" dirty="0" smtClean="0"/>
              <a:t>Focus on what we can do vs. what we have done.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Value With New Constraints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524000"/>
            <a:ext cx="2600325" cy="390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162550" cy="48434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Our “new” value proposition remains:</a:t>
            </a:r>
          </a:p>
          <a:p>
            <a:pPr lvl="1"/>
            <a:r>
              <a:rPr lang="en-US" sz="2800" dirty="0" smtClean="0"/>
              <a:t>Using the resources at our disposal, we will support the curricular and research needs of the Ross Community.</a:t>
            </a:r>
          </a:p>
          <a:p>
            <a:pPr lvl="1"/>
            <a:r>
              <a:rPr lang="en-US" sz="2800" dirty="0" smtClean="0"/>
              <a:t>We will acquire resources only where we have the means to store or manage them.</a:t>
            </a:r>
          </a:p>
          <a:p>
            <a:pPr lvl="1"/>
            <a:r>
              <a:rPr lang="en-US" sz="2800" dirty="0" smtClean="0"/>
              <a:t>Seek out new opportunities to provide services for the school &amp; campus.</a:t>
            </a:r>
          </a:p>
          <a:p>
            <a:pPr lvl="1"/>
            <a:r>
              <a:rPr lang="en-US" sz="2800" dirty="0" smtClean="0"/>
              <a:t>Embrace our new reality.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Value With New Constraints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066800"/>
            <a:ext cx="3101221" cy="4648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“Kresge Value Proposition” Meetings</a:t>
            </a:r>
          </a:p>
          <a:p>
            <a:r>
              <a:rPr lang="en-US" sz="2800" dirty="0" smtClean="0"/>
              <a:t>Winter 2015 – with Faculty, Students and Staff</a:t>
            </a:r>
          </a:p>
          <a:p>
            <a:r>
              <a:rPr lang="en-US" sz="2800" dirty="0" smtClean="0"/>
              <a:t>Will continue moving forward</a:t>
            </a:r>
          </a:p>
          <a:p>
            <a:r>
              <a:rPr lang="en-US" sz="2800" dirty="0" smtClean="0"/>
              <a:t>New ideas to come from these meetings:</a:t>
            </a:r>
          </a:p>
          <a:p>
            <a:pPr lvl="1"/>
            <a:r>
              <a:rPr lang="en-US" sz="2500" dirty="0" smtClean="0"/>
              <a:t>New subject and journal alerting services</a:t>
            </a:r>
          </a:p>
          <a:p>
            <a:pPr lvl="1"/>
            <a:r>
              <a:rPr lang="en-US" sz="2500" dirty="0" smtClean="0"/>
              <a:t>Need to bring back course reserves to Kresge</a:t>
            </a:r>
          </a:p>
          <a:p>
            <a:pPr lvl="1"/>
            <a:r>
              <a:rPr lang="en-US" sz="2500" dirty="0" smtClean="0"/>
              <a:t>Managing communication with Ross communities (faculty, staff, students, alumni)</a:t>
            </a:r>
          </a:p>
          <a:p>
            <a:pPr lvl="1"/>
            <a:r>
              <a:rPr lang="en-US" sz="2500" dirty="0" smtClean="0"/>
              <a:t>Grow the exam and assignment program</a:t>
            </a:r>
          </a:p>
          <a:p>
            <a:pPr lvl="1"/>
            <a:r>
              <a:rPr lang="en-US" sz="2500" dirty="0" smtClean="0"/>
              <a:t>Explore opportunities with Exec Education &amp; other departments</a:t>
            </a:r>
            <a:endParaRPr lang="en-US" sz="25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Value With New Constraints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43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3276600" cy="4648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Big Win on Staffing</a:t>
            </a:r>
          </a:p>
          <a:p>
            <a:r>
              <a:rPr lang="en-US" sz="2800" dirty="0" smtClean="0"/>
              <a:t>What does the future hold?</a:t>
            </a:r>
          </a:p>
          <a:p>
            <a:r>
              <a:rPr lang="en-US" sz="2800" dirty="0" smtClean="0"/>
              <a:t>Where is the Long Tail?</a:t>
            </a:r>
          </a:p>
          <a:p>
            <a:r>
              <a:rPr lang="en-US" sz="2800" dirty="0" smtClean="0"/>
              <a:t>What’s in a Name?</a:t>
            </a:r>
          </a:p>
          <a:p>
            <a:r>
              <a:rPr lang="en-US" sz="2800" dirty="0" smtClean="0"/>
              <a:t>Are we the Canary in the coal Mine?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Thoughts &amp; Questions</a:t>
            </a:r>
            <a:endParaRPr lang="en-US" dirty="0"/>
          </a:p>
        </p:txBody>
      </p:sp>
      <p:pic>
        <p:nvPicPr>
          <p:cNvPr id="2050" name="Picture 2" descr="C:\Users\cseeman\Desktop\Squirrels\BigSqueez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371600"/>
            <a:ext cx="5207000" cy="3474045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343400" cy="495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premise with this reduction has been space and space alone.</a:t>
            </a:r>
          </a:p>
          <a:p>
            <a:r>
              <a:rPr lang="en-US" sz="2800" dirty="0" smtClean="0"/>
              <a:t>We have been able to move forward with redeployed staff</a:t>
            </a:r>
          </a:p>
          <a:p>
            <a:r>
              <a:rPr lang="en-US" sz="2800" dirty="0" smtClean="0"/>
              <a:t>No full-time staff losses related to this move.</a:t>
            </a:r>
          </a:p>
          <a:p>
            <a:r>
              <a:rPr lang="en-US" sz="2800" dirty="0" smtClean="0"/>
              <a:t>Temporary Staff counts way down (no need for full evening staff).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Win on Staffing</a:t>
            </a:r>
            <a:endParaRPr lang="en-US" dirty="0"/>
          </a:p>
        </p:txBody>
      </p:sp>
      <p:pic>
        <p:nvPicPr>
          <p:cNvPr id="4" name="Picture 3" descr="KresgeSta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0076" y="819347"/>
            <a:ext cx="4495800" cy="282307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5787" y="3873289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New 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article - “No One Gets Left Behind:” Managing Library Human Resources During Dramatic Shifts in Academic Libraries 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in </a:t>
            </a:r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</a:rPr>
              <a:t>Advances in Library Administration and </a:t>
            </a:r>
            <a:r>
              <a:rPr lang="en-US" sz="1800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Organization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 (Volume 33, 2015)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3276600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Fewer </a:t>
            </a:r>
            <a:r>
              <a:rPr lang="en-US" sz="2800" dirty="0" smtClean="0"/>
              <a:t>certainties for academic </a:t>
            </a:r>
            <a:r>
              <a:rPr lang="en-US" sz="2800" dirty="0" smtClean="0"/>
              <a:t>libraries now and especially 20 years in the future.</a:t>
            </a:r>
            <a:endParaRPr lang="en-US" sz="2800" dirty="0" smtClean="0"/>
          </a:p>
          <a:p>
            <a:r>
              <a:rPr lang="en-US" sz="2800" dirty="0" smtClean="0"/>
              <a:t>I believe that most libraries will continue to lose space until it is mostly gone.</a:t>
            </a:r>
          </a:p>
          <a:p>
            <a:r>
              <a:rPr lang="en-US" sz="2800" dirty="0" smtClean="0"/>
              <a:t>We need to be nimble and flexible to meet the needs of the school – this secures the future of the library.</a:t>
            </a:r>
          </a:p>
          <a:p>
            <a:r>
              <a:rPr lang="en-US" sz="2800" dirty="0" smtClean="0"/>
              <a:t>We need to be focused on the end-user of the library resources.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future hold?</a:t>
            </a:r>
            <a:endParaRPr lang="en-US" dirty="0"/>
          </a:p>
        </p:txBody>
      </p:sp>
      <p:pic>
        <p:nvPicPr>
          <p:cNvPr id="3074" name="Picture 2" descr="C:\Users\cseeman\Desktop\Squirrels\MichiganFu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3886200"/>
            <a:ext cx="3324224" cy="1859045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5410200" cy="495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Print collections are built on needs both now and down the road.</a:t>
            </a:r>
          </a:p>
          <a:p>
            <a:r>
              <a:rPr lang="en-US" sz="2800" dirty="0" smtClean="0"/>
              <a:t>Many items are used in 10 or 20 years – but will libraries have space to see that materialize?</a:t>
            </a:r>
          </a:p>
          <a:p>
            <a:r>
              <a:rPr lang="en-US" sz="2800" dirty="0" smtClean="0"/>
              <a:t>Long-term ROI appears to contract in an electronic-only Information environment.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is the Long Tail?</a:t>
            </a:r>
            <a:endParaRPr lang="en-US" dirty="0"/>
          </a:p>
        </p:txBody>
      </p:sp>
      <p:pic>
        <p:nvPicPr>
          <p:cNvPr id="5122" name="Picture 2" descr="H:\Writing and Conferences\SEMLOL\T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8339" y="1676400"/>
            <a:ext cx="3765661" cy="33528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534400" cy="2514601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Changing our name to Kresge Library Services</a:t>
            </a:r>
          </a:p>
          <a:p>
            <a:r>
              <a:rPr lang="en-US" sz="2800" dirty="0" smtClean="0"/>
              <a:t>We are no longer a “destination” or a library in the traditional sense.</a:t>
            </a:r>
          </a:p>
          <a:p>
            <a:r>
              <a:rPr lang="en-US" sz="2800" dirty="0" smtClean="0"/>
              <a:t>The print holdings were 2% of our use, but 50% of our perception.</a:t>
            </a:r>
          </a:p>
          <a:p>
            <a:r>
              <a:rPr lang="en-US" sz="2800" dirty="0" smtClean="0"/>
              <a:t>Even though “Kresge” will belong to the building – “Kresge Library” has great brand recognition at Ross.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in a Name?</a:t>
            </a:r>
            <a:endParaRPr lang="en-US" dirty="0"/>
          </a:p>
        </p:txBody>
      </p:sp>
      <p:pic>
        <p:nvPicPr>
          <p:cNvPr id="4098" name="Picture 2" descr="C:\Users\cseeman\Desktop\Squirrels\KB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442538"/>
            <a:ext cx="5562600" cy="2657762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304800" y="1066801"/>
            <a:ext cx="6096000" cy="5029199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Are departmental/branch libraries the “canary in the coal mine?”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Is the canary just sleeping?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Our space contraction appears to be the future of libraries everywhere – we just had it happen all at once.</a:t>
            </a: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We were saved by service!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Should we just be happy with what we have left…like a squirrel with a churro.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Canary in the Coal Mine</a:t>
            </a:r>
          </a:p>
        </p:txBody>
      </p:sp>
      <p:pic>
        <p:nvPicPr>
          <p:cNvPr id="4" name="Picture 3" descr="squirrel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1219200"/>
            <a:ext cx="2592586" cy="3885843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Thank You</a:t>
            </a:r>
          </a:p>
        </p:txBody>
      </p:sp>
      <p:pic>
        <p:nvPicPr>
          <p:cNvPr id="7" name="Picture 6" descr="UMSquirrel_Fen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7571" y="1066800"/>
            <a:ext cx="7311629" cy="48768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2400" y="3962400"/>
            <a:ext cx="3657600" cy="1066800"/>
          </a:xfrm>
          <a:prstGeom prst="rect">
            <a:avLst/>
          </a:prstGeom>
          <a:solidFill>
            <a:schemeClr val="bg1">
              <a:lumMod val="85000"/>
              <a:alpha val="71000"/>
            </a:schemeClr>
          </a:solidFill>
          <a:ln w="76200" cmpd="tri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Corey Seeman 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cseeman@umich.edu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Academic Libraries 2015 (Bay City) – The Ethereal Library  – May 29, 2015</a:t>
            </a:r>
          </a:p>
          <a:p>
            <a:r>
              <a:rPr lang="en-US" smtClean="0"/>
              <a:t>Corey Seeman (cseeman@umich.edu) – Kresge Library Services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ey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rey_Theme1" id="{F3D5D2D1-3540-4954-B5A0-2BE05D87A5CD}" vid="{A787671A-68B4-41D9-AC75-11074A6CB87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Corey_Theme1</Template>
  <TotalTime>5631</TotalTime>
  <Words>3681</Words>
  <Application>Microsoft Office PowerPoint</Application>
  <PresentationFormat>On-screen Show (4:3)</PresentationFormat>
  <Paragraphs>376</Paragraphs>
  <Slides>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Arial Narrow</vt:lpstr>
      <vt:lpstr>Calibri</vt:lpstr>
      <vt:lpstr>NewsGoth BT</vt:lpstr>
      <vt:lpstr>Wingdings</vt:lpstr>
      <vt:lpstr>Corey_Theme1</vt:lpstr>
      <vt:lpstr>The Ethereal Library: Thinking Creatively  When You Have  No Space To Think</vt:lpstr>
      <vt:lpstr>Program Overview</vt:lpstr>
      <vt:lpstr>The Two Spaces of the Library</vt:lpstr>
      <vt:lpstr>Physical Space</vt:lpstr>
      <vt:lpstr>Ethereal Space</vt:lpstr>
      <vt:lpstr>Ethereal Space</vt:lpstr>
      <vt:lpstr>If You Could Have Only One Space?</vt:lpstr>
      <vt:lpstr>Kresge Business Administration Library</vt:lpstr>
      <vt:lpstr>Ross Construction Project</vt:lpstr>
      <vt:lpstr>Ross Construction Project</vt:lpstr>
      <vt:lpstr>Losing Your Physical Space</vt:lpstr>
      <vt:lpstr>Establishing Priorities</vt:lpstr>
      <vt:lpstr>…And Building for the New</vt:lpstr>
      <vt:lpstr>6P Approach: Philosophical</vt:lpstr>
      <vt:lpstr>6P Approach: Philosophical</vt:lpstr>
      <vt:lpstr>6P Approach: Patient</vt:lpstr>
      <vt:lpstr>6P Approach: Patient</vt:lpstr>
      <vt:lpstr>6P Approach: Positive</vt:lpstr>
      <vt:lpstr>6P Approach: Positive</vt:lpstr>
      <vt:lpstr>6P Approach: Positive</vt:lpstr>
      <vt:lpstr>6P Approach: Proactive</vt:lpstr>
      <vt:lpstr>6P Approach: Proactive </vt:lpstr>
      <vt:lpstr>6P Approach: Proactive</vt:lpstr>
      <vt:lpstr>6P Approach: Perform</vt:lpstr>
      <vt:lpstr>6P Approach: Perform</vt:lpstr>
      <vt:lpstr>6P Approach: Perform</vt:lpstr>
      <vt:lpstr>6P Approach: Ms. Pirkola’s Rules</vt:lpstr>
      <vt:lpstr>6P Approach: Ms. Pirkola’s Rules</vt:lpstr>
      <vt:lpstr>The Big Changes</vt:lpstr>
      <vt:lpstr>The Big Changes – Existing Programs</vt:lpstr>
      <vt:lpstr>The Big Changes – Existing Programs</vt:lpstr>
      <vt:lpstr>The Big Changes – Existing Programs</vt:lpstr>
      <vt:lpstr>The Big Changes – New Programs</vt:lpstr>
      <vt:lpstr>The Big Changes – New Programs</vt:lpstr>
      <vt:lpstr>The Big Changes</vt:lpstr>
      <vt:lpstr>Providing Value With New Constraints</vt:lpstr>
      <vt:lpstr>Providing Value With New Constraints</vt:lpstr>
      <vt:lpstr>Providing Value With New Constraints</vt:lpstr>
      <vt:lpstr>Providing Value With New Constraints</vt:lpstr>
      <vt:lpstr>Providing Value With New Constraints</vt:lpstr>
      <vt:lpstr>Providing Value With New Constraints</vt:lpstr>
      <vt:lpstr>Closing Thoughts &amp; Questions</vt:lpstr>
      <vt:lpstr>Big Win on Staffing</vt:lpstr>
      <vt:lpstr>What does the future hold?</vt:lpstr>
      <vt:lpstr>Where is the Long Tail?</vt:lpstr>
      <vt:lpstr>What’s in a Name?</vt:lpstr>
      <vt:lpstr>The Canary in the Coal Mine</vt:lpstr>
      <vt:lpstr>Thank You</vt:lpstr>
    </vt:vector>
  </TitlesOfParts>
  <Company>University of Michigan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University of Michigan</dc:creator>
  <cp:lastModifiedBy>Seeman, Corey</cp:lastModifiedBy>
  <cp:revision>365</cp:revision>
  <cp:lastPrinted>2015-05-19T19:19:37Z</cp:lastPrinted>
  <dcterms:created xsi:type="dcterms:W3CDTF">2003-10-08T12:27:16Z</dcterms:created>
  <dcterms:modified xsi:type="dcterms:W3CDTF">2015-05-22T14:55:24Z</dcterms:modified>
</cp:coreProperties>
</file>