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92" r:id="rId1"/>
  </p:sldMasterIdLst>
  <p:notesMasterIdLst>
    <p:notesMasterId r:id="rId61"/>
  </p:notesMasterIdLst>
  <p:handoutMasterIdLst>
    <p:handoutMasterId r:id="rId62"/>
  </p:handoutMasterIdLst>
  <p:sldIdLst>
    <p:sldId id="465" r:id="rId2"/>
    <p:sldId id="513" r:id="rId3"/>
    <p:sldId id="523" r:id="rId4"/>
    <p:sldId id="521" r:id="rId5"/>
    <p:sldId id="517" r:id="rId6"/>
    <p:sldId id="522" r:id="rId7"/>
    <p:sldId id="467" r:id="rId8"/>
    <p:sldId id="468" r:id="rId9"/>
    <p:sldId id="498" r:id="rId10"/>
    <p:sldId id="470" r:id="rId11"/>
    <p:sldId id="518" r:id="rId12"/>
    <p:sldId id="519" r:id="rId13"/>
    <p:sldId id="520" r:id="rId14"/>
    <p:sldId id="525" r:id="rId15"/>
    <p:sldId id="524" r:id="rId16"/>
    <p:sldId id="466" r:id="rId17"/>
    <p:sldId id="471" r:id="rId18"/>
    <p:sldId id="508" r:id="rId19"/>
    <p:sldId id="472" r:id="rId20"/>
    <p:sldId id="527" r:id="rId21"/>
    <p:sldId id="526" r:id="rId22"/>
    <p:sldId id="473" r:id="rId23"/>
    <p:sldId id="474" r:id="rId24"/>
    <p:sldId id="485" r:id="rId25"/>
    <p:sldId id="476" r:id="rId26"/>
    <p:sldId id="486" r:id="rId27"/>
    <p:sldId id="477" r:id="rId28"/>
    <p:sldId id="505" r:id="rId29"/>
    <p:sldId id="478" r:id="rId30"/>
    <p:sldId id="496" r:id="rId31"/>
    <p:sldId id="495" r:id="rId32"/>
    <p:sldId id="479" r:id="rId33"/>
    <p:sldId id="480" r:id="rId34"/>
    <p:sldId id="484" r:id="rId35"/>
    <p:sldId id="506" r:id="rId36"/>
    <p:sldId id="481" r:id="rId37"/>
    <p:sldId id="510" r:id="rId38"/>
    <p:sldId id="499" r:id="rId39"/>
    <p:sldId id="482" r:id="rId40"/>
    <p:sldId id="504" r:id="rId41"/>
    <p:sldId id="531" r:id="rId42"/>
    <p:sldId id="532" r:id="rId43"/>
    <p:sldId id="509" r:id="rId44"/>
    <p:sldId id="500" r:id="rId45"/>
    <p:sldId id="512" r:id="rId46"/>
    <p:sldId id="501" r:id="rId47"/>
    <p:sldId id="502" r:id="rId48"/>
    <p:sldId id="514" r:id="rId49"/>
    <p:sldId id="503" r:id="rId50"/>
    <p:sldId id="511" r:id="rId51"/>
    <p:sldId id="529" r:id="rId52"/>
    <p:sldId id="491" r:id="rId53"/>
    <p:sldId id="483" r:id="rId54"/>
    <p:sldId id="492" r:id="rId55"/>
    <p:sldId id="507" r:id="rId56"/>
    <p:sldId id="493" r:id="rId57"/>
    <p:sldId id="460" r:id="rId58"/>
    <p:sldId id="528" r:id="rId59"/>
    <p:sldId id="464" r:id="rId60"/>
  </p:sldIdLst>
  <p:sldSz cx="9144000" cy="6858000" type="screen4x3"/>
  <p:notesSz cx="7315200" cy="9601200"/>
  <p:defaultTextStyle>
    <a:defPPr>
      <a:defRPr lang="en-US"/>
    </a:defPPr>
    <a:lvl1pPr algn="l" rtl="0" fontAlgn="base">
      <a:spcBef>
        <a:spcPct val="0"/>
      </a:spcBef>
      <a:spcAft>
        <a:spcPct val="0"/>
      </a:spcAft>
      <a:defRPr sz="3200" kern="1200">
        <a:solidFill>
          <a:srgbClr val="081F5B"/>
        </a:solidFill>
        <a:latin typeface="NewsGoth BT"/>
        <a:ea typeface="+mn-ea"/>
        <a:cs typeface="Arial" pitchFamily="34" charset="0"/>
      </a:defRPr>
    </a:lvl1pPr>
    <a:lvl2pPr marL="457200" algn="l" rtl="0" fontAlgn="base">
      <a:spcBef>
        <a:spcPct val="0"/>
      </a:spcBef>
      <a:spcAft>
        <a:spcPct val="0"/>
      </a:spcAft>
      <a:defRPr sz="3200" kern="1200">
        <a:solidFill>
          <a:srgbClr val="081F5B"/>
        </a:solidFill>
        <a:latin typeface="NewsGoth BT"/>
        <a:ea typeface="+mn-ea"/>
        <a:cs typeface="Arial" pitchFamily="34" charset="0"/>
      </a:defRPr>
    </a:lvl2pPr>
    <a:lvl3pPr marL="914400" algn="l" rtl="0" fontAlgn="base">
      <a:spcBef>
        <a:spcPct val="0"/>
      </a:spcBef>
      <a:spcAft>
        <a:spcPct val="0"/>
      </a:spcAft>
      <a:defRPr sz="3200" kern="1200">
        <a:solidFill>
          <a:srgbClr val="081F5B"/>
        </a:solidFill>
        <a:latin typeface="NewsGoth BT"/>
        <a:ea typeface="+mn-ea"/>
        <a:cs typeface="Arial" pitchFamily="34" charset="0"/>
      </a:defRPr>
    </a:lvl3pPr>
    <a:lvl4pPr marL="1371600" algn="l" rtl="0" fontAlgn="base">
      <a:spcBef>
        <a:spcPct val="0"/>
      </a:spcBef>
      <a:spcAft>
        <a:spcPct val="0"/>
      </a:spcAft>
      <a:defRPr sz="3200" kern="1200">
        <a:solidFill>
          <a:srgbClr val="081F5B"/>
        </a:solidFill>
        <a:latin typeface="NewsGoth BT"/>
        <a:ea typeface="+mn-ea"/>
        <a:cs typeface="Arial" pitchFamily="34" charset="0"/>
      </a:defRPr>
    </a:lvl4pPr>
    <a:lvl5pPr marL="1828800" algn="l" rtl="0" fontAlgn="base">
      <a:spcBef>
        <a:spcPct val="0"/>
      </a:spcBef>
      <a:spcAft>
        <a:spcPct val="0"/>
      </a:spcAft>
      <a:defRPr sz="3200" kern="1200">
        <a:solidFill>
          <a:srgbClr val="081F5B"/>
        </a:solidFill>
        <a:latin typeface="NewsGoth BT"/>
        <a:ea typeface="+mn-ea"/>
        <a:cs typeface="Arial" pitchFamily="34" charset="0"/>
      </a:defRPr>
    </a:lvl5pPr>
    <a:lvl6pPr marL="2286000" algn="l" defTabSz="914400" rtl="0" eaLnBrk="1" latinLnBrk="0" hangingPunct="1">
      <a:defRPr sz="3200" kern="1200">
        <a:solidFill>
          <a:srgbClr val="081F5B"/>
        </a:solidFill>
        <a:latin typeface="NewsGoth BT"/>
        <a:ea typeface="+mn-ea"/>
        <a:cs typeface="Arial" pitchFamily="34" charset="0"/>
      </a:defRPr>
    </a:lvl6pPr>
    <a:lvl7pPr marL="2743200" algn="l" defTabSz="914400" rtl="0" eaLnBrk="1" latinLnBrk="0" hangingPunct="1">
      <a:defRPr sz="3200" kern="1200">
        <a:solidFill>
          <a:srgbClr val="081F5B"/>
        </a:solidFill>
        <a:latin typeface="NewsGoth BT"/>
        <a:ea typeface="+mn-ea"/>
        <a:cs typeface="Arial" pitchFamily="34" charset="0"/>
      </a:defRPr>
    </a:lvl7pPr>
    <a:lvl8pPr marL="3200400" algn="l" defTabSz="914400" rtl="0" eaLnBrk="1" latinLnBrk="0" hangingPunct="1">
      <a:defRPr sz="3200" kern="1200">
        <a:solidFill>
          <a:srgbClr val="081F5B"/>
        </a:solidFill>
        <a:latin typeface="NewsGoth BT"/>
        <a:ea typeface="+mn-ea"/>
        <a:cs typeface="Arial" pitchFamily="34" charset="0"/>
      </a:defRPr>
    </a:lvl8pPr>
    <a:lvl9pPr marL="3657600" algn="l" defTabSz="914400" rtl="0" eaLnBrk="1" latinLnBrk="0" hangingPunct="1">
      <a:defRPr sz="3200" kern="1200">
        <a:solidFill>
          <a:srgbClr val="081F5B"/>
        </a:solidFill>
        <a:latin typeface="NewsGoth BT"/>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00"/>
    <a:srgbClr val="99FF99"/>
    <a:srgbClr val="B8AB9E"/>
    <a:srgbClr val="E8AF10"/>
    <a:srgbClr val="081F5B"/>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591" autoAdjust="0"/>
    <p:restoredTop sz="94767" autoAdjust="0"/>
  </p:normalViewPr>
  <p:slideViewPr>
    <p:cSldViewPr>
      <p:cViewPr varScale="1">
        <p:scale>
          <a:sx n="111" d="100"/>
          <a:sy n="111" d="100"/>
        </p:scale>
        <p:origin x="516" y="90"/>
      </p:cViewPr>
      <p:guideLst>
        <p:guide orient="horz" pos="2160"/>
        <p:guide pos="2880"/>
      </p:guideLst>
    </p:cSldViewPr>
  </p:slideViewPr>
  <p:outlineViewPr>
    <p:cViewPr>
      <p:scale>
        <a:sx n="33" d="100"/>
        <a:sy n="33" d="100"/>
      </p:scale>
      <p:origin x="0" y="6384"/>
    </p:cViewPr>
  </p:outlineViewPr>
  <p:notesTextViewPr>
    <p:cViewPr>
      <p:scale>
        <a:sx n="100" d="100"/>
        <a:sy n="100" d="100"/>
      </p:scale>
      <p:origin x="0" y="0"/>
    </p:cViewPr>
  </p:notesTextViewPr>
  <p:sorterViewPr>
    <p:cViewPr>
      <p:scale>
        <a:sx n="73" d="100"/>
        <a:sy n="73"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7" cy="479425"/>
          </a:xfrm>
          <a:prstGeom prst="rect">
            <a:avLst/>
          </a:prstGeom>
        </p:spPr>
        <p:txBody>
          <a:bodyPr vert="horz" lIns="96616" tIns="48308" rIns="96616" bIns="48308" rtlCol="0"/>
          <a:lstStyle>
            <a:lvl1pPr algn="l">
              <a:defRPr sz="1200">
                <a:latin typeface="NewsGoth BT" pitchFamily="34" charset="0"/>
                <a:cs typeface="+mn-cs"/>
              </a:defRPr>
            </a:lvl1pPr>
          </a:lstStyle>
          <a:p>
            <a:pPr>
              <a:defRPr/>
            </a:pPr>
            <a:endParaRPr lang="en-US" dirty="0"/>
          </a:p>
        </p:txBody>
      </p:sp>
      <p:sp>
        <p:nvSpPr>
          <p:cNvPr id="3" name="Date Placeholder 2"/>
          <p:cNvSpPr>
            <a:spLocks noGrp="1"/>
          </p:cNvSpPr>
          <p:nvPr>
            <p:ph type="dt" sz="quarter" idx="1"/>
          </p:nvPr>
        </p:nvSpPr>
        <p:spPr>
          <a:xfrm>
            <a:off x="4143376" y="1"/>
            <a:ext cx="3170237" cy="479425"/>
          </a:xfrm>
          <a:prstGeom prst="rect">
            <a:avLst/>
          </a:prstGeom>
        </p:spPr>
        <p:txBody>
          <a:bodyPr vert="horz" lIns="96616" tIns="48308" rIns="96616" bIns="48308" rtlCol="0"/>
          <a:lstStyle>
            <a:lvl1pPr algn="r">
              <a:defRPr sz="1200">
                <a:latin typeface="NewsGoth BT" pitchFamily="34" charset="0"/>
                <a:cs typeface="+mn-cs"/>
              </a:defRPr>
            </a:lvl1pPr>
          </a:lstStyle>
          <a:p>
            <a:pPr>
              <a:defRPr/>
            </a:pPr>
            <a:fld id="{33F6FB67-5C5F-4CFB-9494-F47850F317AD}" type="datetimeFigureOut">
              <a:rPr lang="en-US"/>
              <a:pPr>
                <a:defRPr/>
              </a:pPr>
              <a:t>7/14/2015</a:t>
            </a:fld>
            <a:endParaRPr lang="en-US" dirty="0"/>
          </a:p>
        </p:txBody>
      </p:sp>
      <p:sp>
        <p:nvSpPr>
          <p:cNvPr id="4" name="Footer Placeholder 3"/>
          <p:cNvSpPr>
            <a:spLocks noGrp="1"/>
          </p:cNvSpPr>
          <p:nvPr>
            <p:ph type="ftr" sz="quarter" idx="2"/>
          </p:nvPr>
        </p:nvSpPr>
        <p:spPr>
          <a:xfrm>
            <a:off x="1" y="9120188"/>
            <a:ext cx="3170237" cy="479425"/>
          </a:xfrm>
          <a:prstGeom prst="rect">
            <a:avLst/>
          </a:prstGeom>
        </p:spPr>
        <p:txBody>
          <a:bodyPr vert="horz" lIns="96616" tIns="48308" rIns="96616" bIns="48308" rtlCol="0" anchor="b"/>
          <a:lstStyle>
            <a:lvl1pPr algn="l">
              <a:defRPr sz="1200">
                <a:latin typeface="NewsGoth BT" pitchFamily="34" charset="0"/>
                <a:cs typeface="+mn-cs"/>
              </a:defRPr>
            </a:lvl1pPr>
          </a:lstStyle>
          <a:p>
            <a:pPr>
              <a:defRPr/>
            </a:pPr>
            <a:endParaRPr lang="en-US" dirty="0"/>
          </a:p>
        </p:txBody>
      </p:sp>
      <p:sp>
        <p:nvSpPr>
          <p:cNvPr id="5" name="Slide Number Placeholder 4"/>
          <p:cNvSpPr>
            <a:spLocks noGrp="1"/>
          </p:cNvSpPr>
          <p:nvPr>
            <p:ph type="sldNum" sz="quarter" idx="3"/>
          </p:nvPr>
        </p:nvSpPr>
        <p:spPr>
          <a:xfrm>
            <a:off x="4143376" y="9120188"/>
            <a:ext cx="3170237" cy="479425"/>
          </a:xfrm>
          <a:prstGeom prst="rect">
            <a:avLst/>
          </a:prstGeom>
        </p:spPr>
        <p:txBody>
          <a:bodyPr vert="horz" lIns="96616" tIns="48308" rIns="96616" bIns="48308" rtlCol="0" anchor="b"/>
          <a:lstStyle>
            <a:lvl1pPr algn="r">
              <a:defRPr sz="1200">
                <a:latin typeface="NewsGoth BT" pitchFamily="34" charset="0"/>
                <a:cs typeface="+mn-cs"/>
              </a:defRPr>
            </a:lvl1pPr>
          </a:lstStyle>
          <a:p>
            <a:pPr>
              <a:defRPr/>
            </a:pPr>
            <a:fld id="{3DB48989-CA56-4D93-B941-F25BBF6726D8}" type="slidenum">
              <a:rPr lang="en-US"/>
              <a:pPr>
                <a:defRPr/>
              </a:pPr>
              <a:t>‹#›</a:t>
            </a:fld>
            <a:endParaRPr lang="en-US" dirty="0"/>
          </a:p>
        </p:txBody>
      </p:sp>
    </p:spTree>
    <p:extLst>
      <p:ext uri="{BB962C8B-B14F-4D97-AF65-F5344CB8AC3E}">
        <p14:creationId xmlns:p14="http://schemas.microsoft.com/office/powerpoint/2010/main" val="14522693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1" y="1"/>
            <a:ext cx="3170237" cy="479425"/>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36867" name="Rectangle 3"/>
          <p:cNvSpPr>
            <a:spLocks noGrp="1" noChangeArrowheads="1"/>
          </p:cNvSpPr>
          <p:nvPr>
            <p:ph type="dt" idx="1"/>
          </p:nvPr>
        </p:nvSpPr>
        <p:spPr bwMode="auto">
          <a:xfrm>
            <a:off x="4143376" y="1"/>
            <a:ext cx="3170237" cy="479425"/>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731840" y="4560890"/>
            <a:ext cx="5851525" cy="4319587"/>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1" y="9120188"/>
            <a:ext cx="3170237" cy="479425"/>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36871" name="Rectangle 7"/>
          <p:cNvSpPr>
            <a:spLocks noGrp="1" noChangeArrowheads="1"/>
          </p:cNvSpPr>
          <p:nvPr>
            <p:ph type="sldNum" sz="quarter" idx="5"/>
          </p:nvPr>
        </p:nvSpPr>
        <p:spPr bwMode="auto">
          <a:xfrm>
            <a:off x="4143376" y="9120188"/>
            <a:ext cx="3170237" cy="479425"/>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algn="r">
              <a:defRPr sz="1200">
                <a:solidFill>
                  <a:schemeClr val="tx1"/>
                </a:solidFill>
                <a:latin typeface="Arial" charset="0"/>
                <a:cs typeface="+mn-cs"/>
              </a:defRPr>
            </a:lvl1pPr>
          </a:lstStyle>
          <a:p>
            <a:pPr>
              <a:defRPr/>
            </a:pPr>
            <a:fld id="{B690A539-41F4-4571-8FF7-DCE67BEBCC35}" type="slidenum">
              <a:rPr lang="en-US"/>
              <a:pPr>
                <a:defRPr/>
              </a:pPr>
              <a:t>‹#›</a:t>
            </a:fld>
            <a:endParaRPr lang="en-US" dirty="0"/>
          </a:p>
        </p:txBody>
      </p:sp>
    </p:spTree>
    <p:extLst>
      <p:ext uri="{BB962C8B-B14F-4D97-AF65-F5344CB8AC3E}">
        <p14:creationId xmlns:p14="http://schemas.microsoft.com/office/powerpoint/2010/main" val="10909957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690A539-41F4-4571-8FF7-DCE67BEBCC35}" type="slidenum">
              <a:rPr lang="en-US" smtClean="0"/>
              <a:pPr>
                <a:defRPr/>
              </a:pPr>
              <a:t>2</a:t>
            </a:fld>
            <a:endParaRPr lang="en-US" dirty="0"/>
          </a:p>
        </p:txBody>
      </p:sp>
    </p:spTree>
    <p:extLst>
      <p:ext uri="{BB962C8B-B14F-4D97-AF65-F5344CB8AC3E}">
        <p14:creationId xmlns:p14="http://schemas.microsoft.com/office/powerpoint/2010/main" val="2981292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690A539-41F4-4571-8FF7-DCE67BEBCC35}" type="slidenum">
              <a:rPr lang="en-US" smtClean="0"/>
              <a:pPr>
                <a:defRPr/>
              </a:pPr>
              <a:t>7</a:t>
            </a:fld>
            <a:endParaRPr lang="en-US" dirty="0"/>
          </a:p>
        </p:txBody>
      </p:sp>
    </p:spTree>
    <p:extLst>
      <p:ext uri="{BB962C8B-B14F-4D97-AF65-F5344CB8AC3E}">
        <p14:creationId xmlns:p14="http://schemas.microsoft.com/office/powerpoint/2010/main" val="503017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690A539-41F4-4571-8FF7-DCE67BEBCC35}" type="slidenum">
              <a:rPr lang="en-US" smtClean="0"/>
              <a:pPr>
                <a:defRPr/>
              </a:pPr>
              <a:t>17</a:t>
            </a:fld>
            <a:endParaRPr lang="en-US" dirty="0"/>
          </a:p>
        </p:txBody>
      </p:sp>
    </p:spTree>
    <p:extLst>
      <p:ext uri="{BB962C8B-B14F-4D97-AF65-F5344CB8AC3E}">
        <p14:creationId xmlns:p14="http://schemas.microsoft.com/office/powerpoint/2010/main" val="40652570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7"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pic>
        <p:nvPicPr>
          <p:cNvPr id="5" name="Picture 4" descr="background.jpg"/>
          <p:cNvPicPr>
            <a:picLocks noChangeAspect="1"/>
          </p:cNvPicPr>
          <p:nvPr userDrawn="1"/>
        </p:nvPicPr>
        <p:blipFill>
          <a:blip r:embed="rId2" cstate="print">
            <a:lum bright="17000" contrast="-4000"/>
          </a:blip>
          <a:stretch>
            <a:fillRect/>
          </a:stretch>
        </p:blipFill>
        <p:spPr>
          <a:xfrm>
            <a:off x="0" y="1143000"/>
            <a:ext cx="9144000" cy="6094512"/>
          </a:xfrm>
          <a:prstGeom prst="rect">
            <a:avLst/>
          </a:prstGeom>
        </p:spPr>
      </p:pic>
    </p:spTree>
    <p:extLst>
      <p:ext uri="{BB962C8B-B14F-4D97-AF65-F5344CB8AC3E}">
        <p14:creationId xmlns:p14="http://schemas.microsoft.com/office/powerpoint/2010/main" val="3605061022"/>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
        <p:nvSpPr>
          <p:cNvPr id="8"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1200" b="1" i="1">
                <a:solidFill>
                  <a:srgbClr val="002060"/>
                </a:solidFill>
                <a:latin typeface="+mn-lt"/>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3937851893"/>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7"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3562566660"/>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1798145285"/>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Footer Placeholder 4"/>
          <p:cNvSpPr>
            <a:spLocks noGrp="1"/>
          </p:cNvSpPr>
          <p:nvPr>
            <p:ph type="ftr" sz="quarter" idx="10"/>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1006441336"/>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64064280"/>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2786762"/>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4243469476"/>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3"/>
          </p:nvPr>
        </p:nvSpPr>
        <p:spPr>
          <a:xfrm>
            <a:off x="1128713" y="6251575"/>
            <a:ext cx="5529263" cy="473075"/>
          </a:xfrm>
          <a:prstGeom prst="rect">
            <a:avLst/>
          </a:prstGeom>
        </p:spPr>
        <p:txBody>
          <a:bodyPr vert="horz" lIns="91440" tIns="45720" rIns="91440" bIns="45720" rtlCol="0" anchor="ctr"/>
          <a:lstStyle>
            <a:lvl1pPr algn="ctr">
              <a:defRPr sz="900" b="1" i="1">
                <a:solidFill>
                  <a:srgbClr val="002060"/>
                </a:solidFill>
                <a:latin typeface="Arial Narrow" panose="020B0606020202030204" pitchFamily="34" charset="0"/>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1239492084"/>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4"/>
          <p:cNvSpPr>
            <a:spLocks noGrp="1"/>
          </p:cNvSpPr>
          <p:nvPr>
            <p:ph type="ftr" sz="quarter" idx="3"/>
          </p:nvPr>
        </p:nvSpPr>
        <p:spPr>
          <a:xfrm>
            <a:off x="1464184" y="6380137"/>
            <a:ext cx="4936616" cy="362474"/>
          </a:xfrm>
          <a:prstGeom prst="rect">
            <a:avLst/>
          </a:prstGeom>
          <a:effectLst>
            <a:outerShdw dir="5400000" algn="ctr" rotWithShape="0">
              <a:schemeClr val="accent4"/>
            </a:outerShdw>
            <a:softEdge rad="63500"/>
          </a:effectLst>
        </p:spPr>
        <p:txBody>
          <a:bodyPr vert="horz" lIns="91440" tIns="45720" rIns="91440" bIns="45720" rtlCol="0" anchor="t"/>
          <a:lstStyle>
            <a:lvl1pPr algn="ctr">
              <a:defRPr sz="900" b="1" i="1">
                <a:solidFill>
                  <a:schemeClr val="tx1">
                    <a:lumMod val="75000"/>
                  </a:schemeClr>
                </a:solidFill>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2831390670"/>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lide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
        <p:nvSpPr>
          <p:cNvPr id="6" name="Footer Placeholder 4"/>
          <p:cNvSpPr>
            <a:spLocks noGrp="1"/>
          </p:cNvSpPr>
          <p:nvPr>
            <p:ph type="ftr" sz="quarter" idx="3"/>
          </p:nvPr>
        </p:nvSpPr>
        <p:spPr>
          <a:xfrm>
            <a:off x="3124200" y="6356350"/>
            <a:ext cx="5791200" cy="365125"/>
          </a:xfrm>
          <a:prstGeom prst="rect">
            <a:avLst/>
          </a:prstGeom>
        </p:spPr>
        <p:txBody>
          <a:bodyPr vert="horz" lIns="91440" tIns="45720" rIns="91440" bIns="45720" rtlCol="0" anchor="ctr"/>
          <a:lstStyle>
            <a:lvl1pPr algn="ctr">
              <a:defRPr lang="en-US" b="1" i="1" u="none" strike="noStrike" smtClean="0">
                <a:solidFill>
                  <a:schemeClr val="tx1"/>
                </a:solidFill>
                <a:latin typeface="Arial" pitchFamily="34" charset="0"/>
                <a:cs typeface="Arial" pitchFamily="34" charset="0"/>
              </a:defRPr>
            </a:lvl1p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1990509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80645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333501"/>
            <a:ext cx="7886700" cy="48434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128712" y="6325229"/>
            <a:ext cx="5529263" cy="473075"/>
          </a:xfrm>
          <a:prstGeom prst="rect">
            <a:avLst/>
          </a:prstGeom>
        </p:spPr>
        <p:txBody>
          <a:bodyPr vert="horz" lIns="91440" tIns="45720" rIns="91440" bIns="45720" rtlCol="0" anchor="ctr"/>
          <a:lstStyle>
            <a:lvl1pPr algn="ctr">
              <a:defRPr sz="1200" b="1" i="1">
                <a:solidFill>
                  <a:srgbClr val="002060"/>
                </a:solidFill>
                <a:latin typeface="+mj-lt"/>
              </a:defRPr>
            </a:lvl1pPr>
          </a:lstStyle>
          <a:p>
            <a:r>
              <a:rPr lang="en-US" smtClean="0"/>
              <a:t>MIUG 2015  –  “Where you and I are going to spend the rest of our lives” - Corey Seeman (cseeman@umich.edu) - July 17, 2015</a:t>
            </a:r>
            <a:endParaRPr lang="en-US" dirty="0"/>
          </a:p>
        </p:txBody>
      </p:sp>
      <p:pic>
        <p:nvPicPr>
          <p:cNvPr id="7" name="Picture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657975" y="6199187"/>
            <a:ext cx="1857375" cy="577850"/>
          </a:xfrm>
          <a:prstGeom prst="rect">
            <a:avLst/>
          </a:prstGeom>
          <a:effectLst>
            <a:outerShdw blurRad="266700" dist="50800" dir="5400000" sx="43000" sy="43000" algn="ctr" rotWithShape="0">
              <a:srgbClr val="000000">
                <a:alpha val="43137"/>
              </a:srgbClr>
            </a:outerShdw>
            <a:softEdge rad="127000"/>
          </a:effectLst>
        </p:spPr>
      </p:pic>
      <p:pic>
        <p:nvPicPr>
          <p:cNvPr id="8" name="Picture 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28650" y="6246095"/>
            <a:ext cx="385763" cy="530942"/>
          </a:xfrm>
          <a:prstGeom prst="rect">
            <a:avLst/>
          </a:prstGeom>
        </p:spPr>
      </p:pic>
      <p:pic>
        <p:nvPicPr>
          <p:cNvPr id="9" name="Picture 8" descr="background.jpg"/>
          <p:cNvPicPr>
            <a:picLocks noChangeAspect="1"/>
          </p:cNvPicPr>
          <p:nvPr userDrawn="1"/>
        </p:nvPicPr>
        <p:blipFill>
          <a:blip r:embed="rId15" cstate="print">
            <a:lum bright="20000" contrast="-10000"/>
          </a:blip>
          <a:stretch>
            <a:fillRect/>
          </a:stretch>
        </p:blipFill>
        <p:spPr>
          <a:xfrm>
            <a:off x="0" y="0"/>
            <a:ext cx="9144000" cy="6172200"/>
          </a:xfrm>
          <a:prstGeom prst="rect">
            <a:avLst/>
          </a:prstGeom>
        </p:spPr>
      </p:pic>
    </p:spTree>
    <p:extLst>
      <p:ext uri="{BB962C8B-B14F-4D97-AF65-F5344CB8AC3E}">
        <p14:creationId xmlns:p14="http://schemas.microsoft.com/office/powerpoint/2010/main" val="1054411019"/>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ransition>
    <p:fade/>
  </p:transition>
  <p:timing>
    <p:tnLst>
      <p:par>
        <p:cTn id="1" dur="indefinite" restart="never" nodeType="tmRoot"/>
      </p:par>
    </p:tnLst>
  </p:timing>
  <p:hf sldNum="0" hdr="0" dt="0"/>
  <p:txStyles>
    <p:titleStyle>
      <a:lvl1pPr algn="l" defTabSz="685800" rtl="0" eaLnBrk="1" latinLnBrk="0" hangingPunct="1">
        <a:lnSpc>
          <a:spcPct val="90000"/>
        </a:lnSpc>
        <a:spcBef>
          <a:spcPct val="0"/>
        </a:spcBef>
        <a:buNone/>
        <a:defRPr sz="2700"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rtSdgGmCcnM" TargetMode="External"/><Relationship Id="rId4" Type="http://schemas.openxmlformats.org/officeDocument/2006/relationships/hyperlink" Target="https://archive.org/details/Plan_9_from_Outer_Space_1959"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1.xml"/><Relationship Id="rId1" Type="http://schemas.openxmlformats.org/officeDocument/2006/relationships/video" Target="https://www.youtube.com/embed/acamUeg77pw"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2.xml"/><Relationship Id="rId1" Type="http://schemas.openxmlformats.org/officeDocument/2006/relationships/video" Target="https://www.youtube.com/embed/FAAzjQeyhzY"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28600" y="533399"/>
            <a:ext cx="4343400" cy="3121955"/>
          </a:xfrm>
          <a:noFill/>
        </p:spPr>
        <p:txBody>
          <a:bodyPr>
            <a:normAutofit/>
          </a:bodyPr>
          <a:lstStyle/>
          <a:p>
            <a:r>
              <a:rPr lang="en-US" sz="3200" b="1" i="1" dirty="0">
                <a:solidFill>
                  <a:schemeClr val="tx1">
                    <a:lumMod val="90000"/>
                    <a:lumOff val="10000"/>
                  </a:schemeClr>
                </a:solidFill>
              </a:rPr>
              <a:t>“Where you and I are going to spend the rest of our lives</a:t>
            </a:r>
            <a:r>
              <a:rPr lang="en-US" sz="3200" b="1" i="1" dirty="0" smtClean="0">
                <a:solidFill>
                  <a:schemeClr val="tx1">
                    <a:lumMod val="90000"/>
                    <a:lumOff val="10000"/>
                  </a:schemeClr>
                </a:solidFill>
              </a:rPr>
              <a:t>:”</a:t>
            </a:r>
            <a:br>
              <a:rPr lang="en-US" sz="3200" b="1" i="1" dirty="0" smtClean="0">
                <a:solidFill>
                  <a:schemeClr val="tx1">
                    <a:lumMod val="90000"/>
                    <a:lumOff val="10000"/>
                  </a:schemeClr>
                </a:solidFill>
              </a:rPr>
            </a:br>
            <a:r>
              <a:rPr lang="en-US" sz="3200" b="1" i="1" dirty="0" smtClean="0">
                <a:solidFill>
                  <a:schemeClr val="tx1">
                    <a:lumMod val="90000"/>
                    <a:lumOff val="10000"/>
                  </a:schemeClr>
                </a:solidFill>
              </a:rPr>
              <a:t> </a:t>
            </a:r>
            <a:br>
              <a:rPr lang="en-US" sz="3200" b="1" i="1" dirty="0" smtClean="0">
                <a:solidFill>
                  <a:schemeClr val="tx1">
                    <a:lumMod val="90000"/>
                    <a:lumOff val="10000"/>
                  </a:schemeClr>
                </a:solidFill>
              </a:rPr>
            </a:br>
            <a:r>
              <a:rPr lang="en-US" sz="3200" b="1" i="1" dirty="0" smtClean="0">
                <a:solidFill>
                  <a:schemeClr val="tx1">
                    <a:lumMod val="90000"/>
                    <a:lumOff val="10000"/>
                  </a:schemeClr>
                </a:solidFill>
              </a:rPr>
              <a:t>What </a:t>
            </a:r>
            <a:r>
              <a:rPr lang="en-US" sz="3200" b="1" i="1" dirty="0">
                <a:solidFill>
                  <a:schemeClr val="tx1">
                    <a:lumMod val="90000"/>
                    <a:lumOff val="10000"/>
                  </a:schemeClr>
                </a:solidFill>
              </a:rPr>
              <a:t>a future library really looks like.</a:t>
            </a:r>
            <a:endParaRPr lang="en-US" sz="3200" b="1" i="1" dirty="0" smtClean="0">
              <a:solidFill>
                <a:schemeClr val="tx1">
                  <a:lumMod val="90000"/>
                  <a:lumOff val="10000"/>
                </a:schemeClr>
              </a:solidFill>
              <a:latin typeface="Arial" pitchFamily="34" charset="0"/>
              <a:cs typeface="Arial" pitchFamily="34" charset="0"/>
            </a:endParaRPr>
          </a:p>
        </p:txBody>
      </p:sp>
      <p:sp>
        <p:nvSpPr>
          <p:cNvPr id="3075" name="Rectangle 3"/>
          <p:cNvSpPr>
            <a:spLocks noGrp="1" noChangeArrowheads="1"/>
          </p:cNvSpPr>
          <p:nvPr>
            <p:ph type="subTitle" idx="1"/>
          </p:nvPr>
        </p:nvSpPr>
        <p:spPr>
          <a:xfrm>
            <a:off x="152400" y="4038600"/>
            <a:ext cx="8839200" cy="2438400"/>
          </a:xfrm>
          <a:noFill/>
        </p:spPr>
        <p:txBody>
          <a:bodyPr>
            <a:normAutofit/>
          </a:bodyPr>
          <a:lstStyle/>
          <a:p>
            <a:pPr algn="ctr" eaLnBrk="1" hangingPunct="1"/>
            <a:r>
              <a:rPr lang="en-US" sz="2800" b="1" i="1" dirty="0" smtClean="0">
                <a:latin typeface="Arial" pitchFamily="34" charset="0"/>
                <a:cs typeface="Arial" pitchFamily="34" charset="0"/>
              </a:rPr>
              <a:t>MIUG 2015</a:t>
            </a:r>
          </a:p>
          <a:p>
            <a:pPr algn="ctr" eaLnBrk="1" hangingPunct="1"/>
            <a:r>
              <a:rPr lang="en-US" sz="2800" b="1" i="1" dirty="0" smtClean="0">
                <a:latin typeface="Arial" pitchFamily="34" charset="0"/>
                <a:cs typeface="Arial" pitchFamily="34" charset="0"/>
              </a:rPr>
              <a:t>July 17, 2015 – LCC - Lansing, Michigan</a:t>
            </a:r>
          </a:p>
          <a:p>
            <a:pPr algn="ctr" eaLnBrk="1" hangingPunct="1"/>
            <a:r>
              <a:rPr lang="en-US" sz="2800" b="1" i="1" dirty="0" smtClean="0">
                <a:latin typeface="Arial" pitchFamily="34" charset="0"/>
                <a:cs typeface="Arial" pitchFamily="34" charset="0"/>
              </a:rPr>
              <a:t>Corey Seeman </a:t>
            </a:r>
            <a:r>
              <a:rPr lang="en-US" sz="2800" b="1" dirty="0" smtClean="0">
                <a:latin typeface="Arial" pitchFamily="34" charset="0"/>
                <a:cs typeface="Arial" pitchFamily="34" charset="0"/>
              </a:rPr>
              <a:t>– </a:t>
            </a:r>
            <a:r>
              <a:rPr lang="en-US" sz="2800" b="1" i="1" dirty="0" smtClean="0">
                <a:latin typeface="Arial" pitchFamily="34" charset="0"/>
                <a:cs typeface="Arial" pitchFamily="34" charset="0"/>
              </a:rPr>
              <a:t>Kresge Library Services </a:t>
            </a:r>
          </a:p>
          <a:p>
            <a:pPr algn="ctr" eaLnBrk="1" hangingPunct="1"/>
            <a:r>
              <a:rPr lang="en-US" sz="2800" b="1" i="1" dirty="0" smtClean="0">
                <a:latin typeface="Arial" pitchFamily="34" charset="0"/>
                <a:cs typeface="Arial" pitchFamily="34" charset="0"/>
              </a:rPr>
              <a:t>(University of Michigan</a:t>
            </a:r>
            <a:r>
              <a:rPr lang="en-US" sz="2800" b="1" i="1" dirty="0" smtClean="0">
                <a:latin typeface="Arial" pitchFamily="34" charset="0"/>
                <a:cs typeface="Arial" pitchFamily="34" charset="0"/>
              </a:rPr>
              <a:t>)</a:t>
            </a:r>
          </a:p>
          <a:p>
            <a:pPr algn="ctr" eaLnBrk="1" hangingPunct="1"/>
            <a:r>
              <a:rPr lang="en-US" sz="2800" b="1" i="1" dirty="0" smtClean="0"/>
              <a:t>tinyurl.com/MIUG15CS</a:t>
            </a:r>
            <a:endParaRPr lang="en-US" sz="2800" b="1" i="1" dirty="0" smtClean="0">
              <a:latin typeface="Arial" pitchFamily="34" charset="0"/>
              <a:cs typeface="Arial" pitchFamily="34" charset="0"/>
            </a:endParaRPr>
          </a:p>
        </p:txBody>
      </p:sp>
      <p:pic>
        <p:nvPicPr>
          <p:cNvPr id="1032" name="Picture 8" descr="https://farm3.staticflickr.com/2386/2332419514_d843b8d25b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513521"/>
            <a:ext cx="2743200" cy="36576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a:t>Envisioning the Library of the </a:t>
            </a:r>
            <a:r>
              <a:rPr lang="en-US" sz="2400" dirty="0" smtClean="0"/>
              <a:t>Future</a:t>
            </a:r>
          </a:p>
          <a:p>
            <a:r>
              <a:rPr lang="en-US" sz="2400" dirty="0" smtClean="0"/>
              <a:t>About </a:t>
            </a:r>
            <a:r>
              <a:rPr lang="en-US" sz="2400" dirty="0"/>
              <a:t>Kresge and Ross Construction</a:t>
            </a:r>
          </a:p>
          <a:p>
            <a:r>
              <a:rPr lang="en-US" sz="2400" dirty="0" smtClean="0"/>
              <a:t>Change </a:t>
            </a:r>
            <a:r>
              <a:rPr lang="en-US" sz="2400" dirty="0" smtClean="0"/>
              <a:t>Management</a:t>
            </a:r>
          </a:p>
          <a:p>
            <a:r>
              <a:rPr lang="en-US" sz="2400" dirty="0" smtClean="0"/>
              <a:t>Becoming the Ethereal </a:t>
            </a:r>
            <a:r>
              <a:rPr lang="en-US" sz="2400" dirty="0" smtClean="0"/>
              <a:t>Library</a:t>
            </a:r>
          </a:p>
          <a:p>
            <a:r>
              <a:rPr lang="en-US" sz="2400" dirty="0" smtClean="0"/>
              <a:t>Providing Value With New Constraints</a:t>
            </a:r>
          </a:p>
          <a:p>
            <a:r>
              <a:rPr lang="en-US" sz="2400" dirty="0" smtClean="0"/>
              <a:t>Closing Thoughts &amp; Questions</a:t>
            </a:r>
            <a:endParaRPr lang="en-US" sz="2400" dirty="0"/>
          </a:p>
        </p:txBody>
      </p:sp>
      <p:sp>
        <p:nvSpPr>
          <p:cNvPr id="2" name="Title 1"/>
          <p:cNvSpPr>
            <a:spLocks noGrp="1"/>
          </p:cNvSpPr>
          <p:nvPr>
            <p:ph type="title"/>
          </p:nvPr>
        </p:nvSpPr>
        <p:spPr/>
        <p:txBody>
          <a:bodyPr/>
          <a:lstStyle/>
          <a:p>
            <a:r>
              <a:rPr lang="en-US" dirty="0" smtClean="0"/>
              <a:t>Program Overview</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273972327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tSdgGmCcnM"/>
          <p:cNvPicPr>
            <a:picLocks noGrp="1" noRot="1" noChangeAspect="1"/>
          </p:cNvPicPr>
          <p:nvPr>
            <p:ph idx="1"/>
            <a:videoFile r:link="rId1"/>
          </p:nvPr>
        </p:nvPicPr>
        <p:blipFill>
          <a:blip r:embed="rId3"/>
          <a:stretch>
            <a:fillRect/>
          </a:stretch>
        </p:blipFill>
        <p:spPr>
          <a:xfrm>
            <a:off x="1447800" y="1447800"/>
            <a:ext cx="6115756" cy="3440113"/>
          </a:xfrm>
          <a:prstGeom prst="rect">
            <a:avLst/>
          </a:prstGeom>
        </p:spPr>
      </p:pic>
      <p:sp>
        <p:nvSpPr>
          <p:cNvPr id="3" name="Title 2"/>
          <p:cNvSpPr>
            <a:spLocks noGrp="1"/>
          </p:cNvSpPr>
          <p:nvPr>
            <p:ph type="title"/>
          </p:nvPr>
        </p:nvSpPr>
        <p:spPr/>
        <p:txBody>
          <a:bodyPr/>
          <a:lstStyle/>
          <a:p>
            <a:r>
              <a:rPr lang="en-US" dirty="0"/>
              <a:t>Envisioning the Library of the Future</a:t>
            </a:r>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
        <p:nvSpPr>
          <p:cNvPr id="6" name="TextBox 5"/>
          <p:cNvSpPr txBox="1"/>
          <p:nvPr/>
        </p:nvSpPr>
        <p:spPr>
          <a:xfrm>
            <a:off x="304800" y="5044387"/>
            <a:ext cx="8458199" cy="461665"/>
          </a:xfrm>
          <a:prstGeom prst="rect">
            <a:avLst/>
          </a:prstGeom>
          <a:noFill/>
        </p:spPr>
        <p:txBody>
          <a:bodyPr wrap="square" rtlCol="0">
            <a:spAutoFit/>
          </a:bodyPr>
          <a:lstStyle/>
          <a:p>
            <a:r>
              <a:rPr lang="en-US" sz="2400" b="1" u="sng" dirty="0">
                <a:solidFill>
                  <a:schemeClr val="tx1"/>
                </a:solidFill>
                <a:hlinkClick r:id="rId4"/>
              </a:rPr>
              <a:t>https://archive.org/details/Plan_9_from_Outer_Space_1959</a:t>
            </a:r>
            <a:endParaRPr lang="en-US" sz="2400" b="1" dirty="0">
              <a:solidFill>
                <a:schemeClr val="tx1"/>
              </a:solidFill>
            </a:endParaRPr>
          </a:p>
        </p:txBody>
      </p:sp>
    </p:spTree>
    <p:extLst>
      <p:ext uri="{BB962C8B-B14F-4D97-AF65-F5344CB8AC3E}">
        <p14:creationId xmlns:p14="http://schemas.microsoft.com/office/powerpoint/2010/main" val="235118283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33501"/>
            <a:ext cx="4095750" cy="4843463"/>
          </a:xfrm>
        </p:spPr>
        <p:txBody>
          <a:bodyPr/>
          <a:lstStyle/>
          <a:p>
            <a:r>
              <a:rPr lang="en-US" dirty="0"/>
              <a:t>The Big Squeeze is about employees being “squeezed dry”</a:t>
            </a:r>
          </a:p>
          <a:p>
            <a:r>
              <a:rPr lang="en-US" dirty="0"/>
              <a:t>Greenhouse looks at the majority of employees – not all.</a:t>
            </a:r>
          </a:p>
          <a:p>
            <a:r>
              <a:rPr lang="en-US" dirty="0"/>
              <a:t>We can make the same argument for libraries.  Some are prospering, many are being squeezed.</a:t>
            </a:r>
          </a:p>
          <a:p>
            <a:r>
              <a:rPr lang="en-US" dirty="0"/>
              <a:t>Libraries are a very important element in the Scholarly Communication Supply Chain.  When they are squeezed – it has ripple effects through the entire sector.</a:t>
            </a:r>
          </a:p>
          <a:p>
            <a:endParaRPr lang="en-US" dirty="0"/>
          </a:p>
        </p:txBody>
      </p:sp>
      <p:sp>
        <p:nvSpPr>
          <p:cNvPr id="3" name="Title 2"/>
          <p:cNvSpPr>
            <a:spLocks noGrp="1"/>
          </p:cNvSpPr>
          <p:nvPr>
            <p:ph type="title"/>
          </p:nvPr>
        </p:nvSpPr>
        <p:spPr/>
        <p:txBody>
          <a:bodyPr/>
          <a:lstStyle/>
          <a:p>
            <a:r>
              <a:rPr lang="en-US" dirty="0"/>
              <a:t>Envisioning the Library of the Future</a:t>
            </a:r>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pic>
        <p:nvPicPr>
          <p:cNvPr id="5" name="Picture 3" descr="H:\Writing and Conferences\Charleston\Charleston 2014\BigSqueezeImage.jpg"/>
          <p:cNvPicPr>
            <a:picLocks noChangeAspect="1" noChangeArrowheads="1"/>
          </p:cNvPicPr>
          <p:nvPr/>
        </p:nvPicPr>
        <p:blipFill>
          <a:blip r:embed="rId2" cstate="print"/>
          <a:srcRect/>
          <a:stretch>
            <a:fillRect/>
          </a:stretch>
        </p:blipFill>
        <p:spPr bwMode="auto">
          <a:xfrm>
            <a:off x="4800600" y="1752600"/>
            <a:ext cx="4229101" cy="2819400"/>
          </a:xfrm>
          <a:prstGeom prst="rect">
            <a:avLst/>
          </a:prstGeom>
          <a:noFill/>
        </p:spPr>
      </p:pic>
    </p:spTree>
    <p:extLst>
      <p:ext uri="{BB962C8B-B14F-4D97-AF65-F5344CB8AC3E}">
        <p14:creationId xmlns:p14="http://schemas.microsoft.com/office/powerpoint/2010/main" val="159569344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a:bodyPr>
          <a:lstStyle/>
          <a:p>
            <a:r>
              <a:rPr lang="en-US" dirty="0" smtClean="0"/>
              <a:t>Envisioning the Library of the Future</a:t>
            </a:r>
            <a:endParaRPr lang="en-US" dirty="0"/>
          </a:p>
        </p:txBody>
      </p:sp>
      <p:sp>
        <p:nvSpPr>
          <p:cNvPr id="3" name="Content Placeholder 2"/>
          <p:cNvSpPr>
            <a:spLocks noGrp="1"/>
          </p:cNvSpPr>
          <p:nvPr>
            <p:ph idx="1"/>
          </p:nvPr>
        </p:nvSpPr>
        <p:spPr/>
        <p:txBody>
          <a:bodyPr/>
          <a:lstStyle/>
          <a:p>
            <a:r>
              <a:rPr lang="en-US" sz="2800" dirty="0" smtClean="0"/>
              <a:t>ACRL Top Trends in Academic Libraries (June 2014)</a:t>
            </a:r>
          </a:p>
          <a:p>
            <a:pPr lvl="1"/>
            <a:r>
              <a:rPr lang="en-US" sz="2400" dirty="0" smtClean="0"/>
              <a:t>Data</a:t>
            </a:r>
          </a:p>
          <a:p>
            <a:pPr lvl="1"/>
            <a:r>
              <a:rPr lang="en-US" sz="2400" dirty="0" smtClean="0"/>
              <a:t>Device Neutral Digital Services</a:t>
            </a:r>
          </a:p>
          <a:p>
            <a:pPr lvl="1"/>
            <a:r>
              <a:rPr lang="en-US" sz="2400" dirty="0" smtClean="0"/>
              <a:t>Evolving Openness in Higher Ed</a:t>
            </a:r>
          </a:p>
          <a:p>
            <a:pPr lvl="1"/>
            <a:r>
              <a:rPr lang="en-US" sz="2400" dirty="0" smtClean="0"/>
              <a:t>Student Success</a:t>
            </a:r>
          </a:p>
          <a:p>
            <a:pPr lvl="1"/>
            <a:r>
              <a:rPr lang="en-US" sz="2400" dirty="0" smtClean="0"/>
              <a:t>Competency-based Learning</a:t>
            </a:r>
          </a:p>
          <a:p>
            <a:pPr lvl="1"/>
            <a:r>
              <a:rPr lang="en-US" sz="2400" dirty="0" err="1" smtClean="0"/>
              <a:t>Altmetrics</a:t>
            </a:r>
            <a:endParaRPr lang="en-US" sz="2400" dirty="0" smtClean="0"/>
          </a:p>
          <a:p>
            <a:pPr lvl="1"/>
            <a:r>
              <a:rPr lang="en-US" sz="2400" dirty="0" smtClean="0"/>
              <a:t>Digital Humanities</a:t>
            </a:r>
          </a:p>
          <a:p>
            <a:r>
              <a:rPr lang="en-US" sz="2000" i="1" dirty="0" smtClean="0"/>
              <a:t>See: http://crln.acrl.org/content/75/6/294.full </a:t>
            </a:r>
            <a:endParaRPr lang="en-US" sz="2000" i="1"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422705134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t>
            </a:r>
            <a:r>
              <a:rPr lang="en-US" b="1" u="sng" dirty="0"/>
              <a:t>Library Space</a:t>
            </a:r>
            <a:r>
              <a:rPr lang="en-US" b="1" dirty="0"/>
              <a:t>:</a:t>
            </a:r>
            <a:r>
              <a:rPr lang="en-US" dirty="0"/>
              <a:t> You might say that library space (and what we’re doing to improve it to meet user expectations better while positioning the library as a place of intentional learning and community engagement) is always a big factor, in any year. In 2015, I think academic librarians will be doing even more experimentation with their spaces in an effort both to attract even more students and demonstrate the beneficial impact of students connecting with the library and librarians. We’re only beginning to explore how new spaces for digital scholarship and creativity fit into the academic library. We’ll be learning more from one another this year about how to get these spaces right</a:t>
            </a:r>
            <a:r>
              <a:rPr lang="en-US" dirty="0" smtClean="0"/>
              <a:t>.”</a:t>
            </a:r>
          </a:p>
          <a:p>
            <a:pPr marL="0" indent="0">
              <a:buNone/>
            </a:pPr>
            <a:r>
              <a:rPr lang="en-US" dirty="0"/>
              <a:t> </a:t>
            </a:r>
            <a:r>
              <a:rPr lang="en-US" dirty="0" smtClean="0"/>
              <a:t>- Steven Bell – Top 10 Academic Library Issues for 2015 (Library Journal</a:t>
            </a:r>
            <a:r>
              <a:rPr lang="en-US" dirty="0"/>
              <a:t>, February 18, 2015 </a:t>
            </a:r>
            <a:endParaRPr lang="en-US" dirty="0" smtClean="0"/>
          </a:p>
          <a:p>
            <a:pPr marL="0" indent="0">
              <a:buNone/>
            </a:pPr>
            <a:r>
              <a:rPr lang="en-US" sz="1000" dirty="0" smtClean="0"/>
              <a:t>(</a:t>
            </a:r>
            <a:r>
              <a:rPr lang="en-US" sz="1000" i="1" dirty="0"/>
              <a:t>http://lj.libraryjournal.com/2015/02/opinion/steven-bell/top-10-academic-library-issues-for-2015-from-the-bell-tower</a:t>
            </a:r>
            <a:r>
              <a:rPr lang="en-US" sz="1000" i="1" dirty="0" smtClean="0"/>
              <a:t>/)</a:t>
            </a:r>
            <a:endParaRPr lang="en-US" sz="1000" i="1" dirty="0"/>
          </a:p>
        </p:txBody>
      </p:sp>
      <p:sp>
        <p:nvSpPr>
          <p:cNvPr id="3" name="Title 2"/>
          <p:cNvSpPr>
            <a:spLocks noGrp="1"/>
          </p:cNvSpPr>
          <p:nvPr>
            <p:ph type="title"/>
          </p:nvPr>
        </p:nvSpPr>
        <p:spPr/>
        <p:txBody>
          <a:bodyPr/>
          <a:lstStyle/>
          <a:p>
            <a:r>
              <a:rPr lang="en-US" dirty="0"/>
              <a:t>Envisioning the Library of the Future</a:t>
            </a:r>
            <a:endParaRPr lang="en-US" b="1" dirty="0"/>
          </a:p>
        </p:txBody>
      </p:sp>
      <p:sp>
        <p:nvSpPr>
          <p:cNvPr id="4" name="Footer Placeholder 3"/>
          <p:cNvSpPr>
            <a:spLocks noGrp="1"/>
          </p:cNvSpPr>
          <p:nvPr>
            <p:ph type="ftr" sz="quarter" idx="3"/>
          </p:nvPr>
        </p:nvSpPr>
        <p:spPr>
          <a:xfrm>
            <a:off x="990600" y="6338889"/>
            <a:ext cx="5791200" cy="365125"/>
          </a:xfrm>
        </p:spPr>
        <p:txBody>
          <a:bodyPr/>
          <a:lstStyle/>
          <a:p>
            <a:r>
              <a:rPr lang="en-US" dirty="0"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376990819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In Library as Space Program in 2013 (Michigan Library Association) – I shared the notion that the Library had two spaces:</a:t>
            </a:r>
          </a:p>
          <a:p>
            <a:pPr lvl="1"/>
            <a:r>
              <a:rPr lang="en-US" sz="2800" i="1" dirty="0" smtClean="0"/>
              <a:t>A physical space</a:t>
            </a:r>
          </a:p>
          <a:p>
            <a:pPr lvl="1"/>
            <a:r>
              <a:rPr lang="en-US" sz="2800" i="1" dirty="0" smtClean="0"/>
              <a:t>An ethereal space</a:t>
            </a:r>
          </a:p>
          <a:p>
            <a:r>
              <a:rPr lang="en-US" sz="2800" dirty="0" smtClean="0"/>
              <a:t>They provide distinct functions and benefits to the communities we serve.</a:t>
            </a:r>
          </a:p>
          <a:p>
            <a:r>
              <a:rPr lang="en-US" sz="2800" dirty="0" smtClean="0"/>
              <a:t>Both can be critical for the members of the library’s communities.</a:t>
            </a:r>
            <a:endParaRPr lang="en-US" sz="2800" dirty="0"/>
          </a:p>
        </p:txBody>
      </p:sp>
      <p:sp>
        <p:nvSpPr>
          <p:cNvPr id="2" name="Title 1"/>
          <p:cNvSpPr>
            <a:spLocks noGrp="1"/>
          </p:cNvSpPr>
          <p:nvPr>
            <p:ph type="title"/>
          </p:nvPr>
        </p:nvSpPr>
        <p:spPr/>
        <p:txBody>
          <a:bodyPr/>
          <a:lstStyle/>
          <a:p>
            <a:r>
              <a:rPr lang="en-US" dirty="0"/>
              <a:t>Envisioning the Library of the Future</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5181600" cy="4724400"/>
          </a:xfrm>
        </p:spPr>
        <p:txBody>
          <a:bodyPr>
            <a:normAutofit lnSpcReduction="10000"/>
          </a:bodyPr>
          <a:lstStyle/>
          <a:p>
            <a:r>
              <a:rPr lang="en-US" sz="2800" dirty="0" smtClean="0"/>
              <a:t>Physical space is used for:</a:t>
            </a:r>
          </a:p>
          <a:p>
            <a:pPr lvl="1"/>
            <a:r>
              <a:rPr lang="en-US" sz="2400" dirty="0" smtClean="0"/>
              <a:t>Study</a:t>
            </a:r>
          </a:p>
          <a:p>
            <a:pPr lvl="1"/>
            <a:r>
              <a:rPr lang="en-US" sz="2400" dirty="0" smtClean="0"/>
              <a:t>Print Materials</a:t>
            </a:r>
          </a:p>
          <a:p>
            <a:pPr lvl="1"/>
            <a:r>
              <a:rPr lang="en-US" sz="2400" dirty="0" smtClean="0"/>
              <a:t>Interaction Spaces</a:t>
            </a:r>
          </a:p>
          <a:p>
            <a:pPr lvl="1"/>
            <a:r>
              <a:rPr lang="en-US" sz="2400" dirty="0" smtClean="0"/>
              <a:t>Walk-in Access</a:t>
            </a:r>
          </a:p>
          <a:p>
            <a:r>
              <a:rPr lang="en-US" sz="2800" dirty="0" smtClean="0"/>
              <a:t>For many functions - a physical space can be managed just as well by others.</a:t>
            </a:r>
          </a:p>
          <a:p>
            <a:r>
              <a:rPr lang="en-US" sz="2800" dirty="0" smtClean="0"/>
              <a:t>Print collections might be 2% of the usage – but 50% of the perception of the library</a:t>
            </a:r>
            <a:endParaRPr lang="en-US" sz="2800" dirty="0"/>
          </a:p>
        </p:txBody>
      </p:sp>
      <p:sp>
        <p:nvSpPr>
          <p:cNvPr id="2" name="Title 1"/>
          <p:cNvSpPr>
            <a:spLocks noGrp="1"/>
          </p:cNvSpPr>
          <p:nvPr>
            <p:ph type="title"/>
          </p:nvPr>
        </p:nvSpPr>
        <p:spPr/>
        <p:txBody>
          <a:bodyPr>
            <a:normAutofit/>
          </a:bodyPr>
          <a:lstStyle/>
          <a:p>
            <a:r>
              <a:rPr lang="en-US" dirty="0"/>
              <a:t>Envisioning the Library of the Future</a:t>
            </a:r>
            <a:endParaRPr lang="en-US" dirty="0"/>
          </a:p>
        </p:txBody>
      </p:sp>
      <p:pic>
        <p:nvPicPr>
          <p:cNvPr id="5" name="Picture 2" descr="http://farm9.staticflickr.com/8083/8270471076_b4176337b4_z.jpg"/>
          <p:cNvPicPr>
            <a:picLocks noChangeAspect="1" noChangeArrowheads="1"/>
          </p:cNvPicPr>
          <p:nvPr/>
        </p:nvPicPr>
        <p:blipFill>
          <a:blip r:embed="rId2" cstate="print"/>
          <a:srcRect/>
          <a:stretch>
            <a:fillRect/>
          </a:stretch>
        </p:blipFill>
        <p:spPr bwMode="auto">
          <a:xfrm>
            <a:off x="6019800" y="1143000"/>
            <a:ext cx="2693851" cy="4038600"/>
          </a:xfrm>
          <a:prstGeom prst="rect">
            <a:avLst/>
          </a:prstGeom>
          <a:noFill/>
          <a:ln w="9525">
            <a:noFill/>
            <a:miter lim="800000"/>
            <a:headEnd/>
            <a:tailEnd/>
          </a:ln>
        </p:spPr>
      </p:pic>
      <p:pic>
        <p:nvPicPr>
          <p:cNvPr id="4" name="Picture 2" descr="http://farm9.staticflickr.com/8477/8269405613_728c7c2b14_z.jpg"/>
          <p:cNvPicPr>
            <a:picLocks noChangeAspect="1" noChangeArrowheads="1"/>
          </p:cNvPicPr>
          <p:nvPr/>
        </p:nvPicPr>
        <p:blipFill>
          <a:blip r:embed="rId3" cstate="print"/>
          <a:srcRect/>
          <a:stretch>
            <a:fillRect/>
          </a:stretch>
        </p:blipFill>
        <p:spPr bwMode="auto">
          <a:xfrm>
            <a:off x="5791200" y="3860976"/>
            <a:ext cx="3200598" cy="2135585"/>
          </a:xfrm>
          <a:prstGeom prst="rect">
            <a:avLst/>
          </a:prstGeom>
          <a:noFill/>
          <a:ln w="9525">
            <a:noFill/>
            <a:miter lim="800000"/>
            <a:headEnd/>
            <a:tailEnd/>
          </a:ln>
        </p:spPr>
      </p:pic>
      <p:sp>
        <p:nvSpPr>
          <p:cNvPr id="6" name="Footer Placeholder 5"/>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457200" y="1143000"/>
            <a:ext cx="4953000" cy="4800599"/>
          </a:xfrm>
        </p:spPr>
        <p:txBody>
          <a:bodyPr>
            <a:normAutofit lnSpcReduction="10000"/>
          </a:bodyPr>
          <a:lstStyle/>
          <a:p>
            <a:r>
              <a:rPr lang="en-US" sz="2800" dirty="0" smtClean="0"/>
              <a:t>What is the ethereal space?</a:t>
            </a:r>
          </a:p>
          <a:p>
            <a:pPr lvl="1"/>
            <a:r>
              <a:rPr lang="en-US" sz="2500" dirty="0" smtClean="0"/>
              <a:t>With </a:t>
            </a:r>
            <a:r>
              <a:rPr lang="en-US" sz="2500" dirty="0" smtClean="0"/>
              <a:t>nearly 98% of our usage from electronic resources* – librarians and library staff can operate from </a:t>
            </a:r>
            <a:r>
              <a:rPr lang="en-US" sz="2500" i="1" dirty="0" smtClean="0"/>
              <a:t>almost</a:t>
            </a:r>
            <a:r>
              <a:rPr lang="en-US" sz="2500" dirty="0" smtClean="0"/>
              <a:t> </a:t>
            </a:r>
            <a:r>
              <a:rPr lang="en-US" sz="2500" dirty="0" smtClean="0"/>
              <a:t>anywhere</a:t>
            </a:r>
          </a:p>
          <a:p>
            <a:pPr lvl="1"/>
            <a:r>
              <a:rPr lang="en-US" sz="2500" dirty="0"/>
              <a:t>This is where we </a:t>
            </a:r>
            <a:r>
              <a:rPr lang="en-US" sz="2500" b="1" i="1" dirty="0"/>
              <a:t>connect</a:t>
            </a:r>
            <a:r>
              <a:rPr lang="en-US" sz="2500" dirty="0"/>
              <a:t> with our community.</a:t>
            </a:r>
          </a:p>
          <a:p>
            <a:pPr lvl="1"/>
            <a:r>
              <a:rPr lang="en-US" sz="2500" dirty="0"/>
              <a:t>This is where we </a:t>
            </a:r>
            <a:r>
              <a:rPr lang="en-US" sz="2500" b="1" i="1" dirty="0"/>
              <a:t>provide</a:t>
            </a:r>
            <a:r>
              <a:rPr lang="en-US" sz="2500" dirty="0"/>
              <a:t> </a:t>
            </a:r>
            <a:r>
              <a:rPr lang="en-US" sz="2500" b="1" i="1" dirty="0"/>
              <a:t>clarity</a:t>
            </a:r>
            <a:r>
              <a:rPr lang="en-US" sz="2500" dirty="0"/>
              <a:t> to a complicated information universe.</a:t>
            </a:r>
          </a:p>
          <a:p>
            <a:pPr lvl="1"/>
            <a:r>
              <a:rPr lang="en-US" sz="2500" dirty="0"/>
              <a:t>This is where we </a:t>
            </a:r>
            <a:r>
              <a:rPr lang="en-US" sz="2500" b="1" i="1" dirty="0"/>
              <a:t>contribute </a:t>
            </a:r>
            <a:r>
              <a:rPr lang="en-US" sz="2500" dirty="0"/>
              <a:t>as a “Value-Add.”</a:t>
            </a:r>
          </a:p>
          <a:p>
            <a:pPr lvl="1"/>
            <a:r>
              <a:rPr lang="en-US" sz="2500" dirty="0"/>
              <a:t>This is where we SHINE!</a:t>
            </a:r>
          </a:p>
        </p:txBody>
      </p:sp>
      <p:sp>
        <p:nvSpPr>
          <p:cNvPr id="12290" name="Title 1"/>
          <p:cNvSpPr>
            <a:spLocks noGrp="1"/>
          </p:cNvSpPr>
          <p:nvPr>
            <p:ph type="title"/>
          </p:nvPr>
        </p:nvSpPr>
        <p:spPr/>
        <p:txBody>
          <a:bodyPr/>
          <a:lstStyle/>
          <a:p>
            <a:r>
              <a:rPr lang="en-US" dirty="0"/>
              <a:t>Envisioning the Library of the </a:t>
            </a:r>
            <a:r>
              <a:rPr lang="en-US" dirty="0" smtClean="0"/>
              <a:t>Future </a:t>
            </a:r>
            <a:endParaRPr lang="en-US" dirty="0" smtClean="0"/>
          </a:p>
        </p:txBody>
      </p:sp>
      <p:pic>
        <p:nvPicPr>
          <p:cNvPr id="5" name="Picture 4" descr="GrandMarais.jpg"/>
          <p:cNvPicPr>
            <a:picLocks noChangeAspect="1"/>
          </p:cNvPicPr>
          <p:nvPr/>
        </p:nvPicPr>
        <p:blipFill>
          <a:blip r:embed="rId2" cstate="print"/>
          <a:stretch>
            <a:fillRect/>
          </a:stretch>
        </p:blipFill>
        <p:spPr>
          <a:xfrm>
            <a:off x="5562600" y="1143000"/>
            <a:ext cx="3365500" cy="4546600"/>
          </a:xfrm>
          <a:prstGeom prst="rect">
            <a:avLst/>
          </a:prstGeom>
        </p:spPr>
      </p:pic>
      <p:sp>
        <p:nvSpPr>
          <p:cNvPr id="2" name="Footer Placeholder 1"/>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066800"/>
            <a:ext cx="5010150" cy="4843463"/>
          </a:xfrm>
        </p:spPr>
        <p:txBody>
          <a:bodyPr>
            <a:normAutofit fontScale="92500" lnSpcReduction="20000"/>
          </a:bodyPr>
          <a:lstStyle/>
          <a:p>
            <a:r>
              <a:rPr lang="en-US" sz="2800" dirty="0" smtClean="0"/>
              <a:t>Would you elect to save your physical or ethereal space?</a:t>
            </a:r>
          </a:p>
          <a:p>
            <a:r>
              <a:rPr lang="en-US" sz="2800" dirty="0" smtClean="0"/>
              <a:t>What if the decision was made for you? (Internal vs. external decisions on space).</a:t>
            </a:r>
          </a:p>
          <a:p>
            <a:r>
              <a:rPr lang="en-US" sz="2800" dirty="0" smtClean="0"/>
              <a:t>Space is a luxury on academic campuses – and with that – we lost ours.</a:t>
            </a:r>
          </a:p>
          <a:p>
            <a:r>
              <a:rPr lang="en-US" sz="2800" dirty="0" smtClean="0"/>
              <a:t>Some engagement, but no open discussion with the community.</a:t>
            </a:r>
          </a:p>
          <a:p>
            <a:r>
              <a:rPr lang="en-US" sz="2800" dirty="0" smtClean="0"/>
              <a:t>With a large construction project, we lost both student and collection space…</a:t>
            </a:r>
          </a:p>
          <a:p>
            <a:endParaRPr lang="en-US" dirty="0" smtClean="0"/>
          </a:p>
          <a:p>
            <a:endParaRPr lang="en-US" dirty="0"/>
          </a:p>
        </p:txBody>
      </p:sp>
      <p:sp>
        <p:nvSpPr>
          <p:cNvPr id="2" name="Title 1"/>
          <p:cNvSpPr>
            <a:spLocks noGrp="1"/>
          </p:cNvSpPr>
          <p:nvPr>
            <p:ph type="title"/>
          </p:nvPr>
        </p:nvSpPr>
        <p:spPr/>
        <p:txBody>
          <a:bodyPr/>
          <a:lstStyle/>
          <a:p>
            <a:r>
              <a:rPr lang="en-US" dirty="0"/>
              <a:t>Envisioning the Library of the Future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400" y="1066800"/>
            <a:ext cx="2789634" cy="4400550"/>
          </a:xfrm>
          <a:prstGeom prst="rect">
            <a:avLst/>
          </a:prstGeom>
        </p:spPr>
      </p:pic>
      <p:sp>
        <p:nvSpPr>
          <p:cNvPr id="4" name="Footer Placeholder 3"/>
          <p:cNvSpPr>
            <a:spLocks noGrp="1"/>
          </p:cNvSpPr>
          <p:nvPr>
            <p:ph type="ftr" sz="quarter" idx="3"/>
          </p:nvPr>
        </p:nvSpPr>
        <p:spPr/>
        <p:txBody>
          <a:bodyPr/>
          <a:lstStyle/>
          <a:p>
            <a:r>
              <a:rPr lang="en-US" dirty="0"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a:bodyPr>
          <a:lstStyle/>
          <a:p>
            <a:r>
              <a:rPr lang="en-US" dirty="0" smtClean="0"/>
              <a:t>Envisioning the Library of the Future</a:t>
            </a:r>
            <a:endParaRPr lang="en-US" dirty="0"/>
          </a:p>
        </p:txBody>
      </p:sp>
      <p:sp>
        <p:nvSpPr>
          <p:cNvPr id="3" name="Content Placeholder 2"/>
          <p:cNvSpPr>
            <a:spLocks noGrp="1"/>
          </p:cNvSpPr>
          <p:nvPr>
            <p:ph idx="1"/>
          </p:nvPr>
        </p:nvSpPr>
        <p:spPr/>
        <p:txBody>
          <a:bodyPr/>
          <a:lstStyle/>
          <a:p>
            <a:r>
              <a:rPr lang="en-US" sz="2800" dirty="0" smtClean="0"/>
              <a:t>While these are great directions, our entire business model is based on our </a:t>
            </a:r>
            <a:r>
              <a:rPr lang="en-US" sz="2800" b="1" i="1" dirty="0" smtClean="0"/>
              <a:t>traditional roles and resources</a:t>
            </a:r>
            <a:r>
              <a:rPr lang="en-US" sz="2800" dirty="0" smtClean="0"/>
              <a:t>.</a:t>
            </a:r>
          </a:p>
          <a:p>
            <a:r>
              <a:rPr lang="en-US" sz="2800" dirty="0" smtClean="0"/>
              <a:t>The perception of our needs for space and student needs are being weighed against each other.</a:t>
            </a:r>
          </a:p>
          <a:p>
            <a:r>
              <a:rPr lang="en-US" sz="2800" dirty="0" smtClean="0"/>
              <a:t>So what does that look like in academic libraries…</a:t>
            </a:r>
            <a:endParaRPr lang="en-US" sz="2000"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427551819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a:bodyPr>
          <a:lstStyle/>
          <a:p>
            <a:r>
              <a:rPr lang="en-US" dirty="0" smtClean="0"/>
              <a:t>Envisioning the Library of the Future</a:t>
            </a:r>
            <a:endParaRPr lang="en-US" dirty="0"/>
          </a:p>
        </p:txBody>
      </p:sp>
      <p:sp>
        <p:nvSpPr>
          <p:cNvPr id="4" name="Footer Placeholder 3"/>
          <p:cNvSpPr>
            <a:spLocks noGrp="1"/>
          </p:cNvSpPr>
          <p:nvPr>
            <p:ph type="ftr" sz="quarter" idx="3"/>
          </p:nvPr>
        </p:nvSpPr>
        <p:spPr>
          <a:xfrm>
            <a:off x="1219200" y="6324600"/>
            <a:ext cx="5791200" cy="365125"/>
          </a:xfrm>
        </p:spPr>
        <p:txBody>
          <a:bodyPr/>
          <a:lstStyle/>
          <a:p>
            <a:r>
              <a:rPr lang="en-US" dirty="0" smtClean="0"/>
              <a:t>MIUG 2015  –  “Where you and I are going to spend the rest of our lives” - Corey Seeman (cseeman@umich.edu) - July 17, 2015</a:t>
            </a:r>
            <a:endParaRPr lang="en-US" dirty="0"/>
          </a:p>
        </p:txBody>
      </p:sp>
      <p:pic>
        <p:nvPicPr>
          <p:cNvPr id="7" name="acamUeg77pw"/>
          <p:cNvPicPr>
            <a:picLocks noRot="1" noChangeAspect="1"/>
          </p:cNvPicPr>
          <p:nvPr>
            <a:videoFile r:link="rId1"/>
          </p:nvPr>
        </p:nvPicPr>
        <p:blipFill>
          <a:blip r:embed="rId3"/>
          <a:stretch>
            <a:fillRect/>
          </a:stretch>
        </p:blipFill>
        <p:spPr>
          <a:xfrm>
            <a:off x="1219200" y="1295400"/>
            <a:ext cx="6375400" cy="3586163"/>
          </a:xfrm>
          <a:prstGeom prst="rect">
            <a:avLst/>
          </a:prstGeom>
        </p:spPr>
      </p:pic>
    </p:spTree>
    <p:extLst>
      <p:ext uri="{BB962C8B-B14F-4D97-AF65-F5344CB8AC3E}">
        <p14:creationId xmlns:p14="http://schemas.microsoft.com/office/powerpoint/2010/main" val="49746877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a:bodyPr>
          <a:lstStyle/>
          <a:p>
            <a:r>
              <a:rPr lang="en-US" dirty="0" smtClean="0"/>
              <a:t>Envisioning the Library of the Future</a:t>
            </a:r>
            <a:endParaRPr lang="en-US" dirty="0"/>
          </a:p>
        </p:txBody>
      </p:sp>
      <p:sp>
        <p:nvSpPr>
          <p:cNvPr id="3" name="Content Placeholder 2"/>
          <p:cNvSpPr>
            <a:spLocks noGrp="1"/>
          </p:cNvSpPr>
          <p:nvPr>
            <p:ph idx="1"/>
          </p:nvPr>
        </p:nvSpPr>
        <p:spPr/>
        <p:txBody>
          <a:bodyPr>
            <a:normAutofit/>
          </a:bodyPr>
          <a:lstStyle/>
          <a:p>
            <a:r>
              <a:rPr lang="en-US" sz="2800" dirty="0" smtClean="0"/>
              <a:t>The </a:t>
            </a:r>
            <a:r>
              <a:rPr lang="en-US" sz="2800" dirty="0"/>
              <a:t>library of the future is </a:t>
            </a:r>
            <a:r>
              <a:rPr lang="en-US" sz="2800" dirty="0" smtClean="0"/>
              <a:t>smaller….</a:t>
            </a:r>
            <a:r>
              <a:rPr lang="en-US" sz="2800" dirty="0" smtClean="0"/>
              <a:t>way, way </a:t>
            </a:r>
            <a:r>
              <a:rPr lang="en-US" sz="2800" dirty="0"/>
              <a:t>smaller</a:t>
            </a:r>
            <a:r>
              <a:rPr lang="en-US" sz="2800" dirty="0" smtClean="0"/>
              <a:t>.</a:t>
            </a:r>
          </a:p>
          <a:p>
            <a:r>
              <a:rPr lang="en-US" sz="2800" dirty="0" smtClean="0"/>
              <a:t>How does this impact what we collect?</a:t>
            </a:r>
          </a:p>
          <a:p>
            <a:r>
              <a:rPr lang="en-US" sz="2800" dirty="0" smtClean="0"/>
              <a:t>How does this impact how we serve our campus?</a:t>
            </a:r>
          </a:p>
          <a:p>
            <a:r>
              <a:rPr lang="en-US" sz="2800" dirty="0" smtClean="0"/>
              <a:t>Do we have the resources to address immediate needs AND be forward thinking about research</a:t>
            </a:r>
            <a:r>
              <a:rPr lang="en-US" sz="2800" dirty="0" smtClean="0"/>
              <a:t>?</a:t>
            </a:r>
          </a:p>
          <a:p>
            <a:r>
              <a:rPr lang="en-US" sz="2800" dirty="0" smtClean="0"/>
              <a:t>What type of tools do we need to support research (catalogs, etc.)</a:t>
            </a:r>
            <a:endParaRPr lang="en-US" sz="2800" dirty="0" smtClean="0"/>
          </a:p>
          <a:p>
            <a:endParaRPr lang="en-US" sz="2800" dirty="0" smtClean="0"/>
          </a:p>
          <a:p>
            <a:endParaRPr lang="en-US" dirty="0"/>
          </a:p>
        </p:txBody>
      </p:sp>
      <p:sp>
        <p:nvSpPr>
          <p:cNvPr id="4" name="Footer Placeholder 3"/>
          <p:cNvSpPr>
            <a:spLocks noGrp="1"/>
          </p:cNvSpPr>
          <p:nvPr>
            <p:ph type="ftr" sz="quarter" idx="3"/>
          </p:nvPr>
        </p:nvSpPr>
        <p:spPr>
          <a:xfrm>
            <a:off x="1066800" y="6337302"/>
            <a:ext cx="5791200" cy="365125"/>
          </a:xfrm>
        </p:spPr>
        <p:txBody>
          <a:bodyPr/>
          <a:lstStyle/>
          <a:p>
            <a:r>
              <a:rPr lang="en-US" dirty="0"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317755528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a:bodyPr>
          <a:lstStyle/>
          <a:p>
            <a:r>
              <a:rPr lang="en-US" dirty="0" smtClean="0"/>
              <a:t>Envisioning the Library of the Future</a:t>
            </a:r>
            <a:endParaRPr lang="en-US" dirty="0"/>
          </a:p>
        </p:txBody>
      </p:sp>
      <p:sp>
        <p:nvSpPr>
          <p:cNvPr id="3" name="Content Placeholder 2"/>
          <p:cNvSpPr>
            <a:spLocks noGrp="1"/>
          </p:cNvSpPr>
          <p:nvPr>
            <p:ph idx="1"/>
          </p:nvPr>
        </p:nvSpPr>
        <p:spPr>
          <a:xfrm>
            <a:off x="381000" y="974035"/>
            <a:ext cx="3810000" cy="4843463"/>
          </a:xfrm>
        </p:spPr>
        <p:txBody>
          <a:bodyPr>
            <a:normAutofit/>
          </a:bodyPr>
          <a:lstStyle/>
          <a:p>
            <a:r>
              <a:rPr lang="en-US" sz="2800" dirty="0" smtClean="0"/>
              <a:t>The future of the library is not alone…</a:t>
            </a:r>
          </a:p>
          <a:p>
            <a:pPr lvl="1"/>
            <a:r>
              <a:rPr lang="en-US" sz="2500" dirty="0" smtClean="0"/>
              <a:t>Industry sectors “Life Cycle Stage” - IBISWorld </a:t>
            </a:r>
          </a:p>
          <a:p>
            <a:pPr lvl="2"/>
            <a:r>
              <a:rPr lang="en-US" sz="2200" dirty="0"/>
              <a:t>Newspaper Publishing </a:t>
            </a:r>
            <a:r>
              <a:rPr lang="en-US" sz="2200" dirty="0" smtClean="0"/>
              <a:t>– Decline</a:t>
            </a:r>
          </a:p>
          <a:p>
            <a:pPr lvl="2"/>
            <a:r>
              <a:rPr lang="en-US" sz="2200" dirty="0" smtClean="0"/>
              <a:t>Periodical </a:t>
            </a:r>
            <a:r>
              <a:rPr lang="en-US" sz="2200" dirty="0"/>
              <a:t>Publishing – </a:t>
            </a:r>
            <a:r>
              <a:rPr lang="en-US" sz="2200" dirty="0" smtClean="0"/>
              <a:t>Decline</a:t>
            </a:r>
          </a:p>
          <a:p>
            <a:pPr lvl="2"/>
            <a:r>
              <a:rPr lang="en-US" sz="2200" dirty="0" smtClean="0"/>
              <a:t>Book Stores – Decline</a:t>
            </a:r>
          </a:p>
          <a:p>
            <a:pPr lvl="2"/>
            <a:r>
              <a:rPr lang="en-US" sz="2200" dirty="0" smtClean="0"/>
              <a:t>DVD, Game and Video Rental - Decline</a:t>
            </a:r>
            <a:endParaRPr lang="en-US" sz="2200" dirty="0"/>
          </a:p>
          <a:p>
            <a:endParaRPr lang="en-US" sz="2800" dirty="0" smtClean="0"/>
          </a:p>
          <a:p>
            <a:endParaRPr lang="en-US" sz="2800" dirty="0" smtClean="0"/>
          </a:p>
          <a:p>
            <a:endParaRPr lang="en-US" dirty="0"/>
          </a:p>
        </p:txBody>
      </p:sp>
      <p:sp>
        <p:nvSpPr>
          <p:cNvPr id="4" name="Footer Placeholder 3"/>
          <p:cNvSpPr>
            <a:spLocks noGrp="1"/>
          </p:cNvSpPr>
          <p:nvPr>
            <p:ph type="ftr" sz="quarter" idx="3"/>
          </p:nvPr>
        </p:nvSpPr>
        <p:spPr>
          <a:xfrm>
            <a:off x="1066800" y="6337302"/>
            <a:ext cx="5791200" cy="365125"/>
          </a:xfrm>
        </p:spPr>
        <p:txBody>
          <a:bodyPr/>
          <a:lstStyle/>
          <a:p>
            <a:r>
              <a:rPr lang="en-US" dirty="0" smtClean="0"/>
              <a:t>MIUG 2015  –  “Where you and I are going to spend the rest of our lives” - Corey Seeman (cseeman@umich.edu) - July 17, 2015</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1715" y="1295400"/>
            <a:ext cx="4685673" cy="3733800"/>
          </a:xfrm>
          <a:prstGeom prst="rect">
            <a:avLst/>
          </a:prstGeom>
        </p:spPr>
      </p:pic>
    </p:spTree>
    <p:extLst>
      <p:ext uri="{BB962C8B-B14F-4D97-AF65-F5344CB8AC3E}">
        <p14:creationId xmlns:p14="http://schemas.microsoft.com/office/powerpoint/2010/main" val="256064545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a:bodyPr>
          <a:lstStyle/>
          <a:p>
            <a:r>
              <a:rPr lang="en-US" dirty="0" smtClean="0"/>
              <a:t>Envisioning the Library of the Future</a:t>
            </a:r>
            <a:endParaRPr lang="en-US" dirty="0"/>
          </a:p>
        </p:txBody>
      </p:sp>
      <p:sp>
        <p:nvSpPr>
          <p:cNvPr id="3" name="Content Placeholder 2"/>
          <p:cNvSpPr>
            <a:spLocks noGrp="1"/>
          </p:cNvSpPr>
          <p:nvPr>
            <p:ph idx="1"/>
          </p:nvPr>
        </p:nvSpPr>
        <p:spPr>
          <a:xfrm>
            <a:off x="381000" y="974035"/>
            <a:ext cx="4095750" cy="4843463"/>
          </a:xfrm>
        </p:spPr>
        <p:txBody>
          <a:bodyPr>
            <a:normAutofit/>
          </a:bodyPr>
          <a:lstStyle/>
          <a:p>
            <a:r>
              <a:rPr lang="en-US" sz="2800" dirty="0" smtClean="0"/>
              <a:t>The future of the library is not…</a:t>
            </a:r>
          </a:p>
          <a:p>
            <a:pPr lvl="1"/>
            <a:r>
              <a:rPr lang="en-US" sz="2500" dirty="0" smtClean="0"/>
              <a:t>Drones</a:t>
            </a:r>
          </a:p>
          <a:p>
            <a:pPr lvl="1"/>
            <a:r>
              <a:rPr lang="en-US" sz="2500" dirty="0" smtClean="0"/>
              <a:t>Self-driving cars</a:t>
            </a:r>
          </a:p>
          <a:p>
            <a:pPr lvl="1"/>
            <a:r>
              <a:rPr lang="en-US" sz="2500" dirty="0" smtClean="0"/>
              <a:t>3D printers (making other 3D printers)</a:t>
            </a:r>
          </a:p>
          <a:p>
            <a:pPr lvl="1"/>
            <a:r>
              <a:rPr lang="en-US" sz="2500" dirty="0" smtClean="0"/>
              <a:t>Slapping “literacy” on any term to take ownership (think flag)</a:t>
            </a:r>
          </a:p>
          <a:p>
            <a:pPr lvl="1"/>
            <a:r>
              <a:rPr lang="en-US" sz="2500" dirty="0" smtClean="0"/>
              <a:t>Completely within our control</a:t>
            </a:r>
          </a:p>
          <a:p>
            <a:endParaRPr lang="en-US" sz="2800" dirty="0" smtClean="0"/>
          </a:p>
          <a:p>
            <a:endParaRPr lang="en-US" dirty="0"/>
          </a:p>
        </p:txBody>
      </p:sp>
      <p:sp>
        <p:nvSpPr>
          <p:cNvPr id="4" name="Footer Placeholder 3"/>
          <p:cNvSpPr>
            <a:spLocks noGrp="1"/>
          </p:cNvSpPr>
          <p:nvPr>
            <p:ph type="ftr" sz="quarter" idx="3"/>
          </p:nvPr>
        </p:nvSpPr>
        <p:spPr>
          <a:xfrm>
            <a:off x="1066800" y="6337302"/>
            <a:ext cx="5791200" cy="365125"/>
          </a:xfrm>
        </p:spPr>
        <p:txBody>
          <a:bodyPr/>
          <a:lstStyle/>
          <a:p>
            <a:r>
              <a:rPr lang="en-US" dirty="0" smtClean="0"/>
              <a:t>MIUG 2015  –  “Where you and I are going to spend the rest of our lives” - Corey Seeman (cseeman@umich.edu) - July 17, 2015</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6750" y="1493839"/>
            <a:ext cx="3379735" cy="40386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2514600"/>
            <a:ext cx="2482850" cy="1485276"/>
          </a:xfrm>
          <a:prstGeom prst="rect">
            <a:avLst/>
          </a:prstGeom>
        </p:spPr>
      </p:pic>
    </p:spTree>
    <p:extLst>
      <p:ext uri="{BB962C8B-B14F-4D97-AF65-F5344CB8AC3E}">
        <p14:creationId xmlns:p14="http://schemas.microsoft.com/office/powerpoint/2010/main" val="322912313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873625"/>
          </a:xfrm>
        </p:spPr>
        <p:txBody>
          <a:bodyPr>
            <a:normAutofit/>
          </a:bodyPr>
          <a:lstStyle/>
          <a:p>
            <a:r>
              <a:rPr lang="en-US" sz="2800" dirty="0" smtClean="0"/>
              <a:t>Kresge Business Administration Library</a:t>
            </a:r>
          </a:p>
          <a:p>
            <a:pPr lvl="1"/>
            <a:r>
              <a:rPr lang="en-US" sz="2500" dirty="0" smtClean="0"/>
              <a:t>Built </a:t>
            </a:r>
            <a:r>
              <a:rPr lang="en-US" sz="2500" dirty="0" smtClean="0"/>
              <a:t>in mid 1980s to serve the research and curricular needs of the Ross School of Business</a:t>
            </a:r>
          </a:p>
          <a:p>
            <a:pPr lvl="1"/>
            <a:r>
              <a:rPr lang="en-US" sz="2500" dirty="0" smtClean="0"/>
              <a:t>We are open 108 hours during the Fall and Winter Terms.</a:t>
            </a:r>
          </a:p>
          <a:p>
            <a:pPr lvl="1"/>
            <a:r>
              <a:rPr lang="en-US" sz="2500" dirty="0" smtClean="0"/>
              <a:t>Seating for nearly 700 students.</a:t>
            </a:r>
          </a:p>
          <a:p>
            <a:pPr lvl="1"/>
            <a:r>
              <a:rPr lang="en-US" sz="2500" dirty="0" smtClean="0"/>
              <a:t>Very visible, located in the center of the Ross Complex (27K square feet).</a:t>
            </a:r>
          </a:p>
          <a:p>
            <a:pPr lvl="1"/>
            <a:r>
              <a:rPr lang="en-US" sz="2500" dirty="0" smtClean="0"/>
              <a:t>We have a collection of over 140,000 volumes in Ann Arbor and Flint (where they are stored at the University of Michigan-Flint)</a:t>
            </a:r>
          </a:p>
          <a:p>
            <a:pPr lvl="1"/>
            <a:r>
              <a:rPr lang="en-US" sz="2500" dirty="0" smtClean="0"/>
              <a:t>Constant state of “Library Erosion” </a:t>
            </a:r>
          </a:p>
          <a:p>
            <a:endParaRPr lang="en-US" sz="2800" dirty="0" smtClean="0"/>
          </a:p>
          <a:p>
            <a:endParaRPr lang="en-US" dirty="0"/>
          </a:p>
        </p:txBody>
      </p:sp>
      <p:sp>
        <p:nvSpPr>
          <p:cNvPr id="2" name="Title 1"/>
          <p:cNvSpPr>
            <a:spLocks noGrp="1"/>
          </p:cNvSpPr>
          <p:nvPr>
            <p:ph type="title"/>
          </p:nvPr>
        </p:nvSpPr>
        <p:spPr/>
        <p:txBody>
          <a:bodyPr/>
          <a:lstStyle/>
          <a:p>
            <a:r>
              <a:rPr lang="en-US" dirty="0" smtClean="0"/>
              <a:t>Ross Construction Project</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6172200" cy="4873625"/>
          </a:xfrm>
        </p:spPr>
        <p:txBody>
          <a:bodyPr>
            <a:normAutofit/>
          </a:bodyPr>
          <a:lstStyle/>
          <a:p>
            <a:r>
              <a:rPr lang="en-US" sz="2800" dirty="0" smtClean="0"/>
              <a:t>Summer 2013 – Scope of plans shared*</a:t>
            </a:r>
          </a:p>
          <a:p>
            <a:r>
              <a:rPr lang="en-US" sz="2800" dirty="0" smtClean="0"/>
              <a:t>September 2013 – Gift announced</a:t>
            </a:r>
          </a:p>
          <a:p>
            <a:r>
              <a:rPr lang="en-US" sz="2800" dirty="0" smtClean="0"/>
              <a:t>Early 2014 – Plans developed</a:t>
            </a:r>
          </a:p>
          <a:p>
            <a:r>
              <a:rPr lang="en-US" sz="2800" dirty="0" smtClean="0"/>
              <a:t>End of Winter Term – Started vacating the building</a:t>
            </a:r>
          </a:p>
          <a:p>
            <a:r>
              <a:rPr lang="en-US" sz="2800" dirty="0" smtClean="0"/>
              <a:t>June 2014 – Moved to MOtown</a:t>
            </a:r>
          </a:p>
          <a:p>
            <a:r>
              <a:rPr lang="en-US" sz="2800" dirty="0" smtClean="0"/>
              <a:t>July 2014 – Print moved out</a:t>
            </a:r>
          </a:p>
          <a:p>
            <a:r>
              <a:rPr lang="en-US" sz="2800" dirty="0" smtClean="0"/>
              <a:t>Fall 2014 – Rebuilding Kresge Library Services </a:t>
            </a:r>
          </a:p>
          <a:p>
            <a:endParaRPr lang="en-US" sz="2800" dirty="0" smtClean="0"/>
          </a:p>
        </p:txBody>
      </p:sp>
      <p:sp>
        <p:nvSpPr>
          <p:cNvPr id="2" name="Title 1"/>
          <p:cNvSpPr>
            <a:spLocks noGrp="1"/>
          </p:cNvSpPr>
          <p:nvPr>
            <p:ph type="title"/>
          </p:nvPr>
        </p:nvSpPr>
        <p:spPr/>
        <p:txBody>
          <a:bodyPr/>
          <a:lstStyle/>
          <a:p>
            <a:r>
              <a:rPr lang="en-US" dirty="0" smtClean="0"/>
              <a:t>Ross Construction Project</a:t>
            </a:r>
            <a:endParaRPr lang="en-US" dirty="0"/>
          </a:p>
        </p:txBody>
      </p:sp>
      <p:pic>
        <p:nvPicPr>
          <p:cNvPr id="5" name="Picture 4" descr="IMG_1386.JPG"/>
          <p:cNvPicPr>
            <a:picLocks noChangeAspect="1"/>
          </p:cNvPicPr>
          <p:nvPr/>
        </p:nvPicPr>
        <p:blipFill>
          <a:blip r:embed="rId3" cstate="print"/>
          <a:stretch>
            <a:fillRect/>
          </a:stretch>
        </p:blipFill>
        <p:spPr>
          <a:xfrm>
            <a:off x="6400800" y="1143000"/>
            <a:ext cx="2476500" cy="1651000"/>
          </a:xfrm>
          <a:prstGeom prst="rect">
            <a:avLst/>
          </a:prstGeom>
        </p:spPr>
      </p:pic>
      <p:pic>
        <p:nvPicPr>
          <p:cNvPr id="6" name="Picture 5" descr="SquirrelLeg.jpg"/>
          <p:cNvPicPr>
            <a:picLocks noChangeAspect="1"/>
          </p:cNvPicPr>
          <p:nvPr/>
        </p:nvPicPr>
        <p:blipFill>
          <a:blip r:embed="rId4" cstate="print"/>
          <a:stretch>
            <a:fillRect/>
          </a:stretch>
        </p:blipFill>
        <p:spPr>
          <a:xfrm>
            <a:off x="6477000" y="2895600"/>
            <a:ext cx="2286000" cy="2990088"/>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5334000" cy="5029200"/>
          </a:xfrm>
        </p:spPr>
        <p:txBody>
          <a:bodyPr/>
          <a:lstStyle/>
          <a:p>
            <a:r>
              <a:rPr lang="en-US" sz="2800" dirty="0" smtClean="0"/>
              <a:t>Fall 2014 – Rebuilding Kresge Library Services </a:t>
            </a:r>
          </a:p>
          <a:p>
            <a:r>
              <a:rPr lang="en-US" sz="2800" dirty="0" smtClean="0"/>
              <a:t>Winter 2015 – Kresge Value Proposition Meetings Started</a:t>
            </a:r>
          </a:p>
          <a:p>
            <a:r>
              <a:rPr lang="en-US" sz="2800" dirty="0" smtClean="0"/>
              <a:t>Summer/Fall 2016 – Expected completion and move in to the new space</a:t>
            </a:r>
          </a:p>
          <a:p>
            <a:r>
              <a:rPr lang="en-US" sz="2800" dirty="0" smtClean="0"/>
              <a:t>January 2017 – Expected opening of the new building to the school</a:t>
            </a:r>
          </a:p>
          <a:p>
            <a:endParaRPr lang="en-US" sz="2800" dirty="0" smtClean="0"/>
          </a:p>
        </p:txBody>
      </p:sp>
      <p:sp>
        <p:nvSpPr>
          <p:cNvPr id="2" name="Title 1"/>
          <p:cNvSpPr>
            <a:spLocks noGrp="1"/>
          </p:cNvSpPr>
          <p:nvPr>
            <p:ph type="title"/>
          </p:nvPr>
        </p:nvSpPr>
        <p:spPr/>
        <p:txBody>
          <a:bodyPr/>
          <a:lstStyle/>
          <a:p>
            <a:r>
              <a:rPr lang="en-US" dirty="0" smtClean="0"/>
              <a:t>Ross Construction Project</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800" y="1198893"/>
            <a:ext cx="3314700" cy="3718076"/>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272687112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5486400" cy="4949825"/>
          </a:xfrm>
        </p:spPr>
        <p:txBody>
          <a:bodyPr>
            <a:normAutofit/>
          </a:bodyPr>
          <a:lstStyle/>
          <a:p>
            <a:r>
              <a:rPr lang="en-US" sz="2500" dirty="0" smtClean="0"/>
              <a:t>For a few years, change has been all around us.</a:t>
            </a:r>
          </a:p>
          <a:p>
            <a:r>
              <a:rPr lang="en-US" sz="2500" dirty="0" smtClean="0"/>
              <a:t>Change.org petitions </a:t>
            </a:r>
          </a:p>
          <a:p>
            <a:pPr lvl="1"/>
            <a:r>
              <a:rPr lang="en-US" sz="2200" dirty="0" smtClean="0"/>
              <a:t>Michigan man has 175K petitions to stop banning Dukes </a:t>
            </a:r>
            <a:r>
              <a:rPr lang="en-US" sz="2200" dirty="0"/>
              <a:t>of Hazzard </a:t>
            </a:r>
            <a:r>
              <a:rPr lang="en-US" sz="1100" i="1" dirty="0"/>
              <a:t>(https://</a:t>
            </a:r>
            <a:r>
              <a:rPr lang="en-US" sz="1100" i="1" dirty="0" smtClean="0"/>
              <a:t>www.change.org/p/viacom-warner-brothers-walmart-ebay-stop-banning-dukes-of-hazard)</a:t>
            </a:r>
            <a:endParaRPr lang="en-US" sz="1100" i="1" dirty="0"/>
          </a:p>
          <a:p>
            <a:r>
              <a:rPr lang="en-US" sz="2500" dirty="0" smtClean="0"/>
              <a:t>A great change may landed someone on the cover of Vanity Fair</a:t>
            </a:r>
          </a:p>
          <a:p>
            <a:pPr lvl="1"/>
            <a:r>
              <a:rPr lang="en-US" sz="2200" dirty="0" smtClean="0"/>
              <a:t>Huge change from when he first jumped into notoriety</a:t>
            </a:r>
          </a:p>
          <a:p>
            <a:pPr lvl="1"/>
            <a:r>
              <a:rPr lang="en-US" sz="2200" dirty="0" smtClean="0"/>
              <a:t>Today – almost unrecognizable </a:t>
            </a:r>
          </a:p>
          <a:p>
            <a:pPr lvl="1"/>
            <a:r>
              <a:rPr lang="en-US" sz="2200" dirty="0" smtClean="0"/>
              <a:t>Accompanied with a photoshoot by Annie </a:t>
            </a:r>
            <a:r>
              <a:rPr lang="en-US" sz="2200" dirty="0" err="1" smtClean="0"/>
              <a:t>Leibovitz</a:t>
            </a:r>
            <a:r>
              <a:rPr lang="en-US" sz="2200" dirty="0" smtClean="0"/>
              <a:t>…</a:t>
            </a:r>
          </a:p>
          <a:p>
            <a:endParaRPr lang="en-US" sz="2500" dirty="0"/>
          </a:p>
        </p:txBody>
      </p:sp>
      <p:sp>
        <p:nvSpPr>
          <p:cNvPr id="2" name="Title 1"/>
          <p:cNvSpPr>
            <a:spLocks noGrp="1"/>
          </p:cNvSpPr>
          <p:nvPr>
            <p:ph type="title"/>
          </p:nvPr>
        </p:nvSpPr>
        <p:spPr>
          <a:xfrm>
            <a:off x="628650" y="365126"/>
            <a:ext cx="7886700" cy="625474"/>
          </a:xfrm>
        </p:spPr>
        <p:txBody>
          <a:bodyPr>
            <a:normAutofit/>
          </a:bodyPr>
          <a:lstStyle/>
          <a:p>
            <a:r>
              <a:rPr lang="en-US" dirty="0" smtClean="0"/>
              <a:t>Change Management</a:t>
            </a:r>
            <a:endParaRPr lang="en-US" dirty="0"/>
          </a:p>
        </p:txBody>
      </p:sp>
      <p:pic>
        <p:nvPicPr>
          <p:cNvPr id="2050" name="Picture 2" descr="H:\Writing and Conferences\SEMLOL\SurprisedSquirrel.jpg"/>
          <p:cNvPicPr>
            <a:picLocks noChangeAspect="1" noChangeArrowheads="1"/>
          </p:cNvPicPr>
          <p:nvPr/>
        </p:nvPicPr>
        <p:blipFill>
          <a:blip r:embed="rId2" cstate="print"/>
          <a:srcRect/>
          <a:stretch>
            <a:fillRect/>
          </a:stretch>
        </p:blipFill>
        <p:spPr bwMode="auto">
          <a:xfrm>
            <a:off x="6019800" y="1219200"/>
            <a:ext cx="2704267" cy="4713288"/>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4648200" cy="4645025"/>
          </a:xfrm>
        </p:spPr>
        <p:txBody>
          <a:bodyPr>
            <a:normAutofit/>
          </a:bodyPr>
          <a:lstStyle/>
          <a:p>
            <a:r>
              <a:rPr lang="en-US" sz="2500" dirty="0" smtClean="0"/>
              <a:t>Early movies were mostly fluff (Dear John)</a:t>
            </a:r>
          </a:p>
          <a:p>
            <a:r>
              <a:rPr lang="en-US" sz="2500" dirty="0" smtClean="0"/>
              <a:t>Turned out – he is VERY </a:t>
            </a:r>
            <a:r>
              <a:rPr lang="en-US" sz="2500" dirty="0" err="1" smtClean="0"/>
              <a:t>VERY</a:t>
            </a:r>
            <a:r>
              <a:rPr lang="en-US" sz="2500" dirty="0" smtClean="0"/>
              <a:t> Funny</a:t>
            </a:r>
          </a:p>
          <a:p>
            <a:r>
              <a:rPr lang="en-US" sz="2500" dirty="0" smtClean="0"/>
              <a:t>He is also a great dramatic actor</a:t>
            </a:r>
            <a:endParaRPr lang="en-US" sz="2500" dirty="0"/>
          </a:p>
        </p:txBody>
      </p:sp>
      <p:sp>
        <p:nvSpPr>
          <p:cNvPr id="2" name="Title 1"/>
          <p:cNvSpPr>
            <a:spLocks noGrp="1"/>
          </p:cNvSpPr>
          <p:nvPr>
            <p:ph type="title"/>
          </p:nvPr>
        </p:nvSpPr>
        <p:spPr>
          <a:xfrm>
            <a:off x="628650" y="365126"/>
            <a:ext cx="7886700" cy="625474"/>
          </a:xfrm>
        </p:spPr>
        <p:txBody>
          <a:bodyPr>
            <a:normAutofit/>
          </a:bodyPr>
          <a:lstStyle/>
          <a:p>
            <a:r>
              <a:rPr lang="en-US" dirty="0" smtClean="0"/>
              <a:t>Change Management</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pic>
        <p:nvPicPr>
          <p:cNvPr id="3074" name="Picture 2" descr="http://photos.vanityfair.com/2015/06/29/5591d401251718342e80be3a_channing-tatum-august-2015-annie-leibovitz-v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066800"/>
            <a:ext cx="3207004"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20988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7924800" cy="4949825"/>
          </a:xfrm>
        </p:spPr>
        <p:txBody>
          <a:bodyPr>
            <a:normAutofit/>
          </a:bodyPr>
          <a:lstStyle/>
          <a:p>
            <a:r>
              <a:rPr lang="en-US" sz="2400" dirty="0"/>
              <a:t>Losing Your Physical Space</a:t>
            </a:r>
          </a:p>
          <a:p>
            <a:pPr lvl="1"/>
            <a:r>
              <a:rPr lang="en-US" sz="2400" dirty="0" smtClean="0"/>
              <a:t>You </a:t>
            </a:r>
            <a:r>
              <a:rPr lang="en-US" sz="2400" dirty="0" smtClean="0"/>
              <a:t>have to come to grips with what this means</a:t>
            </a:r>
          </a:p>
          <a:p>
            <a:pPr lvl="1"/>
            <a:r>
              <a:rPr lang="en-US" sz="2400" dirty="0" smtClean="0"/>
              <a:t>We are not a student destination any longer for study</a:t>
            </a:r>
          </a:p>
          <a:p>
            <a:pPr lvl="1"/>
            <a:r>
              <a:rPr lang="en-US" sz="2400" dirty="0" smtClean="0"/>
              <a:t>We cannot be format agnostic in collecting</a:t>
            </a:r>
          </a:p>
          <a:p>
            <a:pPr lvl="1"/>
            <a:r>
              <a:rPr lang="en-US" sz="2400" dirty="0" smtClean="0"/>
              <a:t>You cannot </a:t>
            </a:r>
            <a:r>
              <a:rPr lang="en-US" sz="2500" dirty="0" smtClean="0"/>
              <a:t>dwell on the past – you have to…well…</a:t>
            </a:r>
            <a:endParaRPr lang="en-US" sz="2500" dirty="0"/>
          </a:p>
        </p:txBody>
      </p:sp>
      <p:sp>
        <p:nvSpPr>
          <p:cNvPr id="2" name="Title 1"/>
          <p:cNvSpPr>
            <a:spLocks noGrp="1"/>
          </p:cNvSpPr>
          <p:nvPr>
            <p:ph type="title"/>
          </p:nvPr>
        </p:nvSpPr>
        <p:spPr>
          <a:xfrm>
            <a:off x="628650" y="365126"/>
            <a:ext cx="7886700" cy="625474"/>
          </a:xfrm>
        </p:spPr>
        <p:txBody>
          <a:bodyPr>
            <a:normAutofit/>
          </a:bodyPr>
          <a:lstStyle/>
          <a:p>
            <a:r>
              <a:rPr lang="en-US" dirty="0" smtClean="0"/>
              <a:t>Change Management</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pic>
        <p:nvPicPr>
          <p:cNvPr id="4098" name="Picture 2" descr="https://farm1.staticflickr.com/423/19001192625_c25a1dcd6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0" y="2924174"/>
            <a:ext cx="4762500" cy="3171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23301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143000"/>
            <a:ext cx="5562600" cy="4797425"/>
          </a:xfrm>
        </p:spPr>
        <p:txBody>
          <a:bodyPr>
            <a:normAutofit/>
          </a:bodyPr>
          <a:lstStyle/>
          <a:p>
            <a:r>
              <a:rPr lang="en-US" sz="2800" dirty="0" smtClean="0"/>
              <a:t>Corey’s planning priorities:</a:t>
            </a:r>
          </a:p>
          <a:p>
            <a:pPr marL="971550" lvl="1" indent="-514350">
              <a:buFont typeface="+mj-lt"/>
              <a:buAutoNum type="arabicPeriod"/>
            </a:pPr>
            <a:r>
              <a:rPr lang="en-US" sz="2400" dirty="0" smtClean="0"/>
              <a:t>Staff</a:t>
            </a:r>
          </a:p>
          <a:p>
            <a:pPr marL="971550" lvl="1" indent="-514350">
              <a:buFont typeface="+mj-lt"/>
              <a:buAutoNum type="arabicPeriod"/>
            </a:pPr>
            <a:r>
              <a:rPr lang="en-US" sz="2400" dirty="0" smtClean="0"/>
              <a:t>Services</a:t>
            </a:r>
          </a:p>
          <a:p>
            <a:pPr marL="971550" lvl="1" indent="-514350">
              <a:buFont typeface="+mj-lt"/>
              <a:buAutoNum type="arabicPeriod"/>
            </a:pPr>
            <a:r>
              <a:rPr lang="en-US" sz="2400" dirty="0" smtClean="0"/>
              <a:t>Stuff </a:t>
            </a:r>
            <a:r>
              <a:rPr lang="en-US" sz="2400" i="1" dirty="0" smtClean="0"/>
              <a:t>(and spend)</a:t>
            </a:r>
          </a:p>
          <a:p>
            <a:pPr marL="971550" lvl="1" indent="-514350">
              <a:buFont typeface="+mj-lt"/>
              <a:buAutoNum type="arabicPeriod"/>
            </a:pPr>
            <a:r>
              <a:rPr lang="en-US" sz="2400" dirty="0" smtClean="0"/>
              <a:t>Space</a:t>
            </a:r>
          </a:p>
          <a:p>
            <a:pPr marL="400050" indent="-514350"/>
            <a:r>
              <a:rPr lang="en-US" sz="2800" dirty="0" smtClean="0"/>
              <a:t>Build services based on what you </a:t>
            </a:r>
            <a:r>
              <a:rPr lang="en-US" sz="2800" b="1" i="1" dirty="0" smtClean="0"/>
              <a:t>have</a:t>
            </a:r>
            <a:r>
              <a:rPr lang="en-US" sz="2800" dirty="0" smtClean="0"/>
              <a:t>, not what you </a:t>
            </a:r>
            <a:r>
              <a:rPr lang="en-US" sz="2800" b="1" i="1" dirty="0" smtClean="0"/>
              <a:t>had</a:t>
            </a:r>
          </a:p>
          <a:p>
            <a:pPr marL="400050" indent="-514350"/>
            <a:r>
              <a:rPr lang="en-US" sz="2800" dirty="0" smtClean="0"/>
              <a:t>Make spending choices not on history – but on future needs</a:t>
            </a:r>
            <a:endParaRPr lang="en-US" sz="2800" dirty="0" smtClean="0"/>
          </a:p>
          <a:p>
            <a:pPr marL="400050" indent="-514350"/>
            <a:r>
              <a:rPr lang="en-US" sz="2800" dirty="0" smtClean="0"/>
              <a:t>We had no choice but to build an Ethereal Library!</a:t>
            </a:r>
          </a:p>
        </p:txBody>
      </p:sp>
      <p:sp>
        <p:nvSpPr>
          <p:cNvPr id="2" name="Title 1"/>
          <p:cNvSpPr>
            <a:spLocks noGrp="1"/>
          </p:cNvSpPr>
          <p:nvPr>
            <p:ph type="title"/>
          </p:nvPr>
        </p:nvSpPr>
        <p:spPr/>
        <p:txBody>
          <a:bodyPr/>
          <a:lstStyle/>
          <a:p>
            <a:r>
              <a:rPr lang="en-US" dirty="0"/>
              <a:t>Change Management</a:t>
            </a:r>
            <a:endParaRPr lang="en-US" dirty="0"/>
          </a:p>
        </p:txBody>
      </p:sp>
      <p:pic>
        <p:nvPicPr>
          <p:cNvPr id="4" name="Picture 3" descr="SquirrelHouse.jpg"/>
          <p:cNvPicPr>
            <a:picLocks noChangeAspect="1"/>
          </p:cNvPicPr>
          <p:nvPr/>
        </p:nvPicPr>
        <p:blipFill>
          <a:blip r:embed="rId2" cstate="print"/>
          <a:stretch>
            <a:fillRect/>
          </a:stretch>
        </p:blipFill>
        <p:spPr>
          <a:xfrm>
            <a:off x="5638800" y="1143000"/>
            <a:ext cx="3040091" cy="4654550"/>
          </a:xfrm>
          <a:prstGeom prst="rect">
            <a:avLst/>
          </a:prstGeom>
        </p:spPr>
      </p:pic>
      <p:sp>
        <p:nvSpPr>
          <p:cNvPr id="5" name="Footer Placeholder 4"/>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066800"/>
            <a:ext cx="4400550" cy="4843463"/>
          </a:xfrm>
        </p:spPr>
        <p:txBody>
          <a:bodyPr>
            <a:normAutofit/>
          </a:bodyPr>
          <a:lstStyle/>
          <a:p>
            <a:r>
              <a:rPr lang="en-US" sz="2800" dirty="0" smtClean="0"/>
              <a:t>Parameters of the Ethereal Library – or the 6P Approach</a:t>
            </a:r>
          </a:p>
          <a:p>
            <a:pPr lvl="2"/>
            <a:r>
              <a:rPr lang="en-US" sz="2800" dirty="0" smtClean="0"/>
              <a:t>Philosophical</a:t>
            </a:r>
          </a:p>
          <a:p>
            <a:pPr lvl="2"/>
            <a:r>
              <a:rPr lang="en-US" sz="2800" dirty="0" smtClean="0"/>
              <a:t>Patient</a:t>
            </a:r>
          </a:p>
          <a:p>
            <a:pPr lvl="2"/>
            <a:r>
              <a:rPr lang="en-US" sz="2800" dirty="0" smtClean="0"/>
              <a:t>Positive</a:t>
            </a:r>
          </a:p>
          <a:p>
            <a:pPr lvl="2"/>
            <a:r>
              <a:rPr lang="en-US" sz="2800" dirty="0" smtClean="0"/>
              <a:t>Proactive</a:t>
            </a:r>
          </a:p>
          <a:p>
            <a:pPr lvl="2"/>
            <a:r>
              <a:rPr lang="en-US" sz="2800" dirty="0" smtClean="0"/>
              <a:t>Perform</a:t>
            </a:r>
          </a:p>
          <a:p>
            <a:pPr lvl="2"/>
            <a:r>
              <a:rPr lang="en-US" sz="2800" dirty="0" smtClean="0"/>
              <a:t>Ms. Pirkola’s Rules</a:t>
            </a:r>
          </a:p>
          <a:p>
            <a:pPr lvl="2"/>
            <a:endParaRPr lang="en-US" dirty="0" smtClean="0"/>
          </a:p>
          <a:p>
            <a:pPr lvl="1"/>
            <a:endParaRPr lang="en-US" dirty="0"/>
          </a:p>
        </p:txBody>
      </p:sp>
      <p:sp>
        <p:nvSpPr>
          <p:cNvPr id="2" name="Title 1"/>
          <p:cNvSpPr>
            <a:spLocks noGrp="1"/>
          </p:cNvSpPr>
          <p:nvPr>
            <p:ph type="title"/>
          </p:nvPr>
        </p:nvSpPr>
        <p:spPr/>
        <p:txBody>
          <a:bodyPr/>
          <a:lstStyle/>
          <a:p>
            <a:r>
              <a:rPr lang="en-US" dirty="0"/>
              <a:t>Change Management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0" y="1139946"/>
            <a:ext cx="3297406" cy="3916414"/>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5105400" cy="4953000"/>
          </a:xfrm>
        </p:spPr>
        <p:txBody>
          <a:bodyPr>
            <a:normAutofit lnSpcReduction="10000"/>
          </a:bodyPr>
          <a:lstStyle/>
          <a:p>
            <a:r>
              <a:rPr lang="en-US" sz="2400" dirty="0" smtClean="0"/>
              <a:t>This is an opportunity to also be freed from what worked and did not work from the past.</a:t>
            </a:r>
          </a:p>
          <a:p>
            <a:r>
              <a:rPr lang="en-US" sz="2400" dirty="0" smtClean="0"/>
              <a:t>With less space – do not try to recapture everything you did – it will not work.</a:t>
            </a:r>
          </a:p>
          <a:p>
            <a:r>
              <a:rPr lang="en-US" sz="2400" dirty="0" smtClean="0"/>
              <a:t>Don’t be bound by the past – “Forget the Alamo” – Lone Star (John Sayles – 1996)</a:t>
            </a:r>
          </a:p>
          <a:p>
            <a:r>
              <a:rPr lang="en-US" sz="2400" dirty="0" smtClean="0"/>
              <a:t>Systems Lesson - </a:t>
            </a:r>
            <a:r>
              <a:rPr lang="en-US" sz="2400" i="1" dirty="0" smtClean="0"/>
              <a:t>Seeman, C. (2002). Invisible fences: A shocking theory for re-examining work flow. Computers in Libraries, 22(7), 24-30. </a:t>
            </a:r>
            <a:endParaRPr lang="en-US" sz="2400" i="1" dirty="0"/>
          </a:p>
        </p:txBody>
      </p:sp>
      <p:sp>
        <p:nvSpPr>
          <p:cNvPr id="2" name="Title 1"/>
          <p:cNvSpPr>
            <a:spLocks noGrp="1"/>
          </p:cNvSpPr>
          <p:nvPr>
            <p:ph type="title"/>
          </p:nvPr>
        </p:nvSpPr>
        <p:spPr/>
        <p:txBody>
          <a:bodyPr>
            <a:normAutofit/>
          </a:bodyPr>
          <a:lstStyle/>
          <a:p>
            <a:r>
              <a:rPr lang="en-US" dirty="0"/>
              <a:t>Change </a:t>
            </a:r>
            <a:r>
              <a:rPr lang="en-US" dirty="0" smtClean="0"/>
              <a:t>Management - </a:t>
            </a:r>
            <a:r>
              <a:rPr lang="en-US" dirty="0" smtClean="0"/>
              <a:t>Philosophical</a:t>
            </a:r>
            <a:endParaRPr lang="en-US" dirty="0"/>
          </a:p>
        </p:txBody>
      </p:sp>
      <p:pic>
        <p:nvPicPr>
          <p:cNvPr id="1026" name="Picture 2" descr="C:\Users\cseeman\Desktop\Squirrels\FenceFlowers.jpg"/>
          <p:cNvPicPr>
            <a:picLocks noChangeAspect="1" noChangeArrowheads="1"/>
          </p:cNvPicPr>
          <p:nvPr/>
        </p:nvPicPr>
        <p:blipFill>
          <a:blip r:embed="rId2" cstate="print"/>
          <a:srcRect/>
          <a:stretch>
            <a:fillRect/>
          </a:stretch>
        </p:blipFill>
        <p:spPr bwMode="auto">
          <a:xfrm>
            <a:off x="5486400" y="1219200"/>
            <a:ext cx="3486150" cy="4648200"/>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7391400" cy="5029200"/>
          </a:xfrm>
        </p:spPr>
        <p:txBody>
          <a:bodyPr>
            <a:normAutofit/>
          </a:bodyPr>
          <a:lstStyle/>
          <a:p>
            <a:r>
              <a:rPr lang="en-US" sz="2800" dirty="0" smtClean="0"/>
              <a:t>Elisabeth </a:t>
            </a:r>
            <a:r>
              <a:rPr lang="en-US" sz="2800" dirty="0" err="1" smtClean="0"/>
              <a:t>Kübler</a:t>
            </a:r>
            <a:r>
              <a:rPr lang="en-US" sz="2800" dirty="0" smtClean="0"/>
              <a:t>-Ross</a:t>
            </a:r>
          </a:p>
          <a:p>
            <a:pPr lvl="1"/>
            <a:r>
              <a:rPr lang="en-US" sz="2500" dirty="0" smtClean="0"/>
              <a:t>Denial /</a:t>
            </a:r>
          </a:p>
          <a:p>
            <a:pPr lvl="1"/>
            <a:r>
              <a:rPr lang="en-US" sz="2800" dirty="0" smtClean="0"/>
              <a:t>Anger</a:t>
            </a:r>
          </a:p>
          <a:p>
            <a:pPr lvl="1"/>
            <a:r>
              <a:rPr lang="en-US" sz="2800" dirty="0" smtClean="0"/>
              <a:t>Bargaining</a:t>
            </a:r>
          </a:p>
          <a:p>
            <a:pPr lvl="1"/>
            <a:r>
              <a:rPr lang="en-US" sz="2800" dirty="0" smtClean="0"/>
              <a:t>Depression</a:t>
            </a:r>
          </a:p>
          <a:p>
            <a:pPr lvl="1"/>
            <a:r>
              <a:rPr lang="en-US" sz="2800" dirty="0" smtClean="0"/>
              <a:t>Acceptance</a:t>
            </a:r>
          </a:p>
          <a:p>
            <a:r>
              <a:rPr lang="en-US" sz="2800" dirty="0" smtClean="0"/>
              <a:t>Everyone </a:t>
            </a:r>
            <a:r>
              <a:rPr lang="en-US" sz="2800" dirty="0" smtClean="0"/>
              <a:t>is moving through this at their own pace – Important for this level of change.</a:t>
            </a:r>
          </a:p>
          <a:p>
            <a:r>
              <a:rPr lang="en-US" sz="2800" dirty="0" smtClean="0"/>
              <a:t>Every time someone says “Change is Hard” – it becomes harder…</a:t>
            </a:r>
          </a:p>
        </p:txBody>
      </p:sp>
      <p:sp>
        <p:nvSpPr>
          <p:cNvPr id="2" name="Title 1"/>
          <p:cNvSpPr>
            <a:spLocks noGrp="1"/>
          </p:cNvSpPr>
          <p:nvPr>
            <p:ph type="title"/>
          </p:nvPr>
        </p:nvSpPr>
        <p:spPr/>
        <p:txBody>
          <a:bodyPr/>
          <a:lstStyle/>
          <a:p>
            <a:r>
              <a:rPr lang="en-US" dirty="0"/>
              <a:t>Change Management - Patient</a:t>
            </a:r>
            <a:endParaRPr lang="en-US" dirty="0"/>
          </a:p>
        </p:txBody>
      </p:sp>
      <p:pic>
        <p:nvPicPr>
          <p:cNvPr id="28674" name="Picture 2" descr="https://farm8.staticflickr.com/7439/12177021545_5989de1e64.jpg"/>
          <p:cNvPicPr>
            <a:picLocks noChangeAspect="1" noChangeArrowheads="1"/>
          </p:cNvPicPr>
          <p:nvPr/>
        </p:nvPicPr>
        <p:blipFill>
          <a:blip r:embed="rId2" cstate="print"/>
          <a:srcRect/>
          <a:stretch>
            <a:fillRect/>
          </a:stretch>
        </p:blipFill>
        <p:spPr bwMode="auto">
          <a:xfrm>
            <a:off x="5181600" y="1099930"/>
            <a:ext cx="3585518" cy="2387956"/>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4724400" cy="4721225"/>
          </a:xfrm>
        </p:spPr>
        <p:txBody>
          <a:bodyPr>
            <a:normAutofit/>
          </a:bodyPr>
          <a:lstStyle/>
          <a:p>
            <a:r>
              <a:rPr lang="en-US" sz="2800" dirty="0" smtClean="0"/>
              <a:t>Don’t expect to have everything mapped out on day 1, or day 100 for that matter!</a:t>
            </a:r>
          </a:p>
          <a:p>
            <a:r>
              <a:rPr lang="en-US" sz="2800" dirty="0" smtClean="0"/>
              <a:t>A </a:t>
            </a:r>
            <a:r>
              <a:rPr lang="en-US" sz="2800" dirty="0" smtClean="0"/>
              <a:t>“born digital” library is </a:t>
            </a:r>
            <a:r>
              <a:rPr lang="en-US" sz="2800" b="1" i="1" dirty="0" smtClean="0"/>
              <a:t>much easier </a:t>
            </a:r>
            <a:r>
              <a:rPr lang="en-US" sz="2800" dirty="0" smtClean="0"/>
              <a:t>to build that a “becoming digital” library.</a:t>
            </a:r>
            <a:endParaRPr lang="en-US" sz="2800" dirty="0"/>
          </a:p>
        </p:txBody>
      </p:sp>
      <p:sp>
        <p:nvSpPr>
          <p:cNvPr id="2" name="Title 1"/>
          <p:cNvSpPr>
            <a:spLocks noGrp="1"/>
          </p:cNvSpPr>
          <p:nvPr>
            <p:ph type="title"/>
          </p:nvPr>
        </p:nvSpPr>
        <p:spPr/>
        <p:txBody>
          <a:bodyPr/>
          <a:lstStyle/>
          <a:p>
            <a:r>
              <a:rPr lang="en-US" dirty="0"/>
              <a:t>Change Management - Patient</a:t>
            </a:r>
            <a:endParaRPr lang="en-US" dirty="0"/>
          </a:p>
        </p:txBody>
      </p:sp>
      <p:pic>
        <p:nvPicPr>
          <p:cNvPr id="2050" name="Picture 2" descr="C:\Users\cseeman\Desktop\Squirrels\Change.jpg"/>
          <p:cNvPicPr>
            <a:picLocks noChangeAspect="1" noChangeArrowheads="1"/>
          </p:cNvPicPr>
          <p:nvPr/>
        </p:nvPicPr>
        <p:blipFill>
          <a:blip r:embed="rId2" cstate="print"/>
          <a:srcRect/>
          <a:stretch>
            <a:fillRect/>
          </a:stretch>
        </p:blipFill>
        <p:spPr bwMode="auto">
          <a:xfrm>
            <a:off x="5257800" y="1066800"/>
            <a:ext cx="3608070" cy="3476625"/>
          </a:xfrm>
          <a:prstGeom prst="rect">
            <a:avLst/>
          </a:prstGeom>
          <a:noFill/>
        </p:spPr>
      </p:pic>
      <p:sp>
        <p:nvSpPr>
          <p:cNvPr id="5" name="TextBox 4"/>
          <p:cNvSpPr txBox="1"/>
          <p:nvPr/>
        </p:nvSpPr>
        <p:spPr>
          <a:xfrm>
            <a:off x="5486400" y="4724401"/>
            <a:ext cx="3276600" cy="1200329"/>
          </a:xfrm>
          <a:prstGeom prst="rect">
            <a:avLst/>
          </a:prstGeom>
          <a:noFill/>
        </p:spPr>
        <p:txBody>
          <a:bodyPr wrap="square" rtlCol="0">
            <a:spAutoFit/>
          </a:bodyPr>
          <a:lstStyle/>
          <a:p>
            <a:r>
              <a:rPr lang="en-US" sz="2400" b="1" i="1" dirty="0" smtClean="0"/>
              <a:t>Quick Change at Toledo Mud Hens – September 2009</a:t>
            </a:r>
            <a:endParaRPr lang="en-US" b="1"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4038600" cy="4876800"/>
          </a:xfrm>
        </p:spPr>
        <p:txBody>
          <a:bodyPr>
            <a:noAutofit/>
          </a:bodyPr>
          <a:lstStyle/>
          <a:p>
            <a:r>
              <a:rPr lang="en-US" sz="2800" dirty="0" smtClean="0"/>
              <a:t>It is very easy to be mired in self-doubt with this type of contraction. </a:t>
            </a:r>
          </a:p>
          <a:p>
            <a:r>
              <a:rPr lang="en-US" sz="2800" dirty="0" smtClean="0"/>
              <a:t>The image of loss cannot be your brand or how you are seen.</a:t>
            </a:r>
          </a:p>
          <a:p>
            <a:r>
              <a:rPr lang="en-US" sz="2800" dirty="0" smtClean="0"/>
              <a:t>Important to not dwell on decisions that do not benefit you in these projects.</a:t>
            </a:r>
          </a:p>
        </p:txBody>
      </p:sp>
      <p:sp>
        <p:nvSpPr>
          <p:cNvPr id="2" name="Title 1"/>
          <p:cNvSpPr>
            <a:spLocks noGrp="1"/>
          </p:cNvSpPr>
          <p:nvPr>
            <p:ph type="title"/>
          </p:nvPr>
        </p:nvSpPr>
        <p:spPr/>
        <p:txBody>
          <a:bodyPr/>
          <a:lstStyle/>
          <a:p>
            <a:r>
              <a:rPr lang="en-US" dirty="0"/>
              <a:t>Change Management - Positive</a:t>
            </a:r>
            <a:endParaRPr lang="en-US" dirty="0"/>
          </a:p>
        </p:txBody>
      </p:sp>
      <p:pic>
        <p:nvPicPr>
          <p:cNvPr id="5" name="Picture 4" descr="Last Cart.jpg"/>
          <p:cNvPicPr>
            <a:picLocks noChangeAspect="1"/>
          </p:cNvPicPr>
          <p:nvPr/>
        </p:nvPicPr>
        <p:blipFill>
          <a:blip r:embed="rId2" cstate="print"/>
          <a:stretch>
            <a:fillRect/>
          </a:stretch>
        </p:blipFill>
        <p:spPr>
          <a:xfrm>
            <a:off x="4381584" y="1981200"/>
            <a:ext cx="4573116" cy="304800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1"/>
            <a:ext cx="8382000" cy="1828799"/>
          </a:xfrm>
        </p:spPr>
        <p:txBody>
          <a:bodyPr>
            <a:normAutofit/>
          </a:bodyPr>
          <a:lstStyle/>
          <a:p>
            <a:r>
              <a:rPr lang="en-US" sz="2800" dirty="0" smtClean="0"/>
              <a:t>There are also some actual positives about not having a public space.</a:t>
            </a:r>
          </a:p>
          <a:p>
            <a:r>
              <a:rPr lang="en-US" sz="2800" dirty="0" smtClean="0"/>
              <a:t>No longer have to worry about evenings and weekends in bad Michigan weather…</a:t>
            </a:r>
            <a:endParaRPr lang="en-US" sz="2800" dirty="0"/>
          </a:p>
        </p:txBody>
      </p:sp>
      <p:sp>
        <p:nvSpPr>
          <p:cNvPr id="2" name="Title 1"/>
          <p:cNvSpPr>
            <a:spLocks noGrp="1"/>
          </p:cNvSpPr>
          <p:nvPr>
            <p:ph type="title"/>
          </p:nvPr>
        </p:nvSpPr>
        <p:spPr/>
        <p:txBody>
          <a:bodyPr/>
          <a:lstStyle/>
          <a:p>
            <a:r>
              <a:rPr lang="en-US" dirty="0"/>
              <a:t>Change Management - Positive</a:t>
            </a:r>
            <a:endParaRPr lang="en-US" dirty="0"/>
          </a:p>
        </p:txBody>
      </p:sp>
      <p:pic>
        <p:nvPicPr>
          <p:cNvPr id="1026" name="Picture 2" descr="H:\Writing and Conferences\SEMLOL\AnnArborStorm.jpg"/>
          <p:cNvPicPr>
            <a:picLocks noChangeAspect="1" noChangeArrowheads="1"/>
          </p:cNvPicPr>
          <p:nvPr/>
        </p:nvPicPr>
        <p:blipFill>
          <a:blip r:embed="rId2" cstate="print"/>
          <a:srcRect/>
          <a:stretch>
            <a:fillRect/>
          </a:stretch>
        </p:blipFill>
        <p:spPr bwMode="auto">
          <a:xfrm>
            <a:off x="1676400" y="2875698"/>
            <a:ext cx="5691187" cy="2662355"/>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5105400" cy="4724400"/>
          </a:xfrm>
        </p:spPr>
        <p:txBody>
          <a:bodyPr>
            <a:normAutofit/>
          </a:bodyPr>
          <a:lstStyle/>
          <a:p>
            <a:r>
              <a:rPr lang="en-US" sz="2800" dirty="0" smtClean="0"/>
              <a:t>The biggest issue is that we will be out of sight.</a:t>
            </a:r>
          </a:p>
          <a:p>
            <a:r>
              <a:rPr lang="en-US" sz="2800" dirty="0" smtClean="0"/>
              <a:t>We need to be more proactive about doing outreach and connecting with faculty and students.</a:t>
            </a:r>
          </a:p>
          <a:p>
            <a:r>
              <a:rPr lang="en-US" sz="2800" dirty="0" smtClean="0"/>
              <a:t>We use all virtual reference systems (chat &amp; email) – need to push them more.</a:t>
            </a:r>
          </a:p>
          <a:p>
            <a:r>
              <a:rPr lang="en-US" sz="2800" b="1" i="1" dirty="0" smtClean="0"/>
              <a:t>Being visible is our biggest need right now.</a:t>
            </a:r>
          </a:p>
          <a:p>
            <a:endParaRPr lang="en-US" dirty="0"/>
          </a:p>
        </p:txBody>
      </p:sp>
      <p:sp>
        <p:nvSpPr>
          <p:cNvPr id="2" name="Title 1"/>
          <p:cNvSpPr>
            <a:spLocks noGrp="1"/>
          </p:cNvSpPr>
          <p:nvPr>
            <p:ph type="title"/>
          </p:nvPr>
        </p:nvSpPr>
        <p:spPr/>
        <p:txBody>
          <a:bodyPr/>
          <a:lstStyle/>
          <a:p>
            <a:r>
              <a:rPr lang="en-US" dirty="0"/>
              <a:t>Change Management - Proactive</a:t>
            </a:r>
            <a:endParaRPr lang="en-US" dirty="0"/>
          </a:p>
        </p:txBody>
      </p:sp>
      <p:pic>
        <p:nvPicPr>
          <p:cNvPr id="4" name="Picture 3" descr="Flapjack Hiding.jpg"/>
          <p:cNvPicPr>
            <a:picLocks noChangeAspect="1"/>
          </p:cNvPicPr>
          <p:nvPr/>
        </p:nvPicPr>
        <p:blipFill>
          <a:blip r:embed="rId2" cstate="print"/>
          <a:stretch>
            <a:fillRect/>
          </a:stretch>
        </p:blipFill>
        <p:spPr>
          <a:xfrm>
            <a:off x="5715000" y="1142999"/>
            <a:ext cx="3162969" cy="4928179"/>
          </a:xfrm>
          <a:prstGeom prst="rect">
            <a:avLst/>
          </a:prstGeom>
        </p:spPr>
      </p:pic>
      <p:sp>
        <p:nvSpPr>
          <p:cNvPr id="5" name="Footer Placeholder 4"/>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6324600" cy="4876800"/>
          </a:xfrm>
        </p:spPr>
        <p:txBody>
          <a:bodyPr>
            <a:normAutofit/>
          </a:bodyPr>
          <a:lstStyle/>
          <a:p>
            <a:r>
              <a:rPr lang="en-US" sz="2800" dirty="0" smtClean="0"/>
              <a:t>I have been a strong proponent of the Reference Desk – even as many libraries are moving away from that.</a:t>
            </a:r>
          </a:p>
          <a:p>
            <a:r>
              <a:rPr lang="en-US" sz="2800" dirty="0" smtClean="0"/>
              <a:t>We experimented with a reference service point at </a:t>
            </a:r>
            <a:r>
              <a:rPr lang="en-US" sz="2800" dirty="0" err="1" smtClean="0"/>
              <a:t>Tozzi</a:t>
            </a:r>
            <a:r>
              <a:rPr lang="en-US" sz="2800" dirty="0" smtClean="0"/>
              <a:t> Center, but it was not ideal.</a:t>
            </a:r>
          </a:p>
          <a:p>
            <a:r>
              <a:rPr lang="en-US" sz="2800" dirty="0" smtClean="0"/>
              <a:t>We were given the front desk in the Ross Modular Offices – flipped it from Welcome Desk to Reference Desk.</a:t>
            </a:r>
          </a:p>
          <a:p>
            <a:r>
              <a:rPr lang="en-US" sz="2800" dirty="0" smtClean="0"/>
              <a:t>Having visible staff is important – but they need a good place to work from!</a:t>
            </a:r>
            <a:endParaRPr lang="en-US" sz="2800" dirty="0"/>
          </a:p>
        </p:txBody>
      </p:sp>
      <p:sp>
        <p:nvSpPr>
          <p:cNvPr id="2" name="Title 1"/>
          <p:cNvSpPr>
            <a:spLocks noGrp="1"/>
          </p:cNvSpPr>
          <p:nvPr>
            <p:ph type="title"/>
          </p:nvPr>
        </p:nvSpPr>
        <p:spPr/>
        <p:txBody>
          <a:bodyPr>
            <a:normAutofit/>
          </a:bodyPr>
          <a:lstStyle/>
          <a:p>
            <a:r>
              <a:rPr lang="en-US" dirty="0"/>
              <a:t>Change Management - Proactive</a:t>
            </a:r>
            <a:r>
              <a:rPr lang="en-US" dirty="0" smtClean="0"/>
              <a:t>	</a:t>
            </a:r>
            <a:endParaRPr lang="en-US" dirty="0"/>
          </a:p>
        </p:txBody>
      </p:sp>
      <p:sp>
        <p:nvSpPr>
          <p:cNvPr id="39941" name="AutoShape 5" descr="https://mail-attachment.googleusercontent.com/attachment/u/0/?ui=2&amp;ik=d85fc8d836&amp;view=att&amp;th=13ef64b6cfb240f3&amp;attid=0.3&amp;disp=inline&amp;realattid=f_hhc5z85n2&amp;safe=1&amp;zw&amp;saduie=AG9B_P9PoYlYcznzq6qW-vtTJ9Qc&amp;sadet=1369934676512&amp;sads=YEmf6PV4ylfWxFMs_g3pTb4X0k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6" name="Picture 5" descr="waldo-zombie cane.jpg"/>
          <p:cNvPicPr>
            <a:picLocks noChangeAspect="1"/>
          </p:cNvPicPr>
          <p:nvPr/>
        </p:nvPicPr>
        <p:blipFill>
          <a:blip r:embed="rId2" cstate="print"/>
          <a:stretch>
            <a:fillRect/>
          </a:stretch>
        </p:blipFill>
        <p:spPr>
          <a:xfrm>
            <a:off x="6794500" y="1219200"/>
            <a:ext cx="2120900" cy="4542831"/>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Users\cseeman\Desktop\Squirrels\Wall3.jpg"/>
          <p:cNvPicPr>
            <a:picLocks noChangeAspect="1" noChangeArrowheads="1"/>
          </p:cNvPicPr>
          <p:nvPr/>
        </p:nvPicPr>
        <p:blipFill>
          <a:blip r:embed="rId2" cstate="print"/>
          <a:srcRect/>
          <a:stretch>
            <a:fillRect/>
          </a:stretch>
        </p:blipFill>
        <p:spPr bwMode="auto">
          <a:xfrm>
            <a:off x="4380934" y="3579812"/>
            <a:ext cx="3823901" cy="2336655"/>
          </a:xfrm>
          <a:prstGeom prst="rect">
            <a:avLst/>
          </a:prstGeom>
          <a:noFill/>
        </p:spPr>
      </p:pic>
      <p:sp>
        <p:nvSpPr>
          <p:cNvPr id="3" name="Content Placeholder 2"/>
          <p:cNvSpPr>
            <a:spLocks noGrp="1"/>
          </p:cNvSpPr>
          <p:nvPr>
            <p:ph idx="1"/>
          </p:nvPr>
        </p:nvSpPr>
        <p:spPr>
          <a:xfrm>
            <a:off x="381000" y="1219200"/>
            <a:ext cx="3810000" cy="4721225"/>
          </a:xfrm>
        </p:spPr>
        <p:txBody>
          <a:bodyPr>
            <a:normAutofit/>
          </a:bodyPr>
          <a:lstStyle/>
          <a:p>
            <a:r>
              <a:rPr lang="en-US" sz="2800" dirty="0" smtClean="0"/>
              <a:t>In this change, there was never an issue about Kresge Library as a service point.</a:t>
            </a:r>
          </a:p>
          <a:p>
            <a:r>
              <a:rPr lang="en-US" sz="2800" dirty="0" smtClean="0"/>
              <a:t>That was what </a:t>
            </a:r>
            <a:r>
              <a:rPr lang="en-US" sz="2800" i="1" dirty="0" smtClean="0"/>
              <a:t>kept us going.</a:t>
            </a:r>
          </a:p>
          <a:p>
            <a:r>
              <a:rPr lang="en-US" sz="2800" dirty="0" smtClean="0"/>
              <a:t>That has to be what </a:t>
            </a:r>
            <a:r>
              <a:rPr lang="en-US" sz="2800" b="1" i="1" dirty="0" smtClean="0"/>
              <a:t>keeps us going.</a:t>
            </a:r>
            <a:endParaRPr lang="en-US" sz="2800" b="1" i="1" dirty="0"/>
          </a:p>
        </p:txBody>
      </p:sp>
      <p:sp>
        <p:nvSpPr>
          <p:cNvPr id="2" name="Title 1"/>
          <p:cNvSpPr>
            <a:spLocks noGrp="1"/>
          </p:cNvSpPr>
          <p:nvPr>
            <p:ph type="title"/>
          </p:nvPr>
        </p:nvSpPr>
        <p:spPr/>
        <p:txBody>
          <a:bodyPr/>
          <a:lstStyle/>
          <a:p>
            <a:r>
              <a:rPr lang="en-US" dirty="0"/>
              <a:t>Change Management - Perform</a:t>
            </a:r>
            <a:endParaRPr lang="en-US" dirty="0"/>
          </a:p>
        </p:txBody>
      </p:sp>
      <p:pic>
        <p:nvPicPr>
          <p:cNvPr id="3075" name="Picture 3" descr="C:\Users\cseeman\Desktop\Squirrels\Wall2.jpg"/>
          <p:cNvPicPr>
            <a:picLocks noChangeAspect="1" noChangeArrowheads="1"/>
          </p:cNvPicPr>
          <p:nvPr/>
        </p:nvPicPr>
        <p:blipFill>
          <a:blip r:embed="rId3" cstate="print"/>
          <a:srcRect/>
          <a:stretch>
            <a:fillRect/>
          </a:stretch>
        </p:blipFill>
        <p:spPr bwMode="auto">
          <a:xfrm>
            <a:off x="4572000" y="914400"/>
            <a:ext cx="3454400" cy="2304733"/>
          </a:xfrm>
          <a:prstGeom prst="rect">
            <a:avLst/>
          </a:prstGeom>
          <a:noFill/>
        </p:spPr>
      </p:pic>
      <p:pic>
        <p:nvPicPr>
          <p:cNvPr id="3074" name="Picture 2" descr="C:\Users\cseeman\Desktop\Squirrels\Award.jpg"/>
          <p:cNvPicPr>
            <a:picLocks noChangeAspect="1" noChangeArrowheads="1"/>
          </p:cNvPicPr>
          <p:nvPr/>
        </p:nvPicPr>
        <p:blipFill>
          <a:blip r:embed="rId4" cstate="print"/>
          <a:srcRect/>
          <a:stretch>
            <a:fillRect/>
          </a:stretch>
        </p:blipFill>
        <p:spPr bwMode="auto">
          <a:xfrm>
            <a:off x="7391400" y="2209800"/>
            <a:ext cx="1626870" cy="2438400"/>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4800600" cy="4721225"/>
          </a:xfrm>
        </p:spPr>
        <p:txBody>
          <a:bodyPr>
            <a:normAutofit/>
          </a:bodyPr>
          <a:lstStyle/>
          <a:p>
            <a:r>
              <a:rPr lang="en-US" sz="2800" dirty="0" smtClean="0"/>
              <a:t>Since we have lost our space – it is all about service.</a:t>
            </a:r>
          </a:p>
          <a:p>
            <a:r>
              <a:rPr lang="en-US" sz="2800" dirty="0" smtClean="0"/>
              <a:t>We need to be creative in how we deliver services to our community.</a:t>
            </a:r>
          </a:p>
          <a:p>
            <a:r>
              <a:rPr lang="en-US" sz="2800" dirty="0" smtClean="0"/>
              <a:t>Pay close attention to what they need.</a:t>
            </a:r>
          </a:p>
          <a:p>
            <a:r>
              <a:rPr lang="en-US" sz="2800" dirty="0" smtClean="0"/>
              <a:t>Experiment and change are critical elements.</a:t>
            </a:r>
            <a:endParaRPr lang="en-US" sz="2800" dirty="0"/>
          </a:p>
        </p:txBody>
      </p:sp>
      <p:sp>
        <p:nvSpPr>
          <p:cNvPr id="2" name="Title 1"/>
          <p:cNvSpPr>
            <a:spLocks noGrp="1"/>
          </p:cNvSpPr>
          <p:nvPr>
            <p:ph type="title"/>
          </p:nvPr>
        </p:nvSpPr>
        <p:spPr/>
        <p:txBody>
          <a:bodyPr/>
          <a:lstStyle/>
          <a:p>
            <a:r>
              <a:rPr lang="en-US" dirty="0"/>
              <a:t>Change Management - Perform</a:t>
            </a:r>
            <a:endParaRPr lang="en-US" dirty="0"/>
          </a:p>
        </p:txBody>
      </p:sp>
      <p:pic>
        <p:nvPicPr>
          <p:cNvPr id="4" name="Picture 3" descr="JugglingSquirrel.jpg"/>
          <p:cNvPicPr>
            <a:picLocks noChangeAspect="1"/>
          </p:cNvPicPr>
          <p:nvPr/>
        </p:nvPicPr>
        <p:blipFill>
          <a:blip r:embed="rId2" cstate="print"/>
          <a:stretch>
            <a:fillRect/>
          </a:stretch>
        </p:blipFill>
        <p:spPr>
          <a:xfrm>
            <a:off x="5334000" y="1752600"/>
            <a:ext cx="3657249" cy="3578102"/>
          </a:xfrm>
          <a:prstGeom prst="rect">
            <a:avLst/>
          </a:prstGeom>
        </p:spPr>
      </p:pic>
      <p:sp>
        <p:nvSpPr>
          <p:cNvPr id="5" name="Footer Placeholder 4"/>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0013"/>
            <a:ext cx="5105400" cy="4570412"/>
          </a:xfrm>
        </p:spPr>
        <p:txBody>
          <a:bodyPr>
            <a:normAutofit/>
          </a:bodyPr>
          <a:lstStyle/>
          <a:p>
            <a:r>
              <a:rPr lang="en-US" sz="2800" dirty="0" smtClean="0"/>
              <a:t>Flexibility!</a:t>
            </a:r>
          </a:p>
          <a:p>
            <a:r>
              <a:rPr lang="en-US" sz="2800" dirty="0" smtClean="0"/>
              <a:t>It has to work in all directions.</a:t>
            </a:r>
          </a:p>
          <a:p>
            <a:r>
              <a:rPr lang="en-US" sz="2800" dirty="0" smtClean="0"/>
              <a:t>We also need to be flexible with staff as they learn to work with these new confines.</a:t>
            </a:r>
          </a:p>
          <a:p>
            <a:r>
              <a:rPr lang="en-US" sz="2800" dirty="0" smtClean="0"/>
              <a:t>New Service points need time to develop.</a:t>
            </a:r>
            <a:endParaRPr lang="en-US" sz="2800" dirty="0"/>
          </a:p>
        </p:txBody>
      </p:sp>
      <p:sp>
        <p:nvSpPr>
          <p:cNvPr id="2" name="Title 1"/>
          <p:cNvSpPr>
            <a:spLocks noGrp="1"/>
          </p:cNvSpPr>
          <p:nvPr>
            <p:ph type="title"/>
          </p:nvPr>
        </p:nvSpPr>
        <p:spPr/>
        <p:txBody>
          <a:bodyPr/>
          <a:lstStyle/>
          <a:p>
            <a:r>
              <a:rPr lang="en-US" dirty="0"/>
              <a:t>Change Management - Ms</a:t>
            </a:r>
            <a:r>
              <a:rPr lang="en-US" dirty="0" smtClean="0"/>
              <a:t>. Pirkola’s Rules</a:t>
            </a:r>
            <a:endParaRPr lang="en-US" dirty="0"/>
          </a:p>
        </p:txBody>
      </p:sp>
      <p:pic>
        <p:nvPicPr>
          <p:cNvPr id="4" name="Picture 2" descr="https://farm3.staticflickr.com/2824/11406663456_310e90113d.jpg"/>
          <p:cNvPicPr>
            <a:picLocks noChangeAspect="1" noChangeArrowheads="1"/>
          </p:cNvPicPr>
          <p:nvPr/>
        </p:nvPicPr>
        <p:blipFill>
          <a:blip r:embed="rId2" cstate="print"/>
          <a:srcRect/>
          <a:stretch>
            <a:fillRect/>
          </a:stretch>
        </p:blipFill>
        <p:spPr bwMode="auto">
          <a:xfrm>
            <a:off x="5715000" y="1066800"/>
            <a:ext cx="3171825" cy="4762500"/>
          </a:xfrm>
          <a:prstGeom prst="rect">
            <a:avLst/>
          </a:prstGeom>
          <a:noFill/>
        </p:spPr>
      </p:pic>
      <p:sp>
        <p:nvSpPr>
          <p:cNvPr id="5" name="Footer Placeholder 4"/>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71575"/>
            <a:ext cx="7848600" cy="2181225"/>
          </a:xfrm>
        </p:spPr>
        <p:txBody>
          <a:bodyPr>
            <a:normAutofit fontScale="85000" lnSpcReduction="20000"/>
          </a:bodyPr>
          <a:lstStyle/>
          <a:p>
            <a:r>
              <a:rPr lang="en-US" sz="2800" dirty="0" smtClean="0"/>
              <a:t>Balance is critical</a:t>
            </a:r>
          </a:p>
          <a:p>
            <a:r>
              <a:rPr lang="en-US" sz="2800" dirty="0" smtClean="0"/>
              <a:t>Empathy for patrons and staff need to be balanced against each other.</a:t>
            </a:r>
          </a:p>
          <a:p>
            <a:pPr lvl="1"/>
            <a:r>
              <a:rPr lang="en-US" sz="2800" dirty="0" smtClean="0"/>
              <a:t>The more we provide for patrons, the more we lean on staff.</a:t>
            </a:r>
          </a:p>
          <a:p>
            <a:pPr lvl="1"/>
            <a:r>
              <a:rPr lang="en-US" sz="2800" dirty="0" smtClean="0"/>
              <a:t>The more we provide for the staff, the less we provide for patrons.</a:t>
            </a:r>
            <a:endParaRPr lang="en-US" sz="2800" dirty="0"/>
          </a:p>
        </p:txBody>
      </p:sp>
      <p:sp>
        <p:nvSpPr>
          <p:cNvPr id="2" name="Title 1"/>
          <p:cNvSpPr>
            <a:spLocks noGrp="1"/>
          </p:cNvSpPr>
          <p:nvPr>
            <p:ph type="title"/>
          </p:nvPr>
        </p:nvSpPr>
        <p:spPr/>
        <p:txBody>
          <a:bodyPr/>
          <a:lstStyle/>
          <a:p>
            <a:r>
              <a:rPr lang="en-US" dirty="0"/>
              <a:t>Change Management - Ms</a:t>
            </a:r>
            <a:r>
              <a:rPr lang="en-US" dirty="0" smtClean="0"/>
              <a:t>. Pirkola’s Rules</a:t>
            </a:r>
            <a:endParaRPr lang="en-US" dirty="0"/>
          </a:p>
        </p:txBody>
      </p:sp>
      <p:pic>
        <p:nvPicPr>
          <p:cNvPr id="1026" name="Picture 2" descr="C:\Users\cseeman\Desktop\Squirrels\balance.jpg"/>
          <p:cNvPicPr>
            <a:picLocks noChangeAspect="1" noChangeArrowheads="1"/>
          </p:cNvPicPr>
          <p:nvPr/>
        </p:nvPicPr>
        <p:blipFill>
          <a:blip r:embed="rId2" cstate="print"/>
          <a:srcRect/>
          <a:stretch>
            <a:fillRect/>
          </a:stretch>
        </p:blipFill>
        <p:spPr bwMode="auto">
          <a:xfrm>
            <a:off x="762000" y="3505200"/>
            <a:ext cx="6967538" cy="2121694"/>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057400"/>
            <a:ext cx="2590800" cy="3200400"/>
          </a:xfrm>
        </p:spPr>
        <p:txBody>
          <a:bodyPr>
            <a:normAutofit/>
          </a:bodyPr>
          <a:lstStyle/>
          <a:p>
            <a:pPr marL="0" indent="0" algn="ctr">
              <a:buNone/>
            </a:pPr>
            <a:r>
              <a:rPr lang="en-US" sz="2800" i="1" dirty="0" smtClean="0"/>
              <a:t>Managing associated changes to services for the Ross Community</a:t>
            </a:r>
          </a:p>
          <a:p>
            <a:pPr>
              <a:buNone/>
            </a:pPr>
            <a:endParaRPr lang="en-US" dirty="0"/>
          </a:p>
        </p:txBody>
      </p:sp>
      <p:sp>
        <p:nvSpPr>
          <p:cNvPr id="2" name="Title 1"/>
          <p:cNvSpPr>
            <a:spLocks noGrp="1"/>
          </p:cNvSpPr>
          <p:nvPr>
            <p:ph type="title"/>
          </p:nvPr>
        </p:nvSpPr>
        <p:spPr/>
        <p:txBody>
          <a:bodyPr/>
          <a:lstStyle/>
          <a:p>
            <a:r>
              <a:rPr lang="en-US" dirty="0" smtClean="0"/>
              <a:t>Becoming the Ethereal Library</a:t>
            </a:r>
            <a:endParaRPr lang="en-US" dirty="0"/>
          </a:p>
        </p:txBody>
      </p:sp>
      <p:pic>
        <p:nvPicPr>
          <p:cNvPr id="4098" name="Picture 2" descr="H:\Writing and Conferences\SEMLOL\Tree.jpg"/>
          <p:cNvPicPr>
            <a:picLocks noChangeAspect="1" noChangeArrowheads="1"/>
          </p:cNvPicPr>
          <p:nvPr/>
        </p:nvPicPr>
        <p:blipFill>
          <a:blip r:embed="rId2" cstate="print"/>
          <a:srcRect/>
          <a:stretch>
            <a:fillRect/>
          </a:stretch>
        </p:blipFill>
        <p:spPr bwMode="auto">
          <a:xfrm>
            <a:off x="2895600" y="1066800"/>
            <a:ext cx="5791200" cy="4837212"/>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3962400" cy="4797425"/>
          </a:xfrm>
        </p:spPr>
        <p:txBody>
          <a:bodyPr>
            <a:normAutofit lnSpcReduction="10000"/>
          </a:bodyPr>
          <a:lstStyle/>
          <a:p>
            <a:r>
              <a:rPr lang="en-US" sz="2800" dirty="0" smtClean="0"/>
              <a:t>Assess what you can do with your new space.</a:t>
            </a:r>
          </a:p>
          <a:p>
            <a:r>
              <a:rPr lang="en-US" sz="2800" dirty="0" smtClean="0"/>
              <a:t>Give up traditional services if you cannot manage or run them effectively.</a:t>
            </a:r>
          </a:p>
          <a:p>
            <a:r>
              <a:rPr lang="en-US" sz="2800" dirty="0" smtClean="0"/>
              <a:t>You are playing with house money with these contractions – take risks &amp; </a:t>
            </a:r>
            <a:r>
              <a:rPr lang="en-US" sz="2800" dirty="0"/>
              <a:t>be </a:t>
            </a:r>
            <a:r>
              <a:rPr lang="en-US" sz="2800" dirty="0" smtClean="0"/>
              <a:t>entrepreneurial</a:t>
            </a:r>
            <a:r>
              <a:rPr lang="en-US" sz="2800" dirty="0"/>
              <a:t>. </a:t>
            </a:r>
            <a:endParaRPr lang="en-US" sz="2800" dirty="0" smtClean="0"/>
          </a:p>
        </p:txBody>
      </p:sp>
      <p:sp>
        <p:nvSpPr>
          <p:cNvPr id="2" name="Title 1"/>
          <p:cNvSpPr>
            <a:spLocks noGrp="1"/>
          </p:cNvSpPr>
          <p:nvPr>
            <p:ph type="title"/>
          </p:nvPr>
        </p:nvSpPr>
        <p:spPr/>
        <p:txBody>
          <a:bodyPr/>
          <a:lstStyle/>
          <a:p>
            <a:r>
              <a:rPr lang="en-US" dirty="0"/>
              <a:t>Becoming the Ethereal Library</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979642"/>
            <a:ext cx="4343400" cy="289560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797425"/>
          </a:xfrm>
        </p:spPr>
        <p:txBody>
          <a:bodyPr>
            <a:normAutofit/>
          </a:bodyPr>
          <a:lstStyle/>
          <a:p>
            <a:r>
              <a:rPr lang="en-US" sz="2800" dirty="0" smtClean="0"/>
              <a:t>Embedded Librarian program for MAP and Action-Learning continues at Kresge.</a:t>
            </a:r>
          </a:p>
          <a:p>
            <a:r>
              <a:rPr lang="en-US" sz="2800" dirty="0" smtClean="0"/>
              <a:t>New embedded librarians for entry core class for all BBA Sophomores (500). Librarians are assigned to every section (14) to support their research on a company &amp; response to a social issue. (MERGE)</a:t>
            </a:r>
          </a:p>
          <a:p>
            <a:r>
              <a:rPr lang="en-US" sz="2800" dirty="0" smtClean="0"/>
              <a:t>Faculty Research Service</a:t>
            </a:r>
          </a:p>
          <a:p>
            <a:r>
              <a:rPr lang="en-US" sz="2800" dirty="0" smtClean="0"/>
              <a:t>Continue to support other student research (coursework, clubs, careers, case competitions &amp; curiosity)</a:t>
            </a:r>
          </a:p>
        </p:txBody>
      </p:sp>
      <p:sp>
        <p:nvSpPr>
          <p:cNvPr id="2" name="Title 1"/>
          <p:cNvSpPr>
            <a:spLocks noGrp="1"/>
          </p:cNvSpPr>
          <p:nvPr>
            <p:ph type="title"/>
          </p:nvPr>
        </p:nvSpPr>
        <p:spPr/>
        <p:txBody>
          <a:bodyPr>
            <a:normAutofit fontScale="90000"/>
          </a:bodyPr>
          <a:lstStyle/>
          <a:p>
            <a:r>
              <a:rPr lang="en-US" dirty="0"/>
              <a:t>Becoming the Ethereal </a:t>
            </a:r>
            <a:r>
              <a:rPr lang="en-US" dirty="0" smtClean="0"/>
              <a:t>Library – </a:t>
            </a:r>
            <a:r>
              <a:rPr lang="en-US" dirty="0" smtClean="0"/>
              <a:t>Existing Programs</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419260856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4648200" cy="4797425"/>
          </a:xfrm>
        </p:spPr>
        <p:txBody>
          <a:bodyPr>
            <a:normAutofit fontScale="92500" lnSpcReduction="20000"/>
          </a:bodyPr>
          <a:lstStyle/>
          <a:p>
            <a:r>
              <a:rPr lang="en-US" sz="2800" dirty="0" smtClean="0"/>
              <a:t>Coursepack &amp; Curriculum Support – Moved to Study.net with Kresge Support. </a:t>
            </a:r>
          </a:p>
          <a:p>
            <a:r>
              <a:rPr lang="en-US" sz="2800" dirty="0" smtClean="0"/>
              <a:t>Previously a print solution – but we did not have a large enough distribution point during construction.</a:t>
            </a:r>
          </a:p>
          <a:p>
            <a:r>
              <a:rPr lang="en-US" sz="2800" dirty="0" smtClean="0"/>
              <a:t>Community and Alumni assistance (without walk-in access). </a:t>
            </a:r>
          </a:p>
          <a:p>
            <a:r>
              <a:rPr lang="en-US" sz="2800" dirty="0" smtClean="0"/>
              <a:t>Move remaining print holdings to electronic access.</a:t>
            </a:r>
          </a:p>
          <a:p>
            <a:endParaRPr lang="en-US" sz="2800" dirty="0"/>
          </a:p>
        </p:txBody>
      </p:sp>
      <p:sp>
        <p:nvSpPr>
          <p:cNvPr id="2" name="Title 1"/>
          <p:cNvSpPr>
            <a:spLocks noGrp="1"/>
          </p:cNvSpPr>
          <p:nvPr>
            <p:ph type="title"/>
          </p:nvPr>
        </p:nvSpPr>
        <p:spPr/>
        <p:txBody>
          <a:bodyPr>
            <a:normAutofit fontScale="90000"/>
          </a:bodyPr>
          <a:lstStyle/>
          <a:p>
            <a:r>
              <a:rPr lang="en-US" dirty="0"/>
              <a:t>Becoming the Ethereal </a:t>
            </a:r>
            <a:r>
              <a:rPr lang="en-US" dirty="0" smtClean="0"/>
              <a:t>Library – </a:t>
            </a:r>
            <a:r>
              <a:rPr lang="en-US" dirty="0" smtClean="0"/>
              <a:t>Existing Programs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0200" y="1143000"/>
            <a:ext cx="3422085" cy="423545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4953000" cy="5029200"/>
          </a:xfrm>
        </p:spPr>
        <p:txBody>
          <a:bodyPr>
            <a:normAutofit lnSpcReduction="10000"/>
          </a:bodyPr>
          <a:lstStyle/>
          <a:p>
            <a:r>
              <a:rPr lang="en-US" sz="2800" dirty="0" smtClean="0"/>
              <a:t>Exam/Assignment Program</a:t>
            </a:r>
          </a:p>
          <a:p>
            <a:pPr lvl="1"/>
            <a:r>
              <a:rPr lang="en-US" sz="2800" dirty="0" smtClean="0"/>
              <a:t>Many faculty do not want to hand back assignments in class.</a:t>
            </a:r>
          </a:p>
          <a:p>
            <a:pPr lvl="1"/>
            <a:r>
              <a:rPr lang="en-US" sz="2800" dirty="0" smtClean="0"/>
              <a:t>Some faculty also do not let students keep completed exams.</a:t>
            </a:r>
          </a:p>
          <a:p>
            <a:pPr lvl="1"/>
            <a:r>
              <a:rPr lang="en-US" sz="2800" dirty="0" smtClean="0"/>
              <a:t>This service ran as a pilot in Winter Term and went go to the Library in the Fall 2014.</a:t>
            </a:r>
          </a:p>
          <a:p>
            <a:pPr lvl="1"/>
            <a:r>
              <a:rPr lang="en-US" sz="2800" dirty="0" smtClean="0"/>
              <a:t>Will Continue with Kresge into the new building.</a:t>
            </a:r>
          </a:p>
        </p:txBody>
      </p:sp>
      <p:sp>
        <p:nvSpPr>
          <p:cNvPr id="2" name="Title 1"/>
          <p:cNvSpPr>
            <a:spLocks noGrp="1"/>
          </p:cNvSpPr>
          <p:nvPr>
            <p:ph type="title"/>
          </p:nvPr>
        </p:nvSpPr>
        <p:spPr>
          <a:xfrm>
            <a:off x="628650" y="365126"/>
            <a:ext cx="8203658" cy="806450"/>
          </a:xfrm>
        </p:spPr>
        <p:txBody>
          <a:bodyPr>
            <a:normAutofit fontScale="90000"/>
          </a:bodyPr>
          <a:lstStyle/>
          <a:p>
            <a:r>
              <a:rPr lang="en-US" sz="3200" dirty="0"/>
              <a:t>Becoming the Ethereal </a:t>
            </a:r>
            <a:r>
              <a:rPr lang="en-US" sz="3200" dirty="0" smtClean="0"/>
              <a:t>Library – </a:t>
            </a:r>
            <a:r>
              <a:rPr lang="en-US" sz="3200" dirty="0" smtClean="0"/>
              <a:t>New Programs</a:t>
            </a:r>
            <a:endParaRPr lang="en-US" sz="3200" dirty="0"/>
          </a:p>
        </p:txBody>
      </p:sp>
      <p:pic>
        <p:nvPicPr>
          <p:cNvPr id="4" name="Picture 3" descr="multitasking.jpg"/>
          <p:cNvPicPr>
            <a:picLocks noChangeAspect="1"/>
          </p:cNvPicPr>
          <p:nvPr/>
        </p:nvPicPr>
        <p:blipFill>
          <a:blip r:embed="rId2" cstate="print"/>
          <a:stretch>
            <a:fillRect/>
          </a:stretch>
        </p:blipFill>
        <p:spPr>
          <a:xfrm>
            <a:off x="5638800" y="1676400"/>
            <a:ext cx="3193508" cy="3429000"/>
          </a:xfrm>
          <a:prstGeom prst="rect">
            <a:avLst/>
          </a:prstGeom>
        </p:spPr>
      </p:pic>
      <p:sp>
        <p:nvSpPr>
          <p:cNvPr id="5" name="Footer Placeholder 4"/>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5791200" cy="5029200"/>
          </a:xfrm>
        </p:spPr>
        <p:txBody>
          <a:bodyPr>
            <a:normAutofit/>
          </a:bodyPr>
          <a:lstStyle/>
          <a:p>
            <a:r>
              <a:rPr lang="en-US" sz="2800" dirty="0" smtClean="0"/>
              <a:t>Modular Office Welcome Desk </a:t>
            </a:r>
            <a:r>
              <a:rPr lang="en-US" sz="2800" dirty="0" smtClean="0">
                <a:sym typeface="Wingdings" pitchFamily="2" charset="2"/>
              </a:rPr>
              <a:t> became Kresge Reference Desk.</a:t>
            </a:r>
          </a:p>
          <a:p>
            <a:r>
              <a:rPr lang="en-US" sz="2800" dirty="0" smtClean="0"/>
              <a:t>Pickup Location for ILL and Other Deliveries from University Library</a:t>
            </a:r>
          </a:p>
          <a:p>
            <a:r>
              <a:rPr lang="en-US" sz="2800" dirty="0" smtClean="0"/>
              <a:t>Added Global MBA to our course materials operation</a:t>
            </a:r>
          </a:p>
          <a:p>
            <a:r>
              <a:rPr lang="en-US" sz="2800" dirty="0" smtClean="0"/>
              <a:t>Evening/Weekend Remote Reference</a:t>
            </a:r>
          </a:p>
          <a:p>
            <a:r>
              <a:rPr lang="en-US" sz="2800" dirty="0" smtClean="0"/>
              <a:t>Exploring options with Executive Education – The “</a:t>
            </a:r>
            <a:r>
              <a:rPr lang="en-US" sz="2800" dirty="0" err="1" smtClean="0"/>
              <a:t>spaceless</a:t>
            </a:r>
            <a:r>
              <a:rPr lang="en-US" sz="2800" dirty="0" smtClean="0"/>
              <a:t> dividend”</a:t>
            </a:r>
            <a:endParaRPr lang="en-US" sz="2800" dirty="0"/>
          </a:p>
        </p:txBody>
      </p:sp>
      <p:sp>
        <p:nvSpPr>
          <p:cNvPr id="2" name="Title 1"/>
          <p:cNvSpPr>
            <a:spLocks noGrp="1"/>
          </p:cNvSpPr>
          <p:nvPr>
            <p:ph type="title"/>
          </p:nvPr>
        </p:nvSpPr>
        <p:spPr>
          <a:xfrm>
            <a:off x="628650" y="365126"/>
            <a:ext cx="8058150" cy="806450"/>
          </a:xfrm>
        </p:spPr>
        <p:txBody>
          <a:bodyPr>
            <a:normAutofit fontScale="90000"/>
          </a:bodyPr>
          <a:lstStyle/>
          <a:p>
            <a:r>
              <a:rPr lang="en-US" sz="3200" dirty="0"/>
              <a:t>Becoming the Ethereal </a:t>
            </a:r>
            <a:r>
              <a:rPr lang="en-US" sz="3200" dirty="0" smtClean="0"/>
              <a:t>Library – </a:t>
            </a:r>
            <a:r>
              <a:rPr lang="en-US" sz="3200" dirty="0" smtClean="0"/>
              <a:t>New Programs</a:t>
            </a:r>
            <a:endParaRPr lang="en-US" sz="3200" dirty="0"/>
          </a:p>
        </p:txBody>
      </p:sp>
      <p:pic>
        <p:nvPicPr>
          <p:cNvPr id="1026" name="Picture 2" descr="H:\Writing and Conferences\SEMLOL\Squirrelup.jpg"/>
          <p:cNvPicPr>
            <a:picLocks noChangeAspect="1" noChangeArrowheads="1"/>
          </p:cNvPicPr>
          <p:nvPr/>
        </p:nvPicPr>
        <p:blipFill>
          <a:blip r:embed="rId2" cstate="print"/>
          <a:srcRect/>
          <a:stretch>
            <a:fillRect/>
          </a:stretch>
        </p:blipFill>
        <p:spPr bwMode="auto">
          <a:xfrm>
            <a:off x="6172200" y="1371600"/>
            <a:ext cx="2756993" cy="4038599"/>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5791200" cy="5029200"/>
          </a:xfrm>
        </p:spPr>
        <p:txBody>
          <a:bodyPr>
            <a:normAutofit/>
          </a:bodyPr>
          <a:lstStyle/>
          <a:p>
            <a:r>
              <a:rPr lang="en-US" sz="2800" dirty="0" smtClean="0"/>
              <a:t>We are currently without an integrated system (we have 200 books)</a:t>
            </a:r>
          </a:p>
          <a:p>
            <a:r>
              <a:rPr lang="en-US" sz="2800" dirty="0" smtClean="0"/>
              <a:t>Exploring options currently to use existing tools (journal locator &amp; MIRLYN catalog)</a:t>
            </a:r>
          </a:p>
          <a:p>
            <a:r>
              <a:rPr lang="en-US" sz="2800" dirty="0" smtClean="0"/>
              <a:t>We would like a “business portal” – but need to weigh the return on investment (ROI) of these systems</a:t>
            </a:r>
          </a:p>
        </p:txBody>
      </p:sp>
      <p:sp>
        <p:nvSpPr>
          <p:cNvPr id="2" name="Title 1"/>
          <p:cNvSpPr>
            <a:spLocks noGrp="1"/>
          </p:cNvSpPr>
          <p:nvPr>
            <p:ph type="title"/>
          </p:nvPr>
        </p:nvSpPr>
        <p:spPr>
          <a:xfrm>
            <a:off x="628650" y="365126"/>
            <a:ext cx="8058150" cy="806450"/>
          </a:xfrm>
        </p:spPr>
        <p:txBody>
          <a:bodyPr>
            <a:normAutofit/>
          </a:bodyPr>
          <a:lstStyle/>
          <a:p>
            <a:r>
              <a:rPr lang="en-US" sz="3200" dirty="0"/>
              <a:t>Becoming the Ethereal </a:t>
            </a:r>
            <a:r>
              <a:rPr lang="en-US" sz="3200" dirty="0" smtClean="0"/>
              <a:t>Library – </a:t>
            </a:r>
            <a:r>
              <a:rPr lang="en-US" sz="3200" dirty="0" smtClean="0"/>
              <a:t>Tools</a:t>
            </a:r>
            <a:endParaRPr lang="en-US" sz="3200"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pic>
        <p:nvPicPr>
          <p:cNvPr id="5122" name="Picture 2" descr="https://farm6.staticflickr.com/5025/5691504949_60f5de749c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9300" y="3200400"/>
            <a:ext cx="304800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351468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5867400" cy="5029200"/>
          </a:xfrm>
        </p:spPr>
        <p:txBody>
          <a:bodyPr>
            <a:normAutofit/>
          </a:bodyPr>
          <a:lstStyle/>
          <a:p>
            <a:r>
              <a:rPr lang="en-US" sz="2800" dirty="0" smtClean="0"/>
              <a:t>Considering the costs – thinking of opting for more content than more containers</a:t>
            </a:r>
          </a:p>
          <a:p>
            <a:r>
              <a:rPr lang="en-US" sz="2800" dirty="0" smtClean="0"/>
              <a:t>Liberating aspects of not “needing” a system</a:t>
            </a:r>
          </a:p>
          <a:p>
            <a:r>
              <a:rPr lang="en-US" sz="2800" dirty="0" smtClean="0"/>
              <a:t>Creative use of existing tools (</a:t>
            </a:r>
            <a:r>
              <a:rPr lang="en-US" sz="2800" dirty="0" err="1" smtClean="0"/>
              <a:t>Libguides</a:t>
            </a:r>
            <a:r>
              <a:rPr lang="en-US" sz="2800" dirty="0" smtClean="0"/>
              <a:t> for American Business Law Association </a:t>
            </a:r>
            <a:r>
              <a:rPr lang="en-US" sz="2800" dirty="0"/>
              <a:t>Bulletin archives: </a:t>
            </a:r>
            <a:r>
              <a:rPr lang="en-US" sz="2000" u="sng" dirty="0"/>
              <a:t>http://kresgeguides.bus.umich.edu/ABLAbulletin</a:t>
            </a:r>
            <a:endParaRPr lang="en-US" sz="2000" u="sng" dirty="0" smtClean="0"/>
          </a:p>
          <a:p>
            <a:r>
              <a:rPr lang="en-US" sz="2800" dirty="0" smtClean="0"/>
              <a:t>Experimentation &amp; implementation during AY2016 – We hope… </a:t>
            </a:r>
            <a:endParaRPr lang="en-US" sz="2800" dirty="0"/>
          </a:p>
        </p:txBody>
      </p:sp>
      <p:sp>
        <p:nvSpPr>
          <p:cNvPr id="2" name="Title 1"/>
          <p:cNvSpPr>
            <a:spLocks noGrp="1"/>
          </p:cNvSpPr>
          <p:nvPr>
            <p:ph type="title"/>
          </p:nvPr>
        </p:nvSpPr>
        <p:spPr>
          <a:xfrm>
            <a:off x="628650" y="365126"/>
            <a:ext cx="8058150" cy="806450"/>
          </a:xfrm>
        </p:spPr>
        <p:txBody>
          <a:bodyPr>
            <a:normAutofit/>
          </a:bodyPr>
          <a:lstStyle/>
          <a:p>
            <a:r>
              <a:rPr lang="en-US" sz="3200" dirty="0"/>
              <a:t>Becoming the Ethereal </a:t>
            </a:r>
            <a:r>
              <a:rPr lang="en-US" sz="3200" dirty="0" smtClean="0"/>
              <a:t>Library – </a:t>
            </a:r>
            <a:r>
              <a:rPr lang="en-US" sz="3200" dirty="0" smtClean="0"/>
              <a:t>Tools</a:t>
            </a:r>
            <a:endParaRPr lang="en-US" sz="3200"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600" y="1066800"/>
            <a:ext cx="2473389" cy="4832350"/>
          </a:xfrm>
          <a:prstGeom prst="rect">
            <a:avLst/>
          </a:prstGeom>
        </p:spPr>
      </p:pic>
    </p:spTree>
    <p:extLst>
      <p:ext uri="{BB962C8B-B14F-4D97-AF65-F5344CB8AC3E}">
        <p14:creationId xmlns:p14="http://schemas.microsoft.com/office/powerpoint/2010/main" val="315590049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057400"/>
            <a:ext cx="2590800" cy="3200400"/>
          </a:xfrm>
        </p:spPr>
        <p:txBody>
          <a:bodyPr>
            <a:normAutofit/>
          </a:bodyPr>
          <a:lstStyle/>
          <a:p>
            <a:pPr marL="0" indent="0" algn="ctr">
              <a:buNone/>
            </a:pPr>
            <a:r>
              <a:rPr lang="en-US" sz="2800" i="1" dirty="0" smtClean="0"/>
              <a:t>Most things (even those that moved) eventually bloom again!</a:t>
            </a:r>
          </a:p>
          <a:p>
            <a:pPr>
              <a:buNone/>
            </a:pPr>
            <a:endParaRPr lang="en-US" dirty="0"/>
          </a:p>
        </p:txBody>
      </p:sp>
      <p:sp>
        <p:nvSpPr>
          <p:cNvPr id="2" name="Title 1"/>
          <p:cNvSpPr>
            <a:spLocks noGrp="1"/>
          </p:cNvSpPr>
          <p:nvPr>
            <p:ph type="title"/>
          </p:nvPr>
        </p:nvSpPr>
        <p:spPr/>
        <p:txBody>
          <a:bodyPr/>
          <a:lstStyle/>
          <a:p>
            <a:r>
              <a:rPr lang="en-US" dirty="0"/>
              <a:t>Becoming the Ethereal Library</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1309897"/>
            <a:ext cx="5891372" cy="393065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96937318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0013"/>
            <a:ext cx="4648200" cy="4570412"/>
          </a:xfrm>
        </p:spPr>
        <p:txBody>
          <a:bodyPr>
            <a:normAutofit/>
          </a:bodyPr>
          <a:lstStyle/>
          <a:p>
            <a:r>
              <a:rPr lang="en-US" sz="2800" dirty="0" smtClean="0"/>
              <a:t>Great deal of discussion about the “value” of the academic library.</a:t>
            </a:r>
          </a:p>
          <a:p>
            <a:r>
              <a:rPr lang="en-US" sz="2800" dirty="0" smtClean="0"/>
              <a:t>The need for this discussion could be an indication that we’ve reached a “tipping point.”</a:t>
            </a:r>
          </a:p>
        </p:txBody>
      </p:sp>
      <p:sp>
        <p:nvSpPr>
          <p:cNvPr id="2" name="Title 1"/>
          <p:cNvSpPr>
            <a:spLocks noGrp="1"/>
          </p:cNvSpPr>
          <p:nvPr>
            <p:ph type="title"/>
          </p:nvPr>
        </p:nvSpPr>
        <p:spPr/>
        <p:txBody>
          <a:bodyPr/>
          <a:lstStyle/>
          <a:p>
            <a:r>
              <a:rPr lang="en-US" dirty="0" smtClean="0"/>
              <a:t>Providing Value With New Constraints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0" y="1370013"/>
            <a:ext cx="3467394" cy="402590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0013"/>
            <a:ext cx="5410200" cy="4570412"/>
          </a:xfrm>
        </p:spPr>
        <p:txBody>
          <a:bodyPr>
            <a:normAutofit/>
          </a:bodyPr>
          <a:lstStyle/>
          <a:p>
            <a:r>
              <a:rPr lang="en-US" sz="2800" dirty="0" smtClean="0"/>
              <a:t>There is the appearance of endless information availability from wherever you are – this we know is not truly accurate</a:t>
            </a:r>
          </a:p>
          <a:p>
            <a:r>
              <a:rPr lang="en-US" sz="2800" dirty="0" smtClean="0"/>
              <a:t>If we think about the changes to other industries (automotives, pharmaceuticals, journalism, etc.), few are operating as they’d like. </a:t>
            </a:r>
            <a:endParaRPr lang="en-US" sz="2800" dirty="0"/>
          </a:p>
        </p:txBody>
      </p:sp>
      <p:sp>
        <p:nvSpPr>
          <p:cNvPr id="2" name="Title 1"/>
          <p:cNvSpPr>
            <a:spLocks noGrp="1"/>
          </p:cNvSpPr>
          <p:nvPr>
            <p:ph type="title"/>
          </p:nvPr>
        </p:nvSpPr>
        <p:spPr/>
        <p:txBody>
          <a:bodyPr/>
          <a:lstStyle/>
          <a:p>
            <a:r>
              <a:rPr lang="en-US" dirty="0" smtClean="0"/>
              <a:t>Providing Value With New Constraints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8966" y="1364262"/>
            <a:ext cx="2912589" cy="372110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69641340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33501"/>
            <a:ext cx="4705350" cy="4381499"/>
          </a:xfrm>
        </p:spPr>
        <p:txBody>
          <a:bodyPr>
            <a:normAutofit/>
          </a:bodyPr>
          <a:lstStyle/>
          <a:p>
            <a:r>
              <a:rPr lang="en-US" sz="2800" dirty="0" smtClean="0"/>
              <a:t>Our “old” value proposition:</a:t>
            </a:r>
          </a:p>
          <a:p>
            <a:pPr lvl="1"/>
            <a:r>
              <a:rPr lang="en-US" sz="2800" dirty="0" smtClean="0"/>
              <a:t>Space for students to study</a:t>
            </a:r>
          </a:p>
          <a:p>
            <a:pPr lvl="1"/>
            <a:r>
              <a:rPr lang="en-US" sz="2800" dirty="0" smtClean="0"/>
              <a:t>Space for physical collections (in all formats)</a:t>
            </a:r>
          </a:p>
          <a:p>
            <a:pPr lvl="1"/>
            <a:r>
              <a:rPr lang="en-US" sz="2800" dirty="0" smtClean="0"/>
              <a:t>Strong historical collection</a:t>
            </a:r>
          </a:p>
          <a:p>
            <a:pPr lvl="1"/>
            <a:r>
              <a:rPr lang="en-US" sz="2800" dirty="0" smtClean="0"/>
              <a:t>Strong electronic collections</a:t>
            </a:r>
            <a:endParaRPr lang="en-US" sz="2800" dirty="0"/>
          </a:p>
        </p:txBody>
      </p:sp>
      <p:sp>
        <p:nvSpPr>
          <p:cNvPr id="2" name="Title 1"/>
          <p:cNvSpPr>
            <a:spLocks noGrp="1"/>
          </p:cNvSpPr>
          <p:nvPr>
            <p:ph type="title"/>
          </p:nvPr>
        </p:nvSpPr>
        <p:spPr/>
        <p:txBody>
          <a:bodyPr/>
          <a:lstStyle/>
          <a:p>
            <a:r>
              <a:rPr lang="en-US" dirty="0" smtClean="0"/>
              <a:t>Providing Value With New Constraints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0871" y="1447800"/>
            <a:ext cx="2768600" cy="377190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33501"/>
            <a:ext cx="4781550" cy="4843463"/>
          </a:xfrm>
        </p:spPr>
        <p:txBody>
          <a:bodyPr>
            <a:normAutofit fontScale="92500" lnSpcReduction="10000"/>
          </a:bodyPr>
          <a:lstStyle/>
          <a:p>
            <a:r>
              <a:rPr lang="en-US" sz="2800" dirty="0" smtClean="0"/>
              <a:t>Our “new” value proposition must:</a:t>
            </a:r>
          </a:p>
          <a:p>
            <a:pPr lvl="1"/>
            <a:r>
              <a:rPr lang="en-US" sz="2800" dirty="0" smtClean="0"/>
              <a:t>Live within the restrictions of virtually no collection space.</a:t>
            </a:r>
          </a:p>
          <a:p>
            <a:pPr lvl="1"/>
            <a:r>
              <a:rPr lang="en-US" sz="2800" dirty="0" smtClean="0"/>
              <a:t>Figure out new collaboration mechanisms to serve our community.</a:t>
            </a:r>
          </a:p>
          <a:p>
            <a:pPr lvl="1"/>
            <a:r>
              <a:rPr lang="en-US" sz="2800" dirty="0" smtClean="0"/>
              <a:t>Move away from the model where we provided student study space.</a:t>
            </a:r>
          </a:p>
          <a:p>
            <a:pPr lvl="1"/>
            <a:r>
              <a:rPr lang="en-US" sz="2800" dirty="0" smtClean="0"/>
              <a:t>Focus on what we can do vs. what we have done.</a:t>
            </a:r>
            <a:endParaRPr lang="en-US" sz="2800" dirty="0"/>
          </a:p>
        </p:txBody>
      </p:sp>
      <p:sp>
        <p:nvSpPr>
          <p:cNvPr id="2" name="Title 1"/>
          <p:cNvSpPr>
            <a:spLocks noGrp="1"/>
          </p:cNvSpPr>
          <p:nvPr>
            <p:ph type="title"/>
          </p:nvPr>
        </p:nvSpPr>
        <p:spPr/>
        <p:txBody>
          <a:bodyPr/>
          <a:lstStyle/>
          <a:p>
            <a:r>
              <a:rPr lang="en-US" dirty="0" smtClean="0"/>
              <a:t>Providing Value With New Constraints</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00" y="1524000"/>
            <a:ext cx="2600325" cy="390144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5257800" cy="4953000"/>
          </a:xfrm>
        </p:spPr>
        <p:txBody>
          <a:bodyPr>
            <a:normAutofit lnSpcReduction="10000"/>
          </a:bodyPr>
          <a:lstStyle/>
          <a:p>
            <a:r>
              <a:rPr lang="en-US" sz="2800" dirty="0" smtClean="0"/>
              <a:t>This is the time to think about what our value is and how to continue with the new constraints.</a:t>
            </a:r>
          </a:p>
          <a:p>
            <a:r>
              <a:rPr lang="en-US" sz="2800" dirty="0" smtClean="0"/>
              <a:t>Brain-storming about creating service points – real and virtual.</a:t>
            </a:r>
          </a:p>
          <a:p>
            <a:r>
              <a:rPr lang="en-US" sz="2800" dirty="0" smtClean="0"/>
              <a:t>Failure is an option – it allows us to be entrepreneurial and try things out.</a:t>
            </a:r>
          </a:p>
          <a:p>
            <a:r>
              <a:rPr lang="en-US" sz="2800" dirty="0" smtClean="0"/>
              <a:t>Allows us to change the vision for the new staff space.</a:t>
            </a:r>
          </a:p>
          <a:p>
            <a:r>
              <a:rPr lang="en-US" sz="2800" dirty="0" smtClean="0"/>
              <a:t>Build as you go!</a:t>
            </a:r>
            <a:endParaRPr lang="en-US" sz="2800" dirty="0"/>
          </a:p>
        </p:txBody>
      </p:sp>
      <p:sp>
        <p:nvSpPr>
          <p:cNvPr id="2" name="Title 1"/>
          <p:cNvSpPr>
            <a:spLocks noGrp="1"/>
          </p:cNvSpPr>
          <p:nvPr>
            <p:ph type="title"/>
          </p:nvPr>
        </p:nvSpPr>
        <p:spPr/>
        <p:txBody>
          <a:bodyPr/>
          <a:lstStyle/>
          <a:p>
            <a:r>
              <a:rPr lang="en-US" dirty="0"/>
              <a:t>Providing Value With New Constraints</a:t>
            </a:r>
            <a:endParaRPr lang="en-US" dirty="0"/>
          </a:p>
        </p:txBody>
      </p:sp>
      <p:pic>
        <p:nvPicPr>
          <p:cNvPr id="4" name="Picture 3" descr="Kresge_2.bmp"/>
          <p:cNvPicPr>
            <a:picLocks noChangeAspect="1"/>
          </p:cNvPicPr>
          <p:nvPr/>
        </p:nvPicPr>
        <p:blipFill>
          <a:blip r:embed="rId2" cstate="print"/>
          <a:stretch>
            <a:fillRect/>
          </a:stretch>
        </p:blipFill>
        <p:spPr>
          <a:xfrm>
            <a:off x="5867400" y="1066800"/>
            <a:ext cx="2877482" cy="4572000"/>
          </a:xfrm>
          <a:prstGeom prst="rect">
            <a:avLst/>
          </a:prstGeom>
        </p:spPr>
      </p:pic>
      <p:sp>
        <p:nvSpPr>
          <p:cNvPr id="5" name="Footer Placeholder 4"/>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98013907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33501"/>
            <a:ext cx="5162550" cy="4843463"/>
          </a:xfrm>
        </p:spPr>
        <p:txBody>
          <a:bodyPr>
            <a:normAutofit fontScale="92500" lnSpcReduction="10000"/>
          </a:bodyPr>
          <a:lstStyle/>
          <a:p>
            <a:r>
              <a:rPr lang="en-US" sz="2800" dirty="0" smtClean="0"/>
              <a:t>Our “new” value proposition remains:</a:t>
            </a:r>
          </a:p>
          <a:p>
            <a:pPr lvl="1"/>
            <a:r>
              <a:rPr lang="en-US" sz="2800" dirty="0" smtClean="0"/>
              <a:t>Using the resources at our disposal, we will support the curricular and research needs of the Ross Community.</a:t>
            </a:r>
          </a:p>
          <a:p>
            <a:pPr lvl="1"/>
            <a:r>
              <a:rPr lang="en-US" sz="2800" dirty="0" smtClean="0"/>
              <a:t>We will acquire resources only where we have the means to store or manage them.</a:t>
            </a:r>
          </a:p>
          <a:p>
            <a:pPr lvl="1"/>
            <a:r>
              <a:rPr lang="en-US" sz="2800" dirty="0" smtClean="0"/>
              <a:t>Seek out new opportunities to provide services for the school &amp; campus.</a:t>
            </a:r>
          </a:p>
          <a:p>
            <a:pPr lvl="1"/>
            <a:r>
              <a:rPr lang="en-US" sz="2800" dirty="0" smtClean="0"/>
              <a:t>Embrace our new reality.</a:t>
            </a:r>
            <a:endParaRPr lang="en-US" sz="2800" dirty="0"/>
          </a:p>
        </p:txBody>
      </p:sp>
      <p:sp>
        <p:nvSpPr>
          <p:cNvPr id="2" name="Title 1"/>
          <p:cNvSpPr>
            <a:spLocks noGrp="1"/>
          </p:cNvSpPr>
          <p:nvPr>
            <p:ph type="title"/>
          </p:nvPr>
        </p:nvSpPr>
        <p:spPr/>
        <p:txBody>
          <a:bodyPr/>
          <a:lstStyle/>
          <a:p>
            <a:r>
              <a:rPr lang="en-US" dirty="0" smtClean="0"/>
              <a:t>Providing Value With New Constraints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1066800"/>
            <a:ext cx="3101221" cy="4648200"/>
          </a:xfrm>
          <a:prstGeom prst="rect">
            <a:avLst/>
          </a:prstGeom>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“Kresge Value Proposition” Meetings</a:t>
            </a:r>
          </a:p>
          <a:p>
            <a:r>
              <a:rPr lang="en-US" sz="2800" dirty="0" smtClean="0"/>
              <a:t>Winter 2015 – with Faculty, Students and Staff</a:t>
            </a:r>
          </a:p>
          <a:p>
            <a:r>
              <a:rPr lang="en-US" sz="2800" dirty="0" smtClean="0"/>
              <a:t>Will continue moving forward</a:t>
            </a:r>
          </a:p>
          <a:p>
            <a:r>
              <a:rPr lang="en-US" sz="2800" dirty="0" smtClean="0"/>
              <a:t>New ideas to come from these meetings:</a:t>
            </a:r>
          </a:p>
          <a:p>
            <a:pPr lvl="1"/>
            <a:r>
              <a:rPr lang="en-US" sz="2500" dirty="0" smtClean="0"/>
              <a:t>New subject and journal alerting services</a:t>
            </a:r>
          </a:p>
          <a:p>
            <a:pPr lvl="1"/>
            <a:r>
              <a:rPr lang="en-US" sz="2500" dirty="0" smtClean="0"/>
              <a:t>Need to bring back course reserves to Kresge</a:t>
            </a:r>
          </a:p>
          <a:p>
            <a:pPr lvl="1"/>
            <a:r>
              <a:rPr lang="en-US" sz="2500" dirty="0" smtClean="0"/>
              <a:t>Managing communication with Ross communities (faculty, staff, students, alumni)</a:t>
            </a:r>
          </a:p>
          <a:p>
            <a:pPr lvl="1"/>
            <a:r>
              <a:rPr lang="en-US" sz="2500" dirty="0" smtClean="0"/>
              <a:t>Grow the exam and assignment program</a:t>
            </a:r>
          </a:p>
          <a:p>
            <a:pPr lvl="1"/>
            <a:r>
              <a:rPr lang="en-US" sz="2500" dirty="0" smtClean="0"/>
              <a:t>Explore opportunities with Exec Education &amp; other departments</a:t>
            </a:r>
            <a:endParaRPr lang="en-US" sz="2500" dirty="0"/>
          </a:p>
        </p:txBody>
      </p:sp>
      <p:sp>
        <p:nvSpPr>
          <p:cNvPr id="2" name="Title 1"/>
          <p:cNvSpPr>
            <a:spLocks noGrp="1"/>
          </p:cNvSpPr>
          <p:nvPr>
            <p:ph type="title"/>
          </p:nvPr>
        </p:nvSpPr>
        <p:spPr/>
        <p:txBody>
          <a:bodyPr/>
          <a:lstStyle/>
          <a:p>
            <a:r>
              <a:rPr lang="en-US" dirty="0" smtClean="0"/>
              <a:t>Providing Value With New Constraints</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197624379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MBA Student Exit Survey Comments:</a:t>
            </a:r>
          </a:p>
          <a:p>
            <a:pPr lvl="1"/>
            <a:r>
              <a:rPr lang="en-US" sz="2400" dirty="0"/>
              <a:t>1 year of no Kresge....lowered </a:t>
            </a:r>
            <a:r>
              <a:rPr lang="en-US" sz="2400" dirty="0" smtClean="0"/>
              <a:t>rating</a:t>
            </a:r>
          </a:p>
          <a:p>
            <a:pPr lvl="1"/>
            <a:r>
              <a:rPr lang="en-US" sz="2200" dirty="0"/>
              <a:t>I'd still love an actual library where I can study on the Ross campus</a:t>
            </a:r>
            <a:r>
              <a:rPr lang="en-US" sz="2200" dirty="0" smtClean="0"/>
              <a:t>.</a:t>
            </a:r>
          </a:p>
          <a:p>
            <a:pPr lvl="1"/>
            <a:r>
              <a:rPr lang="en-US" sz="2400" dirty="0"/>
              <a:t>Latest editions of most read books should be kept</a:t>
            </a:r>
            <a:r>
              <a:rPr lang="en-US" sz="2400" dirty="0" smtClean="0"/>
              <a:t>.</a:t>
            </a:r>
          </a:p>
          <a:p>
            <a:pPr lvl="1"/>
            <a:r>
              <a:rPr lang="en-US" sz="2200" dirty="0"/>
              <a:t>Kresge was closed this year, so I didn’t even really consider them a resource for this year</a:t>
            </a:r>
            <a:r>
              <a:rPr lang="en-US" sz="2200" dirty="0" smtClean="0"/>
              <a:t>.</a:t>
            </a:r>
          </a:p>
          <a:p>
            <a:pPr lvl="1"/>
            <a:r>
              <a:rPr lang="en-US" sz="2200" dirty="0"/>
              <a:t>Well, it would have been nice to actually have a library for my second year</a:t>
            </a:r>
            <a:r>
              <a:rPr lang="en-US" sz="2200" dirty="0" smtClean="0"/>
              <a:t>.</a:t>
            </a:r>
          </a:p>
          <a:p>
            <a:pPr lvl="1"/>
            <a:r>
              <a:rPr lang="en-US" sz="2200" dirty="0"/>
              <a:t>My satisfaction with the library was lower this year just because there was no easily accessible space.  I'm sure it will be fabulous once it is finished</a:t>
            </a:r>
            <a:r>
              <a:rPr lang="en-US" sz="2200" dirty="0" smtClean="0"/>
              <a:t>!</a:t>
            </a:r>
          </a:p>
          <a:p>
            <a:pPr lvl="1"/>
            <a:r>
              <a:rPr lang="en-US" sz="2200" dirty="0"/>
              <a:t>They did what they could, but the library doesn't exist right now. It was inconvenient.</a:t>
            </a:r>
            <a:endParaRPr lang="en-US" sz="2200" dirty="0"/>
          </a:p>
        </p:txBody>
      </p:sp>
      <p:sp>
        <p:nvSpPr>
          <p:cNvPr id="2" name="Title 1"/>
          <p:cNvSpPr>
            <a:spLocks noGrp="1"/>
          </p:cNvSpPr>
          <p:nvPr>
            <p:ph type="title"/>
          </p:nvPr>
        </p:nvSpPr>
        <p:spPr/>
        <p:txBody>
          <a:bodyPr/>
          <a:lstStyle/>
          <a:p>
            <a:r>
              <a:rPr lang="en-US" dirty="0" smtClean="0"/>
              <a:t>Providing Value With New Constraints</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206290913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3276600" cy="4648200"/>
          </a:xfrm>
        </p:spPr>
        <p:txBody>
          <a:bodyPr>
            <a:noAutofit/>
          </a:bodyPr>
          <a:lstStyle/>
          <a:p>
            <a:r>
              <a:rPr lang="en-US" sz="2800" dirty="0" smtClean="0"/>
              <a:t>Big Win on Staffing</a:t>
            </a:r>
          </a:p>
          <a:p>
            <a:r>
              <a:rPr lang="en-US" sz="2800" dirty="0" smtClean="0"/>
              <a:t>What does the future hold?</a:t>
            </a:r>
          </a:p>
          <a:p>
            <a:r>
              <a:rPr lang="en-US" sz="2800" dirty="0" smtClean="0"/>
              <a:t>Where is the Long Tail?</a:t>
            </a:r>
          </a:p>
          <a:p>
            <a:r>
              <a:rPr lang="en-US" sz="2800" dirty="0" smtClean="0"/>
              <a:t>What’s in a Name?</a:t>
            </a:r>
          </a:p>
          <a:p>
            <a:r>
              <a:rPr lang="en-US" sz="2800" dirty="0" smtClean="0"/>
              <a:t>Are we the Canary in the coal Mine?</a:t>
            </a:r>
            <a:endParaRPr lang="en-US" sz="2800" dirty="0"/>
          </a:p>
        </p:txBody>
      </p:sp>
      <p:sp>
        <p:nvSpPr>
          <p:cNvPr id="2" name="Title 1"/>
          <p:cNvSpPr>
            <a:spLocks noGrp="1"/>
          </p:cNvSpPr>
          <p:nvPr>
            <p:ph type="title"/>
          </p:nvPr>
        </p:nvSpPr>
        <p:spPr/>
        <p:txBody>
          <a:bodyPr/>
          <a:lstStyle/>
          <a:p>
            <a:r>
              <a:rPr lang="en-US" dirty="0" smtClean="0"/>
              <a:t>Closing Thoughts &amp; Questions</a:t>
            </a:r>
            <a:endParaRPr lang="en-US" dirty="0"/>
          </a:p>
        </p:txBody>
      </p:sp>
      <p:pic>
        <p:nvPicPr>
          <p:cNvPr id="2050" name="Picture 2" descr="C:\Users\cseeman\Desktop\Squirrels\BigSqueeze.jpg"/>
          <p:cNvPicPr>
            <a:picLocks noChangeAspect="1" noChangeArrowheads="1"/>
          </p:cNvPicPr>
          <p:nvPr/>
        </p:nvPicPr>
        <p:blipFill>
          <a:blip r:embed="rId2" cstate="print"/>
          <a:srcRect/>
          <a:stretch>
            <a:fillRect/>
          </a:stretch>
        </p:blipFill>
        <p:spPr bwMode="auto">
          <a:xfrm>
            <a:off x="3733800" y="1371600"/>
            <a:ext cx="5207000" cy="3474045"/>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4343400" cy="4953000"/>
          </a:xfrm>
        </p:spPr>
        <p:txBody>
          <a:bodyPr>
            <a:normAutofit/>
          </a:bodyPr>
          <a:lstStyle/>
          <a:p>
            <a:r>
              <a:rPr lang="en-US" sz="2800" dirty="0" smtClean="0"/>
              <a:t>The premise with this reduction has been space and space alone.</a:t>
            </a:r>
          </a:p>
          <a:p>
            <a:r>
              <a:rPr lang="en-US" sz="2800" dirty="0" smtClean="0"/>
              <a:t>We have been able to move forward with redeployed staff</a:t>
            </a:r>
          </a:p>
          <a:p>
            <a:r>
              <a:rPr lang="en-US" sz="2800" dirty="0" smtClean="0"/>
              <a:t>No full-time staff losses related to this move.</a:t>
            </a:r>
          </a:p>
          <a:p>
            <a:r>
              <a:rPr lang="en-US" sz="2800" dirty="0" smtClean="0"/>
              <a:t>Temporary Staff counts way down (no need for full evening staff).</a:t>
            </a:r>
          </a:p>
          <a:p>
            <a:endParaRPr lang="en-US" dirty="0" smtClean="0"/>
          </a:p>
          <a:p>
            <a:endParaRPr lang="en-US" dirty="0"/>
          </a:p>
        </p:txBody>
      </p:sp>
      <p:sp>
        <p:nvSpPr>
          <p:cNvPr id="2" name="Title 1"/>
          <p:cNvSpPr>
            <a:spLocks noGrp="1"/>
          </p:cNvSpPr>
          <p:nvPr>
            <p:ph type="title"/>
          </p:nvPr>
        </p:nvSpPr>
        <p:spPr/>
        <p:txBody>
          <a:bodyPr>
            <a:normAutofit fontScale="90000"/>
          </a:bodyPr>
          <a:lstStyle/>
          <a:p>
            <a:r>
              <a:rPr lang="en-US" dirty="0"/>
              <a:t>Closing Thoughts &amp; </a:t>
            </a:r>
            <a:r>
              <a:rPr lang="en-US" dirty="0" smtClean="0"/>
              <a:t>Questions - Big </a:t>
            </a:r>
            <a:r>
              <a:rPr lang="en-US" dirty="0" smtClean="0"/>
              <a:t>Win on Staffing</a:t>
            </a:r>
            <a:endParaRPr lang="en-US" dirty="0"/>
          </a:p>
        </p:txBody>
      </p:sp>
      <p:pic>
        <p:nvPicPr>
          <p:cNvPr id="4" name="Picture 3" descr="KresgeStaff.jpg"/>
          <p:cNvPicPr>
            <a:picLocks noChangeAspect="1"/>
          </p:cNvPicPr>
          <p:nvPr/>
        </p:nvPicPr>
        <p:blipFill>
          <a:blip r:embed="rId2" cstate="print"/>
          <a:stretch>
            <a:fillRect/>
          </a:stretch>
        </p:blipFill>
        <p:spPr>
          <a:xfrm>
            <a:off x="4410076" y="1064572"/>
            <a:ext cx="4105274" cy="2577848"/>
          </a:xfrm>
          <a:prstGeom prst="rect">
            <a:avLst/>
          </a:prstGeom>
        </p:spPr>
      </p:pic>
      <p:sp>
        <p:nvSpPr>
          <p:cNvPr id="6" name="TextBox 5"/>
          <p:cNvSpPr txBox="1"/>
          <p:nvPr/>
        </p:nvSpPr>
        <p:spPr>
          <a:xfrm>
            <a:off x="4675787" y="3873289"/>
            <a:ext cx="4114800" cy="1754326"/>
          </a:xfrm>
          <a:prstGeom prst="rect">
            <a:avLst/>
          </a:prstGeom>
          <a:noFill/>
        </p:spPr>
        <p:txBody>
          <a:bodyPr wrap="square" rtlCol="0">
            <a:spAutoFit/>
          </a:bodyPr>
          <a:lstStyle/>
          <a:p>
            <a:r>
              <a:rPr lang="en-US" sz="1800" dirty="0" smtClean="0">
                <a:solidFill>
                  <a:schemeClr val="tx1"/>
                </a:solidFill>
                <a:latin typeface="Arial" panose="020B0604020202020204" pitchFamily="34" charset="0"/>
              </a:rPr>
              <a:t>New </a:t>
            </a:r>
            <a:r>
              <a:rPr lang="en-US" sz="1800" dirty="0">
                <a:solidFill>
                  <a:schemeClr val="tx1"/>
                </a:solidFill>
                <a:latin typeface="Arial" panose="020B0604020202020204" pitchFamily="34" charset="0"/>
              </a:rPr>
              <a:t>article - “No One Gets Left Behind:” Managing Library Human Resources During Dramatic Shifts in Academic Libraries </a:t>
            </a:r>
            <a:r>
              <a:rPr lang="en-US" sz="1800" dirty="0" smtClean="0">
                <a:solidFill>
                  <a:schemeClr val="tx1"/>
                </a:solidFill>
                <a:latin typeface="Arial" panose="020B0604020202020204" pitchFamily="34" charset="0"/>
              </a:rPr>
              <a:t>in </a:t>
            </a:r>
            <a:r>
              <a:rPr lang="en-US" sz="1800" i="1" dirty="0">
                <a:solidFill>
                  <a:schemeClr val="tx1"/>
                </a:solidFill>
                <a:latin typeface="Arial" panose="020B0604020202020204" pitchFamily="34" charset="0"/>
              </a:rPr>
              <a:t>Advances in Library Administration and </a:t>
            </a:r>
            <a:r>
              <a:rPr lang="en-US" sz="1800" i="1" dirty="0" smtClean="0">
                <a:solidFill>
                  <a:schemeClr val="tx1"/>
                </a:solidFill>
                <a:latin typeface="Arial" panose="020B0604020202020204" pitchFamily="34" charset="0"/>
              </a:rPr>
              <a:t>Organization</a:t>
            </a:r>
            <a:r>
              <a:rPr lang="en-US" sz="1800" dirty="0" smtClean="0">
                <a:solidFill>
                  <a:schemeClr val="tx1"/>
                </a:solidFill>
                <a:latin typeface="Arial" panose="020B0604020202020204" pitchFamily="34" charset="0"/>
              </a:rPr>
              <a:t> (Volume 33, 2015)</a:t>
            </a:r>
            <a:endParaRPr lang="en-US" sz="1800" dirty="0">
              <a:solidFill>
                <a:schemeClr val="tx1"/>
              </a:solidFill>
              <a:latin typeface="Arial" panose="020B0604020202020204" pitchFamily="34" charset="0"/>
            </a:endParaRPr>
          </a:p>
        </p:txBody>
      </p:sp>
      <p:sp>
        <p:nvSpPr>
          <p:cNvPr id="5" name="Footer Placeholder 4"/>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305800" cy="2667000"/>
          </a:xfrm>
        </p:spPr>
        <p:txBody>
          <a:bodyPr>
            <a:normAutofit fontScale="85000" lnSpcReduction="20000"/>
          </a:bodyPr>
          <a:lstStyle/>
          <a:p>
            <a:r>
              <a:rPr lang="en-US" sz="2800" dirty="0" smtClean="0"/>
              <a:t>Fewer certainties for academic libraries now and especially 20 years in the future.</a:t>
            </a:r>
          </a:p>
          <a:p>
            <a:r>
              <a:rPr lang="en-US" sz="2800" dirty="0" smtClean="0"/>
              <a:t>I believe that most libraries will continue to lose space until it is mostly gone.</a:t>
            </a:r>
          </a:p>
          <a:p>
            <a:r>
              <a:rPr lang="en-US" sz="2800" dirty="0" smtClean="0"/>
              <a:t>We need to be </a:t>
            </a:r>
            <a:r>
              <a:rPr lang="en-US" sz="2800" dirty="0" smtClean="0"/>
              <a:t>nimble, flexible and resilient to </a:t>
            </a:r>
            <a:r>
              <a:rPr lang="en-US" sz="2800" dirty="0" smtClean="0"/>
              <a:t>meet the needs of the school – this secures the future of the library.</a:t>
            </a:r>
          </a:p>
          <a:p>
            <a:r>
              <a:rPr lang="en-US" sz="2800" dirty="0" smtClean="0"/>
              <a:t>We need to be focused on the end-user of the library resources.</a:t>
            </a:r>
          </a:p>
          <a:p>
            <a:endParaRPr lang="en-US" dirty="0"/>
          </a:p>
        </p:txBody>
      </p:sp>
      <p:sp>
        <p:nvSpPr>
          <p:cNvPr id="2" name="Title 1"/>
          <p:cNvSpPr>
            <a:spLocks noGrp="1"/>
          </p:cNvSpPr>
          <p:nvPr>
            <p:ph type="title"/>
          </p:nvPr>
        </p:nvSpPr>
        <p:spPr/>
        <p:txBody>
          <a:bodyPr/>
          <a:lstStyle/>
          <a:p>
            <a:r>
              <a:rPr lang="en-US" dirty="0"/>
              <a:t>Closing Thoughts &amp; </a:t>
            </a:r>
            <a:r>
              <a:rPr lang="en-US" dirty="0" smtClean="0"/>
              <a:t>Questions – Library Futures</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3613151"/>
            <a:ext cx="6654800" cy="230838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5410200" cy="4953000"/>
          </a:xfrm>
        </p:spPr>
        <p:txBody>
          <a:bodyPr>
            <a:normAutofit/>
          </a:bodyPr>
          <a:lstStyle/>
          <a:p>
            <a:r>
              <a:rPr lang="en-US" sz="2800" dirty="0" smtClean="0"/>
              <a:t>Print collections are built on needs both now and down the road.</a:t>
            </a:r>
          </a:p>
          <a:p>
            <a:r>
              <a:rPr lang="en-US" sz="2800" dirty="0" smtClean="0"/>
              <a:t>Many items are used in 10 or 20 years – but will libraries have space to see that materialize?</a:t>
            </a:r>
          </a:p>
          <a:p>
            <a:r>
              <a:rPr lang="en-US" sz="2800" dirty="0" smtClean="0"/>
              <a:t>Long-term ROI appears to contract in an electronic-only Information environment.</a:t>
            </a:r>
          </a:p>
          <a:p>
            <a:endParaRPr lang="en-US" sz="2800" dirty="0" smtClean="0"/>
          </a:p>
          <a:p>
            <a:pPr>
              <a:buNone/>
            </a:pPr>
            <a:endParaRPr lang="en-US" sz="2800" dirty="0"/>
          </a:p>
        </p:txBody>
      </p:sp>
      <p:sp>
        <p:nvSpPr>
          <p:cNvPr id="2" name="Title 1"/>
          <p:cNvSpPr>
            <a:spLocks noGrp="1"/>
          </p:cNvSpPr>
          <p:nvPr>
            <p:ph type="title"/>
          </p:nvPr>
        </p:nvSpPr>
        <p:spPr/>
        <p:txBody>
          <a:bodyPr>
            <a:normAutofit fontScale="90000"/>
          </a:bodyPr>
          <a:lstStyle/>
          <a:p>
            <a:r>
              <a:rPr lang="en-US" dirty="0"/>
              <a:t>Closing Thoughts &amp; </a:t>
            </a:r>
            <a:r>
              <a:rPr lang="en-US" dirty="0" smtClean="0"/>
              <a:t>Questions - Where </a:t>
            </a:r>
            <a:r>
              <a:rPr lang="en-US" dirty="0" smtClean="0"/>
              <a:t>is the Long Tail?</a:t>
            </a:r>
            <a:endParaRPr lang="en-US" dirty="0"/>
          </a:p>
        </p:txBody>
      </p:sp>
      <p:pic>
        <p:nvPicPr>
          <p:cNvPr id="5122" name="Picture 2" descr="H:\Writing and Conferences\SEMLOL\Tail.jpg"/>
          <p:cNvPicPr>
            <a:picLocks noChangeAspect="1" noChangeArrowheads="1"/>
          </p:cNvPicPr>
          <p:nvPr/>
        </p:nvPicPr>
        <p:blipFill>
          <a:blip r:embed="rId2" cstate="print"/>
          <a:srcRect/>
          <a:stretch>
            <a:fillRect/>
          </a:stretch>
        </p:blipFill>
        <p:spPr bwMode="auto">
          <a:xfrm>
            <a:off x="5378339" y="1676400"/>
            <a:ext cx="3765661" cy="3352800"/>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8534400" cy="2514601"/>
          </a:xfrm>
        </p:spPr>
        <p:txBody>
          <a:bodyPr>
            <a:normAutofit fontScale="92500" lnSpcReduction="20000"/>
          </a:bodyPr>
          <a:lstStyle/>
          <a:p>
            <a:r>
              <a:rPr lang="en-US" sz="2800" dirty="0" smtClean="0"/>
              <a:t>Changing our name to Kresge Library Services</a:t>
            </a:r>
          </a:p>
          <a:p>
            <a:r>
              <a:rPr lang="en-US" sz="2800" dirty="0" smtClean="0"/>
              <a:t>We are no longer a “destination” or a library in the traditional sense.</a:t>
            </a:r>
          </a:p>
          <a:p>
            <a:r>
              <a:rPr lang="en-US" sz="2800" dirty="0" smtClean="0"/>
              <a:t>The print holdings were 2% of our use, but 50% of our perception.</a:t>
            </a:r>
          </a:p>
          <a:p>
            <a:r>
              <a:rPr lang="en-US" sz="2800" dirty="0" smtClean="0"/>
              <a:t>Even though “Kresge” will belong to the building – “Kresge Library” has great brand recognition at Ross.</a:t>
            </a:r>
          </a:p>
          <a:p>
            <a:endParaRPr lang="en-US" dirty="0"/>
          </a:p>
        </p:txBody>
      </p:sp>
      <p:sp>
        <p:nvSpPr>
          <p:cNvPr id="2" name="Title 1"/>
          <p:cNvSpPr>
            <a:spLocks noGrp="1"/>
          </p:cNvSpPr>
          <p:nvPr>
            <p:ph type="title"/>
          </p:nvPr>
        </p:nvSpPr>
        <p:spPr/>
        <p:txBody>
          <a:bodyPr>
            <a:normAutofit fontScale="90000"/>
          </a:bodyPr>
          <a:lstStyle/>
          <a:p>
            <a:r>
              <a:rPr lang="en-US" dirty="0"/>
              <a:t>Closing Thoughts &amp; </a:t>
            </a:r>
            <a:r>
              <a:rPr lang="en-US" dirty="0" smtClean="0"/>
              <a:t>Questions - What’s </a:t>
            </a:r>
            <a:r>
              <a:rPr lang="en-US" dirty="0" smtClean="0"/>
              <a:t>in a Name?</a:t>
            </a:r>
            <a:endParaRPr lang="en-US" dirty="0"/>
          </a:p>
        </p:txBody>
      </p:sp>
      <p:pic>
        <p:nvPicPr>
          <p:cNvPr id="4098" name="Picture 2" descr="C:\Users\cseeman\Desktop\Squirrels\KBAL.jpg"/>
          <p:cNvPicPr>
            <a:picLocks noChangeAspect="1" noChangeArrowheads="1"/>
          </p:cNvPicPr>
          <p:nvPr/>
        </p:nvPicPr>
        <p:blipFill>
          <a:blip r:embed="rId2" cstate="print"/>
          <a:srcRect/>
          <a:stretch>
            <a:fillRect/>
          </a:stretch>
        </p:blipFill>
        <p:spPr bwMode="auto">
          <a:xfrm>
            <a:off x="1905000" y="3442538"/>
            <a:ext cx="5562600" cy="2657762"/>
          </a:xfrm>
          <a:prstGeom prst="rect">
            <a:avLst/>
          </a:prstGeom>
          <a:noFill/>
        </p:spPr>
      </p:pic>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2"/>
          <p:cNvSpPr>
            <a:spLocks noGrp="1"/>
          </p:cNvSpPr>
          <p:nvPr>
            <p:ph idx="1"/>
          </p:nvPr>
        </p:nvSpPr>
        <p:spPr>
          <a:xfrm>
            <a:off x="304800" y="1066801"/>
            <a:ext cx="6096000" cy="5029199"/>
          </a:xfrm>
        </p:spPr>
        <p:txBody>
          <a:bodyPr>
            <a:normAutofit/>
          </a:bodyPr>
          <a:lstStyle/>
          <a:p>
            <a:r>
              <a:rPr lang="en-US" sz="2800" dirty="0" smtClean="0">
                <a:latin typeface="Arial" pitchFamily="34" charset="0"/>
                <a:cs typeface="Arial" pitchFamily="34" charset="0"/>
              </a:rPr>
              <a:t>Are departmental/branch libraries the “canary in the coal mine?”</a:t>
            </a:r>
          </a:p>
          <a:p>
            <a:r>
              <a:rPr lang="en-US" sz="2800" dirty="0" smtClean="0">
                <a:latin typeface="Arial" pitchFamily="34" charset="0"/>
                <a:cs typeface="Arial" pitchFamily="34" charset="0"/>
              </a:rPr>
              <a:t>Is the canary just sleeping?</a:t>
            </a:r>
          </a:p>
          <a:p>
            <a:r>
              <a:rPr lang="en-US" sz="2800" dirty="0" smtClean="0">
                <a:latin typeface="Arial" pitchFamily="34" charset="0"/>
                <a:cs typeface="Arial" pitchFamily="34" charset="0"/>
              </a:rPr>
              <a:t>Our space contraction appears to be the future of libraries everywhere – we just had it happen all at once.</a:t>
            </a:r>
          </a:p>
          <a:p>
            <a:r>
              <a:rPr lang="en-US" sz="2800" b="1" i="1" dirty="0" smtClean="0">
                <a:latin typeface="Arial" pitchFamily="34" charset="0"/>
                <a:cs typeface="Arial" pitchFamily="34" charset="0"/>
              </a:rPr>
              <a:t>We were saved by service!</a:t>
            </a:r>
          </a:p>
          <a:p>
            <a:r>
              <a:rPr lang="en-US" sz="2800" dirty="0" smtClean="0">
                <a:latin typeface="Arial" pitchFamily="34" charset="0"/>
                <a:cs typeface="Arial" pitchFamily="34" charset="0"/>
              </a:rPr>
              <a:t>Should we just be happy with what we have left…like a squirrel with a churro.</a:t>
            </a:r>
          </a:p>
          <a:p>
            <a:endParaRPr lang="en-US" sz="2800" dirty="0" smtClean="0">
              <a:latin typeface="Arial" pitchFamily="34" charset="0"/>
              <a:cs typeface="Arial" pitchFamily="34" charset="0"/>
            </a:endParaRPr>
          </a:p>
        </p:txBody>
      </p:sp>
      <p:sp>
        <p:nvSpPr>
          <p:cNvPr id="19458" name="Title 1"/>
          <p:cNvSpPr>
            <a:spLocks noGrp="1"/>
          </p:cNvSpPr>
          <p:nvPr>
            <p:ph type="title"/>
          </p:nvPr>
        </p:nvSpPr>
        <p:spPr>
          <a:xfrm>
            <a:off x="304800" y="365126"/>
            <a:ext cx="8612386" cy="806450"/>
          </a:xfrm>
        </p:spPr>
        <p:txBody>
          <a:bodyPr>
            <a:normAutofit fontScale="90000"/>
          </a:bodyPr>
          <a:lstStyle/>
          <a:p>
            <a:r>
              <a:rPr lang="en-US" dirty="0"/>
              <a:t>Closing Thoughts &amp; </a:t>
            </a:r>
            <a:r>
              <a:rPr lang="en-US" dirty="0" smtClean="0"/>
              <a:t>Questions - </a:t>
            </a:r>
            <a:r>
              <a:rPr lang="en-US" dirty="0" smtClean="0">
                <a:latin typeface="Arial" pitchFamily="34" charset="0"/>
                <a:cs typeface="Arial" pitchFamily="34" charset="0"/>
              </a:rPr>
              <a:t>The </a:t>
            </a:r>
            <a:r>
              <a:rPr lang="en-US" dirty="0" smtClean="0">
                <a:latin typeface="Arial" pitchFamily="34" charset="0"/>
                <a:cs typeface="Arial" pitchFamily="34" charset="0"/>
              </a:rPr>
              <a:t>Canary in the Coal Mine</a:t>
            </a:r>
          </a:p>
        </p:txBody>
      </p:sp>
      <p:pic>
        <p:nvPicPr>
          <p:cNvPr id="4" name="Picture 3" descr="squirrel2.jpg"/>
          <p:cNvPicPr>
            <a:picLocks noChangeAspect="1"/>
          </p:cNvPicPr>
          <p:nvPr/>
        </p:nvPicPr>
        <p:blipFill>
          <a:blip r:embed="rId2" cstate="print"/>
          <a:stretch>
            <a:fillRect/>
          </a:stretch>
        </p:blipFill>
        <p:spPr>
          <a:xfrm>
            <a:off x="6324600" y="1219200"/>
            <a:ext cx="2592586" cy="3885843"/>
          </a:xfrm>
          <a:prstGeom prst="rect">
            <a:avLst/>
          </a:prstGeom>
        </p:spPr>
      </p:pic>
      <p:sp>
        <p:nvSpPr>
          <p:cNvPr id="2" name="Footer Placeholder 1"/>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FAAzjQeyhzY"/>
          <p:cNvPicPr>
            <a:picLocks noGrp="1" noRot="1" noChangeAspect="1"/>
          </p:cNvPicPr>
          <p:nvPr>
            <p:ph idx="1"/>
            <a:videoFile r:link="rId1"/>
          </p:nvPr>
        </p:nvPicPr>
        <p:blipFill>
          <a:blip r:embed="rId3"/>
          <a:stretch>
            <a:fillRect/>
          </a:stretch>
        </p:blipFill>
        <p:spPr>
          <a:xfrm>
            <a:off x="990600" y="1371600"/>
            <a:ext cx="6773334" cy="3810000"/>
          </a:xfrm>
          <a:prstGeom prst="rect">
            <a:avLst/>
          </a:prstGeom>
        </p:spPr>
      </p:pic>
      <p:sp>
        <p:nvSpPr>
          <p:cNvPr id="3" name="Title 2"/>
          <p:cNvSpPr>
            <a:spLocks noGrp="1"/>
          </p:cNvSpPr>
          <p:nvPr>
            <p:ph type="title"/>
          </p:nvPr>
        </p:nvSpPr>
        <p:spPr/>
        <p:txBody>
          <a:bodyPr>
            <a:normAutofit fontScale="90000"/>
          </a:bodyPr>
          <a:lstStyle/>
          <a:p>
            <a:r>
              <a:rPr lang="en-US" dirty="0"/>
              <a:t>Closing Thoughts &amp; </a:t>
            </a:r>
            <a:r>
              <a:rPr lang="en-US" dirty="0" smtClean="0"/>
              <a:t>Questions – It’s Not THIS Simple</a:t>
            </a:r>
            <a:endParaRPr lang="en-US" dirty="0"/>
          </a:p>
        </p:txBody>
      </p:sp>
      <p:sp>
        <p:nvSpPr>
          <p:cNvPr id="4" name="Footer Placeholder 3"/>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extLst>
      <p:ext uri="{BB962C8B-B14F-4D97-AF65-F5344CB8AC3E}">
        <p14:creationId xmlns:p14="http://schemas.microsoft.com/office/powerpoint/2010/main" val="395009042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smtClean="0">
                <a:latin typeface="Arial" pitchFamily="34" charset="0"/>
                <a:cs typeface="Arial" pitchFamily="34" charset="0"/>
              </a:rPr>
              <a:t>Thank You</a:t>
            </a:r>
          </a:p>
        </p:txBody>
      </p:sp>
      <p:pic>
        <p:nvPicPr>
          <p:cNvPr id="7" name="Picture 6" descr="UMSquirrel_Fence.jpg"/>
          <p:cNvPicPr>
            <a:picLocks noChangeAspect="1"/>
          </p:cNvPicPr>
          <p:nvPr/>
        </p:nvPicPr>
        <p:blipFill>
          <a:blip r:embed="rId2" cstate="print"/>
          <a:stretch>
            <a:fillRect/>
          </a:stretch>
        </p:blipFill>
        <p:spPr>
          <a:xfrm>
            <a:off x="1527571" y="1066800"/>
            <a:ext cx="7311629" cy="4876800"/>
          </a:xfrm>
          <a:prstGeom prst="rect">
            <a:avLst/>
          </a:prstGeom>
        </p:spPr>
      </p:pic>
      <p:sp>
        <p:nvSpPr>
          <p:cNvPr id="5" name="Content Placeholder 2"/>
          <p:cNvSpPr txBox="1">
            <a:spLocks/>
          </p:cNvSpPr>
          <p:nvPr/>
        </p:nvSpPr>
        <p:spPr bwMode="auto">
          <a:xfrm>
            <a:off x="152400" y="3962400"/>
            <a:ext cx="4267200" cy="1295400"/>
          </a:xfrm>
          <a:prstGeom prst="rect">
            <a:avLst/>
          </a:prstGeom>
          <a:solidFill>
            <a:schemeClr val="bg1">
              <a:lumMod val="85000"/>
              <a:alpha val="71000"/>
            </a:schemeClr>
          </a:solidFill>
          <a:ln w="76200" cmpd="tri">
            <a:solidFill>
              <a:schemeClr val="tx1">
                <a:lumMod val="75000"/>
                <a:lumOff val="25000"/>
              </a:schemeClr>
            </a:solid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buFontTx/>
              <a:buNone/>
              <a:tabLst/>
              <a:defRPr/>
            </a:pPr>
            <a:r>
              <a:rPr kumimoji="0" lang="en-US" sz="2800" b="1" i="1" u="none" strike="noStrike" kern="0" cap="none" spc="0" normalizeH="0" baseline="0" noProof="0" dirty="0" smtClean="0">
                <a:ln>
                  <a:noFill/>
                </a:ln>
                <a:solidFill>
                  <a:schemeClr val="tx1"/>
                </a:solidFill>
                <a:effectLst/>
                <a:uLnTx/>
                <a:uFillTx/>
                <a:latin typeface="+mn-lt"/>
                <a:ea typeface="+mn-ea"/>
                <a:cs typeface="+mn-cs"/>
              </a:rPr>
              <a:t>Corey Seeman </a:t>
            </a:r>
          </a:p>
          <a:p>
            <a:pPr marL="342900" marR="0" lvl="0" indent="-342900" algn="ctr" defTabSz="914400" rtl="0" eaLnBrk="0" fontAlgn="base" latinLnBrk="0" hangingPunct="0">
              <a:lnSpc>
                <a:spcPct val="100000"/>
              </a:lnSpc>
              <a:spcBef>
                <a:spcPct val="20000"/>
              </a:spcBef>
              <a:spcAft>
                <a:spcPct val="0"/>
              </a:spcAft>
              <a:buClrTx/>
              <a:buSzTx/>
              <a:buFontTx/>
              <a:buNone/>
              <a:tabLst/>
              <a:defRPr/>
            </a:pPr>
            <a:r>
              <a:rPr kumimoji="0" lang="en-US" sz="2800" b="1" i="1" u="none" strike="noStrike" kern="0" cap="none" spc="0" normalizeH="0" baseline="0" noProof="0" dirty="0" smtClean="0">
                <a:ln>
                  <a:noFill/>
                </a:ln>
                <a:solidFill>
                  <a:schemeClr val="tx1"/>
                </a:solidFill>
                <a:effectLst/>
                <a:uLnTx/>
                <a:uFillTx/>
                <a:latin typeface="+mn-lt"/>
                <a:ea typeface="+mn-ea"/>
                <a:cs typeface="+mn-cs"/>
              </a:rPr>
              <a:t>cseeman@umich.edu</a:t>
            </a:r>
          </a:p>
        </p:txBody>
      </p:sp>
      <p:sp>
        <p:nvSpPr>
          <p:cNvPr id="2" name="Footer Placeholder 1"/>
          <p:cNvSpPr>
            <a:spLocks noGrp="1"/>
          </p:cNvSpPr>
          <p:nvPr>
            <p:ph type="ftr" sz="quarter" idx="3"/>
          </p:nvPr>
        </p:nvSpPr>
        <p:spPr/>
        <p:txBody>
          <a:bodyPr/>
          <a:lstStyle/>
          <a:p>
            <a:r>
              <a:rPr lang="en-US" smtClean="0"/>
              <a:t>MIUG 2015  –  “Where you and I are going to spend the rest of our lives” - Corey Seeman (cseeman@umich.edu) - July 17, 2015</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Corey_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ey_Theme1" id="{F3D5D2D1-3540-4954-B5A0-2BE05D87A5CD}" vid="{A787671A-68B4-41D9-AC75-11074A6CB87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6183</TotalTime>
  <Words>4663</Words>
  <Application>Microsoft Office PowerPoint</Application>
  <PresentationFormat>On-screen Show (4:3)</PresentationFormat>
  <Paragraphs>382</Paragraphs>
  <Slides>59</Slides>
  <Notes>3</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59</vt:i4>
      </vt:variant>
    </vt:vector>
  </HeadingPairs>
  <TitlesOfParts>
    <vt:vector size="64" baseType="lpstr">
      <vt:lpstr>Arial</vt:lpstr>
      <vt:lpstr>Arial Narrow</vt:lpstr>
      <vt:lpstr>NewsGoth BT</vt:lpstr>
      <vt:lpstr>Wingdings</vt:lpstr>
      <vt:lpstr>Corey_Theme1</vt:lpstr>
      <vt:lpstr>“Where you and I are going to spend the rest of our lives:”   What a future library really looks like.</vt:lpstr>
      <vt:lpstr>Program Overview</vt:lpstr>
      <vt:lpstr>Envisioning the Library of the Future</vt:lpstr>
      <vt:lpstr>Envisioning the Library of the Future</vt:lpstr>
      <vt:lpstr>Envisioning the Library of the Future</vt:lpstr>
      <vt:lpstr>Envisioning the Library of the Future</vt:lpstr>
      <vt:lpstr>Envisioning the Library of the Future</vt:lpstr>
      <vt:lpstr>Envisioning the Library of the Future</vt:lpstr>
      <vt:lpstr>Envisioning the Library of the Future </vt:lpstr>
      <vt:lpstr>Envisioning the Library of the Future </vt:lpstr>
      <vt:lpstr>Envisioning the Library of the Future</vt:lpstr>
      <vt:lpstr>Envisioning the Library of the Future</vt:lpstr>
      <vt:lpstr>Envisioning the Library of the Future</vt:lpstr>
      <vt:lpstr>Envisioning the Library of the Future</vt:lpstr>
      <vt:lpstr>Envisioning the Library of the Future</vt:lpstr>
      <vt:lpstr>Ross Construction Project</vt:lpstr>
      <vt:lpstr>Ross Construction Project</vt:lpstr>
      <vt:lpstr>Ross Construction Project</vt:lpstr>
      <vt:lpstr>Change Management</vt:lpstr>
      <vt:lpstr>Change Management</vt:lpstr>
      <vt:lpstr>Change Management</vt:lpstr>
      <vt:lpstr>Change Management</vt:lpstr>
      <vt:lpstr>Change Management</vt:lpstr>
      <vt:lpstr>Change Management - Philosophical</vt:lpstr>
      <vt:lpstr>Change Management - Patient</vt:lpstr>
      <vt:lpstr>Change Management - Patient</vt:lpstr>
      <vt:lpstr>Change Management - Positive</vt:lpstr>
      <vt:lpstr>Change Management - Positive</vt:lpstr>
      <vt:lpstr>Change Management - Proactive</vt:lpstr>
      <vt:lpstr>Change Management - Proactive </vt:lpstr>
      <vt:lpstr>Change Management - Perform</vt:lpstr>
      <vt:lpstr>Change Management - Perform</vt:lpstr>
      <vt:lpstr>Change Management - Ms. Pirkola’s Rules</vt:lpstr>
      <vt:lpstr>Change Management - Ms. Pirkola’s Rules</vt:lpstr>
      <vt:lpstr>Becoming the Ethereal Library</vt:lpstr>
      <vt:lpstr>Becoming the Ethereal Library</vt:lpstr>
      <vt:lpstr>Becoming the Ethereal Library – Existing Programs</vt:lpstr>
      <vt:lpstr>Becoming the Ethereal Library – Existing Programs</vt:lpstr>
      <vt:lpstr>Becoming the Ethereal Library – New Programs</vt:lpstr>
      <vt:lpstr>Becoming the Ethereal Library – New Programs</vt:lpstr>
      <vt:lpstr>Becoming the Ethereal Library – Tools</vt:lpstr>
      <vt:lpstr>Becoming the Ethereal Library – Tools</vt:lpstr>
      <vt:lpstr>Becoming the Ethereal Library</vt:lpstr>
      <vt:lpstr>Providing Value With New Constraints</vt:lpstr>
      <vt:lpstr>Providing Value With New Constraints</vt:lpstr>
      <vt:lpstr>Providing Value With New Constraints</vt:lpstr>
      <vt:lpstr>Providing Value With New Constraints</vt:lpstr>
      <vt:lpstr>Providing Value With New Constraints</vt:lpstr>
      <vt:lpstr>Providing Value With New Constraints</vt:lpstr>
      <vt:lpstr>Providing Value With New Constraints</vt:lpstr>
      <vt:lpstr>Providing Value With New Constraints</vt:lpstr>
      <vt:lpstr>Closing Thoughts &amp; Questions</vt:lpstr>
      <vt:lpstr>Closing Thoughts &amp; Questions - Big Win on Staffing</vt:lpstr>
      <vt:lpstr>Closing Thoughts &amp; Questions – Library Futures</vt:lpstr>
      <vt:lpstr>Closing Thoughts &amp; Questions - Where is the Long Tail?</vt:lpstr>
      <vt:lpstr>Closing Thoughts &amp; Questions - What’s in a Name?</vt:lpstr>
      <vt:lpstr>Closing Thoughts &amp; Questions - The Canary in the Coal Mine</vt:lpstr>
      <vt:lpstr>Closing Thoughts &amp; Questions – It’s Not THIS Simple</vt:lpstr>
      <vt:lpstr>Thank You</vt:lpstr>
    </vt:vector>
  </TitlesOfParts>
  <Company>University of Michigan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University of Michigan</dc:creator>
  <cp:lastModifiedBy>Seeman, Corey</cp:lastModifiedBy>
  <cp:revision>396</cp:revision>
  <cp:lastPrinted>2015-07-14T18:21:32Z</cp:lastPrinted>
  <dcterms:created xsi:type="dcterms:W3CDTF">2003-10-08T12:27:16Z</dcterms:created>
  <dcterms:modified xsi:type="dcterms:W3CDTF">2015-07-14T18:54:54Z</dcterms:modified>
</cp:coreProperties>
</file>