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2" r:id="rId1"/>
  </p:sldMasterIdLst>
  <p:notesMasterIdLst>
    <p:notesMasterId r:id="rId34"/>
  </p:notesMasterIdLst>
  <p:handoutMasterIdLst>
    <p:handoutMasterId r:id="rId35"/>
  </p:handoutMasterIdLst>
  <p:sldIdLst>
    <p:sldId id="465" r:id="rId2"/>
    <p:sldId id="523" r:id="rId3"/>
    <p:sldId id="517" r:id="rId4"/>
    <p:sldId id="500" r:id="rId5"/>
    <p:sldId id="522" r:id="rId6"/>
    <p:sldId id="524" r:id="rId7"/>
    <p:sldId id="525" r:id="rId8"/>
    <p:sldId id="519" r:id="rId9"/>
    <p:sldId id="506" r:id="rId10"/>
    <p:sldId id="535" r:id="rId11"/>
    <p:sldId id="470" r:id="rId12"/>
    <p:sldId id="520" r:id="rId13"/>
    <p:sldId id="466" r:id="rId14"/>
    <p:sldId id="471" r:id="rId15"/>
    <p:sldId id="508" r:id="rId16"/>
    <p:sldId id="534" r:id="rId17"/>
    <p:sldId id="526" r:id="rId18"/>
    <p:sldId id="473" r:id="rId19"/>
    <p:sldId id="474" r:id="rId20"/>
    <p:sldId id="481" r:id="rId21"/>
    <p:sldId id="536" r:id="rId22"/>
    <p:sldId id="482" r:id="rId23"/>
    <p:sldId id="501" r:id="rId24"/>
    <p:sldId id="502" r:id="rId25"/>
    <p:sldId id="503" r:id="rId26"/>
    <p:sldId id="511" r:id="rId27"/>
    <p:sldId id="483" r:id="rId28"/>
    <p:sldId id="492" r:id="rId29"/>
    <p:sldId id="507" r:id="rId30"/>
    <p:sldId id="493" r:id="rId31"/>
    <p:sldId id="460" r:id="rId32"/>
    <p:sldId id="537" r:id="rId33"/>
  </p:sldIdLst>
  <p:sldSz cx="9144000" cy="6858000" type="screen4x3"/>
  <p:notesSz cx="7315200" cy="9601200"/>
  <p:defaultTextStyle>
    <a:defPPr>
      <a:defRPr lang="en-US"/>
    </a:defPPr>
    <a:lvl1pPr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1pPr>
    <a:lvl2pPr marL="4572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2pPr>
    <a:lvl3pPr marL="9144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3pPr>
    <a:lvl4pPr marL="13716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4pPr>
    <a:lvl5pPr marL="18288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5pPr>
    <a:lvl6pPr marL="22860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6pPr>
    <a:lvl7pPr marL="27432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7pPr>
    <a:lvl8pPr marL="32004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8pPr>
    <a:lvl9pPr marL="36576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99FF99"/>
    <a:srgbClr val="B8AB9E"/>
    <a:srgbClr val="E8AF10"/>
    <a:srgbClr val="081F5B"/>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91" autoAdjust="0"/>
    <p:restoredTop sz="94767" autoAdjust="0"/>
  </p:normalViewPr>
  <p:slideViewPr>
    <p:cSldViewPr>
      <p:cViewPr varScale="1">
        <p:scale>
          <a:sx n="111" d="100"/>
          <a:sy n="111" d="100"/>
        </p:scale>
        <p:origin x="516" y="90"/>
      </p:cViewPr>
      <p:guideLst>
        <p:guide orient="horz" pos="2160"/>
        <p:guide pos="2880"/>
      </p:guideLst>
    </p:cSldViewPr>
  </p:slideViewPr>
  <p:outlineViewPr>
    <p:cViewPr>
      <p:scale>
        <a:sx n="33" d="100"/>
        <a:sy n="33" d="100"/>
      </p:scale>
      <p:origin x="0" y="6384"/>
    </p:cViewPr>
  </p:outlineViewPr>
  <p:notesTextViewPr>
    <p:cViewPr>
      <p:scale>
        <a:sx n="100" d="100"/>
        <a:sy n="100" d="100"/>
      </p:scale>
      <p:origin x="0" y="0"/>
    </p:cViewPr>
  </p:notesTextViewPr>
  <p:sorterViewPr>
    <p:cViewPr>
      <p:scale>
        <a:sx n="73" d="100"/>
        <a:sy n="7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78748"/>
          </a:xfrm>
          <a:prstGeom prst="rect">
            <a:avLst/>
          </a:prstGeom>
        </p:spPr>
        <p:txBody>
          <a:bodyPr vert="horz" lIns="96588" tIns="48294" rIns="96588" bIns="48294" rtlCol="0"/>
          <a:lstStyle>
            <a:lvl1pPr algn="l" eaLnBrk="1" hangingPunct="1">
              <a:defRPr sz="1200">
                <a:latin typeface="NewsGoth BT" pitchFamily="34" charset="0"/>
                <a:cs typeface="+mn-cs"/>
              </a:defRPr>
            </a:lvl1pPr>
          </a:lstStyle>
          <a:p>
            <a:pPr>
              <a:defRPr/>
            </a:pPr>
            <a:endParaRPr lang="en-US"/>
          </a:p>
        </p:txBody>
      </p:sp>
      <p:sp>
        <p:nvSpPr>
          <p:cNvPr id="3" name="Date Placeholder 2"/>
          <p:cNvSpPr>
            <a:spLocks noGrp="1"/>
          </p:cNvSpPr>
          <p:nvPr>
            <p:ph type="dt" sz="quarter" idx="1"/>
          </p:nvPr>
        </p:nvSpPr>
        <p:spPr>
          <a:xfrm>
            <a:off x="4142962" y="0"/>
            <a:ext cx="3170583" cy="478748"/>
          </a:xfrm>
          <a:prstGeom prst="rect">
            <a:avLst/>
          </a:prstGeom>
        </p:spPr>
        <p:txBody>
          <a:bodyPr vert="horz" lIns="96588" tIns="48294" rIns="96588" bIns="48294" rtlCol="0"/>
          <a:lstStyle>
            <a:lvl1pPr algn="r" eaLnBrk="1" hangingPunct="1">
              <a:defRPr sz="1200">
                <a:latin typeface="NewsGoth BT" pitchFamily="34" charset="0"/>
                <a:cs typeface="+mn-cs"/>
              </a:defRPr>
            </a:lvl1pPr>
          </a:lstStyle>
          <a:p>
            <a:pPr>
              <a:defRPr/>
            </a:pPr>
            <a:fld id="{2BB1CB03-BCCD-44E5-BD8F-2E7A4CBF39DB}" type="datetimeFigureOut">
              <a:rPr lang="en-US"/>
              <a:pPr>
                <a:defRPr/>
              </a:pPr>
              <a:t>8/6/2015</a:t>
            </a:fld>
            <a:endParaRPr lang="en-US" dirty="0"/>
          </a:p>
        </p:txBody>
      </p:sp>
      <p:sp>
        <p:nvSpPr>
          <p:cNvPr id="4" name="Footer Placeholder 3"/>
          <p:cNvSpPr>
            <a:spLocks noGrp="1"/>
          </p:cNvSpPr>
          <p:nvPr>
            <p:ph type="ftr" sz="quarter" idx="2"/>
          </p:nvPr>
        </p:nvSpPr>
        <p:spPr>
          <a:xfrm>
            <a:off x="0" y="9120813"/>
            <a:ext cx="3170583" cy="478748"/>
          </a:xfrm>
          <a:prstGeom prst="rect">
            <a:avLst/>
          </a:prstGeom>
        </p:spPr>
        <p:txBody>
          <a:bodyPr vert="horz" lIns="96588" tIns="48294" rIns="96588" bIns="48294" rtlCol="0" anchor="b"/>
          <a:lstStyle>
            <a:lvl1pPr algn="l" eaLnBrk="1" hangingPunct="1">
              <a:defRPr sz="1200">
                <a:latin typeface="NewsGoth BT" pitchFamily="34" charset="0"/>
                <a:cs typeface="+mn-cs"/>
              </a:defRPr>
            </a:lvl1pPr>
          </a:lstStyle>
          <a:p>
            <a:pPr>
              <a:defRPr/>
            </a:pPr>
            <a:endParaRPr lang="en-US"/>
          </a:p>
        </p:txBody>
      </p:sp>
      <p:sp>
        <p:nvSpPr>
          <p:cNvPr id="5" name="Slide Number Placeholder 4"/>
          <p:cNvSpPr>
            <a:spLocks noGrp="1"/>
          </p:cNvSpPr>
          <p:nvPr>
            <p:ph type="sldNum" sz="quarter" idx="3"/>
          </p:nvPr>
        </p:nvSpPr>
        <p:spPr>
          <a:xfrm>
            <a:off x="4142962" y="9120813"/>
            <a:ext cx="3170583" cy="478748"/>
          </a:xfrm>
          <a:prstGeom prst="rect">
            <a:avLst/>
          </a:prstGeom>
        </p:spPr>
        <p:txBody>
          <a:bodyPr vert="horz" lIns="96588" tIns="48294" rIns="96588" bIns="48294" rtlCol="0" anchor="b"/>
          <a:lstStyle>
            <a:lvl1pPr algn="r" eaLnBrk="1" hangingPunct="1">
              <a:defRPr sz="1200">
                <a:latin typeface="NewsGoth BT" pitchFamily="34" charset="0"/>
                <a:cs typeface="+mn-cs"/>
              </a:defRPr>
            </a:lvl1pPr>
          </a:lstStyle>
          <a:p>
            <a:pPr>
              <a:defRPr/>
            </a:pPr>
            <a:fld id="{B647DC81-8A17-4BE7-9DC3-9D20DE3FF2FB}" type="slidenum">
              <a:rPr lang="en-US"/>
              <a:pPr>
                <a:defRPr/>
              </a:pPr>
              <a:t>‹#›</a:t>
            </a:fld>
            <a:endParaRPr lang="en-US" dirty="0"/>
          </a:p>
        </p:txBody>
      </p:sp>
    </p:spTree>
    <p:extLst>
      <p:ext uri="{BB962C8B-B14F-4D97-AF65-F5344CB8AC3E}">
        <p14:creationId xmlns:p14="http://schemas.microsoft.com/office/powerpoint/2010/main" val="28386624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3170583" cy="478748"/>
          </a:xfrm>
          <a:prstGeom prst="rect">
            <a:avLst/>
          </a:prstGeom>
          <a:noFill/>
          <a:ln w="9525">
            <a:noFill/>
            <a:miter lim="800000"/>
            <a:headEnd/>
            <a:tailEnd/>
          </a:ln>
          <a:effectLst/>
        </p:spPr>
        <p:txBody>
          <a:bodyPr vert="horz" wrap="square" lIns="96588" tIns="48294" rIns="96588" bIns="48294" numCol="1" anchor="t" anchorCtr="0" compatLnSpc="1">
            <a:prstTxWarp prst="textNoShape">
              <a:avLst/>
            </a:prstTxWarp>
          </a:bodyPr>
          <a:lstStyle>
            <a:lvl1pPr eaLnBrk="1" hangingPunct="1">
              <a:defRPr sz="1200">
                <a:solidFill>
                  <a:schemeClr val="tx1"/>
                </a:solidFill>
                <a:latin typeface="Arial" charset="0"/>
                <a:cs typeface="+mn-cs"/>
              </a:defRPr>
            </a:lvl1pPr>
          </a:lstStyle>
          <a:p>
            <a:pPr>
              <a:defRPr/>
            </a:pPr>
            <a:endParaRPr lang="en-US"/>
          </a:p>
        </p:txBody>
      </p:sp>
      <p:sp>
        <p:nvSpPr>
          <p:cNvPr id="36867" name="Rectangle 3"/>
          <p:cNvSpPr>
            <a:spLocks noGrp="1" noChangeArrowheads="1"/>
          </p:cNvSpPr>
          <p:nvPr>
            <p:ph type="dt" idx="1"/>
          </p:nvPr>
        </p:nvSpPr>
        <p:spPr bwMode="auto">
          <a:xfrm>
            <a:off x="4142962" y="0"/>
            <a:ext cx="3170583" cy="478748"/>
          </a:xfrm>
          <a:prstGeom prst="rect">
            <a:avLst/>
          </a:prstGeom>
          <a:noFill/>
          <a:ln w="9525">
            <a:noFill/>
            <a:miter lim="800000"/>
            <a:headEnd/>
            <a:tailEnd/>
          </a:ln>
          <a:effectLst/>
        </p:spPr>
        <p:txBody>
          <a:bodyPr vert="horz" wrap="square" lIns="96588" tIns="48294" rIns="96588" bIns="48294" numCol="1" anchor="t" anchorCtr="0" compatLnSpc="1">
            <a:prstTxWarp prst="textNoShape">
              <a:avLst/>
            </a:prstTxWarp>
          </a:bodyPr>
          <a:lstStyle>
            <a:lvl1pPr algn="r" eaLnBrk="1" hangingPunct="1">
              <a:defRPr sz="1200">
                <a:solidFill>
                  <a:schemeClr val="tx1"/>
                </a:solidFill>
                <a:latin typeface="Arial" charset="0"/>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9" name="Rectangle 5"/>
          <p:cNvSpPr>
            <a:spLocks noGrp="1" noChangeArrowheads="1"/>
          </p:cNvSpPr>
          <p:nvPr>
            <p:ph type="body" sz="quarter" idx="3"/>
          </p:nvPr>
        </p:nvSpPr>
        <p:spPr bwMode="auto">
          <a:xfrm>
            <a:off x="732183" y="4561226"/>
            <a:ext cx="5850835" cy="4318573"/>
          </a:xfrm>
          <a:prstGeom prst="rect">
            <a:avLst/>
          </a:prstGeom>
          <a:noFill/>
          <a:ln w="9525">
            <a:noFill/>
            <a:miter lim="800000"/>
            <a:headEnd/>
            <a:tailEnd/>
          </a:ln>
          <a:effectLst/>
        </p:spPr>
        <p:txBody>
          <a:bodyPr vert="horz" wrap="square" lIns="96588" tIns="48294" rIns="96588" bIns="4829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9120813"/>
            <a:ext cx="3170583" cy="478748"/>
          </a:xfrm>
          <a:prstGeom prst="rect">
            <a:avLst/>
          </a:prstGeom>
          <a:noFill/>
          <a:ln w="9525">
            <a:noFill/>
            <a:miter lim="800000"/>
            <a:headEnd/>
            <a:tailEnd/>
          </a:ln>
          <a:effectLst/>
        </p:spPr>
        <p:txBody>
          <a:bodyPr vert="horz" wrap="square" lIns="96588" tIns="48294" rIns="96588" bIns="48294" numCol="1" anchor="b" anchorCtr="0" compatLnSpc="1">
            <a:prstTxWarp prst="textNoShape">
              <a:avLst/>
            </a:prstTxWarp>
          </a:bodyPr>
          <a:lstStyle>
            <a:lvl1pPr eaLnBrk="1" hangingPunct="1">
              <a:defRPr sz="1200">
                <a:solidFill>
                  <a:schemeClr val="tx1"/>
                </a:solidFill>
                <a:latin typeface="Arial" charset="0"/>
                <a:cs typeface="+mn-cs"/>
              </a:defRPr>
            </a:lvl1pPr>
          </a:lstStyle>
          <a:p>
            <a:pPr>
              <a:defRPr/>
            </a:pPr>
            <a:endParaRPr lang="en-US"/>
          </a:p>
        </p:txBody>
      </p:sp>
      <p:sp>
        <p:nvSpPr>
          <p:cNvPr id="36871" name="Rectangle 7"/>
          <p:cNvSpPr>
            <a:spLocks noGrp="1" noChangeArrowheads="1"/>
          </p:cNvSpPr>
          <p:nvPr>
            <p:ph type="sldNum" sz="quarter" idx="5"/>
          </p:nvPr>
        </p:nvSpPr>
        <p:spPr bwMode="auto">
          <a:xfrm>
            <a:off x="4142962" y="9120813"/>
            <a:ext cx="3170583" cy="478748"/>
          </a:xfrm>
          <a:prstGeom prst="rect">
            <a:avLst/>
          </a:prstGeom>
          <a:noFill/>
          <a:ln w="9525">
            <a:noFill/>
            <a:miter lim="800000"/>
            <a:headEnd/>
            <a:tailEnd/>
          </a:ln>
          <a:effectLst/>
        </p:spPr>
        <p:txBody>
          <a:bodyPr vert="horz" wrap="square" lIns="96588" tIns="48294" rIns="96588" bIns="48294" numCol="1" anchor="b" anchorCtr="0" compatLnSpc="1">
            <a:prstTxWarp prst="textNoShape">
              <a:avLst/>
            </a:prstTxWarp>
          </a:bodyPr>
          <a:lstStyle>
            <a:lvl1pPr algn="r" eaLnBrk="1" hangingPunct="1">
              <a:defRPr sz="1200">
                <a:solidFill>
                  <a:schemeClr val="tx1"/>
                </a:solidFill>
                <a:latin typeface="Arial" charset="0"/>
                <a:cs typeface="+mn-cs"/>
              </a:defRPr>
            </a:lvl1pPr>
          </a:lstStyle>
          <a:p>
            <a:pPr>
              <a:defRPr/>
            </a:pPr>
            <a:fld id="{36824FC9-7977-4E63-809F-531B58722573}" type="slidenum">
              <a:rPr lang="en-US"/>
              <a:pPr>
                <a:defRPr/>
              </a:pPr>
              <a:t>‹#›</a:t>
            </a:fld>
            <a:endParaRPr lang="en-US" dirty="0"/>
          </a:p>
        </p:txBody>
      </p:sp>
    </p:spTree>
    <p:extLst>
      <p:ext uri="{BB962C8B-B14F-4D97-AF65-F5344CB8AC3E}">
        <p14:creationId xmlns:p14="http://schemas.microsoft.com/office/powerpoint/2010/main" val="2950890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00E7E4B1-F770-46B1-B91A-9E04DA098CCA}" type="slidenum">
              <a:rPr lang="en-US" smtClean="0"/>
              <a:pPr>
                <a:defRPr/>
              </a:pPr>
              <a:t>14</a:t>
            </a:fld>
            <a:endParaRPr lang="en-US" dirty="0"/>
          </a:p>
        </p:txBody>
      </p:sp>
    </p:spTree>
    <p:extLst>
      <p:ext uri="{BB962C8B-B14F-4D97-AF65-F5344CB8AC3E}">
        <p14:creationId xmlns:p14="http://schemas.microsoft.com/office/powerpoint/2010/main" val="4187138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background.jpg"/>
          <p:cNvPicPr>
            <a:picLocks noChangeAspect="1"/>
          </p:cNvPicPr>
          <p:nvPr userDrawn="1"/>
        </p:nvPicPr>
        <p:blipFill>
          <a:blip r:embed="rId2">
            <a:lum bright="16000" contrast="-4000"/>
            <a:extLst>
              <a:ext uri="{28A0092B-C50C-407E-A947-70E740481C1C}">
                <a14:useLocalDpi xmlns:a14="http://schemas.microsoft.com/office/drawing/2010/main" val="0"/>
              </a:ext>
            </a:extLst>
          </a:blip>
          <a:srcRect/>
          <a:stretch>
            <a:fillRect/>
          </a:stretch>
        </p:blipFill>
        <p:spPr bwMode="auto">
          <a:xfrm>
            <a:off x="0" y="1143000"/>
            <a:ext cx="9144000" cy="609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5" name="Footer Placeholder 4"/>
          <p:cNvSpPr>
            <a:spLocks noGrp="1"/>
          </p:cNvSpPr>
          <p:nvPr>
            <p:ph type="ftr" sz="quarter" idx="10"/>
          </p:nvPr>
        </p:nvSpPr>
        <p:spPr>
          <a:xfrm>
            <a:off x="1128713" y="6251575"/>
            <a:ext cx="5529262" cy="473075"/>
          </a:xfrm>
        </p:spPr>
        <p:txBody>
          <a:bodyPr/>
          <a:lstStyle>
            <a:lvl1pPr algn="ctr">
              <a:defRPr sz="900" b="1" i="1">
                <a:solidFill>
                  <a:srgbClr val="002060"/>
                </a:solidFill>
                <a:latin typeface="Arial Narrow" panose="020B0606020202030204" pitchFamily="34" charset="0"/>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415860717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Footer Placeholder 4"/>
          <p:cNvSpPr>
            <a:spLocks noGrp="1"/>
          </p:cNvSpPr>
          <p:nvPr>
            <p:ph type="ftr" sz="quarter" idx="10"/>
          </p:nvPr>
        </p:nvSpPr>
        <p:spPr>
          <a:xfrm>
            <a:off x="1128713" y="6251575"/>
            <a:ext cx="5529262" cy="473075"/>
          </a:xfrm>
        </p:spPr>
        <p:txBody>
          <a:bodyPr/>
          <a:lstStyle>
            <a:lvl1pPr algn="ctr">
              <a:defRPr sz="1200" b="1" i="1">
                <a:solidFill>
                  <a:srgbClr val="002060"/>
                </a:solidFill>
                <a:latin typeface="+mn-lt"/>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73325684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Footer Placeholder 4"/>
          <p:cNvSpPr>
            <a:spLocks noGrp="1"/>
          </p:cNvSpPr>
          <p:nvPr>
            <p:ph type="ftr" sz="quarter" idx="10"/>
          </p:nvPr>
        </p:nvSpPr>
        <p:spPr>
          <a:xfrm>
            <a:off x="1128713" y="6251575"/>
            <a:ext cx="5529262" cy="473075"/>
          </a:xfrm>
        </p:spPr>
        <p:txBody>
          <a:bodyPr/>
          <a:lstStyle>
            <a:lvl1pPr algn="ctr">
              <a:defRPr sz="900" b="1" i="1">
                <a:solidFill>
                  <a:srgbClr val="002060"/>
                </a:solidFill>
                <a:latin typeface="Arial Narrow" panose="020B0606020202030204" pitchFamily="34" charset="0"/>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364242619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128713" y="6251575"/>
            <a:ext cx="5529262" cy="473075"/>
          </a:xfrm>
        </p:spPr>
        <p:txBody>
          <a:bodyPr/>
          <a:lstStyle>
            <a:lvl1pPr algn="ctr">
              <a:defRPr sz="900" b="1" i="1">
                <a:solidFill>
                  <a:srgbClr val="002060"/>
                </a:solidFill>
                <a:latin typeface="Arial Narrow" panose="020B0606020202030204" pitchFamily="34" charset="0"/>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398153542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10"/>
          </p:nvPr>
        </p:nvSpPr>
        <p:spPr>
          <a:xfrm>
            <a:off x="1128713" y="6251575"/>
            <a:ext cx="5529262" cy="473075"/>
          </a:xfrm>
        </p:spPr>
        <p:txBody>
          <a:bodyPr/>
          <a:lstStyle>
            <a:lvl1pPr algn="ctr">
              <a:defRPr sz="900" b="1" i="1">
                <a:solidFill>
                  <a:srgbClr val="002060"/>
                </a:solidFill>
                <a:latin typeface="Arial Narrow" panose="020B0606020202030204" pitchFamily="34" charset="0"/>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44436090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4"/>
          <p:cNvSpPr>
            <a:spLocks noGrp="1"/>
          </p:cNvSpPr>
          <p:nvPr>
            <p:ph type="ftr" sz="quarter" idx="10"/>
          </p:nvPr>
        </p:nvSpPr>
        <p:spPr>
          <a:xfrm>
            <a:off x="1128713" y="6251575"/>
            <a:ext cx="5529262" cy="473075"/>
          </a:xfrm>
        </p:spPr>
        <p:txBody>
          <a:bodyPr/>
          <a:lstStyle>
            <a:lvl1pPr algn="ctr">
              <a:defRPr sz="900" b="1" i="1">
                <a:solidFill>
                  <a:srgbClr val="002060"/>
                </a:solidFill>
                <a:latin typeface="Arial Narrow" panose="020B0606020202030204" pitchFamily="34" charset="0"/>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26545829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4"/>
          <p:cNvSpPr>
            <a:spLocks noGrp="1"/>
          </p:cNvSpPr>
          <p:nvPr>
            <p:ph type="ftr" sz="quarter" idx="10"/>
          </p:nvPr>
        </p:nvSpPr>
        <p:spPr>
          <a:xfrm>
            <a:off x="1128713" y="6251575"/>
            <a:ext cx="5529262" cy="473075"/>
          </a:xfrm>
        </p:spPr>
        <p:txBody>
          <a:bodyPr/>
          <a:lstStyle>
            <a:lvl1pPr algn="ctr">
              <a:defRPr sz="900" b="1" i="1">
                <a:solidFill>
                  <a:srgbClr val="002060"/>
                </a:solidFill>
                <a:latin typeface="Arial Narrow" panose="020B0606020202030204" pitchFamily="34" charset="0"/>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1530190247"/>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Footer Placeholder 4"/>
          <p:cNvSpPr>
            <a:spLocks noGrp="1"/>
          </p:cNvSpPr>
          <p:nvPr>
            <p:ph type="ftr" sz="quarter" idx="10"/>
          </p:nvPr>
        </p:nvSpPr>
        <p:spPr>
          <a:xfrm>
            <a:off x="1128713" y="6251575"/>
            <a:ext cx="5529262" cy="473075"/>
          </a:xfrm>
        </p:spPr>
        <p:txBody>
          <a:bodyPr/>
          <a:lstStyle>
            <a:lvl1pPr algn="ctr">
              <a:defRPr sz="900" b="1" i="1">
                <a:solidFill>
                  <a:srgbClr val="002060"/>
                </a:solidFill>
                <a:latin typeface="Arial Narrow" panose="020B0606020202030204" pitchFamily="34" charset="0"/>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2781633029"/>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Footer Placeholder 4"/>
          <p:cNvSpPr>
            <a:spLocks noGrp="1"/>
          </p:cNvSpPr>
          <p:nvPr>
            <p:ph type="ftr" sz="quarter" idx="10"/>
          </p:nvPr>
        </p:nvSpPr>
        <p:spPr>
          <a:xfrm>
            <a:off x="1128713" y="6251575"/>
            <a:ext cx="5529262" cy="473075"/>
          </a:xfrm>
        </p:spPr>
        <p:txBody>
          <a:bodyPr/>
          <a:lstStyle>
            <a:lvl1pPr algn="ctr">
              <a:defRPr sz="900" b="1" i="1">
                <a:solidFill>
                  <a:srgbClr val="002060"/>
                </a:solidFill>
                <a:latin typeface="Arial Narrow" panose="020B0606020202030204" pitchFamily="34" charset="0"/>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147160294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4"/>
          <p:cNvSpPr>
            <a:spLocks noGrp="1"/>
          </p:cNvSpPr>
          <p:nvPr>
            <p:ph type="ftr" sz="quarter" idx="11"/>
          </p:nvPr>
        </p:nvSpPr>
        <p:spPr>
          <a:xfrm>
            <a:off x="1463675" y="6380163"/>
            <a:ext cx="4937125" cy="361950"/>
          </a:xfrm>
          <a:effectLst>
            <a:outerShdw dir="5400000" algn="ctr" rotWithShape="0">
              <a:schemeClr val="accent4"/>
            </a:outerShdw>
            <a:softEdge rad="63500"/>
          </a:effectLst>
        </p:spPr>
        <p:txBody>
          <a:bodyPr anchor="t"/>
          <a:lstStyle>
            <a:lvl1pPr algn="ctr">
              <a:defRPr sz="900" b="1" i="1">
                <a:solidFill>
                  <a:schemeClr val="tx1">
                    <a:lumMod val="75000"/>
                  </a:schemeClr>
                </a:solidFill>
              </a:defRPr>
            </a:lvl1pPr>
          </a:lstStyle>
          <a:p>
            <a:pPr>
              <a:defRPr/>
            </a:pPr>
            <a:r>
              <a:rPr lang="en-US"/>
              <a:t>Re-Think It (GVSU) 2015  –  “Where you and I are going to spend the rest of our lives” - Corey Seeman (cseeman@umich.edu)</a:t>
            </a:r>
            <a:endParaRPr lang="en-US" dirty="0"/>
          </a:p>
        </p:txBody>
      </p:sp>
    </p:spTree>
    <p:extLst>
      <p:ext uri="{BB962C8B-B14F-4D97-AF65-F5344CB8AC3E}">
        <p14:creationId xmlns:p14="http://schemas.microsoft.com/office/powerpoint/2010/main" val="338564726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lide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
        <p:nvSpPr>
          <p:cNvPr id="4" name="Footer Placeholder 4"/>
          <p:cNvSpPr>
            <a:spLocks noGrp="1"/>
          </p:cNvSpPr>
          <p:nvPr>
            <p:ph type="ftr" sz="quarter" idx="10"/>
          </p:nvPr>
        </p:nvSpPr>
        <p:spPr>
          <a:xfrm>
            <a:off x="3124200" y="6356350"/>
            <a:ext cx="5791200" cy="365125"/>
          </a:xfrm>
        </p:spPr>
        <p:txBody>
          <a:bodyPr/>
          <a:lstStyle>
            <a:lvl1pPr algn="ctr">
              <a:defRPr lang="en-US" b="1" i="1" u="none" strike="noStrike">
                <a:solidFill>
                  <a:schemeClr val="tx1"/>
                </a:solidFill>
                <a:latin typeface="Arial" pitchFamily="34" charset="0"/>
                <a:cs typeface="Arial" pitchFamily="34" charset="0"/>
              </a:defRPr>
            </a:lvl1pPr>
          </a:lstStyle>
          <a:p>
            <a:pPr>
              <a:defRPr/>
            </a:pPr>
            <a:r>
              <a:t>Re-Think It (GVSU) 2015  –  “Where you and I are going to spend the rest of our lives” - Corey Seeman (cseeman@umich.edu)</a:t>
            </a:r>
            <a:endParaRPr dirty="0"/>
          </a:p>
        </p:txBody>
      </p:sp>
    </p:spTree>
    <p:extLst>
      <p:ext uri="{BB962C8B-B14F-4D97-AF65-F5344CB8AC3E}">
        <p14:creationId xmlns:p14="http://schemas.microsoft.com/office/powerpoint/2010/main" val="4127751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C000"/>
            </a:gs>
            <a:gs pos="67619">
              <a:srgbClr val="FFC000"/>
            </a:gs>
            <a:gs pos="74001">
              <a:srgbClr val="B5D2EC"/>
            </a:gs>
            <a:gs pos="100000">
              <a:srgbClr val="B5D2EC"/>
            </a:gs>
          </a:gsLst>
          <a:lin ang="54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28650" y="1333500"/>
            <a:ext cx="7886700" cy="484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Footer Placeholder 4"/>
          <p:cNvSpPr>
            <a:spLocks noGrp="1"/>
          </p:cNvSpPr>
          <p:nvPr>
            <p:ph type="ftr" sz="quarter" idx="3"/>
          </p:nvPr>
        </p:nvSpPr>
        <p:spPr>
          <a:xfrm>
            <a:off x="1128713" y="6324600"/>
            <a:ext cx="5529262" cy="473075"/>
          </a:xfrm>
          <a:prstGeom prst="rect">
            <a:avLst/>
          </a:prstGeom>
        </p:spPr>
        <p:txBody>
          <a:bodyPr vert="horz" lIns="91440" tIns="45720" rIns="91440" bIns="45720" rtlCol="0" anchor="ctr"/>
          <a:lstStyle>
            <a:lvl1pPr algn="ctr" eaLnBrk="1" hangingPunct="1">
              <a:defRPr sz="1200" b="1" i="1">
                <a:solidFill>
                  <a:srgbClr val="002060"/>
                </a:solidFill>
                <a:latin typeface="+mj-lt"/>
              </a:defRPr>
            </a:lvl1pPr>
          </a:lstStyle>
          <a:p>
            <a:pPr>
              <a:defRPr/>
            </a:pPr>
            <a:r>
              <a:rPr lang="en-US"/>
              <a:t>Re-Think It (GVSU) 2015  –  “Where you and I are going to spend the rest of our lives” - Corey Seeman (cseeman@umich.edu)</a:t>
            </a:r>
            <a:endParaRPr lang="en-US" dirty="0"/>
          </a:p>
        </p:txBody>
      </p:sp>
      <p:pic>
        <p:nvPicPr>
          <p:cNvPr id="7" name="Picture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657975" y="6199187"/>
            <a:ext cx="1857375" cy="577850"/>
          </a:xfrm>
          <a:prstGeom prst="rect">
            <a:avLst/>
          </a:prstGeom>
          <a:effectLst>
            <a:outerShdw blurRad="266700" dist="50800" dir="5400000" sx="43000" sy="43000" algn="ctr" rotWithShape="0">
              <a:srgbClr val="000000">
                <a:alpha val="43137"/>
              </a:srgbClr>
            </a:outerShdw>
            <a:softEdge rad="127000"/>
          </a:effectLst>
        </p:spPr>
      </p:pic>
      <p:pic>
        <p:nvPicPr>
          <p:cNvPr id="1030" name="Picture 7"/>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628650" y="6246813"/>
            <a:ext cx="38576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8" descr="background.jpg"/>
          <p:cNvPicPr>
            <a:picLocks noChangeAspect="1"/>
          </p:cNvPicPr>
          <p:nvPr userDrawn="1"/>
        </p:nvPicPr>
        <p:blipFill>
          <a:blip r:embed="rId15">
            <a:lum bright="20000" contrast="-10000"/>
            <a:extLst>
              <a:ext uri="{28A0092B-C50C-407E-A947-70E740481C1C}">
                <a14:useLocalDpi xmlns:a14="http://schemas.microsoft.com/office/drawing/2010/main" val="0"/>
              </a:ext>
            </a:extLst>
          </a:blip>
          <a:srcRect/>
          <a:stretch>
            <a:fillRect/>
          </a:stretch>
        </p:blipFill>
        <p:spPr bwMode="auto">
          <a:xfrm>
            <a:off x="0" y="0"/>
            <a:ext cx="9144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ransition spd="slow">
    <p:fade/>
  </p:transition>
  <p:timing>
    <p:tnLst>
      <p:par>
        <p:cTn id="1" dur="indefinite" restart="never" nodeType="tmRoot"/>
      </p:par>
    </p:tnLst>
  </p:timing>
  <p:hf sldNum="0" hdr="0" dt="0"/>
  <p:txStyles>
    <p:titleStyle>
      <a:lvl1pPr algn="l" defTabSz="685800" rtl="0" eaLnBrk="0" fontAlgn="base" hangingPunct="0">
        <a:lnSpc>
          <a:spcPct val="90000"/>
        </a:lnSpc>
        <a:spcBef>
          <a:spcPct val="0"/>
        </a:spcBef>
        <a:spcAft>
          <a:spcPct val="0"/>
        </a:spcAft>
        <a:defRPr sz="2700" kern="1200">
          <a:solidFill>
            <a:schemeClr val="tx1"/>
          </a:solidFill>
          <a:latin typeface="Arial" panose="020B0604020202020204" pitchFamily="34" charset="0"/>
          <a:ea typeface="+mj-ea"/>
          <a:cs typeface="Arial" panose="020B0604020202020204" pitchFamily="34" charset="0"/>
        </a:defRPr>
      </a:lvl1pPr>
      <a:lvl2pPr algn="l" defTabSz="685800" rtl="0" eaLnBrk="0" fontAlgn="base" hangingPunct="0">
        <a:lnSpc>
          <a:spcPct val="90000"/>
        </a:lnSpc>
        <a:spcBef>
          <a:spcPct val="0"/>
        </a:spcBef>
        <a:spcAft>
          <a:spcPct val="0"/>
        </a:spcAft>
        <a:defRPr sz="2700">
          <a:solidFill>
            <a:schemeClr val="tx1"/>
          </a:solidFill>
          <a:latin typeface="Arial" panose="020B0604020202020204" pitchFamily="34" charset="0"/>
          <a:cs typeface="Arial" panose="020B0604020202020204" pitchFamily="34" charset="0"/>
        </a:defRPr>
      </a:lvl2pPr>
      <a:lvl3pPr algn="l" defTabSz="685800" rtl="0" eaLnBrk="0" fontAlgn="base" hangingPunct="0">
        <a:lnSpc>
          <a:spcPct val="90000"/>
        </a:lnSpc>
        <a:spcBef>
          <a:spcPct val="0"/>
        </a:spcBef>
        <a:spcAft>
          <a:spcPct val="0"/>
        </a:spcAft>
        <a:defRPr sz="2700">
          <a:solidFill>
            <a:schemeClr val="tx1"/>
          </a:solidFill>
          <a:latin typeface="Arial" panose="020B0604020202020204" pitchFamily="34" charset="0"/>
          <a:cs typeface="Arial" panose="020B0604020202020204" pitchFamily="34" charset="0"/>
        </a:defRPr>
      </a:lvl3pPr>
      <a:lvl4pPr algn="l" defTabSz="685800" rtl="0" eaLnBrk="0" fontAlgn="base" hangingPunct="0">
        <a:lnSpc>
          <a:spcPct val="90000"/>
        </a:lnSpc>
        <a:spcBef>
          <a:spcPct val="0"/>
        </a:spcBef>
        <a:spcAft>
          <a:spcPct val="0"/>
        </a:spcAft>
        <a:defRPr sz="2700">
          <a:solidFill>
            <a:schemeClr val="tx1"/>
          </a:solidFill>
          <a:latin typeface="Arial" panose="020B0604020202020204" pitchFamily="34" charset="0"/>
          <a:cs typeface="Arial" panose="020B0604020202020204" pitchFamily="34" charset="0"/>
        </a:defRPr>
      </a:lvl4pPr>
      <a:lvl5pPr algn="l" defTabSz="685800" rtl="0" eaLnBrk="0" fontAlgn="base" hangingPunct="0">
        <a:lnSpc>
          <a:spcPct val="90000"/>
        </a:lnSpc>
        <a:spcBef>
          <a:spcPct val="0"/>
        </a:spcBef>
        <a:spcAft>
          <a:spcPct val="0"/>
        </a:spcAft>
        <a:defRPr sz="2700">
          <a:solidFill>
            <a:schemeClr val="tx1"/>
          </a:solidFill>
          <a:latin typeface="Arial" panose="020B0604020202020204" pitchFamily="34" charset="0"/>
          <a:cs typeface="Arial" panose="020B0604020202020204" pitchFamily="34" charset="0"/>
        </a:defRPr>
      </a:lvl5pPr>
      <a:lvl6pPr marL="457200" algn="l" defTabSz="685800" rtl="0" fontAlgn="base">
        <a:lnSpc>
          <a:spcPct val="90000"/>
        </a:lnSpc>
        <a:spcBef>
          <a:spcPct val="0"/>
        </a:spcBef>
        <a:spcAft>
          <a:spcPct val="0"/>
        </a:spcAft>
        <a:defRPr sz="2700">
          <a:solidFill>
            <a:schemeClr val="tx1"/>
          </a:solidFill>
          <a:latin typeface="Arial" panose="020B0604020202020204" pitchFamily="34" charset="0"/>
          <a:cs typeface="Arial" panose="020B0604020202020204" pitchFamily="34" charset="0"/>
        </a:defRPr>
      </a:lvl6pPr>
      <a:lvl7pPr marL="914400" algn="l" defTabSz="685800" rtl="0" fontAlgn="base">
        <a:lnSpc>
          <a:spcPct val="90000"/>
        </a:lnSpc>
        <a:spcBef>
          <a:spcPct val="0"/>
        </a:spcBef>
        <a:spcAft>
          <a:spcPct val="0"/>
        </a:spcAft>
        <a:defRPr sz="2700">
          <a:solidFill>
            <a:schemeClr val="tx1"/>
          </a:solidFill>
          <a:latin typeface="Arial" panose="020B0604020202020204" pitchFamily="34" charset="0"/>
          <a:cs typeface="Arial" panose="020B0604020202020204" pitchFamily="34" charset="0"/>
        </a:defRPr>
      </a:lvl7pPr>
      <a:lvl8pPr marL="1371600" algn="l" defTabSz="685800" rtl="0" fontAlgn="base">
        <a:lnSpc>
          <a:spcPct val="90000"/>
        </a:lnSpc>
        <a:spcBef>
          <a:spcPct val="0"/>
        </a:spcBef>
        <a:spcAft>
          <a:spcPct val="0"/>
        </a:spcAft>
        <a:defRPr sz="2700">
          <a:solidFill>
            <a:schemeClr val="tx1"/>
          </a:solidFill>
          <a:latin typeface="Arial" panose="020B0604020202020204" pitchFamily="34" charset="0"/>
          <a:cs typeface="Arial" panose="020B0604020202020204" pitchFamily="34" charset="0"/>
        </a:defRPr>
      </a:lvl8pPr>
      <a:lvl9pPr marL="1828800" algn="l" defTabSz="685800" rtl="0" fontAlgn="base">
        <a:lnSpc>
          <a:spcPct val="90000"/>
        </a:lnSpc>
        <a:spcBef>
          <a:spcPct val="0"/>
        </a:spcBef>
        <a:spcAft>
          <a:spcPct val="0"/>
        </a:spcAft>
        <a:defRPr sz="2700">
          <a:solidFill>
            <a:schemeClr val="tx1"/>
          </a:solidFill>
          <a:latin typeface="Arial" panose="020B0604020202020204" pitchFamily="34" charset="0"/>
          <a:cs typeface="Arial" panose="020B060402020202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rtSdgGmCcnM" TargetMode="External"/><Relationship Id="rId4" Type="http://schemas.openxmlformats.org/officeDocument/2006/relationships/hyperlink" Target="https://archive.org/details/Plan_9_from_Outer_Space_1959"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acamUeg77pw"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 y="533400"/>
            <a:ext cx="4343400" cy="3122613"/>
          </a:xfrm>
        </p:spPr>
        <p:txBody>
          <a:bodyPr rtlCol="0">
            <a:normAutofit/>
          </a:bodyPr>
          <a:lstStyle/>
          <a:p>
            <a:pPr eaLnBrk="1" fontAlgn="auto" hangingPunct="1">
              <a:spcAft>
                <a:spcPts val="0"/>
              </a:spcAft>
              <a:defRPr/>
            </a:pPr>
            <a:r>
              <a:rPr lang="en-US" sz="3200" b="1" i="1" dirty="0">
                <a:solidFill>
                  <a:schemeClr val="tx1">
                    <a:lumMod val="90000"/>
                    <a:lumOff val="10000"/>
                  </a:schemeClr>
                </a:solidFill>
              </a:rPr>
              <a:t>“Where you and I are going to spend the rest of our lives</a:t>
            </a:r>
            <a:r>
              <a:rPr lang="en-US" sz="3200" b="1" i="1" dirty="0" smtClean="0">
                <a:solidFill>
                  <a:schemeClr val="tx1">
                    <a:lumMod val="90000"/>
                    <a:lumOff val="10000"/>
                  </a:schemeClr>
                </a:solidFill>
              </a:rPr>
              <a:t>:”</a:t>
            </a:r>
            <a:br>
              <a:rPr lang="en-US" sz="3200" b="1" i="1" dirty="0" smtClean="0">
                <a:solidFill>
                  <a:schemeClr val="tx1">
                    <a:lumMod val="90000"/>
                    <a:lumOff val="10000"/>
                  </a:schemeClr>
                </a:solidFill>
              </a:rPr>
            </a:br>
            <a:r>
              <a:rPr lang="en-US" sz="3200" b="1" i="1" dirty="0" smtClean="0">
                <a:solidFill>
                  <a:schemeClr val="tx1">
                    <a:lumMod val="90000"/>
                    <a:lumOff val="10000"/>
                  </a:schemeClr>
                </a:solidFill>
              </a:rPr>
              <a:t> </a:t>
            </a:r>
            <a:br>
              <a:rPr lang="en-US" sz="3200" b="1" i="1" dirty="0" smtClean="0">
                <a:solidFill>
                  <a:schemeClr val="tx1">
                    <a:lumMod val="90000"/>
                    <a:lumOff val="10000"/>
                  </a:schemeClr>
                </a:solidFill>
              </a:rPr>
            </a:br>
            <a:r>
              <a:rPr lang="en-US" sz="3200" b="1" i="1" dirty="0" smtClean="0">
                <a:solidFill>
                  <a:schemeClr val="tx1">
                    <a:lumMod val="90000"/>
                    <a:lumOff val="10000"/>
                  </a:schemeClr>
                </a:solidFill>
              </a:rPr>
              <a:t>What </a:t>
            </a:r>
            <a:r>
              <a:rPr lang="en-US" sz="3200" b="1" i="1" dirty="0">
                <a:solidFill>
                  <a:schemeClr val="tx1">
                    <a:lumMod val="90000"/>
                    <a:lumOff val="10000"/>
                  </a:schemeClr>
                </a:solidFill>
              </a:rPr>
              <a:t>a future library really looks like.</a:t>
            </a:r>
            <a:endParaRPr lang="en-US" sz="3200" b="1" i="1" dirty="0" smtClean="0">
              <a:solidFill>
                <a:schemeClr val="tx1">
                  <a:lumMod val="90000"/>
                  <a:lumOff val="10000"/>
                </a:schemeClr>
              </a:solidFill>
            </a:endParaRPr>
          </a:p>
        </p:txBody>
      </p:sp>
      <p:sp>
        <p:nvSpPr>
          <p:cNvPr id="15363" name="Rectangle 3"/>
          <p:cNvSpPr>
            <a:spLocks noGrp="1" noChangeArrowheads="1"/>
          </p:cNvSpPr>
          <p:nvPr>
            <p:ph type="subTitle" idx="1"/>
          </p:nvPr>
        </p:nvSpPr>
        <p:spPr>
          <a:xfrm>
            <a:off x="152400" y="4267200"/>
            <a:ext cx="8839200" cy="2209800"/>
          </a:xfrm>
        </p:spPr>
        <p:txBody>
          <a:bodyPr/>
          <a:lstStyle/>
          <a:p>
            <a:pPr eaLnBrk="1" hangingPunct="1"/>
            <a:r>
              <a:rPr lang="en-US" altLang="en-US" sz="2800" b="1" i="1" smtClean="0"/>
              <a:t>Re-Think It: Libraries for a New Age</a:t>
            </a:r>
          </a:p>
          <a:p>
            <a:pPr eaLnBrk="1" hangingPunct="1"/>
            <a:r>
              <a:rPr lang="en-US" altLang="en-US" sz="2800" b="1" i="1" smtClean="0"/>
              <a:t>Grand Valley State University – August 2015</a:t>
            </a:r>
          </a:p>
          <a:p>
            <a:pPr eaLnBrk="1" hangingPunct="1"/>
            <a:r>
              <a:rPr lang="en-US" altLang="en-US" sz="2800" b="1" i="1" smtClean="0"/>
              <a:t>Corey Seeman </a:t>
            </a:r>
            <a:r>
              <a:rPr lang="en-US" altLang="en-US" sz="2800" b="1" smtClean="0"/>
              <a:t>– </a:t>
            </a:r>
            <a:r>
              <a:rPr lang="en-US" altLang="en-US" sz="2800" b="1" i="1" smtClean="0"/>
              <a:t>Kresge Library Services </a:t>
            </a:r>
          </a:p>
          <a:p>
            <a:pPr eaLnBrk="1" hangingPunct="1"/>
            <a:r>
              <a:rPr lang="en-US" altLang="en-US" sz="2800" b="1" i="1" smtClean="0"/>
              <a:t>(University of Michigan)</a:t>
            </a:r>
          </a:p>
        </p:txBody>
      </p:sp>
      <p:pic>
        <p:nvPicPr>
          <p:cNvPr id="15364" name="Picture 8" descr="https://farm3.staticflickr.com/2386/2332419514_d843b8d25b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12763"/>
            <a:ext cx="2743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tSdgGmCcnM"/>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tretch>
            <a:fillRect/>
          </a:stretch>
        </p:blipFill>
        <p:spPr>
          <a:xfrm>
            <a:off x="4943821" y="1900237"/>
            <a:ext cx="3541890" cy="1992313"/>
          </a:xfrm>
        </p:spPr>
      </p:pic>
      <p:sp>
        <p:nvSpPr>
          <p:cNvPr id="16387" name="Title 2"/>
          <p:cNvSpPr>
            <a:spLocks noGrp="1"/>
          </p:cNvSpPr>
          <p:nvPr>
            <p:ph type="title"/>
          </p:nvPr>
        </p:nvSpPr>
        <p:spPr/>
        <p:txBody>
          <a:bodyPr/>
          <a:lstStyle/>
          <a:p>
            <a:pPr eaLnBrk="1" hangingPunct="1"/>
            <a:r>
              <a:rPr lang="en-US" altLang="en-US" smtClean="0"/>
              <a:t>Envisioning the Library of the Future</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sp>
        <p:nvSpPr>
          <p:cNvPr id="16389" name="TextBox 5"/>
          <p:cNvSpPr txBox="1">
            <a:spLocks noChangeArrowheads="1"/>
          </p:cNvSpPr>
          <p:nvPr/>
        </p:nvSpPr>
        <p:spPr bwMode="auto">
          <a:xfrm>
            <a:off x="5086350" y="4476750"/>
            <a:ext cx="381000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pPr eaLnBrk="1" hangingPunct="1"/>
            <a:r>
              <a:rPr lang="en-US" altLang="en-US" sz="1100" b="1" u="sng">
                <a:solidFill>
                  <a:schemeClr val="tx1"/>
                </a:solidFill>
                <a:hlinkClick r:id="rId4"/>
              </a:rPr>
              <a:t>https://archive.org/details/Plan_9_from_Outer_Space_1959</a:t>
            </a:r>
            <a:endParaRPr lang="en-US" altLang="en-US" sz="1100" b="1" u="sng">
              <a:solidFill>
                <a:schemeClr val="tx1"/>
              </a:solidFill>
            </a:endParaRPr>
          </a:p>
          <a:p>
            <a:pPr eaLnBrk="1" hangingPunct="1"/>
            <a:endParaRPr lang="en-US" altLang="en-US" sz="1100" b="1" u="sng">
              <a:solidFill>
                <a:schemeClr val="tx1"/>
              </a:solidFill>
            </a:endParaRPr>
          </a:p>
          <a:p>
            <a:pPr algn="ctr" eaLnBrk="1" hangingPunct="1"/>
            <a:r>
              <a:rPr lang="en-US" altLang="en-US" sz="2000" b="1">
                <a:solidFill>
                  <a:schemeClr val="tx1"/>
                </a:solidFill>
              </a:rPr>
              <a:t>Plan 9 from Outer Space</a:t>
            </a:r>
          </a:p>
          <a:p>
            <a:pPr algn="ctr" eaLnBrk="1" hangingPunct="1"/>
            <a:r>
              <a:rPr lang="en-US" altLang="en-US" sz="2000" b="1">
                <a:solidFill>
                  <a:schemeClr val="tx1"/>
                </a:solidFill>
              </a:rPr>
              <a:t>Edward D. Wood, Jr. (1959)</a:t>
            </a:r>
          </a:p>
        </p:txBody>
      </p:sp>
      <p:sp>
        <p:nvSpPr>
          <p:cNvPr id="16390" name="TextBox 1"/>
          <p:cNvSpPr txBox="1">
            <a:spLocks noChangeArrowheads="1"/>
          </p:cNvSpPr>
          <p:nvPr/>
        </p:nvSpPr>
        <p:spPr bwMode="auto">
          <a:xfrm>
            <a:off x="152400" y="990600"/>
            <a:ext cx="472440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r>
              <a:rPr lang="en-US" altLang="en-US" sz="1800" b="1"/>
              <a:t>Greetings, my friend. We are all interested in the future, for that is where you and I are going to spend the rest of our lives. And remember my friend, future events such as these will affect you in the future. You are interested in the unknown, the mysterious, the unexplainable. That is why you are here. </a:t>
            </a:r>
            <a:r>
              <a:rPr lang="en-US" altLang="en-US" sz="1800"/>
              <a:t>And now, for the first time, we are bringing to you the full story of what happened on that fateful day. We are giving you all the evidence, based only on the secret testimonies of the miserable souls who survived this terrifying ordeal. The incidents, the places, my friend we cannot keep this a secret any longer. Let us punish the guilty, let us reward the innocent. My friend, can your heart stand the shocking facts about grave robbers from outer space?</a:t>
            </a:r>
          </a:p>
          <a:p>
            <a:r>
              <a:rPr lang="en-US" altLang="en-US" sz="1800"/>
              <a:t/>
            </a:r>
            <a:br>
              <a:rPr lang="en-US" altLang="en-US" sz="1800"/>
            </a:br>
            <a:endParaRPr lang="en-US" altLang="en-US" sz="1800"/>
          </a:p>
        </p:txBody>
      </p:sp>
    </p:spTree>
  </p:cSld>
  <p:clrMapOvr>
    <a:masterClrMapping/>
  </p:clrMapOvr>
  <p:transition advClick="0">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p:txBody>
          <a:bodyPr/>
          <a:lstStyle/>
          <a:p>
            <a:pPr eaLnBrk="1" hangingPunct="1"/>
            <a:r>
              <a:rPr lang="en-US" altLang="en-US" sz="2800" smtClean="0"/>
              <a:t>ACRL Top Trends in Academic Libraries (June 2014)</a:t>
            </a:r>
          </a:p>
          <a:p>
            <a:pPr lvl="1" eaLnBrk="1" hangingPunct="1"/>
            <a:r>
              <a:rPr lang="en-US" altLang="en-US" sz="2400" smtClean="0"/>
              <a:t>Data</a:t>
            </a:r>
          </a:p>
          <a:p>
            <a:pPr lvl="1" eaLnBrk="1" hangingPunct="1"/>
            <a:r>
              <a:rPr lang="en-US" altLang="en-US" sz="2400" smtClean="0"/>
              <a:t>Device Neutral Digital Services</a:t>
            </a:r>
          </a:p>
          <a:p>
            <a:pPr lvl="1" eaLnBrk="1" hangingPunct="1"/>
            <a:r>
              <a:rPr lang="en-US" altLang="en-US" sz="2400" smtClean="0"/>
              <a:t>Evolving Openness in Higher Ed</a:t>
            </a:r>
          </a:p>
          <a:p>
            <a:pPr lvl="1" eaLnBrk="1" hangingPunct="1"/>
            <a:r>
              <a:rPr lang="en-US" altLang="en-US" sz="2400" smtClean="0"/>
              <a:t>Student Success</a:t>
            </a:r>
          </a:p>
          <a:p>
            <a:pPr lvl="1" eaLnBrk="1" hangingPunct="1"/>
            <a:r>
              <a:rPr lang="en-US" altLang="en-US" sz="2400" smtClean="0"/>
              <a:t>Competency-based Learning</a:t>
            </a:r>
          </a:p>
          <a:p>
            <a:pPr lvl="1" eaLnBrk="1" hangingPunct="1"/>
            <a:r>
              <a:rPr lang="en-US" altLang="en-US" sz="2400" smtClean="0"/>
              <a:t>Altmetrics</a:t>
            </a:r>
          </a:p>
          <a:p>
            <a:pPr lvl="1" eaLnBrk="1" hangingPunct="1"/>
            <a:r>
              <a:rPr lang="en-US" altLang="en-US" sz="2400" smtClean="0"/>
              <a:t>Digital Humanities</a:t>
            </a:r>
          </a:p>
          <a:p>
            <a:pPr eaLnBrk="1" hangingPunct="1"/>
            <a:r>
              <a:rPr lang="en-US" altLang="en-US" sz="2000" i="1" smtClean="0"/>
              <a:t>See: http://crln.acrl.org/content/75/6/294.full </a:t>
            </a:r>
          </a:p>
        </p:txBody>
      </p:sp>
      <p:sp>
        <p:nvSpPr>
          <p:cNvPr id="17410" name="Title 1"/>
          <p:cNvSpPr>
            <a:spLocks noGrp="1"/>
          </p:cNvSpPr>
          <p:nvPr>
            <p:ph type="title"/>
          </p:nvPr>
        </p:nvSpPr>
        <p:spPr/>
        <p:txBody>
          <a:bodyPr/>
          <a:lstStyle/>
          <a:p>
            <a:pPr eaLnBrk="1" hangingPunct="1"/>
            <a:r>
              <a:rPr lang="en-US" altLang="en-US" smtClean="0"/>
              <a:t>Envisioning the Library of the Future</a:t>
            </a:r>
          </a:p>
        </p:txBody>
      </p:sp>
      <p:sp>
        <p:nvSpPr>
          <p:cNvPr id="1741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r>
              <a:rPr altLang="en-US" sz="1200" dirty="0" smtClean="0">
                <a:solidFill>
                  <a:schemeClr val="tx1"/>
                </a:solidFill>
                <a:latin typeface="Arial" panose="020B0604020202020204" pitchFamily="34" charset="0"/>
              </a:rPr>
              <a:t>Re-Think It (GVSU) 2015  –  “Where you and I are going to spend the rest of our lives” - Corey Seeman (cseeman@umich.edu)</a:t>
            </a: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28650" y="1333501"/>
            <a:ext cx="4400550" cy="4381500"/>
          </a:xfrm>
        </p:spPr>
        <p:txBody>
          <a:bodyPr/>
          <a:lstStyle/>
          <a:p>
            <a:pPr eaLnBrk="1" hangingPunct="1"/>
            <a:r>
              <a:rPr lang="en-US" altLang="en-US" sz="2800" dirty="0" smtClean="0"/>
              <a:t>Great deal of discussion about the “value” of the academic library.</a:t>
            </a:r>
          </a:p>
          <a:p>
            <a:pPr eaLnBrk="1" hangingPunct="1"/>
            <a:r>
              <a:rPr lang="en-US" altLang="en-US" sz="2800" dirty="0" smtClean="0"/>
              <a:t>Value of Academic Libraries Report (2010) </a:t>
            </a:r>
            <a:r>
              <a:rPr lang="en-US" altLang="en-US" sz="2000" dirty="0" smtClean="0"/>
              <a:t>http://www.acrl.ala.org/value/</a:t>
            </a:r>
          </a:p>
          <a:p>
            <a:pPr eaLnBrk="1" hangingPunct="1"/>
            <a:r>
              <a:rPr lang="en-US" altLang="en-US" sz="2800" dirty="0" smtClean="0"/>
              <a:t>The need for this discussion could be an indication that we’ve reached a “tipping point.”</a:t>
            </a:r>
          </a:p>
        </p:txBody>
      </p:sp>
      <p:sp>
        <p:nvSpPr>
          <p:cNvPr id="18435" name="Title 1"/>
          <p:cNvSpPr>
            <a:spLocks noGrp="1"/>
          </p:cNvSpPr>
          <p:nvPr>
            <p:ph type="title"/>
          </p:nvPr>
        </p:nvSpPr>
        <p:spPr/>
        <p:txBody>
          <a:bodyPr/>
          <a:lstStyle/>
          <a:p>
            <a:pPr eaLnBrk="1" hangingPunct="1"/>
            <a:r>
              <a:rPr lang="en-US" altLang="en-US" smtClean="0"/>
              <a:t>Envisioning the Library of the Future</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1843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370013"/>
            <a:ext cx="346710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a:bodyPr>
          <a:lstStyle/>
          <a:p>
            <a:pPr eaLnBrk="1" fontAlgn="auto" hangingPunct="1">
              <a:spcAft>
                <a:spcPts val="0"/>
              </a:spcAft>
              <a:defRPr/>
            </a:pPr>
            <a:r>
              <a:rPr lang="en-US" dirty="0" smtClean="0"/>
              <a:t>“</a:t>
            </a:r>
            <a:r>
              <a:rPr lang="en-US" b="1" u="sng" dirty="0"/>
              <a:t>Library Space</a:t>
            </a:r>
            <a:r>
              <a:rPr lang="en-US" b="1" dirty="0"/>
              <a:t>:</a:t>
            </a:r>
            <a:r>
              <a:rPr lang="en-US" dirty="0"/>
              <a:t> </a:t>
            </a:r>
            <a:r>
              <a:rPr lang="en-US" b="1" dirty="0"/>
              <a:t>You might say that library space (and what we’re doing to improve it to meet user expectations better while positioning the library as a place of intentional learning and community engagement) is always a big factor, in any year. </a:t>
            </a:r>
            <a:r>
              <a:rPr lang="en-US" dirty="0"/>
              <a:t>In 2015, I think academic librarians will be doing even more experimentation with their spaces in an effort both to attract even more students and demonstrate the beneficial impact of students connecting with the library and librarians. We’re only beginning to explore how new spaces for digital scholarship and creativity fit into the academic library. We’ll be learning more from one another this year about how to get these spaces right</a:t>
            </a:r>
            <a:r>
              <a:rPr lang="en-US" dirty="0" smtClean="0"/>
              <a:t>.”</a:t>
            </a:r>
          </a:p>
          <a:p>
            <a:pPr marL="0" indent="0" eaLnBrk="1" fontAlgn="auto" hangingPunct="1">
              <a:spcAft>
                <a:spcPts val="0"/>
              </a:spcAft>
              <a:buFont typeface="Arial" panose="020B0604020202020204" pitchFamily="34" charset="0"/>
              <a:buNone/>
              <a:defRPr/>
            </a:pPr>
            <a:r>
              <a:rPr lang="en-US" dirty="0"/>
              <a:t> </a:t>
            </a:r>
            <a:r>
              <a:rPr lang="en-US" dirty="0" smtClean="0"/>
              <a:t>- Steven Bell – Top 10 Academic Library Issues for 2015 (Library Journal</a:t>
            </a:r>
            <a:r>
              <a:rPr lang="en-US" dirty="0"/>
              <a:t>, February 18, 2015 </a:t>
            </a:r>
            <a:endParaRPr lang="en-US" dirty="0" smtClean="0"/>
          </a:p>
          <a:p>
            <a:pPr marL="0" indent="0" eaLnBrk="1" fontAlgn="auto" hangingPunct="1">
              <a:spcAft>
                <a:spcPts val="0"/>
              </a:spcAft>
              <a:buFont typeface="Arial" panose="020B0604020202020204" pitchFamily="34" charset="0"/>
              <a:buNone/>
              <a:defRPr/>
            </a:pPr>
            <a:r>
              <a:rPr lang="en-US" sz="1000" dirty="0" smtClean="0"/>
              <a:t>(</a:t>
            </a:r>
            <a:r>
              <a:rPr lang="en-US" sz="1000" i="1" dirty="0"/>
              <a:t>http://lj.libraryjournal.com/2015/02/opinion/steven-bell/top-10-academic-library-issues-for-2015-from-the-bell-tower</a:t>
            </a:r>
            <a:r>
              <a:rPr lang="en-US" sz="1000" i="1" dirty="0" smtClean="0"/>
              <a:t>/)</a:t>
            </a:r>
            <a:endParaRPr lang="en-US" sz="1000" i="1" dirty="0"/>
          </a:p>
        </p:txBody>
      </p:sp>
      <p:sp>
        <p:nvSpPr>
          <p:cNvPr id="19459" name="Title 2"/>
          <p:cNvSpPr>
            <a:spLocks noGrp="1"/>
          </p:cNvSpPr>
          <p:nvPr>
            <p:ph type="title"/>
          </p:nvPr>
        </p:nvSpPr>
        <p:spPr/>
        <p:txBody>
          <a:bodyPr/>
          <a:lstStyle/>
          <a:p>
            <a:pPr eaLnBrk="1" hangingPunct="1"/>
            <a:r>
              <a:rPr lang="en-US" altLang="en-US" smtClean="0"/>
              <a:t>Envisioning the Library of the Future</a:t>
            </a:r>
            <a:endParaRPr lang="en-US" altLang="en-US" b="1" smtClean="0"/>
          </a:p>
        </p:txBody>
      </p:sp>
      <p:sp>
        <p:nvSpPr>
          <p:cNvPr id="194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r>
              <a:rPr altLang="en-US" sz="1200" smtClean="0">
                <a:solidFill>
                  <a:schemeClr val="tx1"/>
                </a:solidFill>
                <a:latin typeface="Arial" panose="020B0604020202020204" pitchFamily="34" charset="0"/>
              </a:rPr>
              <a:t>Re-Think It (GVSU) 2015  –  “Where you and I are going to spend the rest of our lives” - Corey Seeman (cseeman@umich.edu)</a:t>
            </a: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3638550" cy="4533900"/>
          </a:xfrm>
        </p:spPr>
        <p:txBody>
          <a:bodyPr rtlCol="0">
            <a:normAutofit fontScale="77500" lnSpcReduction="20000"/>
          </a:bodyPr>
          <a:lstStyle/>
          <a:p>
            <a:pPr eaLnBrk="1" fontAlgn="auto" hangingPunct="1">
              <a:spcAft>
                <a:spcPts val="0"/>
              </a:spcAft>
              <a:defRPr/>
            </a:pPr>
            <a:r>
              <a:rPr lang="en-US" sz="2800" dirty="0" smtClean="0"/>
              <a:t>The future of the library is not:</a:t>
            </a:r>
          </a:p>
          <a:p>
            <a:pPr lvl="1" eaLnBrk="1" fontAlgn="auto" hangingPunct="1">
              <a:spcAft>
                <a:spcPts val="0"/>
              </a:spcAft>
              <a:defRPr/>
            </a:pPr>
            <a:r>
              <a:rPr lang="en-US" sz="2500" dirty="0" smtClean="0"/>
              <a:t>Drones</a:t>
            </a:r>
          </a:p>
          <a:p>
            <a:pPr lvl="1" eaLnBrk="1" fontAlgn="auto" hangingPunct="1">
              <a:spcAft>
                <a:spcPts val="0"/>
              </a:spcAft>
              <a:defRPr/>
            </a:pPr>
            <a:r>
              <a:rPr lang="en-US" sz="2500" dirty="0" smtClean="0"/>
              <a:t>Self-driving cars</a:t>
            </a:r>
          </a:p>
          <a:p>
            <a:pPr lvl="1" eaLnBrk="1" fontAlgn="auto" hangingPunct="1">
              <a:spcAft>
                <a:spcPts val="0"/>
              </a:spcAft>
              <a:defRPr/>
            </a:pPr>
            <a:r>
              <a:rPr lang="en-US" sz="2500" dirty="0" smtClean="0"/>
              <a:t>3D printers (making other 3D printers)</a:t>
            </a:r>
          </a:p>
          <a:p>
            <a:pPr lvl="1" eaLnBrk="1" fontAlgn="auto" hangingPunct="1">
              <a:spcAft>
                <a:spcPts val="0"/>
              </a:spcAft>
              <a:defRPr/>
            </a:pPr>
            <a:r>
              <a:rPr lang="en-US" sz="2500" dirty="0" smtClean="0"/>
              <a:t>Slapping “literacy” on any term to take ownership (think flag)</a:t>
            </a:r>
          </a:p>
          <a:p>
            <a:pPr lvl="1" eaLnBrk="1" fontAlgn="auto" hangingPunct="1">
              <a:spcAft>
                <a:spcPts val="0"/>
              </a:spcAft>
              <a:defRPr/>
            </a:pPr>
            <a:r>
              <a:rPr lang="en-US" sz="2500" dirty="0" smtClean="0"/>
              <a:t>Completely within our control</a:t>
            </a:r>
          </a:p>
          <a:p>
            <a:pPr eaLnBrk="1" fontAlgn="auto" hangingPunct="1">
              <a:spcAft>
                <a:spcPts val="0"/>
              </a:spcAft>
              <a:defRPr/>
            </a:pPr>
            <a:r>
              <a:rPr lang="en-US" sz="2800" dirty="0"/>
              <a:t>The future of the library will be measured in small steps.</a:t>
            </a:r>
          </a:p>
          <a:p>
            <a:pPr eaLnBrk="1" fontAlgn="auto" hangingPunct="1">
              <a:spcAft>
                <a:spcPts val="0"/>
              </a:spcAft>
              <a:defRPr/>
            </a:pPr>
            <a:r>
              <a:rPr lang="en-US" sz="2800" b="1" dirty="0" smtClean="0"/>
              <a:t>The future of the library is what we make of it</a:t>
            </a:r>
          </a:p>
          <a:p>
            <a:pPr eaLnBrk="1" fontAlgn="auto" hangingPunct="1">
              <a:spcAft>
                <a:spcPts val="0"/>
              </a:spcAft>
              <a:defRPr/>
            </a:pPr>
            <a:endParaRPr lang="en-US" sz="2800" dirty="0" smtClean="0"/>
          </a:p>
          <a:p>
            <a:pPr eaLnBrk="1" fontAlgn="auto" hangingPunct="1">
              <a:spcAft>
                <a:spcPts val="0"/>
              </a:spcAft>
              <a:defRPr/>
            </a:pPr>
            <a:endParaRPr lang="en-US" dirty="0"/>
          </a:p>
        </p:txBody>
      </p:sp>
      <p:sp>
        <p:nvSpPr>
          <p:cNvPr id="20482" name="Title 1"/>
          <p:cNvSpPr>
            <a:spLocks noGrp="1"/>
          </p:cNvSpPr>
          <p:nvPr>
            <p:ph type="title"/>
          </p:nvPr>
        </p:nvSpPr>
        <p:spPr/>
        <p:txBody>
          <a:bodyPr/>
          <a:lstStyle/>
          <a:p>
            <a:pPr eaLnBrk="1" hangingPunct="1"/>
            <a:r>
              <a:rPr lang="en-US" altLang="en-US" smtClean="0"/>
              <a:t>Envisioning the Library of the Future</a:t>
            </a:r>
          </a:p>
        </p:txBody>
      </p:sp>
      <p:sp>
        <p:nvSpPr>
          <p:cNvPr id="204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r>
              <a:rPr altLang="en-US" sz="1200" smtClean="0">
                <a:solidFill>
                  <a:schemeClr val="tx1"/>
                </a:solidFill>
                <a:latin typeface="Arial" panose="020B0604020202020204" pitchFamily="34" charset="0"/>
              </a:rPr>
              <a:t>Re-Think It (GVSU) 2015  –  “Where you and I are going to spend the rest of our lives” - Corey Seeman (cseeman@umich.edu)</a:t>
            </a:r>
          </a:p>
        </p:txBody>
      </p:sp>
      <p:pic>
        <p:nvPicPr>
          <p:cNvPr id="20485"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76750" y="1493838"/>
            <a:ext cx="3379788"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514600"/>
            <a:ext cx="248285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p:cNvSpPr>
            <a:spLocks noGrp="1"/>
          </p:cNvSpPr>
          <p:nvPr>
            <p:ph idx="1"/>
          </p:nvPr>
        </p:nvSpPr>
        <p:spPr>
          <a:xfrm>
            <a:off x="628650" y="1333501"/>
            <a:ext cx="4016212" cy="4229100"/>
          </a:xfrm>
        </p:spPr>
        <p:txBody>
          <a:bodyPr/>
          <a:lstStyle/>
          <a:p>
            <a:pPr eaLnBrk="1" hangingPunct="1"/>
            <a:r>
              <a:rPr lang="en-US" altLang="en-US" sz="2800" dirty="0" smtClean="0"/>
              <a:t>The future of the library is not dire, nor are we alone</a:t>
            </a:r>
          </a:p>
          <a:p>
            <a:pPr eaLnBrk="1" hangingPunct="1"/>
            <a:r>
              <a:rPr lang="en-US" altLang="en-US" sz="2500" dirty="0" smtClean="0"/>
              <a:t>Industry sectors “Life Cycle Stage” - IBISWorld </a:t>
            </a:r>
          </a:p>
          <a:p>
            <a:pPr lvl="2" eaLnBrk="1" hangingPunct="1"/>
            <a:r>
              <a:rPr lang="en-US" altLang="en-US" sz="2200" dirty="0" smtClean="0"/>
              <a:t>Newspaper Publishing – Decline</a:t>
            </a:r>
          </a:p>
          <a:p>
            <a:pPr lvl="2" eaLnBrk="1" hangingPunct="1"/>
            <a:r>
              <a:rPr lang="en-US" altLang="en-US" sz="2200" dirty="0" smtClean="0"/>
              <a:t>Periodical Publishing – Decline</a:t>
            </a:r>
          </a:p>
          <a:p>
            <a:pPr lvl="2" eaLnBrk="1" hangingPunct="1"/>
            <a:r>
              <a:rPr lang="en-US" altLang="en-US" sz="2200" dirty="0" smtClean="0"/>
              <a:t>Book Stores – Decline</a:t>
            </a:r>
          </a:p>
          <a:p>
            <a:pPr lvl="2" eaLnBrk="1" hangingPunct="1"/>
            <a:r>
              <a:rPr lang="en-US" altLang="en-US" sz="2200" dirty="0" smtClean="0"/>
              <a:t>DVD, Game and Video Rental - Decline</a:t>
            </a:r>
          </a:p>
          <a:p>
            <a:pPr eaLnBrk="1" hangingPunct="1"/>
            <a:endParaRPr lang="en-US" altLang="en-US" sz="2800" dirty="0" smtClean="0"/>
          </a:p>
          <a:p>
            <a:pPr eaLnBrk="1" hangingPunct="1"/>
            <a:endParaRPr lang="en-US" altLang="en-US" sz="2800" dirty="0" smtClean="0"/>
          </a:p>
          <a:p>
            <a:pPr eaLnBrk="1" hangingPunct="1"/>
            <a:endParaRPr lang="en-US" altLang="en-US" dirty="0" smtClean="0"/>
          </a:p>
        </p:txBody>
      </p:sp>
      <p:sp>
        <p:nvSpPr>
          <p:cNvPr id="21506" name="Title 1"/>
          <p:cNvSpPr>
            <a:spLocks noGrp="1"/>
          </p:cNvSpPr>
          <p:nvPr>
            <p:ph type="title"/>
          </p:nvPr>
        </p:nvSpPr>
        <p:spPr/>
        <p:txBody>
          <a:bodyPr/>
          <a:lstStyle/>
          <a:p>
            <a:pPr eaLnBrk="1" hangingPunct="1"/>
            <a:r>
              <a:rPr lang="en-US" altLang="en-US" smtClean="0"/>
              <a:t>Envisioning the Library of the Future</a:t>
            </a:r>
          </a:p>
        </p:txBody>
      </p:sp>
      <p:sp>
        <p:nvSpPr>
          <p:cNvPr id="2150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r>
              <a:rPr altLang="en-US" sz="1200" smtClean="0">
                <a:solidFill>
                  <a:schemeClr val="tx1"/>
                </a:solidFill>
                <a:latin typeface="Arial" panose="020B0604020202020204" pitchFamily="34" charset="0"/>
              </a:rPr>
              <a:t>Re-Think It (GVSU) 2015  –  “Where you and I are going to spend the rest of our lives” - Corey Seeman (cseeman@umich.edu)</a:t>
            </a:r>
          </a:p>
        </p:txBody>
      </p:sp>
      <p:pic>
        <p:nvPicPr>
          <p:cNvPr id="21509"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862" y="1295400"/>
            <a:ext cx="430228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mtClean="0"/>
              <a:t>Envisioning the Library of the Future</a:t>
            </a:r>
          </a:p>
        </p:txBody>
      </p:sp>
      <p:sp>
        <p:nvSpPr>
          <p:cNvPr id="22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r>
              <a:rPr altLang="en-US" sz="1200" smtClean="0">
                <a:solidFill>
                  <a:schemeClr val="tx1"/>
                </a:solidFill>
                <a:latin typeface="Arial" panose="020B0604020202020204" pitchFamily="34" charset="0"/>
              </a:rPr>
              <a:t>Re-Think It (GVSU) 2015  –  “Where you and I are going to spend the rest of our lives” - Corey Seeman (cseeman@umich.edu)</a:t>
            </a:r>
          </a:p>
        </p:txBody>
      </p:sp>
      <p:pic>
        <p:nvPicPr>
          <p:cNvPr id="7" name="acamUeg77pw"/>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796925" y="2286000"/>
            <a:ext cx="54197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62000" y="930275"/>
            <a:ext cx="7391400" cy="1570038"/>
          </a:xfrm>
          <a:prstGeom prst="rect">
            <a:avLst/>
          </a:prstGeom>
          <a:noFill/>
        </p:spPr>
        <p:txBody>
          <a:bodyPr>
            <a:spAutoFit/>
          </a:bodyPr>
          <a:lstStyle/>
          <a:p>
            <a:pPr marL="342900" indent="-342900">
              <a:buFont typeface="Arial" panose="020B0604020202020204" pitchFamily="34" charset="0"/>
              <a:buChar char="•"/>
              <a:defRPr/>
            </a:pPr>
            <a:r>
              <a:rPr lang="en-US" altLang="en-US" sz="2400" dirty="0">
                <a:solidFill>
                  <a:schemeClr val="tx1"/>
                </a:solidFill>
                <a:latin typeface="+mn-lt"/>
              </a:rPr>
              <a:t>The future is not altogether good nor bad</a:t>
            </a:r>
          </a:p>
          <a:p>
            <a:pPr marL="342900" indent="-342900">
              <a:buFont typeface="Arial" panose="020B0604020202020204" pitchFamily="34" charset="0"/>
              <a:buChar char="•"/>
              <a:defRPr/>
            </a:pPr>
            <a:r>
              <a:rPr lang="en-US" altLang="en-US" sz="2400" dirty="0">
                <a:solidFill>
                  <a:schemeClr val="tx1"/>
                </a:solidFill>
                <a:latin typeface="+mn-lt"/>
              </a:rPr>
              <a:t>The perception of our needs for space and student needs are being weighed against each other.</a:t>
            </a:r>
          </a:p>
          <a:p>
            <a:pPr>
              <a:defRPr/>
            </a:pPr>
            <a:endParaRPr lang="en-US" sz="2400" dirty="0">
              <a:solidFill>
                <a:schemeClr val="tx1"/>
              </a:solidFill>
              <a:latin typeface="+mn-lt"/>
            </a:endParaRPr>
          </a:p>
        </p:txBody>
      </p:sp>
      <p:sp>
        <p:nvSpPr>
          <p:cNvPr id="6" name="TextBox 5"/>
          <p:cNvSpPr txBox="1"/>
          <p:nvPr/>
        </p:nvSpPr>
        <p:spPr>
          <a:xfrm>
            <a:off x="6811963" y="2520950"/>
            <a:ext cx="1371600" cy="1938338"/>
          </a:xfrm>
          <a:prstGeom prst="rect">
            <a:avLst/>
          </a:prstGeom>
          <a:noFill/>
        </p:spPr>
        <p:txBody>
          <a:bodyPr>
            <a:spAutoFit/>
          </a:bodyPr>
          <a:lstStyle/>
          <a:p>
            <a:pPr>
              <a:defRPr/>
            </a:pPr>
            <a:r>
              <a:rPr lang="en-US" altLang="en-US" sz="2400" dirty="0">
                <a:solidFill>
                  <a:schemeClr val="tx1"/>
                </a:solidFill>
                <a:latin typeface="+mn-lt"/>
              </a:rPr>
              <a:t>Ikea “Dream Kitchen” ad</a:t>
            </a:r>
          </a:p>
          <a:p>
            <a:pPr>
              <a:defRPr/>
            </a:pPr>
            <a:endParaRPr lang="en-US" sz="2400" dirty="0">
              <a:solidFill>
                <a:schemeClr val="tx1"/>
              </a:solidFill>
              <a:latin typeface="+mn-lt"/>
            </a:endParaRPr>
          </a:p>
        </p:txBody>
      </p:sp>
    </p:spTree>
  </p:cSld>
  <p:clrMapOvr>
    <a:masterClrMapping/>
  </p:clrMapOvr>
  <p:transition advClick="0">
    <p:fade thruBlk="1"/>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cTn>
                <p:tgtEl>
                  <p:spTgt spid="7"/>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smtClean="0"/>
              <a:t>Envisioning the Library of the Future</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23555" name="Picture 2" descr="H:\Writing and Conferences\SEMLOL\Tr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0" y="2984500"/>
            <a:ext cx="3282950"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967038"/>
            <a:ext cx="4270375" cy="28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62000" y="930275"/>
            <a:ext cx="7391400" cy="2308225"/>
          </a:xfrm>
          <a:prstGeom prst="rect">
            <a:avLst/>
          </a:prstGeom>
          <a:noFill/>
        </p:spPr>
        <p:txBody>
          <a:bodyPr>
            <a:spAutoFit/>
          </a:bodyPr>
          <a:lstStyle/>
          <a:p>
            <a:pPr marL="342900" indent="-342900">
              <a:buFont typeface="Arial" panose="020B0604020202020204" pitchFamily="34" charset="0"/>
              <a:buChar char="•"/>
              <a:defRPr/>
            </a:pPr>
            <a:r>
              <a:rPr lang="en-US" altLang="en-US" sz="2400" dirty="0">
                <a:solidFill>
                  <a:schemeClr val="tx1"/>
                </a:solidFill>
                <a:latin typeface="+mn-lt"/>
              </a:rPr>
              <a:t>This will require librarians to balance what libraries have been with what they will become.  </a:t>
            </a:r>
          </a:p>
          <a:p>
            <a:pPr marL="342900" indent="-342900">
              <a:buFont typeface="Arial" panose="020B0604020202020204" pitchFamily="34" charset="0"/>
              <a:buChar char="•"/>
              <a:defRPr/>
            </a:pPr>
            <a:r>
              <a:rPr lang="en-US" altLang="en-US" sz="2400" dirty="0">
                <a:solidFill>
                  <a:schemeClr val="tx1"/>
                </a:solidFill>
                <a:latin typeface="+mn-lt"/>
              </a:rPr>
              <a:t>Current libraries have feet in both ‘worlds’</a:t>
            </a:r>
          </a:p>
          <a:p>
            <a:pPr marL="342900" indent="-342900">
              <a:buFont typeface="Arial" panose="020B0604020202020204" pitchFamily="34" charset="0"/>
              <a:buChar char="•"/>
              <a:defRPr/>
            </a:pPr>
            <a:r>
              <a:rPr lang="en-US" altLang="en-US" sz="2400" dirty="0">
                <a:solidFill>
                  <a:schemeClr val="tx1"/>
                </a:solidFill>
                <a:latin typeface="+mn-lt"/>
              </a:rPr>
              <a:t>We are in a definite transition period that will continue for the next 20+ years.</a:t>
            </a:r>
          </a:p>
          <a:p>
            <a:pPr>
              <a:defRPr/>
            </a:pPr>
            <a:endParaRPr lang="en-US" sz="2400" dirty="0">
              <a:solidFill>
                <a:schemeClr val="tx1"/>
              </a:solidFill>
              <a:latin typeface="+mn-lt"/>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066800"/>
            <a:ext cx="3409950" cy="5110163"/>
          </a:xfrm>
        </p:spPr>
        <p:txBody>
          <a:bodyPr rtlCol="0">
            <a:normAutofit/>
          </a:bodyPr>
          <a:lstStyle/>
          <a:p>
            <a:pPr eaLnBrk="1" hangingPunct="1">
              <a:defRPr/>
            </a:pPr>
            <a:r>
              <a:rPr lang="en-US" sz="2400" b="1" dirty="0" smtClean="0"/>
              <a:t>A Physical Space</a:t>
            </a:r>
          </a:p>
          <a:p>
            <a:pPr lvl="1" eaLnBrk="1" fontAlgn="auto" hangingPunct="1">
              <a:spcAft>
                <a:spcPts val="0"/>
              </a:spcAft>
              <a:defRPr/>
            </a:pPr>
            <a:r>
              <a:rPr lang="en-US" sz="2200" dirty="0"/>
              <a:t>Study</a:t>
            </a:r>
          </a:p>
          <a:p>
            <a:pPr lvl="1" eaLnBrk="1" fontAlgn="auto" hangingPunct="1">
              <a:spcAft>
                <a:spcPts val="0"/>
              </a:spcAft>
              <a:defRPr/>
            </a:pPr>
            <a:r>
              <a:rPr lang="en-US" sz="2200" dirty="0"/>
              <a:t>Print Materials</a:t>
            </a:r>
          </a:p>
          <a:p>
            <a:pPr lvl="1" eaLnBrk="1" fontAlgn="auto" hangingPunct="1">
              <a:spcAft>
                <a:spcPts val="0"/>
              </a:spcAft>
              <a:defRPr/>
            </a:pPr>
            <a:r>
              <a:rPr lang="en-US" sz="2200" dirty="0"/>
              <a:t>Interaction Spaces</a:t>
            </a:r>
          </a:p>
          <a:p>
            <a:pPr lvl="1" eaLnBrk="1" fontAlgn="auto" hangingPunct="1">
              <a:spcAft>
                <a:spcPts val="0"/>
              </a:spcAft>
              <a:defRPr/>
            </a:pPr>
            <a:r>
              <a:rPr lang="en-US" sz="2200" dirty="0"/>
              <a:t>Walk-in </a:t>
            </a:r>
            <a:r>
              <a:rPr lang="en-US" sz="2200" dirty="0" smtClean="0"/>
              <a:t>Access</a:t>
            </a:r>
          </a:p>
          <a:p>
            <a:pPr lvl="1" eaLnBrk="1" fontAlgn="auto" hangingPunct="1">
              <a:spcAft>
                <a:spcPts val="0"/>
              </a:spcAft>
              <a:defRPr/>
            </a:pPr>
            <a:r>
              <a:rPr lang="en-US" sz="2200" dirty="0" smtClean="0"/>
              <a:t>Some of this can be   done by others.</a:t>
            </a:r>
            <a:endParaRPr lang="en-US" sz="2200" dirty="0"/>
          </a:p>
          <a:p>
            <a:pPr eaLnBrk="1" hangingPunct="1">
              <a:defRPr/>
            </a:pPr>
            <a:endParaRPr lang="en-US" dirty="0"/>
          </a:p>
        </p:txBody>
      </p:sp>
      <p:sp>
        <p:nvSpPr>
          <p:cNvPr id="24578" name="Title 1"/>
          <p:cNvSpPr>
            <a:spLocks noGrp="1"/>
          </p:cNvSpPr>
          <p:nvPr>
            <p:ph type="title"/>
          </p:nvPr>
        </p:nvSpPr>
        <p:spPr/>
        <p:txBody>
          <a:bodyPr/>
          <a:lstStyle/>
          <a:p>
            <a:pPr eaLnBrk="1" hangingPunct="1"/>
            <a:r>
              <a:rPr lang="en-US" altLang="en-US" smtClean="0"/>
              <a:t>Envisioning the Library of the Future</a:t>
            </a:r>
          </a:p>
        </p:txBody>
      </p:sp>
      <p:sp>
        <p:nvSpPr>
          <p:cNvPr id="2458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r>
              <a:rPr lang="en-US" altLang="en-US" sz="1200" dirty="0" smtClean="0">
                <a:solidFill>
                  <a:schemeClr val="tx1"/>
                </a:solidFill>
                <a:latin typeface="+mn-lt"/>
              </a:rPr>
              <a:t>Re-Think It (GVSU) 2015  –  “Where you and I are going to spend the rest of our lives” - Corey Seeman (cseeman@umich.edu)</a:t>
            </a:r>
          </a:p>
        </p:txBody>
      </p:sp>
      <p:sp>
        <p:nvSpPr>
          <p:cNvPr id="4" name="Content Placeholder 3"/>
          <p:cNvSpPr>
            <a:spLocks noGrp="1"/>
          </p:cNvSpPr>
          <p:nvPr>
            <p:ph sz="half" idx="4294967295"/>
          </p:nvPr>
        </p:nvSpPr>
        <p:spPr>
          <a:xfrm>
            <a:off x="5257800" y="1171575"/>
            <a:ext cx="3886200" cy="5005388"/>
          </a:xfrm>
        </p:spPr>
        <p:txBody>
          <a:bodyPr rtlCol="0">
            <a:normAutofit lnSpcReduction="10000"/>
          </a:bodyPr>
          <a:lstStyle/>
          <a:p>
            <a:pPr eaLnBrk="1" hangingPunct="1">
              <a:defRPr/>
            </a:pPr>
            <a:r>
              <a:rPr lang="en-US" sz="2400" b="1" dirty="0" smtClean="0"/>
              <a:t>An Ethereal Space</a:t>
            </a:r>
          </a:p>
          <a:p>
            <a:pPr lvl="2" eaLnBrk="1" fontAlgn="auto" hangingPunct="1">
              <a:spcAft>
                <a:spcPts val="0"/>
              </a:spcAft>
              <a:defRPr/>
            </a:pPr>
            <a:r>
              <a:rPr lang="en-US" sz="2200" dirty="0"/>
              <a:t>This is where we </a:t>
            </a:r>
            <a:r>
              <a:rPr lang="en-US" sz="2200" b="1" i="1" dirty="0"/>
              <a:t>connect</a:t>
            </a:r>
            <a:r>
              <a:rPr lang="en-US" sz="2200" dirty="0"/>
              <a:t> with our community.</a:t>
            </a:r>
          </a:p>
          <a:p>
            <a:pPr lvl="2" eaLnBrk="1" fontAlgn="auto" hangingPunct="1">
              <a:spcAft>
                <a:spcPts val="0"/>
              </a:spcAft>
              <a:defRPr/>
            </a:pPr>
            <a:r>
              <a:rPr lang="en-US" sz="2200" dirty="0"/>
              <a:t>This is where we </a:t>
            </a:r>
            <a:r>
              <a:rPr lang="en-US" sz="2200" b="1" i="1" dirty="0"/>
              <a:t>provide</a:t>
            </a:r>
            <a:r>
              <a:rPr lang="en-US" sz="2200" dirty="0"/>
              <a:t> </a:t>
            </a:r>
            <a:r>
              <a:rPr lang="en-US" sz="2200" b="1" i="1" dirty="0"/>
              <a:t>clarity</a:t>
            </a:r>
            <a:r>
              <a:rPr lang="en-US" sz="2200" dirty="0"/>
              <a:t> to a complicated information universe.</a:t>
            </a:r>
          </a:p>
          <a:p>
            <a:pPr lvl="2" eaLnBrk="1" fontAlgn="auto" hangingPunct="1">
              <a:spcAft>
                <a:spcPts val="0"/>
              </a:spcAft>
              <a:defRPr/>
            </a:pPr>
            <a:r>
              <a:rPr lang="en-US" sz="2200" dirty="0"/>
              <a:t>This is where we </a:t>
            </a:r>
            <a:r>
              <a:rPr lang="en-US" sz="2200" b="1" i="1" dirty="0"/>
              <a:t>contribute </a:t>
            </a:r>
            <a:r>
              <a:rPr lang="en-US" sz="2200" dirty="0"/>
              <a:t>as a “Value-Add</a:t>
            </a:r>
            <a:r>
              <a:rPr lang="en-US" sz="2200" dirty="0" smtClean="0"/>
              <a:t>.”</a:t>
            </a:r>
          </a:p>
          <a:p>
            <a:pPr lvl="1" eaLnBrk="1" fontAlgn="auto" hangingPunct="1">
              <a:spcAft>
                <a:spcPts val="0"/>
              </a:spcAft>
              <a:defRPr/>
            </a:pPr>
            <a:r>
              <a:rPr lang="en-US" sz="2400" dirty="0" smtClean="0"/>
              <a:t>This is where we do ‘library’ work.</a:t>
            </a:r>
          </a:p>
          <a:p>
            <a:pPr lvl="1" eaLnBrk="1" fontAlgn="auto" hangingPunct="1">
              <a:spcAft>
                <a:spcPts val="0"/>
              </a:spcAft>
              <a:defRPr/>
            </a:pPr>
            <a:r>
              <a:rPr lang="en-US" sz="2400" dirty="0" smtClean="0"/>
              <a:t>This cannot be done by others</a:t>
            </a:r>
            <a:endParaRPr lang="en-US" sz="2400" dirty="0"/>
          </a:p>
          <a:p>
            <a:pPr lvl="1" eaLnBrk="1" hangingPunct="1">
              <a:defRPr/>
            </a:pPr>
            <a:endParaRPr lang="en-US" dirty="0"/>
          </a:p>
        </p:txBody>
      </p:sp>
      <p:pic>
        <p:nvPicPr>
          <p:cNvPr id="24582" name="Picture 2" descr="http://farm9.staticflickr.com/8477/8269405613_728c7c2b14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4144963"/>
            <a:ext cx="259080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2" descr="http://farm9.staticflickr.com/8083/8270471076_b4176337b4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3581400"/>
            <a:ext cx="13223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4" descr="GrandMarai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600200"/>
            <a:ext cx="1770063"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5162550" cy="4457700"/>
          </a:xfrm>
        </p:spPr>
        <p:txBody>
          <a:bodyPr rtlCol="0">
            <a:normAutofit fontScale="92500" lnSpcReduction="20000"/>
          </a:bodyPr>
          <a:lstStyle/>
          <a:p>
            <a:pPr eaLnBrk="1" fontAlgn="auto" hangingPunct="1">
              <a:spcAft>
                <a:spcPts val="0"/>
              </a:spcAft>
              <a:defRPr/>
            </a:pPr>
            <a:r>
              <a:rPr lang="en-US" sz="2800" dirty="0" smtClean="0"/>
              <a:t>Our libraries today operate in both spaces.  </a:t>
            </a:r>
          </a:p>
          <a:p>
            <a:pPr eaLnBrk="1" fontAlgn="auto" hangingPunct="1">
              <a:spcAft>
                <a:spcPts val="0"/>
              </a:spcAft>
              <a:defRPr/>
            </a:pPr>
            <a:r>
              <a:rPr lang="en-US" sz="2800" dirty="0" smtClean="0"/>
              <a:t>If forced to choose, do we elect to save your physical or ethereal space?</a:t>
            </a:r>
          </a:p>
          <a:p>
            <a:pPr eaLnBrk="1" fontAlgn="auto" hangingPunct="1">
              <a:spcAft>
                <a:spcPts val="0"/>
              </a:spcAft>
              <a:defRPr/>
            </a:pPr>
            <a:r>
              <a:rPr lang="en-US" altLang="en-US" sz="2800" dirty="0" smtClean="0"/>
              <a:t>Will we exercise self-determination for </a:t>
            </a:r>
            <a:r>
              <a:rPr lang="en-US" altLang="en-US" sz="2800" dirty="0"/>
              <a:t>our future?</a:t>
            </a:r>
          </a:p>
          <a:p>
            <a:pPr eaLnBrk="1" fontAlgn="auto" hangingPunct="1">
              <a:spcAft>
                <a:spcPts val="0"/>
              </a:spcAft>
              <a:defRPr/>
            </a:pPr>
            <a:r>
              <a:rPr lang="en-US" sz="2800" dirty="0" smtClean="0"/>
              <a:t>What are the internal (library) vs external (organization) demands that will have an impact on our space allocation?</a:t>
            </a:r>
          </a:p>
          <a:p>
            <a:pPr eaLnBrk="1" fontAlgn="auto" hangingPunct="1">
              <a:spcAft>
                <a:spcPts val="0"/>
              </a:spcAft>
              <a:defRPr/>
            </a:pPr>
            <a:r>
              <a:rPr lang="en-US" sz="2800" dirty="0" smtClean="0"/>
              <a:t>The more ambitious the school – the greater the demand for space.</a:t>
            </a:r>
          </a:p>
          <a:p>
            <a:pPr eaLnBrk="1" fontAlgn="auto" hangingPunct="1">
              <a:spcAft>
                <a:spcPts val="0"/>
              </a:spcAft>
              <a:defRPr/>
            </a:pPr>
            <a:endParaRPr lang="en-US" dirty="0" smtClean="0"/>
          </a:p>
          <a:p>
            <a:pPr eaLnBrk="1" fontAlgn="auto" hangingPunct="1">
              <a:spcAft>
                <a:spcPts val="0"/>
              </a:spcAft>
              <a:defRPr/>
            </a:pPr>
            <a:endParaRPr lang="en-US" dirty="0"/>
          </a:p>
        </p:txBody>
      </p:sp>
      <p:sp>
        <p:nvSpPr>
          <p:cNvPr id="25603" name="Title 1"/>
          <p:cNvSpPr>
            <a:spLocks noGrp="1"/>
          </p:cNvSpPr>
          <p:nvPr>
            <p:ph type="title"/>
          </p:nvPr>
        </p:nvSpPr>
        <p:spPr/>
        <p:txBody>
          <a:bodyPr/>
          <a:lstStyle/>
          <a:p>
            <a:pPr eaLnBrk="1" hangingPunct="1"/>
            <a:r>
              <a:rPr lang="en-US" altLang="en-US" smtClean="0"/>
              <a:t>Envisioning the Library of the Future </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25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066800"/>
            <a:ext cx="2789238"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628650" y="1333501"/>
            <a:ext cx="5391150" cy="4076700"/>
          </a:xfrm>
        </p:spPr>
        <p:txBody>
          <a:bodyPr/>
          <a:lstStyle/>
          <a:p>
            <a:pPr eaLnBrk="1" hangingPunct="1"/>
            <a:r>
              <a:rPr lang="en-US" altLang="en-US" sz="2800" dirty="0" smtClean="0"/>
              <a:t>The library of the future is smaller….way, way smaller. Space is a luxury on academic campuses.</a:t>
            </a:r>
          </a:p>
          <a:p>
            <a:pPr eaLnBrk="1" hangingPunct="1"/>
            <a:r>
              <a:rPr lang="en-US" altLang="en-US" sz="2800" dirty="0" smtClean="0"/>
              <a:t>Is it about ownership or access to information? (perpetual access via vendor sites).</a:t>
            </a:r>
          </a:p>
          <a:p>
            <a:pPr eaLnBrk="1" hangingPunct="1"/>
            <a:r>
              <a:rPr lang="en-US" altLang="en-US" sz="2800" dirty="0" smtClean="0"/>
              <a:t>Shifting from ‘just in time’ vs. ‘just in case’ – the traditional collecting methods of libraries.</a:t>
            </a:r>
          </a:p>
          <a:p>
            <a:pPr eaLnBrk="1" hangingPunct="1"/>
            <a:endParaRPr lang="en-US" altLang="en-US" sz="2800" dirty="0" smtClean="0"/>
          </a:p>
          <a:p>
            <a:pPr eaLnBrk="1" hangingPunct="1"/>
            <a:endParaRPr lang="en-US" altLang="en-US" dirty="0" smtClean="0"/>
          </a:p>
        </p:txBody>
      </p:sp>
      <p:sp>
        <p:nvSpPr>
          <p:cNvPr id="26626" name="Title 1"/>
          <p:cNvSpPr>
            <a:spLocks noGrp="1"/>
          </p:cNvSpPr>
          <p:nvPr>
            <p:ph type="title"/>
          </p:nvPr>
        </p:nvSpPr>
        <p:spPr/>
        <p:txBody>
          <a:bodyPr/>
          <a:lstStyle/>
          <a:p>
            <a:pPr eaLnBrk="1" hangingPunct="1"/>
            <a:r>
              <a:rPr lang="en-US" altLang="en-US" smtClean="0"/>
              <a:t>Envisioning the Library of the Future</a:t>
            </a:r>
          </a:p>
        </p:txBody>
      </p:sp>
      <p:sp>
        <p:nvSpPr>
          <p:cNvPr id="2662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r>
              <a:rPr altLang="en-US" sz="1200" smtClean="0">
                <a:solidFill>
                  <a:schemeClr val="tx1"/>
                </a:solidFill>
                <a:latin typeface="Arial" panose="020B0604020202020204" pitchFamily="34" charset="0"/>
              </a:rPr>
              <a:t>Re-Think It (GVSU) 2015  –  “Where you and I are going to spend the rest of our lives” - Corey Seeman (cseeman@umich.edu)</a:t>
            </a:r>
          </a:p>
        </p:txBody>
      </p:sp>
      <p:pic>
        <p:nvPicPr>
          <p:cNvPr id="2662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171574"/>
            <a:ext cx="3023697"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p:txBody>
          <a:bodyPr/>
          <a:lstStyle/>
          <a:p>
            <a:pPr eaLnBrk="1" hangingPunct="1"/>
            <a:r>
              <a:rPr lang="en-US" altLang="en-US" sz="2800" smtClean="0"/>
              <a:t>Kresge Business Administration Library</a:t>
            </a:r>
          </a:p>
          <a:p>
            <a:pPr lvl="1" eaLnBrk="1" hangingPunct="1"/>
            <a:r>
              <a:rPr lang="en-US" altLang="en-US" sz="2500" smtClean="0"/>
              <a:t>Built in mid 1980s to serve the research and curricular needs of the Ross School of Business</a:t>
            </a:r>
          </a:p>
          <a:p>
            <a:pPr lvl="1" eaLnBrk="1" hangingPunct="1"/>
            <a:r>
              <a:rPr lang="en-US" altLang="en-US" sz="2500" smtClean="0"/>
              <a:t>We are open 108 hours during the Fall and Winter Terms.</a:t>
            </a:r>
          </a:p>
          <a:p>
            <a:pPr lvl="1" eaLnBrk="1" hangingPunct="1"/>
            <a:r>
              <a:rPr lang="en-US" altLang="en-US" sz="2500" smtClean="0"/>
              <a:t>Seating for nearly 700 students.</a:t>
            </a:r>
          </a:p>
          <a:p>
            <a:pPr lvl="1" eaLnBrk="1" hangingPunct="1"/>
            <a:r>
              <a:rPr lang="en-US" altLang="en-US" sz="2500" smtClean="0"/>
              <a:t>Very visible, located in the center of the Ross Complex (27K square feet).</a:t>
            </a:r>
          </a:p>
          <a:p>
            <a:pPr lvl="1" eaLnBrk="1" hangingPunct="1"/>
            <a:r>
              <a:rPr lang="en-US" altLang="en-US" sz="2500" smtClean="0"/>
              <a:t>We have a collection of over 140,000 volumes in Ann Arbor and Flint (where they are stored at the University of Michigan-Flint)</a:t>
            </a:r>
          </a:p>
          <a:p>
            <a:pPr lvl="1" eaLnBrk="1" hangingPunct="1"/>
            <a:r>
              <a:rPr lang="en-US" altLang="en-US" sz="2500" smtClean="0"/>
              <a:t>Constant state of “Library Erosion” </a:t>
            </a:r>
          </a:p>
          <a:p>
            <a:pPr eaLnBrk="1" hangingPunct="1"/>
            <a:endParaRPr lang="en-US" altLang="en-US" sz="2800" smtClean="0"/>
          </a:p>
          <a:p>
            <a:pPr eaLnBrk="1" hangingPunct="1"/>
            <a:endParaRPr lang="en-US" altLang="en-US" smtClean="0"/>
          </a:p>
        </p:txBody>
      </p:sp>
      <p:sp>
        <p:nvSpPr>
          <p:cNvPr id="27651" name="Title 1"/>
          <p:cNvSpPr>
            <a:spLocks noGrp="1"/>
          </p:cNvSpPr>
          <p:nvPr>
            <p:ph type="title"/>
          </p:nvPr>
        </p:nvSpPr>
        <p:spPr/>
        <p:txBody>
          <a:bodyPr/>
          <a:lstStyle/>
          <a:p>
            <a:pPr eaLnBrk="1" hangingPunct="1"/>
            <a:r>
              <a:rPr lang="en-US" altLang="en-US" smtClean="0"/>
              <a:t>Ross Construction Project</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a:xfrm>
            <a:off x="628650" y="1333501"/>
            <a:ext cx="5695950" cy="4552950"/>
          </a:xfrm>
        </p:spPr>
        <p:txBody>
          <a:bodyPr/>
          <a:lstStyle/>
          <a:p>
            <a:pPr eaLnBrk="1" hangingPunct="1"/>
            <a:r>
              <a:rPr lang="en-US" altLang="en-US" sz="2800" dirty="0" smtClean="0"/>
              <a:t>Summer 2013 – Scope of plans shared*</a:t>
            </a:r>
          </a:p>
          <a:p>
            <a:pPr eaLnBrk="1" hangingPunct="1"/>
            <a:r>
              <a:rPr lang="en-US" altLang="en-US" sz="2800" dirty="0" smtClean="0"/>
              <a:t>September 2013 – Gift announced</a:t>
            </a:r>
          </a:p>
          <a:p>
            <a:pPr eaLnBrk="1" hangingPunct="1"/>
            <a:r>
              <a:rPr lang="en-US" altLang="en-US" sz="2800" dirty="0" smtClean="0"/>
              <a:t>Early 2014 – Plans developed</a:t>
            </a:r>
          </a:p>
          <a:p>
            <a:pPr eaLnBrk="1" hangingPunct="1"/>
            <a:r>
              <a:rPr lang="en-US" altLang="en-US" sz="2800" dirty="0" smtClean="0"/>
              <a:t>End of Winter Term – Started vacating the building</a:t>
            </a:r>
          </a:p>
          <a:p>
            <a:pPr eaLnBrk="1" hangingPunct="1"/>
            <a:r>
              <a:rPr lang="en-US" altLang="en-US" sz="2800" dirty="0" smtClean="0"/>
              <a:t>June 2014 – Moved to </a:t>
            </a:r>
            <a:r>
              <a:rPr lang="en-US" altLang="en-US" sz="2800" dirty="0" err="1" smtClean="0"/>
              <a:t>MOtown</a:t>
            </a:r>
            <a:endParaRPr lang="en-US" altLang="en-US" sz="2800" dirty="0" smtClean="0"/>
          </a:p>
          <a:p>
            <a:pPr eaLnBrk="1" hangingPunct="1"/>
            <a:r>
              <a:rPr lang="en-US" altLang="en-US" sz="2800" dirty="0" smtClean="0"/>
              <a:t>July 2014 – Print moved out</a:t>
            </a:r>
          </a:p>
          <a:p>
            <a:pPr eaLnBrk="1" hangingPunct="1"/>
            <a:r>
              <a:rPr lang="en-US" altLang="en-US" sz="2800" dirty="0" smtClean="0"/>
              <a:t>Fall 2014 – Rebuilding Kresge Library Services </a:t>
            </a:r>
          </a:p>
          <a:p>
            <a:pPr eaLnBrk="1" hangingPunct="1"/>
            <a:endParaRPr lang="en-US" altLang="en-US" sz="2800" dirty="0" smtClean="0"/>
          </a:p>
        </p:txBody>
      </p:sp>
      <p:sp>
        <p:nvSpPr>
          <p:cNvPr id="28675" name="Title 1"/>
          <p:cNvSpPr>
            <a:spLocks noGrp="1"/>
          </p:cNvSpPr>
          <p:nvPr>
            <p:ph type="title"/>
          </p:nvPr>
        </p:nvSpPr>
        <p:spPr/>
        <p:txBody>
          <a:bodyPr/>
          <a:lstStyle/>
          <a:p>
            <a:pPr eaLnBrk="1" hangingPunct="1"/>
            <a:r>
              <a:rPr lang="en-US" altLang="en-US" smtClean="0"/>
              <a:t>Ross Construction Project</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28676" name="Picture 4" descr="IMG_138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143000"/>
            <a:ext cx="24765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SquirrelLe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2895600"/>
            <a:ext cx="228600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a:xfrm>
            <a:off x="628650" y="1333501"/>
            <a:ext cx="4857750" cy="4381500"/>
          </a:xfrm>
        </p:spPr>
        <p:txBody>
          <a:bodyPr/>
          <a:lstStyle/>
          <a:p>
            <a:pPr eaLnBrk="1" hangingPunct="1"/>
            <a:r>
              <a:rPr lang="en-US" altLang="en-US" sz="2800" dirty="0" smtClean="0"/>
              <a:t>Fall 2014 – Rebuilding Kresge Library Services </a:t>
            </a:r>
          </a:p>
          <a:p>
            <a:pPr eaLnBrk="1" hangingPunct="1"/>
            <a:r>
              <a:rPr lang="en-US" altLang="en-US" sz="2800" dirty="0" smtClean="0"/>
              <a:t>Winter 2015 – Kresge Value Proposition Meetings Started</a:t>
            </a:r>
          </a:p>
          <a:p>
            <a:pPr eaLnBrk="1" hangingPunct="1"/>
            <a:r>
              <a:rPr lang="en-US" altLang="en-US" sz="2800" dirty="0" smtClean="0"/>
              <a:t>Summer/Fall 2016 – Expected completion and move in to the new space</a:t>
            </a:r>
          </a:p>
          <a:p>
            <a:pPr eaLnBrk="1" hangingPunct="1"/>
            <a:r>
              <a:rPr lang="en-US" altLang="en-US" sz="2800" dirty="0" smtClean="0"/>
              <a:t>January 2017 – Expected opening of the new building to the school</a:t>
            </a:r>
          </a:p>
          <a:p>
            <a:pPr eaLnBrk="1" hangingPunct="1"/>
            <a:endParaRPr lang="en-US" altLang="en-US" sz="2800" dirty="0" smtClean="0"/>
          </a:p>
        </p:txBody>
      </p:sp>
      <p:sp>
        <p:nvSpPr>
          <p:cNvPr id="30723" name="Title 1"/>
          <p:cNvSpPr>
            <a:spLocks noGrp="1"/>
          </p:cNvSpPr>
          <p:nvPr>
            <p:ph type="title"/>
          </p:nvPr>
        </p:nvSpPr>
        <p:spPr/>
        <p:txBody>
          <a:bodyPr/>
          <a:lstStyle/>
          <a:p>
            <a:pPr eaLnBrk="1" hangingPunct="1"/>
            <a:r>
              <a:rPr lang="en-US" altLang="en-US" smtClean="0"/>
              <a:t>Ross Construction Project</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3072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198563"/>
            <a:ext cx="3314700"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5086350" cy="4152900"/>
          </a:xfrm>
        </p:spPr>
        <p:txBody>
          <a:bodyPr rtlCol="0">
            <a:normAutofit fontScale="92500" lnSpcReduction="20000"/>
          </a:bodyPr>
          <a:lstStyle/>
          <a:p>
            <a:pPr eaLnBrk="1" fontAlgn="auto" hangingPunct="1">
              <a:spcAft>
                <a:spcPts val="0"/>
              </a:spcAft>
              <a:defRPr/>
            </a:pPr>
            <a:r>
              <a:rPr lang="en-US" sz="2400" dirty="0" smtClean="0"/>
              <a:t>NOT a library problem of the 21</a:t>
            </a:r>
            <a:r>
              <a:rPr lang="en-US" sz="2400" baseline="30000" dirty="0" smtClean="0"/>
              <a:t>st</a:t>
            </a:r>
            <a:r>
              <a:rPr lang="en-US" sz="2400" dirty="0" smtClean="0"/>
              <a:t> century.</a:t>
            </a:r>
          </a:p>
          <a:p>
            <a:pPr eaLnBrk="1" fontAlgn="auto" hangingPunct="1">
              <a:spcAft>
                <a:spcPts val="0"/>
              </a:spcAft>
              <a:defRPr/>
            </a:pPr>
            <a:r>
              <a:rPr lang="en-US" sz="2400" dirty="0" smtClean="0"/>
              <a:t>Changes over a 30-40 year professional career are huge</a:t>
            </a:r>
          </a:p>
          <a:p>
            <a:pPr eaLnBrk="1" fontAlgn="auto" hangingPunct="1">
              <a:spcAft>
                <a:spcPts val="0"/>
              </a:spcAft>
              <a:defRPr/>
            </a:pPr>
            <a:r>
              <a:rPr lang="en-US" sz="2400" dirty="0" smtClean="0"/>
              <a:t>Changes in the last 50 years:</a:t>
            </a:r>
          </a:p>
          <a:p>
            <a:pPr lvl="1" eaLnBrk="1" fontAlgn="auto" hangingPunct="1">
              <a:spcAft>
                <a:spcPts val="0"/>
              </a:spcAft>
              <a:defRPr/>
            </a:pPr>
            <a:r>
              <a:rPr lang="en-US" sz="2200" dirty="0" smtClean="0"/>
              <a:t>Copy cataloging</a:t>
            </a:r>
          </a:p>
          <a:p>
            <a:pPr lvl="1" eaLnBrk="1" fontAlgn="auto" hangingPunct="1">
              <a:spcAft>
                <a:spcPts val="0"/>
              </a:spcAft>
              <a:defRPr/>
            </a:pPr>
            <a:r>
              <a:rPr lang="en-US" sz="2200" dirty="0" smtClean="0"/>
              <a:t>Local online catalogs</a:t>
            </a:r>
          </a:p>
          <a:p>
            <a:pPr lvl="1" eaLnBrk="1" fontAlgn="auto" hangingPunct="1">
              <a:spcAft>
                <a:spcPts val="0"/>
              </a:spcAft>
              <a:defRPr/>
            </a:pPr>
            <a:r>
              <a:rPr lang="en-US" sz="2200" dirty="0" smtClean="0"/>
              <a:t>Expanded access (TOC, more subject headings)</a:t>
            </a:r>
          </a:p>
          <a:p>
            <a:pPr lvl="1" eaLnBrk="1" fontAlgn="auto" hangingPunct="1">
              <a:spcAft>
                <a:spcPts val="0"/>
              </a:spcAft>
              <a:defRPr/>
            </a:pPr>
            <a:r>
              <a:rPr lang="en-US" sz="2200" dirty="0" smtClean="0"/>
              <a:t>Shared catalogs (</a:t>
            </a:r>
            <a:r>
              <a:rPr lang="en-US" sz="2200" dirty="0" err="1" smtClean="0"/>
              <a:t>MeLCat</a:t>
            </a:r>
            <a:r>
              <a:rPr lang="en-US" sz="2200" dirty="0" smtClean="0"/>
              <a:t>, etc.)</a:t>
            </a:r>
          </a:p>
          <a:p>
            <a:pPr lvl="1" eaLnBrk="1" fontAlgn="auto" hangingPunct="1">
              <a:spcAft>
                <a:spcPts val="0"/>
              </a:spcAft>
              <a:defRPr/>
            </a:pPr>
            <a:r>
              <a:rPr lang="en-US" sz="2200" dirty="0" smtClean="0"/>
              <a:t>Shared systems</a:t>
            </a:r>
          </a:p>
          <a:p>
            <a:pPr lvl="1" eaLnBrk="1" fontAlgn="auto" hangingPunct="1">
              <a:spcAft>
                <a:spcPts val="0"/>
              </a:spcAft>
              <a:defRPr/>
            </a:pPr>
            <a:r>
              <a:rPr lang="en-US" sz="2200" dirty="0" smtClean="0"/>
              <a:t>Discovery layers</a:t>
            </a:r>
          </a:p>
          <a:p>
            <a:pPr lvl="1" eaLnBrk="1" fontAlgn="auto" hangingPunct="1">
              <a:spcAft>
                <a:spcPts val="0"/>
              </a:spcAft>
              <a:defRPr/>
            </a:pPr>
            <a:r>
              <a:rPr lang="en-US" sz="2200" dirty="0" smtClean="0"/>
              <a:t>Working papers management </a:t>
            </a:r>
            <a:r>
              <a:rPr lang="en-US" sz="2200" dirty="0" smtClean="0">
                <a:sym typeface="Wingdings" panose="05000000000000000000" pitchFamily="2" charset="2"/>
              </a:rPr>
              <a:t> digital repositories</a:t>
            </a:r>
          </a:p>
          <a:p>
            <a:pPr lvl="1" eaLnBrk="1" fontAlgn="auto" hangingPunct="1">
              <a:spcAft>
                <a:spcPts val="0"/>
              </a:spcAft>
              <a:defRPr/>
            </a:pPr>
            <a:r>
              <a:rPr lang="en-US" sz="2200" dirty="0" smtClean="0">
                <a:sym typeface="Wingdings" panose="05000000000000000000" pitchFamily="2" charset="2"/>
              </a:rPr>
              <a:t>Coffee and food in the library</a:t>
            </a:r>
            <a:endParaRPr lang="en-US" sz="2200" dirty="0" smtClean="0"/>
          </a:p>
          <a:p>
            <a:pPr lvl="1" eaLnBrk="1" fontAlgn="auto" hangingPunct="1">
              <a:spcAft>
                <a:spcPts val="0"/>
              </a:spcAft>
              <a:defRPr/>
            </a:pPr>
            <a:endParaRPr lang="en-US" sz="2200" dirty="0" smtClean="0"/>
          </a:p>
          <a:p>
            <a:pPr lvl="1" eaLnBrk="1" fontAlgn="auto" hangingPunct="1">
              <a:spcAft>
                <a:spcPts val="0"/>
              </a:spcAft>
              <a:defRPr/>
            </a:pPr>
            <a:endParaRPr lang="en-US" sz="2200" dirty="0"/>
          </a:p>
        </p:txBody>
      </p:sp>
      <p:sp>
        <p:nvSpPr>
          <p:cNvPr id="31747" name="Title 1"/>
          <p:cNvSpPr>
            <a:spLocks noGrp="1"/>
          </p:cNvSpPr>
          <p:nvPr>
            <p:ph type="title"/>
          </p:nvPr>
        </p:nvSpPr>
        <p:spPr/>
        <p:txBody>
          <a:bodyPr/>
          <a:lstStyle/>
          <a:p>
            <a:pPr eaLnBrk="1" hangingPunct="1"/>
            <a:r>
              <a:rPr lang="en-US" altLang="en-US" smtClean="0"/>
              <a:t>Change Management</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317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838200"/>
            <a:ext cx="2624138"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628650" y="1333500"/>
            <a:ext cx="3257550" cy="4457699"/>
          </a:xfrm>
        </p:spPr>
        <p:txBody>
          <a:bodyPr>
            <a:normAutofit lnSpcReduction="10000"/>
          </a:bodyPr>
          <a:lstStyle/>
          <a:p>
            <a:pPr eaLnBrk="1" hangingPunct="1"/>
            <a:r>
              <a:rPr lang="en-US" altLang="en-US" sz="2400" dirty="0" smtClean="0"/>
              <a:t>Losing Your Physical Space</a:t>
            </a:r>
          </a:p>
          <a:p>
            <a:pPr lvl="1" eaLnBrk="1" hangingPunct="1"/>
            <a:r>
              <a:rPr lang="en-US" altLang="en-US" sz="2400" dirty="0" smtClean="0"/>
              <a:t>You have to come to grips with what this means</a:t>
            </a:r>
          </a:p>
          <a:p>
            <a:pPr lvl="1" eaLnBrk="1" hangingPunct="1"/>
            <a:r>
              <a:rPr lang="en-US" altLang="en-US" sz="2400" dirty="0" smtClean="0"/>
              <a:t>We are not a student destination any longer for study</a:t>
            </a:r>
          </a:p>
          <a:p>
            <a:pPr lvl="1" eaLnBrk="1" hangingPunct="1"/>
            <a:r>
              <a:rPr lang="en-US" altLang="en-US" sz="2400" dirty="0" smtClean="0"/>
              <a:t>We cannot be format agnostic in collecting</a:t>
            </a:r>
          </a:p>
          <a:p>
            <a:pPr lvl="1" eaLnBrk="1" hangingPunct="1"/>
            <a:r>
              <a:rPr lang="en-US" altLang="en-US" sz="2400" dirty="0" smtClean="0"/>
              <a:t>You cannot </a:t>
            </a:r>
            <a:r>
              <a:rPr lang="en-US" altLang="en-US" sz="2500" dirty="0" smtClean="0"/>
              <a:t>dwell on the past</a:t>
            </a:r>
          </a:p>
        </p:txBody>
      </p:sp>
      <p:sp>
        <p:nvSpPr>
          <p:cNvPr id="32771" name="Title 1"/>
          <p:cNvSpPr>
            <a:spLocks noGrp="1"/>
          </p:cNvSpPr>
          <p:nvPr>
            <p:ph type="title"/>
          </p:nvPr>
        </p:nvSpPr>
        <p:spPr/>
        <p:txBody>
          <a:bodyPr/>
          <a:lstStyle/>
          <a:p>
            <a:pPr eaLnBrk="1" hangingPunct="1"/>
            <a:r>
              <a:rPr lang="en-US" altLang="en-US" smtClean="0"/>
              <a:t>Change Management</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32773" name="Picture 2" descr="https://farm1.staticflickr.com/423/19001192625_c25a1dcd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905000"/>
            <a:ext cx="4762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4857750" cy="4381500"/>
          </a:xfrm>
        </p:spPr>
        <p:txBody>
          <a:bodyPr rtlCol="0">
            <a:normAutofit fontScale="92500" lnSpcReduction="20000"/>
          </a:bodyPr>
          <a:lstStyle/>
          <a:p>
            <a:pPr eaLnBrk="1" fontAlgn="auto" hangingPunct="1">
              <a:spcAft>
                <a:spcPts val="0"/>
              </a:spcAft>
              <a:defRPr/>
            </a:pPr>
            <a:r>
              <a:rPr lang="en-US" sz="2800" dirty="0" smtClean="0"/>
              <a:t>Corey’s planning priorities:</a:t>
            </a:r>
          </a:p>
          <a:p>
            <a:pPr marL="971550" lvl="1" indent="-514350" eaLnBrk="1" fontAlgn="auto" hangingPunct="1">
              <a:spcAft>
                <a:spcPts val="0"/>
              </a:spcAft>
              <a:buFont typeface="+mj-lt"/>
              <a:buAutoNum type="arabicPeriod"/>
              <a:defRPr/>
            </a:pPr>
            <a:r>
              <a:rPr lang="en-US" sz="2400" dirty="0" smtClean="0"/>
              <a:t>Staff</a:t>
            </a:r>
          </a:p>
          <a:p>
            <a:pPr marL="971550" lvl="1" indent="-514350" eaLnBrk="1" fontAlgn="auto" hangingPunct="1">
              <a:spcAft>
                <a:spcPts val="0"/>
              </a:spcAft>
              <a:buFont typeface="+mj-lt"/>
              <a:buAutoNum type="arabicPeriod"/>
              <a:defRPr/>
            </a:pPr>
            <a:r>
              <a:rPr lang="en-US" sz="2400" dirty="0" smtClean="0"/>
              <a:t>Services</a:t>
            </a:r>
          </a:p>
          <a:p>
            <a:pPr marL="971550" lvl="1" indent="-514350" eaLnBrk="1" fontAlgn="auto" hangingPunct="1">
              <a:spcAft>
                <a:spcPts val="0"/>
              </a:spcAft>
              <a:buFont typeface="+mj-lt"/>
              <a:buAutoNum type="arabicPeriod"/>
              <a:defRPr/>
            </a:pPr>
            <a:r>
              <a:rPr lang="en-US" sz="2400" dirty="0" smtClean="0"/>
              <a:t>Stuff </a:t>
            </a:r>
            <a:r>
              <a:rPr lang="en-US" sz="2400" i="1" dirty="0" smtClean="0"/>
              <a:t>(and spend)</a:t>
            </a:r>
          </a:p>
          <a:p>
            <a:pPr marL="971550" lvl="1" indent="-514350" eaLnBrk="1" fontAlgn="auto" hangingPunct="1">
              <a:spcAft>
                <a:spcPts val="0"/>
              </a:spcAft>
              <a:buFont typeface="+mj-lt"/>
              <a:buAutoNum type="arabicPeriod"/>
              <a:defRPr/>
            </a:pPr>
            <a:r>
              <a:rPr lang="en-US" sz="2400" dirty="0" smtClean="0"/>
              <a:t>Space</a:t>
            </a:r>
          </a:p>
          <a:p>
            <a:pPr marL="400050" indent="-514350" eaLnBrk="1" fontAlgn="auto" hangingPunct="1">
              <a:spcAft>
                <a:spcPts val="0"/>
              </a:spcAft>
              <a:defRPr/>
            </a:pPr>
            <a:r>
              <a:rPr lang="en-US" sz="2800" dirty="0" smtClean="0"/>
              <a:t>Build services based on what you </a:t>
            </a:r>
            <a:r>
              <a:rPr lang="en-US" sz="2800" b="1" i="1" dirty="0" smtClean="0"/>
              <a:t>have</a:t>
            </a:r>
            <a:r>
              <a:rPr lang="en-US" sz="2800" dirty="0" smtClean="0"/>
              <a:t>, not what you </a:t>
            </a:r>
            <a:r>
              <a:rPr lang="en-US" sz="2800" b="1" i="1" dirty="0" smtClean="0"/>
              <a:t>had</a:t>
            </a:r>
          </a:p>
          <a:p>
            <a:pPr marL="400050" indent="-514350" eaLnBrk="1" fontAlgn="auto" hangingPunct="1">
              <a:spcAft>
                <a:spcPts val="0"/>
              </a:spcAft>
              <a:defRPr/>
            </a:pPr>
            <a:r>
              <a:rPr lang="en-US" sz="2800" dirty="0" smtClean="0"/>
              <a:t>Make spending choices not on history – but on future needs</a:t>
            </a:r>
          </a:p>
          <a:p>
            <a:pPr marL="400050" indent="-514350" eaLnBrk="1" fontAlgn="auto" hangingPunct="1">
              <a:spcAft>
                <a:spcPts val="0"/>
              </a:spcAft>
              <a:defRPr/>
            </a:pPr>
            <a:r>
              <a:rPr lang="en-US" sz="2800" dirty="0" smtClean="0"/>
              <a:t>We had no choice but to build an Ethereal Library!</a:t>
            </a:r>
          </a:p>
        </p:txBody>
      </p:sp>
      <p:sp>
        <p:nvSpPr>
          <p:cNvPr id="33795" name="Title 1"/>
          <p:cNvSpPr>
            <a:spLocks noGrp="1"/>
          </p:cNvSpPr>
          <p:nvPr>
            <p:ph type="title"/>
          </p:nvPr>
        </p:nvSpPr>
        <p:spPr/>
        <p:txBody>
          <a:bodyPr/>
          <a:lstStyle/>
          <a:p>
            <a:pPr eaLnBrk="1" hangingPunct="1"/>
            <a:r>
              <a:rPr lang="en-US" altLang="en-US" smtClean="0"/>
              <a:t>Change Management</a:t>
            </a:r>
          </a:p>
        </p:txBody>
      </p:sp>
      <p:sp>
        <p:nvSpPr>
          <p:cNvPr id="5" name="Footer Placeholder 4"/>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33796" name="Picture 3" descr="Squirrel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143000"/>
            <a:ext cx="3040063"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628650" y="1333501"/>
            <a:ext cx="5010150" cy="4610100"/>
          </a:xfrm>
        </p:spPr>
        <p:txBody>
          <a:bodyPr/>
          <a:lstStyle/>
          <a:p>
            <a:pPr eaLnBrk="1" hangingPunct="1"/>
            <a:r>
              <a:rPr lang="en-US" altLang="en-US" sz="2800" dirty="0" smtClean="0"/>
              <a:t>Parameters of the Ethereal Library – or the 6P Approach</a:t>
            </a:r>
          </a:p>
          <a:p>
            <a:pPr lvl="2" eaLnBrk="1" hangingPunct="1"/>
            <a:r>
              <a:rPr lang="en-US" altLang="en-US" sz="2800" dirty="0" smtClean="0"/>
              <a:t>Philosophical</a:t>
            </a:r>
          </a:p>
          <a:p>
            <a:pPr lvl="2" eaLnBrk="1" hangingPunct="1"/>
            <a:r>
              <a:rPr lang="en-US" altLang="en-US" sz="2800" dirty="0" smtClean="0"/>
              <a:t>Patient</a:t>
            </a:r>
          </a:p>
          <a:p>
            <a:pPr lvl="2" eaLnBrk="1" hangingPunct="1"/>
            <a:r>
              <a:rPr lang="en-US" altLang="en-US" sz="2800" dirty="0" smtClean="0"/>
              <a:t>Positive</a:t>
            </a:r>
          </a:p>
          <a:p>
            <a:pPr lvl="2" eaLnBrk="1" hangingPunct="1"/>
            <a:r>
              <a:rPr lang="en-US" altLang="en-US" sz="2800" dirty="0" smtClean="0"/>
              <a:t>Proactive</a:t>
            </a:r>
          </a:p>
          <a:p>
            <a:pPr lvl="2" eaLnBrk="1" hangingPunct="1"/>
            <a:r>
              <a:rPr lang="en-US" altLang="en-US" sz="2800" dirty="0" smtClean="0"/>
              <a:t>Perform</a:t>
            </a:r>
          </a:p>
          <a:p>
            <a:pPr lvl="2" eaLnBrk="1" hangingPunct="1"/>
            <a:r>
              <a:rPr lang="en-US" altLang="en-US" sz="2800" dirty="0" smtClean="0"/>
              <a:t>Ms. </a:t>
            </a:r>
            <a:r>
              <a:rPr lang="en-US" altLang="en-US" sz="2800" dirty="0" err="1" smtClean="0"/>
              <a:t>Pirkola’s</a:t>
            </a:r>
            <a:r>
              <a:rPr lang="en-US" altLang="en-US" sz="2800" dirty="0" smtClean="0"/>
              <a:t> Rules</a:t>
            </a:r>
          </a:p>
          <a:p>
            <a:pPr eaLnBrk="1" hangingPunct="1"/>
            <a:r>
              <a:rPr lang="en-US" altLang="en-US" sz="2800" i="1" dirty="0" smtClean="0"/>
              <a:t>See: tinyurl.com/Ethereal2015</a:t>
            </a:r>
          </a:p>
          <a:p>
            <a:pPr lvl="2" eaLnBrk="1" hangingPunct="1"/>
            <a:endParaRPr lang="en-US" altLang="en-US" dirty="0" smtClean="0"/>
          </a:p>
          <a:p>
            <a:pPr lvl="1" eaLnBrk="1" hangingPunct="1"/>
            <a:endParaRPr lang="en-US" altLang="en-US" dirty="0" smtClean="0"/>
          </a:p>
        </p:txBody>
      </p:sp>
      <p:sp>
        <p:nvSpPr>
          <p:cNvPr id="34819" name="Title 1"/>
          <p:cNvSpPr>
            <a:spLocks noGrp="1"/>
          </p:cNvSpPr>
          <p:nvPr>
            <p:ph type="title"/>
          </p:nvPr>
        </p:nvSpPr>
        <p:spPr/>
        <p:txBody>
          <a:bodyPr/>
          <a:lstStyle/>
          <a:p>
            <a:pPr eaLnBrk="1" hangingPunct="1"/>
            <a:r>
              <a:rPr lang="en-US" altLang="en-US" smtClean="0"/>
              <a:t>Change Management</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3482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479549"/>
            <a:ext cx="3297238"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628650" y="1333500"/>
            <a:ext cx="3562350" cy="4379913"/>
          </a:xfrm>
        </p:spPr>
        <p:txBody>
          <a:bodyPr/>
          <a:lstStyle/>
          <a:p>
            <a:pPr eaLnBrk="1" hangingPunct="1"/>
            <a:r>
              <a:rPr lang="en-US" altLang="en-US" sz="2800" dirty="0" smtClean="0"/>
              <a:t>Three basic tenets:</a:t>
            </a:r>
          </a:p>
          <a:p>
            <a:pPr lvl="1" eaLnBrk="1" hangingPunct="1"/>
            <a:r>
              <a:rPr lang="en-US" altLang="en-US" sz="2500" dirty="0" smtClean="0"/>
              <a:t>Assess what you can do with your new space.</a:t>
            </a:r>
          </a:p>
          <a:p>
            <a:pPr lvl="1" eaLnBrk="1" hangingPunct="1"/>
            <a:r>
              <a:rPr lang="en-US" altLang="en-US" sz="2500" dirty="0" smtClean="0"/>
              <a:t>Give up traditional services if you cannot manage or run them effectively.</a:t>
            </a:r>
          </a:p>
          <a:p>
            <a:pPr lvl="1" eaLnBrk="1" hangingPunct="1"/>
            <a:r>
              <a:rPr lang="en-US" altLang="en-US" sz="2500" dirty="0" smtClean="0"/>
              <a:t>Take risks &amp; be entrepreneurial - You are playing with </a:t>
            </a:r>
            <a:r>
              <a:rPr lang="en-US" altLang="en-US" sz="2500" i="1" dirty="0" smtClean="0"/>
              <a:t>house money</a:t>
            </a:r>
            <a:r>
              <a:rPr lang="en-US" altLang="en-US" sz="2500" dirty="0" smtClean="0"/>
              <a:t>. </a:t>
            </a:r>
          </a:p>
        </p:txBody>
      </p:sp>
      <p:sp>
        <p:nvSpPr>
          <p:cNvPr id="35843" name="Title 1"/>
          <p:cNvSpPr>
            <a:spLocks noGrp="1"/>
          </p:cNvSpPr>
          <p:nvPr>
            <p:ph type="title"/>
          </p:nvPr>
        </p:nvSpPr>
        <p:spPr/>
        <p:txBody>
          <a:bodyPr/>
          <a:lstStyle/>
          <a:p>
            <a:pPr eaLnBrk="1" hangingPunct="1"/>
            <a:r>
              <a:rPr lang="en-US" altLang="en-US" smtClean="0"/>
              <a:t>Becoming the Ethereal Library</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3584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303338"/>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5091113" y="4697413"/>
            <a:ext cx="3581400" cy="1016000"/>
          </a:xfrm>
          <a:prstGeom prst="rect">
            <a:avLst/>
          </a:prstGeom>
          <a:noFill/>
        </p:spPr>
        <p:txBody>
          <a:bodyPr>
            <a:spAutoFit/>
          </a:bodyPr>
          <a:lstStyle/>
          <a:p>
            <a:pPr eaLnBrk="1" hangingPunct="1">
              <a:defRPr/>
            </a:pPr>
            <a:r>
              <a:rPr lang="en-US" sz="2000" i="1" dirty="0">
                <a:latin typeface="+mn-lt"/>
              </a:rPr>
              <a:t>Patriotic Cat Enjoying Freedom – South Haven, Michigan July 4, 2014</a:t>
            </a:r>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Writing and Conferences\SEMLOL\AnnArborStorm.jpg"/>
          <p:cNvPicPr>
            <a:picLocks noChangeAspect="1" noChangeArrowheads="1"/>
          </p:cNvPicPr>
          <p:nvPr/>
        </p:nvPicPr>
        <p:blipFill>
          <a:blip r:embed="rId2"/>
          <a:srcRect/>
          <a:stretch>
            <a:fillRect/>
          </a:stretch>
        </p:blipFill>
        <p:spPr bwMode="auto">
          <a:xfrm>
            <a:off x="3352800" y="3433763"/>
            <a:ext cx="5691188" cy="2662237"/>
          </a:xfrm>
          <a:prstGeom prst="rect">
            <a:avLst/>
          </a:prstGeom>
          <a:noFill/>
          <a:ln w="22225">
            <a:solidFill>
              <a:schemeClr val="accent4"/>
            </a:solidFill>
          </a:ln>
        </p:spPr>
      </p:pic>
      <p:sp>
        <p:nvSpPr>
          <p:cNvPr id="36867" name="Content Placeholder 2"/>
          <p:cNvSpPr>
            <a:spLocks noGrp="1"/>
          </p:cNvSpPr>
          <p:nvPr>
            <p:ph idx="1"/>
          </p:nvPr>
        </p:nvSpPr>
        <p:spPr>
          <a:xfrm>
            <a:off x="628650" y="1333501"/>
            <a:ext cx="2724150" cy="4076700"/>
          </a:xfrm>
        </p:spPr>
        <p:txBody>
          <a:bodyPr/>
          <a:lstStyle/>
          <a:p>
            <a:pPr eaLnBrk="1" hangingPunct="1"/>
            <a:r>
              <a:rPr lang="en-US" altLang="en-US" sz="2800" dirty="0" smtClean="0"/>
              <a:t>No longer collecting print (have 200 volumes)</a:t>
            </a:r>
          </a:p>
          <a:p>
            <a:pPr eaLnBrk="1" hangingPunct="1"/>
            <a:r>
              <a:rPr lang="en-US" altLang="en-US" sz="2800" dirty="0" smtClean="0"/>
              <a:t>Unique titles to main library</a:t>
            </a:r>
          </a:p>
          <a:p>
            <a:pPr eaLnBrk="1" hangingPunct="1"/>
            <a:r>
              <a:rPr lang="en-US" altLang="en-US" sz="2800" dirty="0" smtClean="0"/>
              <a:t>No longer a “student destination” – some silver linings.</a:t>
            </a:r>
          </a:p>
        </p:txBody>
      </p:sp>
      <p:sp>
        <p:nvSpPr>
          <p:cNvPr id="36868" name="Title 1"/>
          <p:cNvSpPr>
            <a:spLocks noGrp="1"/>
          </p:cNvSpPr>
          <p:nvPr>
            <p:ph type="title"/>
          </p:nvPr>
        </p:nvSpPr>
        <p:spPr/>
        <p:txBody>
          <a:bodyPr/>
          <a:lstStyle/>
          <a:p>
            <a:pPr eaLnBrk="1" hangingPunct="1"/>
            <a:r>
              <a:rPr lang="en-US" altLang="en-US" sz="2400" smtClean="0"/>
              <a:t>Becoming the Ethereal Library – Programs Lost</a:t>
            </a:r>
          </a:p>
        </p:txBody>
      </p:sp>
      <p:sp>
        <p:nvSpPr>
          <p:cNvPr id="5" name="Footer Placeholder 4"/>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36870" name="Picture 2" descr="C:\Users\cseeman\Desktop\Squirrels\BigSqueez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138507"/>
            <a:ext cx="376872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4781550" cy="4457700"/>
          </a:xfrm>
        </p:spPr>
        <p:txBody>
          <a:bodyPr rtlCol="0">
            <a:normAutofit fontScale="92500" lnSpcReduction="10000"/>
          </a:bodyPr>
          <a:lstStyle/>
          <a:p>
            <a:pPr eaLnBrk="1" fontAlgn="auto" hangingPunct="1">
              <a:spcAft>
                <a:spcPts val="0"/>
              </a:spcAft>
              <a:defRPr/>
            </a:pPr>
            <a:r>
              <a:rPr lang="en-US" sz="2800" dirty="0" smtClean="0"/>
              <a:t>Exam/Assignment Program</a:t>
            </a:r>
          </a:p>
          <a:p>
            <a:pPr lvl="1" eaLnBrk="1" fontAlgn="auto" hangingPunct="1">
              <a:spcAft>
                <a:spcPts val="0"/>
              </a:spcAft>
              <a:defRPr/>
            </a:pPr>
            <a:r>
              <a:rPr lang="en-US" sz="2800" dirty="0" smtClean="0"/>
              <a:t>Many faculty do not want to hand back assignments in class.</a:t>
            </a:r>
          </a:p>
          <a:p>
            <a:pPr lvl="1" eaLnBrk="1" fontAlgn="auto" hangingPunct="1">
              <a:spcAft>
                <a:spcPts val="0"/>
              </a:spcAft>
              <a:defRPr/>
            </a:pPr>
            <a:r>
              <a:rPr lang="en-US" sz="2800" dirty="0" smtClean="0"/>
              <a:t>Some faculty also do not let students keep completed exams.</a:t>
            </a:r>
          </a:p>
          <a:p>
            <a:pPr lvl="1" eaLnBrk="1" fontAlgn="auto" hangingPunct="1">
              <a:spcAft>
                <a:spcPts val="0"/>
              </a:spcAft>
              <a:defRPr/>
            </a:pPr>
            <a:r>
              <a:rPr lang="en-US" sz="2800" dirty="0" smtClean="0"/>
              <a:t>This service ran as a pilot in Winter Term and went go to the Library in the Fall 2014.</a:t>
            </a:r>
          </a:p>
          <a:p>
            <a:pPr lvl="1" eaLnBrk="1" fontAlgn="auto" hangingPunct="1">
              <a:spcAft>
                <a:spcPts val="0"/>
              </a:spcAft>
              <a:defRPr/>
            </a:pPr>
            <a:r>
              <a:rPr lang="en-US" sz="2800" dirty="0" smtClean="0"/>
              <a:t>Will Continue with Kresge into the new building.</a:t>
            </a:r>
          </a:p>
        </p:txBody>
      </p:sp>
      <p:sp>
        <p:nvSpPr>
          <p:cNvPr id="37891" name="Title 1"/>
          <p:cNvSpPr>
            <a:spLocks noGrp="1"/>
          </p:cNvSpPr>
          <p:nvPr>
            <p:ph type="title"/>
          </p:nvPr>
        </p:nvSpPr>
        <p:spPr/>
        <p:txBody>
          <a:bodyPr/>
          <a:lstStyle/>
          <a:p>
            <a:pPr eaLnBrk="1" hangingPunct="1"/>
            <a:r>
              <a:rPr lang="en-US" altLang="en-US" sz="2400" smtClean="0"/>
              <a:t>Becoming the Ethereal Library – Programs Gained</a:t>
            </a:r>
          </a:p>
        </p:txBody>
      </p:sp>
      <p:sp>
        <p:nvSpPr>
          <p:cNvPr id="5" name="Footer Placeholder 4"/>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37892" name="Picture 3" descr="multitask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676400"/>
            <a:ext cx="31940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idx="1"/>
          </p:nvPr>
        </p:nvSpPr>
        <p:spPr>
          <a:xfrm>
            <a:off x="628650" y="1333501"/>
            <a:ext cx="4781550" cy="4305300"/>
          </a:xfrm>
        </p:spPr>
        <p:txBody>
          <a:bodyPr/>
          <a:lstStyle/>
          <a:p>
            <a:pPr eaLnBrk="1" hangingPunct="1"/>
            <a:r>
              <a:rPr lang="en-US" altLang="en-US" sz="2800" smtClean="0"/>
              <a:t>Our “old” value proposition:</a:t>
            </a:r>
          </a:p>
          <a:p>
            <a:pPr lvl="1" eaLnBrk="1" hangingPunct="1"/>
            <a:r>
              <a:rPr lang="en-US" altLang="en-US" sz="2800" smtClean="0"/>
              <a:t>Space for students to study</a:t>
            </a:r>
          </a:p>
          <a:p>
            <a:pPr lvl="1" eaLnBrk="1" hangingPunct="1"/>
            <a:r>
              <a:rPr lang="en-US" altLang="en-US" sz="2800" smtClean="0"/>
              <a:t>Space for physical collections (in all formats)</a:t>
            </a:r>
          </a:p>
          <a:p>
            <a:pPr lvl="1" eaLnBrk="1" hangingPunct="1"/>
            <a:r>
              <a:rPr lang="en-US" altLang="en-US" sz="2800" smtClean="0"/>
              <a:t>Strong historical collection</a:t>
            </a:r>
          </a:p>
          <a:p>
            <a:pPr lvl="1" eaLnBrk="1" hangingPunct="1"/>
            <a:r>
              <a:rPr lang="en-US" altLang="en-US" sz="2800" smtClean="0"/>
              <a:t>Strong electronic collections</a:t>
            </a:r>
          </a:p>
        </p:txBody>
      </p:sp>
      <p:sp>
        <p:nvSpPr>
          <p:cNvPr id="38915" name="Title 1"/>
          <p:cNvSpPr>
            <a:spLocks noGrp="1"/>
          </p:cNvSpPr>
          <p:nvPr>
            <p:ph type="title"/>
          </p:nvPr>
        </p:nvSpPr>
        <p:spPr/>
        <p:txBody>
          <a:bodyPr/>
          <a:lstStyle/>
          <a:p>
            <a:pPr eaLnBrk="1" hangingPunct="1"/>
            <a:r>
              <a:rPr lang="en-US" altLang="en-US" smtClean="0"/>
              <a:t>Providing Value With New Constraints</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1123950"/>
            <a:ext cx="3202900" cy="4800600"/>
          </a:xfrm>
          <a:prstGeom prst="rect">
            <a:avLst/>
          </a:prstGeom>
        </p:spPr>
      </p:pic>
      <p:sp>
        <p:nvSpPr>
          <p:cNvPr id="3" name="TextBox 2"/>
          <p:cNvSpPr txBox="1"/>
          <p:nvPr/>
        </p:nvSpPr>
        <p:spPr>
          <a:xfrm>
            <a:off x="3810000" y="5059958"/>
            <a:ext cx="2352675" cy="923330"/>
          </a:xfrm>
          <a:prstGeom prst="rect">
            <a:avLst/>
          </a:prstGeom>
          <a:noFill/>
        </p:spPr>
        <p:txBody>
          <a:bodyPr wrap="square" rtlCol="0">
            <a:spAutoFit/>
          </a:bodyPr>
          <a:lstStyle/>
          <a:p>
            <a:r>
              <a:rPr lang="en-US" sz="1800" dirty="0" smtClean="0">
                <a:solidFill>
                  <a:schemeClr val="tx1"/>
                </a:solidFill>
                <a:latin typeface="+mn-lt"/>
              </a:rPr>
              <a:t>Park Library</a:t>
            </a:r>
          </a:p>
          <a:p>
            <a:r>
              <a:rPr lang="en-US" sz="1800" dirty="0" smtClean="0">
                <a:solidFill>
                  <a:schemeClr val="tx1"/>
                </a:solidFill>
                <a:latin typeface="+mn-lt"/>
              </a:rPr>
              <a:t>Central Michigan University</a:t>
            </a:r>
            <a:endParaRPr lang="en-US" sz="1800" dirty="0">
              <a:solidFill>
                <a:schemeClr val="tx1"/>
              </a:solidFill>
              <a:latin typeface="+mn-lt"/>
            </a:endParaRPr>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5086350" cy="4533900"/>
          </a:xfrm>
        </p:spPr>
        <p:txBody>
          <a:bodyPr rtlCol="0">
            <a:normAutofit fontScale="92500" lnSpcReduction="10000"/>
          </a:bodyPr>
          <a:lstStyle/>
          <a:p>
            <a:pPr eaLnBrk="1" fontAlgn="auto" hangingPunct="1">
              <a:spcAft>
                <a:spcPts val="0"/>
              </a:spcAft>
              <a:defRPr/>
            </a:pPr>
            <a:r>
              <a:rPr lang="en-US" sz="2800" dirty="0" smtClean="0"/>
              <a:t>Our “new” value proposition must:</a:t>
            </a:r>
          </a:p>
          <a:p>
            <a:pPr lvl="1" eaLnBrk="1" fontAlgn="auto" hangingPunct="1">
              <a:spcAft>
                <a:spcPts val="0"/>
              </a:spcAft>
              <a:defRPr/>
            </a:pPr>
            <a:r>
              <a:rPr lang="en-US" sz="2800" dirty="0" smtClean="0"/>
              <a:t>Live within the restrictions of virtually no collection space.</a:t>
            </a:r>
          </a:p>
          <a:p>
            <a:pPr lvl="1" eaLnBrk="1" fontAlgn="auto" hangingPunct="1">
              <a:spcAft>
                <a:spcPts val="0"/>
              </a:spcAft>
              <a:defRPr/>
            </a:pPr>
            <a:r>
              <a:rPr lang="en-US" sz="2800" dirty="0" smtClean="0"/>
              <a:t>Figure out new collaboration mechanisms to serve our community.</a:t>
            </a:r>
          </a:p>
          <a:p>
            <a:pPr lvl="1" eaLnBrk="1" fontAlgn="auto" hangingPunct="1">
              <a:spcAft>
                <a:spcPts val="0"/>
              </a:spcAft>
              <a:defRPr/>
            </a:pPr>
            <a:r>
              <a:rPr lang="en-US" sz="2800" dirty="0" smtClean="0"/>
              <a:t>Move away from the model where we provided student study space.</a:t>
            </a:r>
          </a:p>
          <a:p>
            <a:pPr lvl="1" eaLnBrk="1" fontAlgn="auto" hangingPunct="1">
              <a:spcAft>
                <a:spcPts val="0"/>
              </a:spcAft>
              <a:defRPr/>
            </a:pPr>
            <a:r>
              <a:rPr lang="en-US" sz="2800" b="1" dirty="0" smtClean="0"/>
              <a:t>Focus on what we can do vs. what we have done.</a:t>
            </a:r>
            <a:endParaRPr lang="en-US" sz="2800" b="1" dirty="0"/>
          </a:p>
        </p:txBody>
      </p:sp>
      <p:sp>
        <p:nvSpPr>
          <p:cNvPr id="39939" name="Title 1"/>
          <p:cNvSpPr>
            <a:spLocks noGrp="1"/>
          </p:cNvSpPr>
          <p:nvPr>
            <p:ph type="title"/>
          </p:nvPr>
        </p:nvSpPr>
        <p:spPr/>
        <p:txBody>
          <a:bodyPr/>
          <a:lstStyle/>
          <a:p>
            <a:pPr eaLnBrk="1" hangingPunct="1"/>
            <a:r>
              <a:rPr lang="en-US" altLang="en-US" smtClean="0"/>
              <a:t>Providing Value With New </a:t>
            </a:r>
            <a:br>
              <a:rPr lang="en-US" altLang="en-US" smtClean="0"/>
            </a:br>
            <a:r>
              <a:rPr lang="en-US" altLang="en-US" smtClean="0"/>
              <a:t>Constraints</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3994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82563"/>
            <a:ext cx="2609850" cy="568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628650" y="1333501"/>
            <a:ext cx="5238750" cy="4381500"/>
          </a:xfrm>
        </p:spPr>
        <p:txBody>
          <a:bodyPr/>
          <a:lstStyle/>
          <a:p>
            <a:pPr eaLnBrk="1" hangingPunct="1"/>
            <a:r>
              <a:rPr lang="en-US" altLang="en-US" sz="2800" smtClean="0"/>
              <a:t>Our “new” value proposition remains:</a:t>
            </a:r>
          </a:p>
          <a:p>
            <a:pPr lvl="1" eaLnBrk="1" hangingPunct="1"/>
            <a:r>
              <a:rPr lang="en-US" altLang="en-US" sz="2800" smtClean="0"/>
              <a:t>Using the resources at our disposal, we will support the curricular and research needs of the Ross Community.</a:t>
            </a:r>
          </a:p>
          <a:p>
            <a:pPr lvl="1" eaLnBrk="1" hangingPunct="1"/>
            <a:r>
              <a:rPr lang="en-US" altLang="en-US" sz="2800" smtClean="0"/>
              <a:t>Seek out new opportunities to provide services for the school &amp; campus.</a:t>
            </a:r>
          </a:p>
          <a:p>
            <a:pPr lvl="1" eaLnBrk="1" hangingPunct="1"/>
            <a:r>
              <a:rPr lang="en-US" altLang="en-US" sz="2800" smtClean="0"/>
              <a:t>Embrace our new reality.</a:t>
            </a:r>
          </a:p>
        </p:txBody>
      </p:sp>
      <p:sp>
        <p:nvSpPr>
          <p:cNvPr id="40963" name="Title 1"/>
          <p:cNvSpPr>
            <a:spLocks noGrp="1"/>
          </p:cNvSpPr>
          <p:nvPr>
            <p:ph type="title"/>
          </p:nvPr>
        </p:nvSpPr>
        <p:spPr/>
        <p:txBody>
          <a:bodyPr/>
          <a:lstStyle/>
          <a:p>
            <a:pPr eaLnBrk="1" hangingPunct="1"/>
            <a:r>
              <a:rPr lang="en-US" altLang="en-US" smtClean="0"/>
              <a:t>Providing Value With New Constraints</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4096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066800"/>
            <a:ext cx="310197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p:txBody>
          <a:bodyPr/>
          <a:lstStyle/>
          <a:p>
            <a:pPr eaLnBrk="1" hangingPunct="1"/>
            <a:r>
              <a:rPr lang="en-US" altLang="en-US" sz="2800" smtClean="0"/>
              <a:t>“Kresge Value Proposition” Meetings</a:t>
            </a:r>
          </a:p>
          <a:p>
            <a:pPr eaLnBrk="1" hangingPunct="1"/>
            <a:r>
              <a:rPr lang="en-US" altLang="en-US" sz="2800" smtClean="0"/>
              <a:t>Winter 2015 – with Faculty, Students and Staff</a:t>
            </a:r>
          </a:p>
          <a:p>
            <a:pPr eaLnBrk="1" hangingPunct="1"/>
            <a:r>
              <a:rPr lang="en-US" altLang="en-US" sz="2800" smtClean="0"/>
              <a:t>Will continue moving forward</a:t>
            </a:r>
          </a:p>
          <a:p>
            <a:pPr eaLnBrk="1" hangingPunct="1"/>
            <a:r>
              <a:rPr lang="en-US" altLang="en-US" sz="2800" smtClean="0"/>
              <a:t>New ideas to come from these meetings:</a:t>
            </a:r>
          </a:p>
          <a:p>
            <a:pPr lvl="1" eaLnBrk="1" hangingPunct="1"/>
            <a:r>
              <a:rPr lang="en-US" altLang="en-US" sz="2500" smtClean="0"/>
              <a:t>New subject and journal alerting services</a:t>
            </a:r>
          </a:p>
          <a:p>
            <a:pPr lvl="1" eaLnBrk="1" hangingPunct="1"/>
            <a:r>
              <a:rPr lang="en-US" altLang="en-US" sz="2500" smtClean="0"/>
              <a:t>Need to bring back course reserves to Kresge</a:t>
            </a:r>
          </a:p>
          <a:p>
            <a:pPr lvl="1" eaLnBrk="1" hangingPunct="1"/>
            <a:r>
              <a:rPr lang="en-US" altLang="en-US" sz="2500" smtClean="0"/>
              <a:t>Managing communication with Ross communities (faculty, staff, students, alumni)</a:t>
            </a:r>
          </a:p>
          <a:p>
            <a:pPr lvl="1" eaLnBrk="1" hangingPunct="1"/>
            <a:r>
              <a:rPr lang="en-US" altLang="en-US" sz="2500" smtClean="0"/>
              <a:t>Grow the exam and assignment program</a:t>
            </a:r>
          </a:p>
          <a:p>
            <a:pPr lvl="1" eaLnBrk="1" hangingPunct="1"/>
            <a:r>
              <a:rPr lang="en-US" altLang="en-US" sz="2500" smtClean="0"/>
              <a:t>Explore opportunities with Exec Education &amp; other departments</a:t>
            </a:r>
          </a:p>
        </p:txBody>
      </p:sp>
      <p:sp>
        <p:nvSpPr>
          <p:cNvPr id="41987" name="Title 1"/>
          <p:cNvSpPr>
            <a:spLocks noGrp="1"/>
          </p:cNvSpPr>
          <p:nvPr>
            <p:ph type="title"/>
          </p:nvPr>
        </p:nvSpPr>
        <p:spPr/>
        <p:txBody>
          <a:bodyPr/>
          <a:lstStyle/>
          <a:p>
            <a:pPr eaLnBrk="1" hangingPunct="1"/>
            <a:r>
              <a:rPr lang="en-US" altLang="en-US" smtClean="0"/>
              <a:t>Providing Value With New Constraints</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628650" y="1333501"/>
            <a:ext cx="3638550" cy="4229100"/>
          </a:xfrm>
        </p:spPr>
        <p:txBody>
          <a:bodyPr>
            <a:normAutofit fontScale="85000" lnSpcReduction="10000"/>
          </a:bodyPr>
          <a:lstStyle/>
          <a:p>
            <a:pPr eaLnBrk="1" hangingPunct="1"/>
            <a:r>
              <a:rPr lang="en-US" altLang="en-US" sz="2800" dirty="0" smtClean="0"/>
              <a:t>The premise with this reduction has been space and space alone.</a:t>
            </a:r>
          </a:p>
          <a:p>
            <a:pPr eaLnBrk="1" hangingPunct="1"/>
            <a:r>
              <a:rPr lang="en-US" altLang="en-US" sz="2800" dirty="0" smtClean="0"/>
              <a:t>We have been able to move forward with redeployed staff</a:t>
            </a:r>
          </a:p>
          <a:p>
            <a:pPr eaLnBrk="1" hangingPunct="1"/>
            <a:r>
              <a:rPr lang="en-US" altLang="en-US" sz="2800" dirty="0" smtClean="0"/>
              <a:t>No full-time staff losses related to this move.</a:t>
            </a:r>
          </a:p>
          <a:p>
            <a:pPr eaLnBrk="1" hangingPunct="1"/>
            <a:r>
              <a:rPr lang="en-US" altLang="en-US" sz="2800" dirty="0" smtClean="0"/>
              <a:t>Temporary Staff counts way down (no need for full evening staff).</a:t>
            </a:r>
          </a:p>
          <a:p>
            <a:pPr eaLnBrk="1" hangingPunct="1"/>
            <a:endParaRPr lang="en-US" altLang="en-US" dirty="0" smtClean="0"/>
          </a:p>
          <a:p>
            <a:pPr eaLnBrk="1" hangingPunct="1"/>
            <a:endParaRPr lang="en-US" altLang="en-US" dirty="0" smtClean="0"/>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Closing Thoughts &amp; </a:t>
            </a:r>
            <a:r>
              <a:rPr lang="en-US" dirty="0" smtClean="0"/>
              <a:t>Questions - Big Win on Staffing</a:t>
            </a:r>
            <a:endParaRPr lang="en-US" dirty="0"/>
          </a:p>
        </p:txBody>
      </p:sp>
      <p:sp>
        <p:nvSpPr>
          <p:cNvPr id="5" name="Footer Placeholder 4"/>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43012" name="Picture 3" descr="KresgeStaf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0075" y="1065213"/>
            <a:ext cx="4105275"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Box 5"/>
          <p:cNvSpPr txBox="1">
            <a:spLocks noChangeArrowheads="1"/>
          </p:cNvSpPr>
          <p:nvPr/>
        </p:nvSpPr>
        <p:spPr bwMode="auto">
          <a:xfrm>
            <a:off x="4675188" y="3873500"/>
            <a:ext cx="41148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rgbClr val="081F5B"/>
                </a:solidFill>
                <a:latin typeface="NewsGoth BT" panose="020B0503020203020204" pitchFamily="34" charset="0"/>
                <a:cs typeface="Arial" panose="020B0604020202020204" pitchFamily="34" charset="0"/>
              </a:defRPr>
            </a:lvl1pPr>
            <a:lvl2pPr marL="742950" indent="-285750">
              <a:defRPr sz="3200">
                <a:solidFill>
                  <a:srgbClr val="081F5B"/>
                </a:solidFill>
                <a:latin typeface="NewsGoth BT" panose="020B0503020203020204" pitchFamily="34" charset="0"/>
                <a:cs typeface="Arial" panose="020B0604020202020204" pitchFamily="34" charset="0"/>
              </a:defRPr>
            </a:lvl2pPr>
            <a:lvl3pPr marL="1143000" indent="-228600">
              <a:defRPr sz="3200">
                <a:solidFill>
                  <a:srgbClr val="081F5B"/>
                </a:solidFill>
                <a:latin typeface="NewsGoth BT" panose="020B0503020203020204" pitchFamily="34" charset="0"/>
                <a:cs typeface="Arial" panose="020B0604020202020204" pitchFamily="34" charset="0"/>
              </a:defRPr>
            </a:lvl3pPr>
            <a:lvl4pPr marL="1600200" indent="-228600">
              <a:defRPr sz="3200">
                <a:solidFill>
                  <a:srgbClr val="081F5B"/>
                </a:solidFill>
                <a:latin typeface="NewsGoth BT" panose="020B0503020203020204" pitchFamily="34" charset="0"/>
                <a:cs typeface="Arial" panose="020B0604020202020204" pitchFamily="34" charset="0"/>
              </a:defRPr>
            </a:lvl4pPr>
            <a:lvl5pPr marL="2057400" indent="-228600">
              <a:defRPr sz="3200">
                <a:solidFill>
                  <a:srgbClr val="081F5B"/>
                </a:solidFill>
                <a:latin typeface="NewsGoth BT" panose="020B0503020203020204" pitchFamily="34" charset="0"/>
                <a:cs typeface="Arial" panose="020B0604020202020204" pitchFamily="34" charset="0"/>
              </a:defRPr>
            </a:lvl5pPr>
            <a:lvl6pPr marL="25146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6pPr>
            <a:lvl7pPr marL="29718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7pPr>
            <a:lvl8pPr marL="34290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8pPr>
            <a:lvl9pPr marL="3886200" indent="-228600" eaLnBrk="0" fontAlgn="base" hangingPunct="0">
              <a:spcBef>
                <a:spcPct val="0"/>
              </a:spcBef>
              <a:spcAft>
                <a:spcPct val="0"/>
              </a:spcAft>
              <a:defRPr sz="3200">
                <a:solidFill>
                  <a:srgbClr val="081F5B"/>
                </a:solidFill>
                <a:latin typeface="NewsGoth BT" panose="020B0503020203020204" pitchFamily="34" charset="0"/>
                <a:cs typeface="Arial" panose="020B0604020202020204" pitchFamily="34" charset="0"/>
              </a:defRPr>
            </a:lvl9pPr>
          </a:lstStyle>
          <a:p>
            <a:pPr eaLnBrk="1" hangingPunct="1"/>
            <a:r>
              <a:rPr lang="en-US" altLang="en-US" sz="1800">
                <a:solidFill>
                  <a:schemeClr val="tx1"/>
                </a:solidFill>
                <a:latin typeface="Arial" panose="020B0604020202020204" pitchFamily="34" charset="0"/>
              </a:rPr>
              <a:t>New article - “No One Gets Left Behind:” Managing Library Human Resources During Dramatic Shifts in Academic Libraries in </a:t>
            </a:r>
            <a:r>
              <a:rPr lang="en-US" altLang="en-US" sz="1800" i="1">
                <a:solidFill>
                  <a:schemeClr val="tx1"/>
                </a:solidFill>
                <a:latin typeface="Arial" panose="020B0604020202020204" pitchFamily="34" charset="0"/>
              </a:rPr>
              <a:t>Advances in Library Administration and Organization</a:t>
            </a:r>
            <a:r>
              <a:rPr lang="en-US" altLang="en-US" sz="1800">
                <a:solidFill>
                  <a:schemeClr val="tx1"/>
                </a:solidFill>
                <a:latin typeface="Arial" panose="020B0604020202020204" pitchFamily="34" charset="0"/>
              </a:rPr>
              <a:t> (Volume 33, 2015)</a:t>
            </a:r>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0"/>
            <a:ext cx="7677150" cy="2400299"/>
          </a:xfrm>
        </p:spPr>
        <p:txBody>
          <a:bodyPr rtlCol="0">
            <a:normAutofit fontScale="77500" lnSpcReduction="20000"/>
          </a:bodyPr>
          <a:lstStyle/>
          <a:p>
            <a:pPr eaLnBrk="1" fontAlgn="auto" hangingPunct="1">
              <a:spcAft>
                <a:spcPts val="0"/>
              </a:spcAft>
              <a:defRPr/>
            </a:pPr>
            <a:r>
              <a:rPr lang="en-US" sz="2800" dirty="0" smtClean="0"/>
              <a:t>Fewer certainties for academic libraries now and especially 20 years in the future.</a:t>
            </a:r>
          </a:p>
          <a:p>
            <a:pPr eaLnBrk="1" fontAlgn="auto" hangingPunct="1">
              <a:spcAft>
                <a:spcPts val="0"/>
              </a:spcAft>
              <a:defRPr/>
            </a:pPr>
            <a:r>
              <a:rPr lang="en-US" sz="2800" dirty="0" smtClean="0"/>
              <a:t>I believe that most libraries will continue to lose space until it is mostly gone.</a:t>
            </a:r>
          </a:p>
          <a:p>
            <a:pPr eaLnBrk="1" fontAlgn="auto" hangingPunct="1">
              <a:spcAft>
                <a:spcPts val="0"/>
              </a:spcAft>
              <a:defRPr/>
            </a:pPr>
            <a:r>
              <a:rPr lang="en-US" sz="2800" dirty="0" smtClean="0"/>
              <a:t>We need to be nimble, flexible and resilient to meet the needs of the school – this secures the future of the library.</a:t>
            </a:r>
          </a:p>
          <a:p>
            <a:pPr eaLnBrk="1" fontAlgn="auto" hangingPunct="1">
              <a:spcAft>
                <a:spcPts val="0"/>
              </a:spcAft>
              <a:defRPr/>
            </a:pPr>
            <a:r>
              <a:rPr lang="en-US" sz="2800" dirty="0" smtClean="0"/>
              <a:t>We need to be focused on the end-user of the library resources.</a:t>
            </a:r>
          </a:p>
          <a:p>
            <a:pPr eaLnBrk="1" fontAlgn="auto" hangingPunct="1">
              <a:spcAft>
                <a:spcPts val="0"/>
              </a:spcAft>
              <a:defRPr/>
            </a:pPr>
            <a:endParaRPr lang="en-US" dirty="0"/>
          </a:p>
        </p:txBody>
      </p:sp>
      <p:sp>
        <p:nvSpPr>
          <p:cNvPr id="44035" name="Title 1"/>
          <p:cNvSpPr>
            <a:spLocks noGrp="1"/>
          </p:cNvSpPr>
          <p:nvPr>
            <p:ph type="title"/>
          </p:nvPr>
        </p:nvSpPr>
        <p:spPr/>
        <p:txBody>
          <a:bodyPr/>
          <a:lstStyle/>
          <a:p>
            <a:pPr eaLnBrk="1" hangingPunct="1"/>
            <a:r>
              <a:rPr lang="en-US" altLang="en-US" smtClean="0"/>
              <a:t>Closing Thoughts &amp; Questions – Library Futures</a:t>
            </a:r>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4403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613150"/>
            <a:ext cx="6654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idx="1"/>
          </p:nvPr>
        </p:nvSpPr>
        <p:spPr>
          <a:xfrm>
            <a:off x="628650" y="1333501"/>
            <a:ext cx="4629150" cy="4457700"/>
          </a:xfrm>
        </p:spPr>
        <p:txBody>
          <a:bodyPr/>
          <a:lstStyle/>
          <a:p>
            <a:pPr eaLnBrk="1" hangingPunct="1"/>
            <a:r>
              <a:rPr lang="en-US" altLang="en-US" sz="2800" dirty="0" smtClean="0"/>
              <a:t>Print collections are built on needs both now and down the road.</a:t>
            </a:r>
          </a:p>
          <a:p>
            <a:pPr eaLnBrk="1" hangingPunct="1"/>
            <a:r>
              <a:rPr lang="en-US" altLang="en-US" sz="2800" dirty="0" smtClean="0"/>
              <a:t>Many items are used in 10 or 20 years – but will libraries have space to see that materialize?</a:t>
            </a:r>
          </a:p>
          <a:p>
            <a:pPr eaLnBrk="1" hangingPunct="1"/>
            <a:r>
              <a:rPr lang="en-US" altLang="en-US" sz="2800" dirty="0" smtClean="0"/>
              <a:t>Long-term ROI appears to contract in an electronic-only Information environment.</a:t>
            </a:r>
          </a:p>
          <a:p>
            <a:pPr eaLnBrk="1" hangingPunct="1"/>
            <a:endParaRPr lang="en-US" altLang="en-US" sz="2800" dirty="0" smtClean="0"/>
          </a:p>
          <a:p>
            <a:pPr eaLnBrk="1" hangingPunct="1">
              <a:buFont typeface="Arial" panose="020B0604020202020204" pitchFamily="34" charset="0"/>
              <a:buNone/>
            </a:pPr>
            <a:endParaRPr lang="en-US" altLang="en-US" sz="2800" dirty="0" smtClean="0"/>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Closing Thoughts &amp; </a:t>
            </a:r>
            <a:r>
              <a:rPr lang="en-US" dirty="0" smtClean="0"/>
              <a:t>Questions - Where is the Long Tail?</a:t>
            </a:r>
            <a:endParaRPr lang="en-US" dirty="0"/>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45060" name="Picture 2" descr="H:\Writing and Conferences\SEMLOL\T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8450" y="1676400"/>
            <a:ext cx="3765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7829550" cy="2109788"/>
          </a:xfrm>
        </p:spPr>
        <p:txBody>
          <a:bodyPr rtlCol="0">
            <a:normAutofit fontScale="77500" lnSpcReduction="20000"/>
          </a:bodyPr>
          <a:lstStyle/>
          <a:p>
            <a:pPr eaLnBrk="1" fontAlgn="auto" hangingPunct="1">
              <a:spcAft>
                <a:spcPts val="0"/>
              </a:spcAft>
              <a:defRPr/>
            </a:pPr>
            <a:r>
              <a:rPr lang="en-US" sz="2800" dirty="0" smtClean="0"/>
              <a:t>Changing our name to Kresge Library Services</a:t>
            </a:r>
          </a:p>
          <a:p>
            <a:pPr eaLnBrk="1" fontAlgn="auto" hangingPunct="1">
              <a:spcAft>
                <a:spcPts val="0"/>
              </a:spcAft>
              <a:defRPr/>
            </a:pPr>
            <a:r>
              <a:rPr lang="en-US" sz="2800" dirty="0" smtClean="0"/>
              <a:t>We are no longer a “destination” or a library in the traditional sense.</a:t>
            </a:r>
          </a:p>
          <a:p>
            <a:pPr eaLnBrk="1" fontAlgn="auto" hangingPunct="1">
              <a:spcAft>
                <a:spcPts val="0"/>
              </a:spcAft>
              <a:defRPr/>
            </a:pPr>
            <a:r>
              <a:rPr lang="en-US" sz="2800" dirty="0" smtClean="0"/>
              <a:t>The print holdings were 2% of our use, but 50% of our perception.</a:t>
            </a:r>
          </a:p>
          <a:p>
            <a:pPr eaLnBrk="1" fontAlgn="auto" hangingPunct="1">
              <a:spcAft>
                <a:spcPts val="0"/>
              </a:spcAft>
              <a:defRPr/>
            </a:pPr>
            <a:r>
              <a:rPr lang="en-US" sz="2800" dirty="0" smtClean="0"/>
              <a:t>Even though “Kresge” will belong to the building – “Kresge Library” has great brand recognition at Ross.</a:t>
            </a:r>
          </a:p>
          <a:p>
            <a:pPr eaLnBrk="1" fontAlgn="auto" hangingPunct="1">
              <a:spcAft>
                <a:spcPts val="0"/>
              </a:spcAft>
              <a:defRPr/>
            </a:pPr>
            <a:endParaRPr lang="en-US" dirty="0"/>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Closing Thoughts &amp; </a:t>
            </a:r>
            <a:r>
              <a:rPr lang="en-US" dirty="0" smtClean="0"/>
              <a:t>Questions - What’s in a Name?</a:t>
            </a:r>
            <a:endParaRPr lang="en-US" dirty="0"/>
          </a:p>
        </p:txBody>
      </p:sp>
      <p:sp>
        <p:nvSpPr>
          <p:cNvPr id="4" name="Footer Placeholder 3"/>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46084" name="Picture 2" descr="C:\Users\cseeman\Desktop\Squirrels\KB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443288"/>
            <a:ext cx="556260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628650" y="1333501"/>
            <a:ext cx="5467350" cy="4000500"/>
          </a:xfrm>
        </p:spPr>
        <p:txBody>
          <a:bodyPr>
            <a:normAutofit fontScale="92500" lnSpcReduction="10000"/>
          </a:bodyPr>
          <a:lstStyle/>
          <a:p>
            <a:pPr eaLnBrk="1" hangingPunct="1"/>
            <a:r>
              <a:rPr lang="en-US" altLang="en-US" sz="2800" dirty="0" smtClean="0"/>
              <a:t>Are departmental/branch libraries the “canary in the coal mine?”</a:t>
            </a:r>
          </a:p>
          <a:p>
            <a:pPr eaLnBrk="1" hangingPunct="1"/>
            <a:r>
              <a:rPr lang="en-US" altLang="en-US" sz="2800" dirty="0" smtClean="0"/>
              <a:t>Is the canary just sleeping?</a:t>
            </a:r>
          </a:p>
          <a:p>
            <a:pPr eaLnBrk="1" hangingPunct="1"/>
            <a:r>
              <a:rPr lang="en-US" altLang="en-US" sz="2800" dirty="0" smtClean="0"/>
              <a:t>Our space contraction appears to be the future of libraries everywhere – we just had it happen all at once.</a:t>
            </a:r>
          </a:p>
          <a:p>
            <a:pPr eaLnBrk="1" hangingPunct="1"/>
            <a:r>
              <a:rPr lang="en-US" altLang="en-US" sz="2800" b="1" i="1" dirty="0" smtClean="0"/>
              <a:t>We were saved by service!</a:t>
            </a:r>
          </a:p>
          <a:p>
            <a:pPr eaLnBrk="1" hangingPunct="1"/>
            <a:r>
              <a:rPr lang="en-US" altLang="en-US" sz="2800" dirty="0" smtClean="0"/>
              <a:t>Should we just be happy with what we have left…like a squirrel with a churro.</a:t>
            </a:r>
          </a:p>
          <a:p>
            <a:pPr eaLnBrk="1" hangingPunct="1"/>
            <a:endParaRPr lang="en-US" altLang="en-US" sz="2800" dirty="0" smtClean="0"/>
          </a:p>
        </p:txBody>
      </p:sp>
      <p:sp>
        <p:nvSpPr>
          <p:cNvPr id="19458" name="Title 1"/>
          <p:cNvSpPr>
            <a:spLocks noGrp="1"/>
          </p:cNvSpPr>
          <p:nvPr>
            <p:ph type="title"/>
          </p:nvPr>
        </p:nvSpPr>
        <p:spPr/>
        <p:txBody>
          <a:bodyPr rtlCol="0">
            <a:normAutofit fontScale="90000"/>
          </a:bodyPr>
          <a:lstStyle/>
          <a:p>
            <a:pPr eaLnBrk="1" fontAlgn="auto" hangingPunct="1">
              <a:spcAft>
                <a:spcPts val="0"/>
              </a:spcAft>
              <a:defRPr/>
            </a:pPr>
            <a:r>
              <a:rPr lang="en-US" dirty="0"/>
              <a:t>Closing Thoughts &amp; </a:t>
            </a:r>
            <a:r>
              <a:rPr lang="en-US" dirty="0" smtClean="0"/>
              <a:t>Questions - The Canary in the Coal Mine</a:t>
            </a:r>
          </a:p>
        </p:txBody>
      </p:sp>
      <p:sp>
        <p:nvSpPr>
          <p:cNvPr id="2" name="Footer Placeholder 1"/>
          <p:cNvSpPr>
            <a:spLocks noGrp="1"/>
          </p:cNvSpPr>
          <p:nvPr>
            <p:ph type="ftr" sz="quarter" idx="10"/>
          </p:nvPr>
        </p:nvSpPr>
        <p:spPr/>
        <p:txBody>
          <a:bodyPr/>
          <a:lstStyle/>
          <a:p>
            <a:pPr>
              <a:defRPr/>
            </a:pPr>
            <a:r>
              <a:rPr lang="en-US" dirty="0">
                <a:solidFill>
                  <a:schemeClr val="tx1"/>
                </a:solidFill>
              </a:rPr>
              <a:t>Re-Think It (GVSU) 2015  –  “Where you and I are going to spend the rest of our lives” - Corey Seeman (cseeman@umich.edu)</a:t>
            </a:r>
          </a:p>
        </p:txBody>
      </p:sp>
      <p:pic>
        <p:nvPicPr>
          <p:cNvPr id="47108" name="Picture 3" descr="squirre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219200"/>
            <a:ext cx="259238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smtClean="0"/>
              <a:t>Thank You</a:t>
            </a:r>
          </a:p>
        </p:txBody>
      </p:sp>
      <p:sp>
        <p:nvSpPr>
          <p:cNvPr id="2" name="Footer Placeholder 1"/>
          <p:cNvSpPr>
            <a:spLocks noGrp="1"/>
          </p:cNvSpPr>
          <p:nvPr>
            <p:ph type="ftr" sz="quarter" idx="10"/>
          </p:nvPr>
        </p:nvSpPr>
        <p:spPr/>
        <p:txBody>
          <a:bodyPr/>
          <a:lstStyle/>
          <a:p>
            <a:pPr>
              <a:defRPr/>
            </a:pPr>
            <a:r>
              <a:rPr lang="en-US">
                <a:solidFill>
                  <a:schemeClr val="tx1"/>
                </a:solidFill>
              </a:rPr>
              <a:t>Re-Think It (GVSU) 2015  –  “Where you and I are going to spend the rest of our lives” - Corey Seeman (cseeman@umich.edu)</a:t>
            </a:r>
            <a:endParaRPr lang="en-US" dirty="0">
              <a:solidFill>
                <a:schemeClr val="tx1"/>
              </a:solidFill>
            </a:endParaRPr>
          </a:p>
        </p:txBody>
      </p:sp>
      <p:pic>
        <p:nvPicPr>
          <p:cNvPr id="48131" name="Picture 6" descr="UMSquirrel_Fen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7175" y="1066800"/>
            <a:ext cx="731202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bwMode="auto">
          <a:xfrm>
            <a:off x="152400" y="3962400"/>
            <a:ext cx="4267200" cy="1295400"/>
          </a:xfrm>
          <a:prstGeom prst="rect">
            <a:avLst/>
          </a:prstGeom>
          <a:solidFill>
            <a:schemeClr val="bg1">
              <a:lumMod val="85000"/>
              <a:alpha val="71000"/>
            </a:schemeClr>
          </a:solidFill>
          <a:ln w="76200" cmpd="tri">
            <a:solidFill>
              <a:schemeClr val="tx1">
                <a:lumMod val="75000"/>
                <a:lumOff val="25000"/>
              </a:schemeClr>
            </a:solidFill>
            <a:miter lim="800000"/>
            <a:headEnd/>
            <a:tailEnd/>
          </a:ln>
        </p:spPr>
        <p:txBody>
          <a:bodyPr/>
          <a:lstStyle/>
          <a:p>
            <a:pPr marL="342900" indent="-342900" algn="ctr">
              <a:spcBef>
                <a:spcPct val="20000"/>
              </a:spcBef>
              <a:defRPr/>
            </a:pPr>
            <a:r>
              <a:rPr lang="en-US" sz="2800" b="1" i="1" kern="0" dirty="0">
                <a:solidFill>
                  <a:schemeClr val="tx1"/>
                </a:solidFill>
                <a:latin typeface="+mn-lt"/>
                <a:cs typeface="+mn-cs"/>
              </a:rPr>
              <a:t>Corey Seeman </a:t>
            </a:r>
          </a:p>
          <a:p>
            <a:pPr marL="342900" indent="-342900" algn="ctr">
              <a:spcBef>
                <a:spcPct val="20000"/>
              </a:spcBef>
              <a:defRPr/>
            </a:pPr>
            <a:r>
              <a:rPr lang="en-US" sz="2800" b="1" i="1" kern="0" dirty="0">
                <a:solidFill>
                  <a:schemeClr val="tx1"/>
                </a:solidFill>
                <a:latin typeface="+mn-lt"/>
                <a:cs typeface="+mn-cs"/>
              </a:rPr>
              <a:t>cseeman@umich.edu</a:t>
            </a: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Corey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ey_Theme1" id="{F3D5D2D1-3540-4954-B5A0-2BE05D87A5CD}" vid="{A787671A-68B4-41D9-AC75-11074A6CB87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6649</TotalTime>
  <Words>2694</Words>
  <Application>Microsoft Office PowerPoint</Application>
  <PresentationFormat>On-screen Show (4:3)</PresentationFormat>
  <Paragraphs>241</Paragraphs>
  <Slides>32</Slides>
  <Notes>1</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Arial Narrow</vt:lpstr>
      <vt:lpstr>NewsGoth BT</vt:lpstr>
      <vt:lpstr>Wingdings</vt:lpstr>
      <vt:lpstr>Corey_Theme1</vt:lpstr>
      <vt:lpstr>“Where you and I are going to spend the rest of our lives:”   What a future library really looks like.</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 </vt:lpstr>
      <vt:lpstr>Envisioning the Library of the Future</vt:lpstr>
      <vt:lpstr>Ross Construction Project</vt:lpstr>
      <vt:lpstr>Ross Construction Project</vt:lpstr>
      <vt:lpstr>Ross Construction Project</vt:lpstr>
      <vt:lpstr>Change Management</vt:lpstr>
      <vt:lpstr>Change Management</vt:lpstr>
      <vt:lpstr>Change Management</vt:lpstr>
      <vt:lpstr>Change Management</vt:lpstr>
      <vt:lpstr>Becoming the Ethereal Library</vt:lpstr>
      <vt:lpstr>Becoming the Ethereal Library – Programs Lost</vt:lpstr>
      <vt:lpstr>Becoming the Ethereal Library – Programs Gained</vt:lpstr>
      <vt:lpstr>Providing Value With New Constraints</vt:lpstr>
      <vt:lpstr>Providing Value With New  Constraints</vt:lpstr>
      <vt:lpstr>Providing Value With New Constraints</vt:lpstr>
      <vt:lpstr>Providing Value With New Constraints</vt:lpstr>
      <vt:lpstr>Closing Thoughts &amp; Questions - Big Win on Staffing</vt:lpstr>
      <vt:lpstr>Closing Thoughts &amp; Questions – Library Futures</vt:lpstr>
      <vt:lpstr>Closing Thoughts &amp; Questions - Where is the Long Tail?</vt:lpstr>
      <vt:lpstr>Closing Thoughts &amp; Questions - What’s in a Name?</vt:lpstr>
      <vt:lpstr>Closing Thoughts &amp; Questions - The Canary in the Coal Mine</vt:lpstr>
      <vt:lpstr>Thank You</vt:lpstr>
    </vt:vector>
  </TitlesOfParts>
  <Company>University of Michigan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University of Michigan</dc:creator>
  <cp:lastModifiedBy>Seeman, Corey</cp:lastModifiedBy>
  <cp:revision>426</cp:revision>
  <cp:lastPrinted>2015-08-06T19:01:19Z</cp:lastPrinted>
  <dcterms:created xsi:type="dcterms:W3CDTF">2003-10-08T12:27:16Z</dcterms:created>
  <dcterms:modified xsi:type="dcterms:W3CDTF">2015-08-06T19:19:12Z</dcterms:modified>
</cp:coreProperties>
</file>