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4"/>
  </p:notesMasterIdLst>
  <p:handoutMasterIdLst>
    <p:handoutMasterId r:id="rId5"/>
  </p:handoutMasterIdLst>
  <p:sldIdLst>
    <p:sldId id="256" r:id="rId3"/>
  </p:sldIdLst>
  <p:sldSz cx="43891200" cy="32918400"/>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0368">
          <p15:clr>
            <a:srgbClr val="A4A3A4"/>
          </p15:clr>
        </p15:guide>
        <p15:guide id="2" pos="13824">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852" autoAdjust="0"/>
    <p:restoredTop sz="94660"/>
  </p:normalViewPr>
  <p:slideViewPr>
    <p:cSldViewPr snapToGrid="0">
      <p:cViewPr varScale="1">
        <p:scale>
          <a:sx n="24" d="100"/>
          <a:sy n="24" d="100"/>
        </p:scale>
        <p:origin x="-160" y="-472"/>
      </p:cViewPr>
      <p:guideLst>
        <p:guide orient="horz" pos="10368"/>
        <p:guide pos="13824"/>
      </p:guideLst>
    </p:cSldViewPr>
  </p:slideViewPr>
  <p:notesTextViewPr>
    <p:cViewPr>
      <p:scale>
        <a:sx n="1" d="1"/>
        <a:sy n="1" d="1"/>
      </p:scale>
      <p:origin x="0" y="0"/>
    </p:cViewPr>
  </p:notesTextViewPr>
  <p:notesViewPr>
    <p:cSldViewPr snapToGrid="0" showGuides="1">
      <p:cViewPr varScale="1">
        <p:scale>
          <a:sx n="65" d="100"/>
          <a:sy n="65" d="100"/>
        </p:scale>
        <p:origin x="2796" y="60"/>
      </p:cViewPr>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4" Type="http://schemas.openxmlformats.org/officeDocument/2006/relationships/notesMaster" Target="notesMasters/notesMaster1.xml"/><Relationship Id="rId5" Type="http://schemas.openxmlformats.org/officeDocument/2006/relationships/handoutMaster" Target="handoutMasters/handoutMaster1.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C0B079-A316-4C9B-B165-DF9EA8325D2C}" type="datetimeFigureOut">
              <a:rPr lang="en-US" smtClean="0"/>
              <a:t>8/10/15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A0EAE6-B4B6-49B7-9049-B371250BE0F4}" type="slidenum">
              <a:rPr lang="en-US" smtClean="0"/>
              <a:t>‹#›</a:t>
            </a:fld>
            <a:endParaRPr lang="en-US"/>
          </a:p>
        </p:txBody>
      </p:sp>
    </p:spTree>
    <p:extLst>
      <p:ext uri="{BB962C8B-B14F-4D97-AF65-F5344CB8AC3E}">
        <p14:creationId xmlns:p14="http://schemas.microsoft.com/office/powerpoint/2010/main" val="1472466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F28AB8-57D1-494F-9851-055AD867E790}" type="datetimeFigureOut">
              <a:rPr lang="en-US" smtClean="0"/>
              <a:t>8/10/15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C7F044-5458-4B2E-BFA0-52AAA1C529D4}" type="slidenum">
              <a:rPr lang="en-US" smtClean="0"/>
              <a:t>‹#›</a:t>
            </a:fld>
            <a:endParaRPr lang="en-US"/>
          </a:p>
        </p:txBody>
      </p:sp>
    </p:spTree>
    <p:extLst>
      <p:ext uri="{BB962C8B-B14F-4D97-AF65-F5344CB8AC3E}">
        <p14:creationId xmlns:p14="http://schemas.microsoft.com/office/powerpoint/2010/main" val="1624808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ster">
    <p:spTree>
      <p:nvGrpSpPr>
        <p:cNvPr id="1" name=""/>
        <p:cNvGrpSpPr/>
        <p:nvPr/>
      </p:nvGrpSpPr>
      <p:grpSpPr>
        <a:xfrm>
          <a:off x="0" y="0"/>
          <a:ext cx="0" cy="0"/>
          <a:chOff x="0" y="0"/>
          <a:chExt cx="0" cy="0"/>
        </a:xfrm>
      </p:grpSpPr>
      <p:sp>
        <p:nvSpPr>
          <p:cNvPr id="2" name="Title 1"/>
          <p:cNvSpPr>
            <a:spLocks noGrp="1"/>
          </p:cNvSpPr>
          <p:nvPr>
            <p:ph type="title"/>
          </p:nvPr>
        </p:nvSpPr>
        <p:spPr>
          <a:xfrm>
            <a:off x="6400800" y="990600"/>
            <a:ext cx="31089600" cy="2514540"/>
          </a:xfrm>
        </p:spPr>
        <p:txBody>
          <a:bodyPr/>
          <a:lstStyle/>
          <a:p>
            <a:r>
              <a:rPr lang="en-US" smtClean="0"/>
              <a:t>Click to edit Master title style</a:t>
            </a:r>
            <a:endParaRPr lang="en-US"/>
          </a:p>
        </p:txBody>
      </p:sp>
      <p:sp>
        <p:nvSpPr>
          <p:cNvPr id="31" name="Text Placeholder 6"/>
          <p:cNvSpPr>
            <a:spLocks noGrp="1"/>
          </p:cNvSpPr>
          <p:nvPr>
            <p:ph type="body" sz="quarter" idx="36"/>
          </p:nvPr>
        </p:nvSpPr>
        <p:spPr bwMode="auto">
          <a:xfrm>
            <a:off x="6400800" y="3588603"/>
            <a:ext cx="31089600" cy="830997"/>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ECAA57DF-1C19-4726-AB84-014692BAD8F5}" type="datetimeFigureOut">
              <a:rPr lang="en-US" smtClean="0"/>
              <a:t>8/10/15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B4C631-C489-4C11-812F-2172FBEAE82B}" type="slidenum">
              <a:rPr lang="en-US" smtClean="0"/>
              <a:t>‹#›</a:t>
            </a:fld>
            <a:endParaRPr lang="en-US"/>
          </a:p>
        </p:txBody>
      </p:sp>
      <p:sp>
        <p:nvSpPr>
          <p:cNvPr id="7" name="Text Placeholder 6"/>
          <p:cNvSpPr>
            <a:spLocks noGrp="1"/>
          </p:cNvSpPr>
          <p:nvPr>
            <p:ph type="body" sz="quarter" idx="13" hasCustomPrompt="1"/>
          </p:nvPr>
        </p:nvSpPr>
        <p:spPr>
          <a:xfrm>
            <a:off x="1143000" y="5852160"/>
            <a:ext cx="12801600" cy="1219200"/>
          </a:xfrm>
          <a:prstGeom prst="round1Rect">
            <a:avLst/>
          </a:prstGeom>
          <a:solidFill>
            <a:schemeClr val="accent2"/>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19" name="Content Placeholder 17"/>
          <p:cNvSpPr>
            <a:spLocks noGrp="1"/>
          </p:cNvSpPr>
          <p:nvPr>
            <p:ph sz="quarter" idx="24" hasCustomPrompt="1"/>
          </p:nvPr>
        </p:nvSpPr>
        <p:spPr>
          <a:xfrm>
            <a:off x="1143000" y="7071360"/>
            <a:ext cx="12801600" cy="68580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11" name="Text Placeholder 6"/>
          <p:cNvSpPr>
            <a:spLocks noGrp="1"/>
          </p:cNvSpPr>
          <p:nvPr>
            <p:ph type="body" sz="quarter" idx="17" hasCustomPrompt="1"/>
          </p:nvPr>
        </p:nvSpPr>
        <p:spPr>
          <a:xfrm>
            <a:off x="1143000" y="15032736"/>
            <a:ext cx="12801600" cy="1219200"/>
          </a:xfrm>
          <a:prstGeom prst="round1Rect">
            <a:avLst/>
          </a:prstGeom>
          <a:solidFill>
            <a:schemeClr val="accent3"/>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0" name="Content Placeholder 17"/>
          <p:cNvSpPr>
            <a:spLocks noGrp="1"/>
          </p:cNvSpPr>
          <p:nvPr>
            <p:ph sz="quarter" idx="25" hasCustomPrompt="1"/>
          </p:nvPr>
        </p:nvSpPr>
        <p:spPr>
          <a:xfrm>
            <a:off x="1143000" y="16251936"/>
            <a:ext cx="12801600" cy="9088165"/>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13" name="Text Placeholder 6"/>
          <p:cNvSpPr>
            <a:spLocks noGrp="1"/>
          </p:cNvSpPr>
          <p:nvPr>
            <p:ph type="body" sz="quarter" idx="19" hasCustomPrompt="1"/>
          </p:nvPr>
        </p:nvSpPr>
        <p:spPr>
          <a:xfrm>
            <a:off x="1143000" y="25831800"/>
            <a:ext cx="12801600" cy="1219200"/>
          </a:xfrm>
          <a:prstGeom prst="round1Rect">
            <a:avLst/>
          </a:prstGeom>
          <a:solidFill>
            <a:schemeClr val="accent4"/>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1" name="Content Placeholder 17"/>
          <p:cNvSpPr>
            <a:spLocks noGrp="1"/>
          </p:cNvSpPr>
          <p:nvPr>
            <p:ph sz="quarter" idx="26" hasCustomPrompt="1"/>
          </p:nvPr>
        </p:nvSpPr>
        <p:spPr>
          <a:xfrm>
            <a:off x="1143000" y="27057096"/>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15" name="Text Placeholder 6"/>
          <p:cNvSpPr>
            <a:spLocks noGrp="1"/>
          </p:cNvSpPr>
          <p:nvPr>
            <p:ph type="body" sz="quarter" idx="21" hasCustomPrompt="1"/>
          </p:nvPr>
        </p:nvSpPr>
        <p:spPr>
          <a:xfrm>
            <a:off x="15544800" y="5852160"/>
            <a:ext cx="12801600" cy="1219200"/>
          </a:xfrm>
          <a:prstGeom prst="round1Rect">
            <a:avLst/>
          </a:prstGeom>
          <a:solidFill>
            <a:schemeClr val="accent5"/>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2" name="Content Placeholder 17"/>
          <p:cNvSpPr>
            <a:spLocks noGrp="1"/>
          </p:cNvSpPr>
          <p:nvPr>
            <p:ph sz="quarter" idx="27" hasCustomPrompt="1"/>
          </p:nvPr>
        </p:nvSpPr>
        <p:spPr>
          <a:xfrm>
            <a:off x="15544800" y="7071360"/>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18" name="Content Placeholder 17"/>
          <p:cNvSpPr>
            <a:spLocks noGrp="1"/>
          </p:cNvSpPr>
          <p:nvPr>
            <p:ph sz="quarter" idx="23" hasCustomPrompt="1"/>
          </p:nvPr>
        </p:nvSpPr>
        <p:spPr>
          <a:xfrm>
            <a:off x="15544800" y="11948160"/>
            <a:ext cx="12801600" cy="61722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23" name="Content Placeholder 17"/>
          <p:cNvSpPr>
            <a:spLocks noGrp="1"/>
          </p:cNvSpPr>
          <p:nvPr>
            <p:ph sz="quarter" idx="28" hasCustomPrompt="1"/>
          </p:nvPr>
        </p:nvSpPr>
        <p:spPr>
          <a:xfrm>
            <a:off x="15544800" y="23469600"/>
            <a:ext cx="12801600" cy="1752600"/>
          </a:xfrm>
        </p:spPr>
        <p:txBody>
          <a:bodyPr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p:txBody>
      </p:sp>
      <p:sp>
        <p:nvSpPr>
          <p:cNvPr id="24" name="Text Placeholder 6"/>
          <p:cNvSpPr>
            <a:spLocks noGrp="1"/>
          </p:cNvSpPr>
          <p:nvPr>
            <p:ph type="body" sz="quarter" idx="29" hasCustomPrompt="1"/>
          </p:nvPr>
        </p:nvSpPr>
        <p:spPr>
          <a:xfrm>
            <a:off x="15544800" y="25831800"/>
            <a:ext cx="12801600" cy="1219200"/>
          </a:xfrm>
          <a:prstGeom prst="round1Rect">
            <a:avLst/>
          </a:prstGeom>
          <a:solidFill>
            <a:schemeClr val="accent6"/>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5" name="Content Placeholder 17"/>
          <p:cNvSpPr>
            <a:spLocks noGrp="1"/>
          </p:cNvSpPr>
          <p:nvPr>
            <p:ph sz="quarter" idx="30" hasCustomPrompt="1"/>
          </p:nvPr>
        </p:nvSpPr>
        <p:spPr>
          <a:xfrm>
            <a:off x="15544800" y="27057096"/>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26" name="Text Placeholder 6"/>
          <p:cNvSpPr>
            <a:spLocks noGrp="1"/>
          </p:cNvSpPr>
          <p:nvPr>
            <p:ph type="body" sz="quarter" idx="31" hasCustomPrompt="1"/>
          </p:nvPr>
        </p:nvSpPr>
        <p:spPr>
          <a:xfrm>
            <a:off x="29900880" y="5852160"/>
            <a:ext cx="12801600" cy="1219200"/>
          </a:xfrm>
          <a:prstGeom prst="round1Rect">
            <a:avLst/>
          </a:prstGeom>
          <a:solidFill>
            <a:schemeClr val="accent6"/>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7" name="Content Placeholder 17"/>
          <p:cNvSpPr>
            <a:spLocks noGrp="1"/>
          </p:cNvSpPr>
          <p:nvPr>
            <p:ph sz="quarter" idx="32" hasCustomPrompt="1"/>
          </p:nvPr>
        </p:nvSpPr>
        <p:spPr>
          <a:xfrm>
            <a:off x="29900880" y="7071360"/>
            <a:ext cx="12801600" cy="73152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28" name="Content Placeholder 17"/>
          <p:cNvSpPr>
            <a:spLocks noGrp="1"/>
          </p:cNvSpPr>
          <p:nvPr>
            <p:ph sz="quarter" idx="33" hasCustomPrompt="1"/>
          </p:nvPr>
        </p:nvSpPr>
        <p:spPr>
          <a:xfrm>
            <a:off x="29900880" y="15837408"/>
            <a:ext cx="12801600" cy="73152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29" name="Text Placeholder 6"/>
          <p:cNvSpPr>
            <a:spLocks noGrp="1"/>
          </p:cNvSpPr>
          <p:nvPr>
            <p:ph type="body" sz="quarter" idx="34" hasCustomPrompt="1"/>
          </p:nvPr>
        </p:nvSpPr>
        <p:spPr>
          <a:xfrm>
            <a:off x="29900880" y="25831800"/>
            <a:ext cx="12801600" cy="1219200"/>
          </a:xfrm>
          <a:prstGeom prst="round1Rect">
            <a:avLst/>
          </a:prstGeom>
          <a:solidFill>
            <a:schemeClr val="accent1"/>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30" name="Content Placeholder 17"/>
          <p:cNvSpPr>
            <a:spLocks noGrp="1"/>
          </p:cNvSpPr>
          <p:nvPr>
            <p:ph sz="quarter" idx="35" hasCustomPrompt="1"/>
          </p:nvPr>
        </p:nvSpPr>
        <p:spPr>
          <a:xfrm>
            <a:off x="29900880" y="27057096"/>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32" name="Instructions"/>
          <p:cNvSpPr/>
          <p:nvPr userDrawn="1"/>
        </p:nvSpPr>
        <p:spPr>
          <a:xfrm>
            <a:off x="43891200" y="2552699"/>
            <a:ext cx="12447270" cy="3291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274320" rtlCol="0" anchor="t"/>
          <a:lstStyle/>
          <a:p>
            <a:pPr lvl="0">
              <a:spcBef>
                <a:spcPts val="1200"/>
              </a:spcBef>
            </a:pPr>
            <a:r>
              <a:rPr sz="9600" dirty="0">
                <a:solidFill>
                  <a:prstClr val="white">
                    <a:lumMod val="50000"/>
                  </a:prstClr>
                </a:solidFill>
                <a:latin typeface="Calibri Light" panose="020F0302020204030204" pitchFamily="34" charset="0"/>
                <a:cs typeface="Calibri" panose="020F0502020204030204" pitchFamily="34" charset="0"/>
              </a:rPr>
              <a:t>Printing:</a:t>
            </a:r>
          </a:p>
          <a:p>
            <a:pPr lvl="0">
              <a:spcBef>
                <a:spcPts val="1200"/>
              </a:spcBef>
            </a:pPr>
            <a:r>
              <a:rPr lang="en-US" sz="6600" dirty="0" smtClean="0">
                <a:solidFill>
                  <a:prstClr val="white">
                    <a:lumMod val="50000"/>
                  </a:prstClr>
                </a:solidFill>
                <a:latin typeface="Calibri Light" panose="020F0302020204030204" pitchFamily="34" charset="0"/>
                <a:cs typeface="Calibri" panose="020F0502020204030204" pitchFamily="34" charset="0"/>
              </a:rPr>
              <a:t>This poster is 48” wide by 36” high. It’s designed to be printed on a large-format printer.</a:t>
            </a:r>
          </a:p>
          <a:p>
            <a:pPr lvl="0">
              <a:spcBef>
                <a:spcPts val="300"/>
              </a:spcBef>
            </a:pPr>
            <a:endParaRPr sz="6000" dirty="0">
              <a:solidFill>
                <a:prstClr val="white">
                  <a:lumMod val="50000"/>
                </a:prstClr>
              </a:solidFill>
              <a:latin typeface="Calibri Light" panose="020F0302020204030204" pitchFamily="34" charset="0"/>
              <a:cs typeface="Calibri" panose="020F0502020204030204" pitchFamily="34" charset="0"/>
            </a:endParaRPr>
          </a:p>
          <a:p>
            <a:pPr lvl="0">
              <a:spcBef>
                <a:spcPts val="1200"/>
              </a:spcBef>
            </a:pPr>
            <a:r>
              <a:rPr sz="8800" dirty="0">
                <a:solidFill>
                  <a:prstClr val="white">
                    <a:lumMod val="50000"/>
                  </a:prstClr>
                </a:solidFill>
                <a:latin typeface="Calibri Light" panose="020F0302020204030204" pitchFamily="34" charset="0"/>
                <a:cs typeface="Calibri" panose="020F0502020204030204" pitchFamily="34" charset="0"/>
              </a:rPr>
              <a:t>Customizing the Content:</a:t>
            </a:r>
          </a:p>
          <a:p>
            <a:pPr lvl="0">
              <a:spcBef>
                <a:spcPts val="1200"/>
              </a:spcBef>
            </a:pPr>
            <a:r>
              <a:rPr sz="6600" dirty="0">
                <a:solidFill>
                  <a:prstClr val="white">
                    <a:lumMod val="50000"/>
                  </a:prstClr>
                </a:solidFill>
                <a:latin typeface="Calibri Light" panose="020F0302020204030204" pitchFamily="34" charset="0"/>
                <a:cs typeface="Calibri" panose="020F0502020204030204" pitchFamily="34" charset="0"/>
              </a:rPr>
              <a:t>The placeholders in this </a:t>
            </a:r>
            <a:r>
              <a:rPr lang="en-US" sz="6600" dirty="0" smtClean="0">
                <a:solidFill>
                  <a:prstClr val="white">
                    <a:lumMod val="50000"/>
                  </a:prstClr>
                </a:solidFill>
                <a:latin typeface="Calibri Light" panose="020F0302020204030204" pitchFamily="34" charset="0"/>
                <a:cs typeface="Calibri" panose="020F0502020204030204" pitchFamily="34" charset="0"/>
              </a:rPr>
              <a:t>poster </a:t>
            </a:r>
            <a:r>
              <a:rPr sz="6600" dirty="0" smtClean="0">
                <a:solidFill>
                  <a:prstClr val="white">
                    <a:lumMod val="50000"/>
                  </a:prstClr>
                </a:solidFill>
                <a:latin typeface="Calibri Light" panose="020F0302020204030204" pitchFamily="34" charset="0"/>
                <a:cs typeface="Calibri" panose="020F0502020204030204" pitchFamily="34" charset="0"/>
              </a:rPr>
              <a:t>are </a:t>
            </a:r>
            <a:r>
              <a:rPr sz="6600" dirty="0">
                <a:solidFill>
                  <a:prstClr val="white">
                    <a:lumMod val="50000"/>
                  </a:prstClr>
                </a:solidFill>
                <a:latin typeface="Calibri Light" panose="020F0302020204030204" pitchFamily="34" charset="0"/>
                <a:cs typeface="Calibri" panose="020F0502020204030204" pitchFamily="34" charset="0"/>
              </a:rPr>
              <a:t>formatted for you. </a:t>
            </a:r>
            <a:r>
              <a:rPr lang="en-US" sz="6600" dirty="0" smtClean="0">
                <a:solidFill>
                  <a:prstClr val="white">
                    <a:lumMod val="50000"/>
                  </a:prstClr>
                </a:solidFill>
                <a:latin typeface="Calibri Light" panose="020F0302020204030204" pitchFamily="34" charset="0"/>
                <a:cs typeface="Calibri" panose="020F0502020204030204" pitchFamily="34" charset="0"/>
              </a:rPr>
              <a:t>Type</a:t>
            </a:r>
            <a:r>
              <a:rPr lang="en-US" sz="6600" baseline="0" dirty="0" smtClean="0">
                <a:solidFill>
                  <a:prstClr val="white">
                    <a:lumMod val="50000"/>
                  </a:prstClr>
                </a:solidFill>
                <a:latin typeface="Calibri Light" panose="020F0302020204030204" pitchFamily="34" charset="0"/>
                <a:cs typeface="Calibri" panose="020F0502020204030204" pitchFamily="34" charset="0"/>
              </a:rPr>
              <a:t> in the placeholders </a:t>
            </a:r>
            <a:r>
              <a:rPr lang="en-US" sz="6600" dirty="0" smtClean="0">
                <a:solidFill>
                  <a:prstClr val="white">
                    <a:lumMod val="50000"/>
                  </a:prstClr>
                </a:solidFill>
                <a:latin typeface="Calibri Light" panose="020F0302020204030204" pitchFamily="34" charset="0"/>
                <a:cs typeface="Calibri" panose="020F0502020204030204" pitchFamily="34" charset="0"/>
              </a:rPr>
              <a:t>to add text, or c</a:t>
            </a:r>
            <a:r>
              <a:rPr lang="en-US" sz="6600" baseline="0" dirty="0" smtClean="0">
                <a:solidFill>
                  <a:prstClr val="white">
                    <a:lumMod val="50000"/>
                  </a:prstClr>
                </a:solidFill>
                <a:latin typeface="Calibri Light" panose="020F0302020204030204" pitchFamily="34" charset="0"/>
                <a:cs typeface="Calibri" panose="020F0502020204030204" pitchFamily="34" charset="0"/>
              </a:rPr>
              <a:t>lick an icon to add a table, chart, SmartArt graphic, picture or multimedia file.</a:t>
            </a:r>
          </a:p>
          <a:p>
            <a:pPr lvl="0">
              <a:spcBef>
                <a:spcPts val="2400"/>
              </a:spcBef>
            </a:pPr>
            <a:r>
              <a:rPr lang="en-US" sz="6600" dirty="0" smtClean="0">
                <a:solidFill>
                  <a:prstClr val="white">
                    <a:lumMod val="50000"/>
                  </a:prstClr>
                </a:solidFill>
                <a:latin typeface="Calibri Light" panose="020F0302020204030204" pitchFamily="34" charset="0"/>
                <a:cs typeface="Calibri" panose="020F0502020204030204" pitchFamily="34" charset="0"/>
              </a:rPr>
              <a:t>T</a:t>
            </a:r>
            <a:r>
              <a:rPr sz="6600" dirty="0" smtClean="0">
                <a:solidFill>
                  <a:prstClr val="white">
                    <a:lumMod val="50000"/>
                  </a:prstClr>
                </a:solidFill>
                <a:latin typeface="Calibri Light" panose="020F0302020204030204" pitchFamily="34" charset="0"/>
                <a:cs typeface="Calibri" panose="020F0502020204030204" pitchFamily="34" charset="0"/>
              </a:rPr>
              <a:t>o </a:t>
            </a:r>
            <a:r>
              <a:rPr sz="6600" dirty="0">
                <a:solidFill>
                  <a:prstClr val="white">
                    <a:lumMod val="50000"/>
                  </a:prstClr>
                </a:solidFill>
                <a:latin typeface="Calibri Light" panose="020F0302020204030204" pitchFamily="34" charset="0"/>
                <a:cs typeface="Calibri" panose="020F0502020204030204" pitchFamily="34" charset="0"/>
              </a:rPr>
              <a:t>add or remove bullet points from text, just click the Bullets button on the Home tab.</a:t>
            </a:r>
          </a:p>
          <a:p>
            <a:pPr lvl="0">
              <a:spcBef>
                <a:spcPts val="2400"/>
              </a:spcBef>
            </a:pPr>
            <a:r>
              <a:rPr sz="6600" dirty="0">
                <a:solidFill>
                  <a:prstClr val="white">
                    <a:lumMod val="50000"/>
                  </a:prstClr>
                </a:solidFill>
                <a:latin typeface="Calibri Light" panose="020F0302020204030204" pitchFamily="34" charset="0"/>
                <a:cs typeface="Calibri" panose="020F0502020204030204" pitchFamily="34" charset="0"/>
              </a:rPr>
              <a:t>If you need more placeholders for titles, </a:t>
            </a:r>
            <a:r>
              <a:rPr lang="en-US" sz="6600" dirty="0" smtClean="0">
                <a:solidFill>
                  <a:prstClr val="white">
                    <a:lumMod val="50000"/>
                  </a:prstClr>
                </a:solidFill>
                <a:latin typeface="Calibri Light" panose="020F0302020204030204" pitchFamily="34" charset="0"/>
                <a:cs typeface="Calibri" panose="020F0502020204030204" pitchFamily="34" charset="0"/>
              </a:rPr>
              <a:t>content</a:t>
            </a:r>
            <a:r>
              <a:rPr sz="6600" dirty="0" smtClean="0">
                <a:solidFill>
                  <a:prstClr val="white">
                    <a:lumMod val="50000"/>
                  </a:prstClr>
                </a:solidFill>
                <a:latin typeface="Calibri Light" panose="020F0302020204030204" pitchFamily="34" charset="0"/>
                <a:cs typeface="Calibri" panose="020F0502020204030204" pitchFamily="34" charset="0"/>
              </a:rPr>
              <a:t> </a:t>
            </a:r>
            <a:r>
              <a:rPr sz="6600" dirty="0">
                <a:solidFill>
                  <a:prstClr val="white">
                    <a:lumMod val="50000"/>
                  </a:prstClr>
                </a:solidFill>
                <a:latin typeface="Calibri Light" panose="020F0302020204030204" pitchFamily="34" charset="0"/>
                <a:cs typeface="Calibri" panose="020F0502020204030204" pitchFamily="34" charset="0"/>
              </a:rPr>
              <a:t>or body text, just make a copy of what you need and drag it into place. PowerPoint’s Smart Guides will help you align it with everything else.</a:t>
            </a:r>
          </a:p>
          <a:p>
            <a:pPr lvl="0">
              <a:spcBef>
                <a:spcPts val="2400"/>
              </a:spcBef>
            </a:pPr>
            <a:r>
              <a:rPr sz="6600" dirty="0">
                <a:solidFill>
                  <a:prstClr val="white">
                    <a:lumMod val="50000"/>
                  </a:prstClr>
                </a:solidFill>
                <a:latin typeface="Calibri Light" panose="020F0302020204030204" pitchFamily="34" charset="0"/>
                <a:cs typeface="Calibri" panose="020F0502020204030204" pitchFamily="34" charset="0"/>
              </a:rPr>
              <a:t>Want to use your own pictures instead of ours? No problem! Just </a:t>
            </a:r>
            <a:r>
              <a:rPr lang="en-US" sz="6600" dirty="0" smtClean="0">
                <a:solidFill>
                  <a:prstClr val="white">
                    <a:lumMod val="50000"/>
                  </a:prstClr>
                </a:solidFill>
                <a:latin typeface="Calibri Light" panose="020F0302020204030204" pitchFamily="34" charset="0"/>
                <a:cs typeface="Calibri" panose="020F0502020204030204" pitchFamily="34" charset="0"/>
              </a:rPr>
              <a:t>right-</a:t>
            </a:r>
            <a:r>
              <a:rPr sz="6600" dirty="0" smtClean="0">
                <a:solidFill>
                  <a:prstClr val="white">
                    <a:lumMod val="50000"/>
                  </a:prstClr>
                </a:solidFill>
                <a:latin typeface="Calibri Light" panose="020F0302020204030204" pitchFamily="34" charset="0"/>
                <a:cs typeface="Calibri" panose="020F0502020204030204" pitchFamily="34" charset="0"/>
              </a:rPr>
              <a:t>click </a:t>
            </a:r>
            <a:r>
              <a:rPr sz="6600" dirty="0">
                <a:solidFill>
                  <a:prstClr val="white">
                    <a:lumMod val="50000"/>
                  </a:prstClr>
                </a:solidFill>
                <a:latin typeface="Calibri Light" panose="020F0302020204030204" pitchFamily="34" charset="0"/>
                <a:cs typeface="Calibri" panose="020F0502020204030204" pitchFamily="34" charset="0"/>
              </a:rPr>
              <a:t>a </a:t>
            </a:r>
            <a:r>
              <a:rPr sz="6600" dirty="0" smtClean="0">
                <a:solidFill>
                  <a:prstClr val="white">
                    <a:lumMod val="50000"/>
                  </a:prstClr>
                </a:solidFill>
                <a:latin typeface="Calibri Light" panose="020F0302020204030204" pitchFamily="34" charset="0"/>
                <a:cs typeface="Calibri" panose="020F0502020204030204" pitchFamily="34" charset="0"/>
              </a:rPr>
              <a:t>picture</a:t>
            </a:r>
            <a:r>
              <a:rPr lang="en-US" sz="6600" dirty="0" smtClean="0">
                <a:solidFill>
                  <a:prstClr val="white">
                    <a:lumMod val="50000"/>
                  </a:prstClr>
                </a:solidFill>
                <a:latin typeface="Calibri Light" panose="020F0302020204030204" pitchFamily="34" charset="0"/>
                <a:cs typeface="Calibri" panose="020F0502020204030204" pitchFamily="34" charset="0"/>
              </a:rPr>
              <a:t> and choose Change Picture. Maintain the</a:t>
            </a:r>
            <a:r>
              <a:rPr lang="en-US" sz="6600" baseline="0" dirty="0" smtClean="0">
                <a:solidFill>
                  <a:prstClr val="white">
                    <a:lumMod val="50000"/>
                  </a:prstClr>
                </a:solidFill>
                <a:latin typeface="Calibri Light" panose="020F0302020204030204" pitchFamily="34" charset="0"/>
                <a:cs typeface="Calibri" panose="020F0502020204030204" pitchFamily="34" charset="0"/>
              </a:rPr>
              <a:t> proportion of pictures as you r</a:t>
            </a:r>
            <a:r>
              <a:rPr lang="en-US" sz="6600" dirty="0" smtClean="0">
                <a:solidFill>
                  <a:prstClr val="white">
                    <a:lumMod val="50000"/>
                  </a:prstClr>
                </a:solidFill>
                <a:latin typeface="Calibri Light" panose="020F0302020204030204" pitchFamily="34" charset="0"/>
                <a:cs typeface="Calibri" panose="020F0502020204030204" pitchFamily="34" charset="0"/>
              </a:rPr>
              <a:t>esize</a:t>
            </a:r>
            <a:r>
              <a:rPr lang="en-US" sz="6600" baseline="0" dirty="0" smtClean="0">
                <a:solidFill>
                  <a:prstClr val="white">
                    <a:lumMod val="50000"/>
                  </a:prstClr>
                </a:solidFill>
                <a:latin typeface="Calibri Light" panose="020F0302020204030204" pitchFamily="34" charset="0"/>
                <a:cs typeface="Calibri" panose="020F0502020204030204" pitchFamily="34" charset="0"/>
              </a:rPr>
              <a:t> by dragging a corner.</a:t>
            </a:r>
            <a:endParaRPr sz="6600" dirty="0">
              <a:solidFill>
                <a:prstClr val="white">
                  <a:lumMod val="50000"/>
                </a:prstClr>
              </a:solidFill>
              <a:latin typeface="Calibri Light" panose="020F0302020204030204" pitchFamily="34" charset="0"/>
              <a:cs typeface="Calibri" panose="020F0502020204030204" pitchFamily="34" charset="0"/>
            </a:endParaRPr>
          </a:p>
        </p:txBody>
      </p:sp>
    </p:spTree>
    <p:extLst>
      <p:ext uri="{BB962C8B-B14F-4D97-AF65-F5344CB8AC3E}">
        <p14:creationId xmlns:p14="http://schemas.microsoft.com/office/powerpoint/2010/main" val="145907722"/>
      </p:ext>
    </p:extLst>
  </p:cSld>
  <p:clrMapOvr>
    <a:masterClrMapping/>
  </p:clrMapOvr>
  <p:extLst mod="1">
    <p:ext uri="{DCECCB84-F9BA-43D5-87BE-67443E8EF086}">
      <p15:sldGuideLst xmlns="" xmlns:p15="http://schemas.microsoft.com/office/powerpoint/2012/main">
        <p15:guide id="1" pos="9168" userDrawn="1">
          <p15:clr>
            <a:srgbClr val="A4A3A4"/>
          </p15:clr>
        </p15:guide>
        <p15:guide id="2" pos="18480" userDrawn="1">
          <p15:clr>
            <a:srgbClr val="A4A3A4"/>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bwMode="invGray">
          <a:xfrm>
            <a:off x="0" y="0"/>
            <a:ext cx="43891200" cy="5029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bwMode="auto">
          <a:xfrm>
            <a:off x="6400800" y="990600"/>
            <a:ext cx="31089600" cy="251454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400800" y="6019800"/>
            <a:ext cx="31089600" cy="2362962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143000" y="32114698"/>
            <a:ext cx="9875520" cy="457200"/>
          </a:xfrm>
          <a:prstGeom prst="rect">
            <a:avLst/>
          </a:prstGeom>
        </p:spPr>
        <p:txBody>
          <a:bodyPr vert="horz" lIns="91440" tIns="45720" rIns="91440" bIns="45720" rtlCol="0" anchor="ctr"/>
          <a:lstStyle>
            <a:lvl1pPr algn="l">
              <a:defRPr sz="1600">
                <a:solidFill>
                  <a:schemeClr val="tx1">
                    <a:tint val="75000"/>
                  </a:schemeClr>
                </a:solidFill>
              </a:defRPr>
            </a:lvl1pPr>
          </a:lstStyle>
          <a:p>
            <a:fld id="{ECAA57DF-1C19-4726-AB84-014692BAD8F5}" type="datetimeFigureOut">
              <a:rPr lang="en-US" smtClean="0"/>
              <a:pPr/>
              <a:t>8/10/15</a:t>
            </a:fld>
            <a:endParaRPr lang="en-US"/>
          </a:p>
        </p:txBody>
      </p:sp>
      <p:sp>
        <p:nvSpPr>
          <p:cNvPr id="5" name="Footer Placeholder 4"/>
          <p:cNvSpPr>
            <a:spLocks noGrp="1"/>
          </p:cNvSpPr>
          <p:nvPr>
            <p:ph type="ftr" sz="quarter" idx="3"/>
          </p:nvPr>
        </p:nvSpPr>
        <p:spPr>
          <a:xfrm>
            <a:off x="11018520" y="32114698"/>
            <a:ext cx="21854160" cy="457200"/>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872680" y="32114698"/>
            <a:ext cx="9875520" cy="457200"/>
          </a:xfrm>
          <a:prstGeom prst="rect">
            <a:avLst/>
          </a:prstGeom>
        </p:spPr>
        <p:txBody>
          <a:bodyPr vert="horz" lIns="91440" tIns="45720" rIns="91440" bIns="45720" rtlCol="0" anchor="ctr"/>
          <a:lstStyle>
            <a:lvl1pPr algn="r">
              <a:defRPr sz="1600">
                <a:solidFill>
                  <a:schemeClr val="tx1">
                    <a:tint val="75000"/>
                  </a:schemeClr>
                </a:solidFill>
              </a:defRPr>
            </a:lvl1pPr>
          </a:lstStyle>
          <a:p>
            <a:fld id="{91B4C631-C489-4C11-812F-2172FBEAE82B}" type="slidenum">
              <a:rPr lang="en-US" smtClean="0"/>
              <a:pPr/>
              <a:t>‹#›</a:t>
            </a:fld>
            <a:endParaRPr lang="en-US"/>
          </a:p>
        </p:txBody>
      </p:sp>
    </p:spTree>
    <p:extLst>
      <p:ext uri="{BB962C8B-B14F-4D97-AF65-F5344CB8AC3E}">
        <p14:creationId xmlns:p14="http://schemas.microsoft.com/office/powerpoint/2010/main" val="2508807471"/>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4389120" rtl="0" eaLnBrk="1" latinLnBrk="0" hangingPunct="1">
        <a:lnSpc>
          <a:spcPct val="90000"/>
        </a:lnSpc>
        <a:spcBef>
          <a:spcPct val="0"/>
        </a:spcBef>
        <a:buNone/>
        <a:defRPr sz="8800" b="1" kern="1200">
          <a:solidFill>
            <a:schemeClr val="bg1"/>
          </a:solidFill>
          <a:latin typeface="+mj-lt"/>
          <a:ea typeface="+mj-ea"/>
          <a:cs typeface="+mj-cs"/>
        </a:defRPr>
      </a:lvl1pPr>
    </p:titleStyle>
    <p:bodyStyle>
      <a:lvl1pPr marL="457200" indent="-457200" algn="l" defTabSz="4389120" rtl="0" eaLnBrk="1" latinLnBrk="0" hangingPunct="1">
        <a:lnSpc>
          <a:spcPct val="100000"/>
        </a:lnSpc>
        <a:spcBef>
          <a:spcPts val="12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10368" userDrawn="1">
          <p15:clr>
            <a:srgbClr val="A4A3A4"/>
          </p15:clr>
        </p15:guide>
        <p15:guide id="2" pos="720" userDrawn="1">
          <p15:clr>
            <a:srgbClr val="A4A3A4"/>
          </p15:clr>
        </p15:guide>
        <p15:guide id="3" pos="26928" userDrawn="1">
          <p15:clr>
            <a:srgbClr val="A4A3A4"/>
          </p15:clr>
        </p15:guide>
        <p15:guide id="4" pos="13824"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g"/><Relationship Id="rId6"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descr="Logo" title="Sample Pictur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0" y="1463040"/>
            <a:ext cx="3365284" cy="2200847"/>
          </a:xfrm>
          <a:prstGeom prst="rect">
            <a:avLst/>
          </a:prstGeom>
        </p:spPr>
      </p:pic>
      <p:sp>
        <p:nvSpPr>
          <p:cNvPr id="4" name="Title 3"/>
          <p:cNvSpPr>
            <a:spLocks noGrp="1"/>
          </p:cNvSpPr>
          <p:nvPr>
            <p:ph type="title"/>
          </p:nvPr>
        </p:nvSpPr>
        <p:spPr>
          <a:xfrm>
            <a:off x="7024572" y="233474"/>
            <a:ext cx="29603700" cy="2042100"/>
          </a:xfrm>
        </p:spPr>
        <p:txBody>
          <a:bodyPr/>
          <a:lstStyle/>
          <a:p>
            <a:pPr algn="ctr"/>
            <a:r>
              <a:rPr lang="en-US" dirty="0" err="1" smtClean="0"/>
              <a:t>Taubman</a:t>
            </a:r>
            <a:r>
              <a:rPr lang="en-US" dirty="0" smtClean="0"/>
              <a:t> Health Sciences Library Outreach Programs</a:t>
            </a:r>
            <a:endParaRPr lang="en-US" dirty="0"/>
          </a:p>
        </p:txBody>
      </p:sp>
      <p:sp>
        <p:nvSpPr>
          <p:cNvPr id="23" name="Text Placeholder 22"/>
          <p:cNvSpPr>
            <a:spLocks noGrp="1"/>
          </p:cNvSpPr>
          <p:nvPr>
            <p:ph type="body" sz="quarter" idx="36"/>
          </p:nvPr>
        </p:nvSpPr>
        <p:spPr>
          <a:xfrm>
            <a:off x="5923722" y="2650223"/>
            <a:ext cx="32163025" cy="2456329"/>
          </a:xfrm>
        </p:spPr>
        <p:txBody>
          <a:bodyPr/>
          <a:lstStyle/>
          <a:p>
            <a:pPr algn="ctr"/>
            <a:r>
              <a:rPr lang="en-US" sz="4800" dirty="0" smtClean="0"/>
              <a:t>By: Jingyi Wang</a:t>
            </a:r>
            <a:r>
              <a:rPr lang="en-US" sz="4800" baseline="30000" dirty="0" smtClean="0"/>
              <a:t>1</a:t>
            </a:r>
            <a:r>
              <a:rPr lang="en-US" sz="4800" dirty="0" smtClean="0"/>
              <a:t> and Anna Ercoli Schnitzer</a:t>
            </a:r>
            <a:r>
              <a:rPr lang="en-US" sz="4800" baseline="30000" dirty="0" smtClean="0"/>
              <a:t>2</a:t>
            </a:r>
          </a:p>
          <a:p>
            <a:pPr algn="ctr"/>
            <a:r>
              <a:rPr lang="en-US" sz="4800" dirty="0" smtClean="0"/>
              <a:t>1-Jingyi </a:t>
            </a:r>
            <a:r>
              <a:rPr lang="en-US" sz="4800" smtClean="0"/>
              <a:t>Wang</a:t>
            </a:r>
            <a:r>
              <a:rPr lang="en-US" sz="4800" smtClean="0"/>
              <a:t>, MPH, </a:t>
            </a:r>
            <a:r>
              <a:rPr lang="en-US" sz="4800" dirty="0" smtClean="0"/>
              <a:t>School of Public Health, University of Michigan</a:t>
            </a:r>
          </a:p>
          <a:p>
            <a:pPr algn="ctr"/>
            <a:r>
              <a:rPr lang="en-US" sz="4800" dirty="0"/>
              <a:t>2-Anna Ercoli Schnitzer, AMLS, Outreach and Disabilities </a:t>
            </a:r>
            <a:r>
              <a:rPr lang="en-US" sz="4800" dirty="0" err="1" smtClean="0"/>
              <a:t>Informationist</a:t>
            </a:r>
            <a:r>
              <a:rPr lang="en-US" sz="4800" dirty="0" smtClean="0"/>
              <a:t>, </a:t>
            </a:r>
            <a:r>
              <a:rPr lang="en-US" sz="4800" dirty="0" err="1" smtClean="0"/>
              <a:t>Taubman</a:t>
            </a:r>
            <a:r>
              <a:rPr lang="en-US" sz="4800" dirty="0" smtClean="0"/>
              <a:t> </a:t>
            </a:r>
            <a:r>
              <a:rPr lang="en-US" sz="4800" dirty="0"/>
              <a:t>Health Sciences </a:t>
            </a:r>
            <a:r>
              <a:rPr lang="en-US" sz="4800" dirty="0" smtClean="0"/>
              <a:t>Library, University of Michigan</a:t>
            </a:r>
            <a:endParaRPr lang="en-US" sz="4800" dirty="0"/>
          </a:p>
        </p:txBody>
      </p:sp>
      <p:pic>
        <p:nvPicPr>
          <p:cNvPr id="36" name="Picture 35" descr="Logo" title="Sample Pictur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28636" y="1463040"/>
            <a:ext cx="3365284" cy="2200847"/>
          </a:xfrm>
          <a:prstGeom prst="rect">
            <a:avLst/>
          </a:prstGeom>
        </p:spPr>
      </p:pic>
      <p:sp>
        <p:nvSpPr>
          <p:cNvPr id="5" name="Text Placeholder 4"/>
          <p:cNvSpPr>
            <a:spLocks noGrp="1"/>
          </p:cNvSpPr>
          <p:nvPr>
            <p:ph type="body" sz="quarter" idx="13"/>
          </p:nvPr>
        </p:nvSpPr>
        <p:spPr>
          <a:solidFill>
            <a:srgbClr val="0070C0"/>
          </a:solidFill>
        </p:spPr>
        <p:txBody>
          <a:bodyPr/>
          <a:lstStyle/>
          <a:p>
            <a:r>
              <a:rPr lang="en-US" b="1" cap="none" dirty="0" smtClean="0">
                <a:solidFill>
                  <a:srgbClr val="FFFF00"/>
                </a:solidFill>
                <a:latin typeface="Times New Roman" panose="02020603050405020304" pitchFamily="18" charset="0"/>
                <a:cs typeface="Times New Roman" panose="02020603050405020304" pitchFamily="18" charset="0"/>
              </a:rPr>
              <a:t>OVERVIEW</a:t>
            </a:r>
            <a:endParaRPr lang="en-US" b="1" cap="none" dirty="0">
              <a:solidFill>
                <a:srgbClr val="FFFF00"/>
              </a:solidFill>
              <a:latin typeface="Times New Roman" panose="02020603050405020304" pitchFamily="18" charset="0"/>
              <a:cs typeface="Times New Roman" panose="02020603050405020304" pitchFamily="18" charset="0"/>
            </a:endParaRPr>
          </a:p>
        </p:txBody>
      </p:sp>
      <p:sp>
        <p:nvSpPr>
          <p:cNvPr id="11" name="Content Placeholder 10"/>
          <p:cNvSpPr>
            <a:spLocks noGrp="1"/>
          </p:cNvSpPr>
          <p:nvPr>
            <p:ph sz="quarter" idx="24"/>
          </p:nvPr>
        </p:nvSpPr>
        <p:spPr>
          <a:xfrm>
            <a:off x="1143000" y="7071359"/>
            <a:ext cx="12415345" cy="12160077"/>
          </a:xfrm>
        </p:spPr>
        <p:txBody>
          <a:bodyPr>
            <a:noAutofit/>
          </a:bodyPr>
          <a:lstStyle/>
          <a:p>
            <a:pPr marL="0" indent="0">
              <a:buNone/>
            </a:pPr>
            <a:r>
              <a:rPr lang="en-US" sz="4800" dirty="0" smtClean="0"/>
              <a:t>Through collaboration with the National Library </a:t>
            </a:r>
            <a:r>
              <a:rPr lang="en-US" sz="4800" smtClean="0"/>
              <a:t>of Medicine (NLM)</a:t>
            </a:r>
            <a:r>
              <a:rPr lang="en-US" sz="4800" dirty="0" smtClean="0"/>
              <a:t>, the University of Michigan </a:t>
            </a:r>
            <a:r>
              <a:rPr lang="en-US" sz="4800" dirty="0" err="1" smtClean="0"/>
              <a:t>Taubman</a:t>
            </a:r>
            <a:r>
              <a:rPr lang="en-US" sz="4800" dirty="0" smtClean="0"/>
              <a:t> Health Sciences Library is able to reach out to surrounding neighborhoods and communities and provide health information for these populations.  By participating in health-related events and programs, library staff members have the opportunity to advocate for resources such as MedlinePlus and PubMed.  Targeted populations of the Outreach program include but are not limited to minority groups, people with disabilities, and those of low socioeconomic status.  The goal of the program is to provide the public with equal access to and knowledge of health information resources.</a:t>
            </a:r>
          </a:p>
        </p:txBody>
      </p:sp>
      <p:sp>
        <p:nvSpPr>
          <p:cNvPr id="7" name="Text Placeholder 6"/>
          <p:cNvSpPr>
            <a:spLocks noGrp="1"/>
          </p:cNvSpPr>
          <p:nvPr>
            <p:ph type="body" sz="quarter" idx="17"/>
          </p:nvPr>
        </p:nvSpPr>
        <p:spPr>
          <a:xfrm>
            <a:off x="14977241" y="5852161"/>
            <a:ext cx="13810593" cy="1219200"/>
          </a:xfrm>
          <a:solidFill>
            <a:srgbClr val="0070C0"/>
          </a:solidFill>
        </p:spPr>
        <p:txBody>
          <a:bodyPr/>
          <a:lstStyle/>
          <a:p>
            <a:r>
              <a:rPr lang="en-US" sz="4800" b="1" dirty="0" smtClean="0">
                <a:solidFill>
                  <a:srgbClr val="FFFF00"/>
                </a:solidFill>
              </a:rPr>
              <a:t>Asian American health and cultural fair</a:t>
            </a:r>
            <a:endParaRPr lang="en-US" sz="4800" b="1" dirty="0">
              <a:solidFill>
                <a:srgbClr val="FFFF00"/>
              </a:solidFill>
            </a:endParaRPr>
          </a:p>
        </p:txBody>
      </p:sp>
      <p:sp>
        <p:nvSpPr>
          <p:cNvPr id="12" name="Content Placeholder 11"/>
          <p:cNvSpPr>
            <a:spLocks noGrp="1"/>
          </p:cNvSpPr>
          <p:nvPr>
            <p:ph sz="quarter" idx="25"/>
          </p:nvPr>
        </p:nvSpPr>
        <p:spPr>
          <a:xfrm>
            <a:off x="14977241" y="7207368"/>
            <a:ext cx="13810592" cy="10847117"/>
          </a:xfrm>
        </p:spPr>
        <p:txBody>
          <a:bodyPr>
            <a:noAutofit/>
          </a:bodyPr>
          <a:lstStyle/>
          <a:p>
            <a:pPr marL="0" indent="0">
              <a:buNone/>
            </a:pPr>
            <a:r>
              <a:rPr lang="en-US" sz="4800" dirty="0" smtClean="0"/>
              <a:t>The Asian American Health and Cultural Fair allows the library to reach out to the Asian-American community, especially the older population.  </a:t>
            </a:r>
            <a:r>
              <a:rPr lang="en-US" sz="4800" dirty="0"/>
              <a:t>W</a:t>
            </a:r>
            <a:r>
              <a:rPr lang="en-US" sz="4800" dirty="0" smtClean="0"/>
              <a:t>e have the chance to pass out information flyers on health resources that are available for this particular population and even accommodate to their language needs by having printouts in the specific language.  As this Fair is held in association with several student organizations on campus, participation at the event also allows the library to network with these students and educate them about our outreach programs and the broad number of biomedical resources that we are able to offer to the professional field.    </a:t>
            </a:r>
            <a:endParaRPr lang="en-US" sz="4800" dirty="0"/>
          </a:p>
        </p:txBody>
      </p:sp>
      <p:sp>
        <p:nvSpPr>
          <p:cNvPr id="18" name="Text Placeholder 17"/>
          <p:cNvSpPr>
            <a:spLocks noGrp="1"/>
          </p:cNvSpPr>
          <p:nvPr>
            <p:ph type="body" sz="quarter" idx="31"/>
          </p:nvPr>
        </p:nvSpPr>
        <p:spPr>
          <a:xfrm>
            <a:off x="15040303" y="17580892"/>
            <a:ext cx="13810593" cy="1219200"/>
          </a:xfrm>
          <a:solidFill>
            <a:srgbClr val="0070C0"/>
          </a:solidFill>
        </p:spPr>
        <p:txBody>
          <a:bodyPr/>
          <a:lstStyle/>
          <a:p>
            <a:pPr algn="ctr"/>
            <a:r>
              <a:rPr lang="en-US" b="1" dirty="0" smtClean="0">
                <a:solidFill>
                  <a:srgbClr val="FFFF00"/>
                </a:solidFill>
              </a:rPr>
              <a:t>Give kids a smile!</a:t>
            </a:r>
            <a:endParaRPr lang="en-US" b="1" dirty="0">
              <a:solidFill>
                <a:srgbClr val="FFFF00"/>
              </a:solidFill>
            </a:endParaRPr>
          </a:p>
        </p:txBody>
      </p:sp>
      <p:sp>
        <p:nvSpPr>
          <p:cNvPr id="21" name="Text Placeholder 20"/>
          <p:cNvSpPr>
            <a:spLocks noGrp="1"/>
          </p:cNvSpPr>
          <p:nvPr>
            <p:ph type="body" sz="quarter" idx="34"/>
          </p:nvPr>
        </p:nvSpPr>
        <p:spPr>
          <a:xfrm>
            <a:off x="29820475" y="5852159"/>
            <a:ext cx="12801600" cy="1219200"/>
          </a:xfrm>
          <a:solidFill>
            <a:srgbClr val="0070C0"/>
          </a:solidFill>
        </p:spPr>
        <p:txBody>
          <a:bodyPr/>
          <a:lstStyle/>
          <a:p>
            <a:r>
              <a:rPr lang="en-US" sz="5400" b="1" dirty="0" smtClean="0">
                <a:solidFill>
                  <a:srgbClr val="FFFF00"/>
                </a:solidFill>
              </a:rPr>
              <a:t>World diabetes day health fair</a:t>
            </a:r>
            <a:endParaRPr lang="en-US" sz="5400" b="1" dirty="0">
              <a:solidFill>
                <a:srgbClr val="FFFF00"/>
              </a:solidFill>
            </a:endParaRPr>
          </a:p>
        </p:txBody>
      </p:sp>
      <p:sp>
        <p:nvSpPr>
          <p:cNvPr id="31" name="Content Placeholder 30"/>
          <p:cNvSpPr>
            <a:spLocks noGrp="1"/>
          </p:cNvSpPr>
          <p:nvPr>
            <p:ph sz="quarter" idx="32"/>
          </p:nvPr>
        </p:nvSpPr>
        <p:spPr>
          <a:xfrm>
            <a:off x="15040303" y="18800091"/>
            <a:ext cx="13747530" cy="9627917"/>
          </a:xfrm>
        </p:spPr>
        <p:txBody>
          <a:bodyPr>
            <a:noAutofit/>
          </a:bodyPr>
          <a:lstStyle/>
          <a:p>
            <a:pPr marL="0" indent="0">
              <a:buNone/>
            </a:pPr>
            <a:r>
              <a:rPr lang="en-US" sz="4800" dirty="0" smtClean="0"/>
              <a:t>Give Kids a Smile is an annual event held by the School of Dentistry offering free dental treatment to children between the ages 5-14, especially those without dental insurance.  The services provided at the event are free of charge, ranging from a simple dental cleaning procedure to tooth extractions.  At this event, the library helps to distribute information on reliable health information resources so that parents can refer to them when needed.  In addition, the library aids with the publicity of this event by distributing flyers to hospital buildings and other related sites.</a:t>
            </a:r>
            <a:endParaRPr lang="en-US" sz="4800" dirty="0"/>
          </a:p>
        </p:txBody>
      </p:sp>
      <p:sp>
        <p:nvSpPr>
          <p:cNvPr id="39" name="TextBox 38"/>
          <p:cNvSpPr txBox="1"/>
          <p:nvPr/>
        </p:nvSpPr>
        <p:spPr>
          <a:xfrm>
            <a:off x="29820475" y="7071359"/>
            <a:ext cx="12801600" cy="10433624"/>
          </a:xfrm>
          <a:prstGeom prst="rect">
            <a:avLst/>
          </a:prstGeom>
          <a:noFill/>
        </p:spPr>
        <p:txBody>
          <a:bodyPr wrap="square" rtlCol="0">
            <a:spAutoFit/>
          </a:bodyPr>
          <a:lstStyle/>
          <a:p>
            <a:r>
              <a:rPr lang="en-US" sz="4800" dirty="0" smtClean="0"/>
              <a:t>The goal of this health fair is to educate the public about diabetes, both type I, II, pre-diabetes, and pregnancy. Staff members at the event interact with attendees and organizers alike and answer their concerns with finding reliable health information resources online. In collaboration with the U-M Comprehensive Diabetes Center, library representatives demonstrate online </a:t>
            </a:r>
            <a:r>
              <a:rPr lang="en-US" sz="4800" dirty="0" err="1" smtClean="0"/>
              <a:t>MedlinePlus</a:t>
            </a:r>
            <a:r>
              <a:rPr lang="en-US" sz="4800" dirty="0" smtClean="0"/>
              <a:t> as well as PubMed to participants and offer handouts with step-by-step guidance on the navigation process.  The library also tries its best to advocate for the event by e-mailing stakeholders and interest groups as well as putting up flyers in the local community.</a:t>
            </a:r>
          </a:p>
        </p:txBody>
      </p:sp>
      <p:pic>
        <p:nvPicPr>
          <p:cNvPr id="42" name="Content Placeholder 41"/>
          <p:cNvPicPr>
            <a:picLocks noGrp="1" noChangeAspect="1"/>
          </p:cNvPicPr>
          <p:nvPr>
            <p:ph sz="quarter" idx="26"/>
          </p:nvPr>
        </p:nvPicPr>
        <p:blipFill>
          <a:blip r:embed="rId3" cstate="print">
            <a:extLst>
              <a:ext uri="{28A0092B-C50C-407E-A947-70E740481C1C}">
                <a14:useLocalDpi xmlns:a14="http://schemas.microsoft.com/office/drawing/2010/main" val="0"/>
              </a:ext>
            </a:extLst>
          </a:blip>
          <a:stretch>
            <a:fillRect/>
          </a:stretch>
        </p:blipFill>
        <p:spPr>
          <a:xfrm>
            <a:off x="1142999" y="19899805"/>
            <a:ext cx="12009887" cy="8036692"/>
          </a:xfrm>
        </p:spPr>
      </p:pic>
      <p:pic>
        <p:nvPicPr>
          <p:cNvPr id="43" name="Picture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67563" y="17884539"/>
            <a:ext cx="12431111" cy="7778187"/>
          </a:xfrm>
          <a:prstGeom prst="rect">
            <a:avLst/>
          </a:prstGeom>
        </p:spPr>
      </p:pic>
      <p:sp>
        <p:nvSpPr>
          <p:cNvPr id="44" name="TextBox 43"/>
          <p:cNvSpPr txBox="1"/>
          <p:nvPr/>
        </p:nvSpPr>
        <p:spPr>
          <a:xfrm>
            <a:off x="1142999" y="20274454"/>
            <a:ext cx="12415345" cy="707886"/>
          </a:xfrm>
          <a:prstGeom prst="rect">
            <a:avLst/>
          </a:prstGeom>
          <a:solidFill>
            <a:schemeClr val="bg1"/>
          </a:solidFill>
        </p:spPr>
        <p:txBody>
          <a:bodyPr wrap="square" rtlCol="0">
            <a:spAutoFit/>
          </a:bodyPr>
          <a:lstStyle/>
          <a:p>
            <a:r>
              <a:rPr lang="en-US" sz="4000" dirty="0" smtClean="0"/>
              <a:t>Discussing health resources with community members</a:t>
            </a:r>
          </a:p>
        </p:txBody>
      </p:sp>
      <p:sp>
        <p:nvSpPr>
          <p:cNvPr id="45" name="TextBox 44"/>
          <p:cNvSpPr txBox="1"/>
          <p:nvPr/>
        </p:nvSpPr>
        <p:spPr>
          <a:xfrm>
            <a:off x="29912570" y="20274454"/>
            <a:ext cx="12339016" cy="707886"/>
          </a:xfrm>
          <a:prstGeom prst="rect">
            <a:avLst/>
          </a:prstGeom>
          <a:solidFill>
            <a:schemeClr val="bg1"/>
          </a:solidFill>
        </p:spPr>
        <p:txBody>
          <a:bodyPr wrap="square" rtlCol="0">
            <a:spAutoFit/>
          </a:bodyPr>
          <a:lstStyle/>
          <a:p>
            <a:r>
              <a:rPr lang="en-US" sz="4000" dirty="0" smtClean="0"/>
              <a:t>Sample of information sheets passed out at health events</a:t>
            </a:r>
          </a:p>
        </p:txBody>
      </p:sp>
      <p:pic>
        <p:nvPicPr>
          <p:cNvPr id="46" name="Picture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4978" y="794670"/>
            <a:ext cx="3537586" cy="3537586"/>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428636" y="794669"/>
            <a:ext cx="3698023" cy="3537587"/>
          </a:xfrm>
          <a:prstGeom prst="rect">
            <a:avLst/>
          </a:prstGeom>
        </p:spPr>
      </p:pic>
    </p:spTree>
    <p:extLst>
      <p:ext uri="{BB962C8B-B14F-4D97-AF65-F5344CB8AC3E}">
        <p14:creationId xmlns:p14="http://schemas.microsoft.com/office/powerpoint/2010/main" val="93119894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Medical Poster">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solidFill>
        <a:ln>
          <a:noFill/>
        </a:ln>
      </a:spPr>
      <a:bodyPr rtlCol="0" anchor="ctr"/>
      <a:lstStyle>
        <a:defPPr algn="ctr">
          <a:defRPr sz="6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accent4"/>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6000" dirty="0" err="1" smtClean="0"/>
        </a:defPPr>
      </a:lstStyle>
    </a:txDef>
  </a:objectDefaults>
  <a:extraClrSchemeLst/>
  <a:extLst>
    <a:ext uri="{05A4C25C-085E-4340-85A3-A5531E510DB2}">
      <thm15:themeFamily xmlns="" xmlns:thm15="http://schemas.microsoft.com/office/thememl/2012/main" name="Presentation1" id="{55A68E73-61CB-4542-8C48-DCBB2482A3D5}" vid="{6A3CA63D-1E3C-4681-8668-89277FEB3FEB}"/>
    </a:ext>
  </a:extLst>
</a:theme>
</file>

<file path=ppt/theme/theme2.xml><?xml version="1.0" encoding="utf-8"?>
<a:theme xmlns:a="http://schemas.openxmlformats.org/drawingml/2006/main" name="Office Them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1110015-E380-4C53-980C-698226C61CA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Poster (blue and brown design)</Template>
  <TotalTime>0</TotalTime>
  <Words>524</Words>
  <Application>Microsoft Macintosh PowerPoint</Application>
  <PresentationFormat>Custom</PresentationFormat>
  <Paragraphs>14</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Medical Poster</vt:lpstr>
      <vt:lpstr>Taubman Health Sciences Library Outreach Programs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2015-02-05T05:22:01Z</dcterms:created>
  <dcterms:modified xsi:type="dcterms:W3CDTF">2015-08-10T13:27:10Z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TC040015519991</vt:lpwstr>
  </property>
</Properties>
</file>