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BF1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20" d="100"/>
          <a:sy n="120" d="100"/>
        </p:scale>
        <p:origin x="120" y="13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6721884-8B04-485C-AB34-404B3E09E92E}" type="datetimeFigureOut">
              <a:rPr lang="en-US" smtClean="0"/>
              <a:t>10/15/2015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D4BC8FE-8DA8-40FE-8C43-73500E385A3F}" type="slidenum">
              <a:rPr lang="en-US" smtClean="0"/>
              <a:t>‹#›</a:t>
            </a:fld>
            <a:endParaRPr lang="en-US"/>
          </a:p>
        </p:txBody>
      </p:sp>
    </p:spTree>
    <p:extLst>
      <p:ext uri="{BB962C8B-B14F-4D97-AF65-F5344CB8AC3E}">
        <p14:creationId xmlns:p14="http://schemas.microsoft.com/office/powerpoint/2010/main" val="605946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8CC7098-DA6B-4E64-B544-038086658296}" type="datetimeFigureOut">
              <a:rPr lang="en-US" smtClean="0"/>
              <a:t>10/15/2015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170C0CF-8325-489A-89B5-31702600DD8F}" type="slidenum">
              <a:rPr lang="en-US" smtClean="0"/>
              <a:t>‹#›</a:t>
            </a:fld>
            <a:endParaRPr lang="en-US"/>
          </a:p>
        </p:txBody>
      </p:sp>
    </p:spTree>
    <p:extLst>
      <p:ext uri="{BB962C8B-B14F-4D97-AF65-F5344CB8AC3E}">
        <p14:creationId xmlns:p14="http://schemas.microsoft.com/office/powerpoint/2010/main" val="1802229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70C0CF-8325-489A-89B5-31702600DD8F}" type="slidenum">
              <a:rPr lang="en-US" smtClean="0"/>
              <a:t>1</a:t>
            </a:fld>
            <a:endParaRPr lang="en-US"/>
          </a:p>
        </p:txBody>
      </p:sp>
    </p:spTree>
    <p:extLst>
      <p:ext uri="{BB962C8B-B14F-4D97-AF65-F5344CB8AC3E}">
        <p14:creationId xmlns:p14="http://schemas.microsoft.com/office/powerpoint/2010/main" val="3575133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70C0CF-8325-489A-89B5-31702600DD8F}" type="slidenum">
              <a:rPr lang="en-US" smtClean="0"/>
              <a:t>2</a:t>
            </a:fld>
            <a:endParaRPr lang="en-US"/>
          </a:p>
        </p:txBody>
      </p:sp>
    </p:spTree>
    <p:extLst>
      <p:ext uri="{BB962C8B-B14F-4D97-AF65-F5344CB8AC3E}">
        <p14:creationId xmlns:p14="http://schemas.microsoft.com/office/powerpoint/2010/main" val="25724127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02210" y="1124530"/>
            <a:ext cx="7129806" cy="2387600"/>
          </a:xfrm>
          <a:blipFill dpi="0" rotWithShape="1">
            <a:blip r:embed="rId3">
              <a:alphaModFix amt="82000"/>
            </a:blip>
            <a:srcRect/>
            <a:tile tx="0" ty="0" sx="100000" sy="100000" flip="none" algn="tl"/>
          </a:blipFill>
        </p:spPr>
        <p:txBody>
          <a:bodyPr anchor="b">
            <a:normAutofit/>
          </a:bodyPr>
          <a:lstStyle>
            <a:lvl1pPr algn="ctr">
              <a:defRPr sz="48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02211" y="3658599"/>
            <a:ext cx="7129806" cy="1655762"/>
          </a:xfrm>
          <a:blipFill>
            <a:blip r:embed="rId3">
              <a:alphaModFix amt="82000"/>
            </a:blip>
            <a:tile tx="0" ty="0" sx="100000" sy="100000" flip="none" algn="tl"/>
          </a:blipFill>
        </p:spPr>
        <p:txBody>
          <a:bodyPr>
            <a:normAutofit/>
          </a:bodyPr>
          <a:lstStyle>
            <a:lvl1pPr marL="0" indent="0" algn="ctr">
              <a:buNone/>
              <a:defRPr sz="2400">
                <a:solidFill>
                  <a:schemeClr val="tx1">
                    <a:lumMod val="75000"/>
                    <a:lumOff val="25000"/>
                  </a:schemeClr>
                </a:solidFill>
                <a:latin typeface="Arial" panose="020B0604020202020204" pitchFamily="34" charset="0"/>
                <a:cs typeface="Arial" panose="020B0604020202020204" pitchFamily="34" charset="0"/>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blipFill dpi="0" rotWithShape="1">
            <a:blip r:embed="rId3">
              <a:alphaModFix amt="82000"/>
            </a:blip>
            <a:srcRect/>
            <a:tile tx="0" ty="0" sx="100000" sy="100000" flip="none" algn="tl"/>
          </a:blipFill>
        </p:spPr>
        <p:txBody>
          <a:bodyPr/>
          <a:lstStyle>
            <a:lvl1pPr>
              <a:defRPr sz="1200" b="1">
                <a:latin typeface="Arial" panose="020B0604020202020204" pitchFamily="34" charset="0"/>
                <a:cs typeface="Arial" panose="020B0604020202020204" pitchFamily="34" charset="0"/>
              </a:defRPr>
            </a:lvl1pPr>
          </a:lstStyle>
          <a:p>
            <a:r>
              <a:rPr lang="en-US" dirty="0" smtClean="0"/>
              <a:t>MLA 2015 Fizzle - Corey </a:t>
            </a:r>
            <a:r>
              <a:rPr lang="en-US" dirty="0" err="1" smtClean="0"/>
              <a:t>Seeman</a:t>
            </a:r>
            <a:r>
              <a:rPr lang="en-US" dirty="0" smtClean="0"/>
              <a:t> University of Michigan (cseeman@umich.edu)</a:t>
            </a:r>
            <a:endParaRPr lang="en-US" dirty="0"/>
          </a:p>
        </p:txBody>
      </p:sp>
    </p:spTree>
    <p:extLst>
      <p:ext uri="{BB962C8B-B14F-4D97-AF65-F5344CB8AC3E}">
        <p14:creationId xmlns:p14="http://schemas.microsoft.com/office/powerpoint/2010/main" val="4097130077"/>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2">
              <a:alphaModFix amt="82000"/>
            </a:blip>
            <a:srcRect/>
            <a:tile tx="0" ty="0" sx="100000" sy="100000" flip="none" algn="tl"/>
          </a:blipFill>
        </p:spPr>
        <p:txBody>
          <a:bodyPr>
            <a:normAutofit/>
          </a:bodyPr>
          <a:lstStyle>
            <a:lvl1pPr>
              <a:defRPr sz="36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blipFill>
            <a:blip r:embed="rId2">
              <a:alphaModFix amt="82000"/>
            </a:blip>
            <a:tile tx="0" ty="0" sx="100000" sy="100000" flip="none" algn="tl"/>
          </a:blipFill>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838200" y="6356350"/>
            <a:ext cx="1038308" cy="365125"/>
          </a:xfrm>
          <a:prstGeom prst="rect">
            <a:avLst/>
          </a:prstGeom>
        </p:spPr>
        <p:txBody>
          <a:bodyPr/>
          <a:lstStyle/>
          <a:p>
            <a:fld id="{9967FDB1-DA6F-4212-A6BA-7DB86D84ABB8}" type="datetime1">
              <a:rPr lang="en-US" smtClean="0"/>
              <a:t>10/15/2015</a:t>
            </a:fld>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988286380"/>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1038308" cy="365125"/>
          </a:xfrm>
          <a:prstGeom prst="rect">
            <a:avLst/>
          </a:prstGeom>
        </p:spPr>
        <p:txBody>
          <a:bodyPr/>
          <a:lstStyle/>
          <a:p>
            <a:fld id="{E75D51E3-AFD4-47DF-890A-544B606C89EF}" type="datetime1">
              <a:rPr lang="en-US" smtClean="0"/>
              <a:t>10/15/2015</a:t>
            </a:fld>
            <a:endParaRPr lang="en-US"/>
          </a:p>
        </p:txBody>
      </p:sp>
      <p:sp>
        <p:nvSpPr>
          <p:cNvPr id="5" name="Footer Placeholder 4"/>
          <p:cNvSpPr>
            <a:spLocks noGrp="1"/>
          </p:cNvSpPr>
          <p:nvPr>
            <p:ph type="ftr" sz="quarter" idx="11"/>
          </p:nvPr>
        </p:nvSpPr>
        <p:spPr/>
        <p:txBody>
          <a:bodyPr/>
          <a:lstStyle/>
          <a:p>
            <a:r>
              <a:rPr lang="en-US" smtClean="0"/>
              <a:t>MLA 2015 Fizzle - Corey Seeman University of Michigan (cseeman@umich.edu)</a:t>
            </a:r>
            <a:endParaRPr lang="en-US"/>
          </a:p>
        </p:txBody>
      </p:sp>
      <p:sp>
        <p:nvSpPr>
          <p:cNvPr id="6" name="Slide Number Placeholder 5"/>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Tree>
    <p:extLst>
      <p:ext uri="{BB962C8B-B14F-4D97-AF65-F5344CB8AC3E}">
        <p14:creationId xmlns:p14="http://schemas.microsoft.com/office/powerpoint/2010/main" val="536308166"/>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319918"/>
            <a:ext cx="5181600" cy="48602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319918"/>
            <a:ext cx="5181600" cy="486021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838200" y="6356350"/>
            <a:ext cx="1038308" cy="365125"/>
          </a:xfrm>
          <a:prstGeom prst="rect">
            <a:avLst/>
          </a:prstGeom>
        </p:spPr>
        <p:txBody>
          <a:bodyPr/>
          <a:lstStyle/>
          <a:p>
            <a:fld id="{6AB79801-B88E-48A5-BEBE-E964FFC97826}" type="datetime1">
              <a:rPr lang="en-US" smtClean="0"/>
              <a:t>10/15/2015</a:t>
            </a:fld>
            <a:endParaRPr lang="en-US"/>
          </a:p>
        </p:txBody>
      </p:sp>
      <p:sp>
        <p:nvSpPr>
          <p:cNvPr id="6" name="Footer Placeholder 5"/>
          <p:cNvSpPr>
            <a:spLocks noGrp="1"/>
          </p:cNvSpPr>
          <p:nvPr>
            <p:ph type="ftr" sz="quarter" idx="11"/>
          </p:nvPr>
        </p:nvSpPr>
        <p:spPr/>
        <p:txBody>
          <a:bodyPr/>
          <a:lstStyle/>
          <a:p>
            <a:r>
              <a:rPr lang="en-US" smtClean="0"/>
              <a:t>MLA 2015 Fizzle - Corey Seeman University of Michigan (cseeman@umich.edu)</a:t>
            </a:r>
            <a:endParaRPr lang="en-US"/>
          </a:p>
        </p:txBody>
      </p:sp>
      <p:sp>
        <p:nvSpPr>
          <p:cNvPr id="7" name="Slide Number Placeholder 6"/>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Tree>
    <p:extLst>
      <p:ext uri="{BB962C8B-B14F-4D97-AF65-F5344CB8AC3E}">
        <p14:creationId xmlns:p14="http://schemas.microsoft.com/office/powerpoint/2010/main" val="3499091035"/>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392776"/>
            <a:ext cx="5156200" cy="1114773"/>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392776"/>
            <a:ext cx="5181601" cy="1114773"/>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0"/>
            <a:ext cx="1038308" cy="365125"/>
          </a:xfrm>
          <a:prstGeom prst="rect">
            <a:avLst/>
          </a:prstGeom>
        </p:spPr>
        <p:txBody>
          <a:bodyPr/>
          <a:lstStyle/>
          <a:p>
            <a:fld id="{392F7E32-3604-4889-B465-3E04CBEFB659}" type="datetime1">
              <a:rPr lang="en-US" smtClean="0"/>
              <a:t>10/15/2015</a:t>
            </a:fld>
            <a:endParaRPr lang="en-US"/>
          </a:p>
        </p:txBody>
      </p:sp>
      <p:sp>
        <p:nvSpPr>
          <p:cNvPr id="8" name="Footer Placeholder 7"/>
          <p:cNvSpPr>
            <a:spLocks noGrp="1"/>
          </p:cNvSpPr>
          <p:nvPr>
            <p:ph type="ftr" sz="quarter" idx="11"/>
          </p:nvPr>
        </p:nvSpPr>
        <p:spPr/>
        <p:txBody>
          <a:bodyPr/>
          <a:lstStyle/>
          <a:p>
            <a:r>
              <a:rPr lang="en-US" smtClean="0"/>
              <a:t>MLA 2015 Fizzle - Corey Seeman University of Michigan (cseeman@umich.edu)</a:t>
            </a:r>
            <a:endParaRPr lang="en-US"/>
          </a:p>
        </p:txBody>
      </p:sp>
      <p:sp>
        <p:nvSpPr>
          <p:cNvPr id="9" name="Slide Number Placeholder 8"/>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31151204"/>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1038308" cy="365125"/>
          </a:xfrm>
          <a:prstGeom prst="rect">
            <a:avLst/>
          </a:prstGeom>
        </p:spPr>
        <p:txBody>
          <a:bodyPr/>
          <a:lstStyle/>
          <a:p>
            <a:fld id="{CA5E264F-1600-49EE-B304-435CB53C5514}" type="datetime1">
              <a:rPr lang="en-US" smtClean="0"/>
              <a:t>10/15/2015</a:t>
            </a:fld>
            <a:endParaRPr lang="en-US"/>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a:p>
        </p:txBody>
      </p:sp>
      <p:sp>
        <p:nvSpPr>
          <p:cNvPr id="5" name="Slide Number Placeholder 4"/>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78322244"/>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1038308" cy="365125"/>
          </a:xfrm>
          <a:prstGeom prst="rect">
            <a:avLst/>
          </a:prstGeom>
        </p:spPr>
        <p:txBody>
          <a:bodyPr/>
          <a:lstStyle/>
          <a:p>
            <a:fld id="{3097FA46-D2E3-4A7F-AE73-867CC4E67CA8}" type="datetime1">
              <a:rPr lang="en-US" smtClean="0"/>
              <a:t>10/15/2015</a:t>
            </a:fld>
            <a:endParaRPr lang="en-US"/>
          </a:p>
        </p:txBody>
      </p:sp>
      <p:sp>
        <p:nvSpPr>
          <p:cNvPr id="3" name="Footer Placeholder 2"/>
          <p:cNvSpPr>
            <a:spLocks noGrp="1"/>
          </p:cNvSpPr>
          <p:nvPr>
            <p:ph type="ftr" sz="quarter" idx="11"/>
          </p:nvPr>
        </p:nvSpPr>
        <p:spPr/>
        <p:txBody>
          <a:bodyPr/>
          <a:lstStyle/>
          <a:p>
            <a:r>
              <a:rPr lang="en-US" smtClean="0"/>
              <a:t>MLA 2015 Fizzle - Corey Seeman University of Michigan (cseeman@umich.edu)</a:t>
            </a:r>
            <a:endParaRPr lang="en-US"/>
          </a:p>
        </p:txBody>
      </p:sp>
      <p:sp>
        <p:nvSpPr>
          <p:cNvPr id="4" name="Slide Number Placeholder 3"/>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Tree>
    <p:extLst>
      <p:ext uri="{BB962C8B-B14F-4D97-AF65-F5344CB8AC3E}">
        <p14:creationId xmlns:p14="http://schemas.microsoft.com/office/powerpoint/2010/main" val="352601635"/>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1038308" cy="365125"/>
          </a:xfrm>
          <a:prstGeom prst="rect">
            <a:avLst/>
          </a:prstGeom>
        </p:spPr>
        <p:txBody>
          <a:bodyPr/>
          <a:lstStyle/>
          <a:p>
            <a:fld id="{30E6BA8E-2168-49C1-BBFF-D1B4289CCBE6}" type="datetime1">
              <a:rPr lang="en-US" smtClean="0"/>
              <a:t>10/15/2015</a:t>
            </a:fld>
            <a:endParaRPr lang="en-US"/>
          </a:p>
        </p:txBody>
      </p:sp>
      <p:sp>
        <p:nvSpPr>
          <p:cNvPr id="6" name="Footer Placeholder 5"/>
          <p:cNvSpPr>
            <a:spLocks noGrp="1"/>
          </p:cNvSpPr>
          <p:nvPr>
            <p:ph type="ftr" sz="quarter" idx="11"/>
          </p:nvPr>
        </p:nvSpPr>
        <p:spPr/>
        <p:txBody>
          <a:bodyPr/>
          <a:lstStyle/>
          <a:p>
            <a:r>
              <a:rPr lang="en-US" smtClean="0"/>
              <a:t>MLA 2015 Fizzle - Corey Seeman University of Michigan (cseeman@umich.edu)</a:t>
            </a:r>
            <a:endParaRPr lang="en-US"/>
          </a:p>
        </p:txBody>
      </p:sp>
      <p:sp>
        <p:nvSpPr>
          <p:cNvPr id="7" name="Slide Number Placeholder 6"/>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Tree>
    <p:extLst>
      <p:ext uri="{BB962C8B-B14F-4D97-AF65-F5344CB8AC3E}">
        <p14:creationId xmlns:p14="http://schemas.microsoft.com/office/powerpoint/2010/main" val="2387497388"/>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1038308" cy="365125"/>
          </a:xfrm>
          <a:prstGeom prst="rect">
            <a:avLst/>
          </a:prstGeom>
        </p:spPr>
        <p:txBody>
          <a:bodyPr/>
          <a:lstStyle/>
          <a:p>
            <a:fld id="{5D590B34-B0F5-4440-96B3-A616CBE982DE}" type="datetime1">
              <a:rPr lang="en-US" smtClean="0"/>
              <a:t>10/15/2015</a:t>
            </a:fld>
            <a:endParaRPr lang="en-US"/>
          </a:p>
        </p:txBody>
      </p:sp>
      <p:sp>
        <p:nvSpPr>
          <p:cNvPr id="6" name="Footer Placeholder 5"/>
          <p:cNvSpPr>
            <a:spLocks noGrp="1"/>
          </p:cNvSpPr>
          <p:nvPr>
            <p:ph type="ftr" sz="quarter" idx="11"/>
          </p:nvPr>
        </p:nvSpPr>
        <p:spPr/>
        <p:txBody>
          <a:bodyPr/>
          <a:lstStyle/>
          <a:p>
            <a:r>
              <a:rPr lang="en-US" smtClean="0"/>
              <a:t>MLA 2015 Fizzle - Corey Seeman University of Michigan (cseeman@umich.edu)</a:t>
            </a:r>
            <a:endParaRPr lang="en-US"/>
          </a:p>
        </p:txBody>
      </p:sp>
      <p:sp>
        <p:nvSpPr>
          <p:cNvPr id="7" name="Slide Number Placeholder 6"/>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Tree>
    <p:extLst>
      <p:ext uri="{BB962C8B-B14F-4D97-AF65-F5344CB8AC3E}">
        <p14:creationId xmlns:p14="http://schemas.microsoft.com/office/powerpoint/2010/main" val="1951817392"/>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356350"/>
            <a:ext cx="1038308" cy="365125"/>
          </a:xfrm>
          <a:prstGeom prst="rect">
            <a:avLst/>
          </a:prstGeom>
        </p:spPr>
        <p:txBody>
          <a:bodyPr/>
          <a:lstStyle/>
          <a:p>
            <a:fld id="{F6B73637-EF71-4F6F-B0DB-A50333B6DA66}" type="datetime1">
              <a:rPr lang="en-US" smtClean="0"/>
              <a:t>10/15/2015</a:t>
            </a:fld>
            <a:endParaRPr lang="en-US"/>
          </a:p>
        </p:txBody>
      </p:sp>
      <p:sp>
        <p:nvSpPr>
          <p:cNvPr id="5" name="Footer Placeholder 4"/>
          <p:cNvSpPr>
            <a:spLocks noGrp="1"/>
          </p:cNvSpPr>
          <p:nvPr>
            <p:ph type="ftr" sz="quarter" idx="11"/>
          </p:nvPr>
        </p:nvSpPr>
        <p:spPr/>
        <p:txBody>
          <a:bodyPr/>
          <a:lstStyle/>
          <a:p>
            <a:r>
              <a:rPr lang="en-US" smtClean="0"/>
              <a:t>MLA 2015 Fizzle - Corey Seeman University of Michigan (cseeman@umich.edu)</a:t>
            </a:r>
            <a:endParaRPr lang="en-US"/>
          </a:p>
        </p:txBody>
      </p:sp>
      <p:sp>
        <p:nvSpPr>
          <p:cNvPr id="6" name="Slide Number Placeholder 5"/>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Tree>
    <p:extLst>
      <p:ext uri="{BB962C8B-B14F-4D97-AF65-F5344CB8AC3E}">
        <p14:creationId xmlns:p14="http://schemas.microsoft.com/office/powerpoint/2010/main" val="3370032554"/>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1038308" cy="365125"/>
          </a:xfrm>
          <a:prstGeom prst="rect">
            <a:avLst/>
          </a:prstGeom>
        </p:spPr>
        <p:txBody>
          <a:bodyPr/>
          <a:lstStyle/>
          <a:p>
            <a:fld id="{1F8F04AB-CEC1-46E8-908B-09D55C985268}" type="datetime1">
              <a:rPr lang="en-US" smtClean="0"/>
              <a:t>10/15/2015</a:t>
            </a:fld>
            <a:endParaRPr lang="en-US"/>
          </a:p>
        </p:txBody>
      </p:sp>
      <p:sp>
        <p:nvSpPr>
          <p:cNvPr id="5" name="Footer Placeholder 4"/>
          <p:cNvSpPr>
            <a:spLocks noGrp="1"/>
          </p:cNvSpPr>
          <p:nvPr>
            <p:ph type="ftr" sz="quarter" idx="11"/>
          </p:nvPr>
        </p:nvSpPr>
        <p:spPr/>
        <p:txBody>
          <a:bodyPr/>
          <a:lstStyle/>
          <a:p>
            <a:r>
              <a:rPr lang="en-US" smtClean="0"/>
              <a:t>MLA 2015 Fizzle - Corey Seeman University of Michigan (cseeman@umich.edu)</a:t>
            </a:r>
            <a:endParaRPr lang="en-US"/>
          </a:p>
        </p:txBody>
      </p:sp>
      <p:sp>
        <p:nvSpPr>
          <p:cNvPr id="6" name="Slide Number Placeholder 5"/>
          <p:cNvSpPr>
            <a:spLocks noGrp="1"/>
          </p:cNvSpPr>
          <p:nvPr>
            <p:ph type="sldNum" sz="quarter" idx="12"/>
          </p:nvPr>
        </p:nvSpPr>
        <p:spPr>
          <a:xfrm>
            <a:off x="10694504" y="6356350"/>
            <a:ext cx="666223" cy="365125"/>
          </a:xfrm>
          <a:prstGeom prst="rect">
            <a:avLst/>
          </a:prstGeom>
        </p:spPr>
        <p:txBody>
          <a:bodyPr/>
          <a:lstStyle/>
          <a:p>
            <a:fld id="{24126C94-A993-4BF1-9E80-68FD2888CB4B}" type="slidenum">
              <a:rPr lang="en-US" smtClean="0"/>
              <a:t>‹#›</a:t>
            </a:fld>
            <a:endParaRPr lang="en-US"/>
          </a:p>
        </p:txBody>
      </p:sp>
    </p:spTree>
    <p:extLst>
      <p:ext uri="{BB962C8B-B14F-4D97-AF65-F5344CB8AC3E}">
        <p14:creationId xmlns:p14="http://schemas.microsoft.com/office/powerpoint/2010/main" val="137020887"/>
      </p:ext>
    </p:extLst>
  </p:cSld>
  <p:clrMapOvr>
    <a:masterClrMapping/>
  </p:clrMapOvr>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6809438" cy="858741"/>
          </a:xfrm>
          <a:prstGeom prst="rect">
            <a:avLst/>
          </a:prstGeom>
          <a:blipFill>
            <a:blip r:embed="rId14">
              <a:alphaModFix amt="82000"/>
            </a:blip>
            <a:tile tx="0" ty="0" sx="100000" sy="100000" flip="none" algn="tl"/>
          </a:blip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45127" y="1335820"/>
            <a:ext cx="6809438" cy="4844318"/>
          </a:xfrm>
          <a:prstGeom prst="rect">
            <a:avLst/>
          </a:prstGeom>
          <a:blipFill>
            <a:blip r:embed="rId14">
              <a:alphaModFix amt="82000"/>
            </a:blip>
            <a:tile tx="0" ty="0" sx="100000" sy="100000" flip="none" algn="tl"/>
          </a:blipFill>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845128" y="6356349"/>
            <a:ext cx="7544728" cy="365125"/>
          </a:xfrm>
          <a:prstGeom prst="rect">
            <a:avLst/>
          </a:prstGeom>
          <a:blipFill dpi="0" rotWithShape="1">
            <a:blip r:embed="rId14">
              <a:alphaModFix amt="82000"/>
            </a:blip>
            <a:srcRect/>
            <a:tile tx="0" ty="0" sx="100000" sy="100000" flip="none" algn="tl"/>
          </a:blipFill>
        </p:spPr>
        <p:txBody>
          <a:bodyPr vert="horz" lIns="91440" tIns="45720" rIns="91440" bIns="45720" rtlCol="0" anchor="ctr"/>
          <a:lstStyle>
            <a:lvl1pPr algn="ctr">
              <a:defRPr sz="1400" b="1">
                <a:solidFill>
                  <a:schemeClr val="tx1">
                    <a:lumMod val="65000"/>
                    <a:lumOff val="35000"/>
                  </a:schemeClr>
                </a:solidFill>
                <a:latin typeface="Arial" panose="020B0604020202020204" pitchFamily="34" charset="0"/>
                <a:cs typeface="Arial" panose="020B0604020202020204" pitchFamily="34" charset="0"/>
              </a:defRPr>
            </a:lvl1pPr>
          </a:lstStyle>
          <a:p>
            <a:r>
              <a:rPr lang="en-US" dirty="0" smtClean="0"/>
              <a:t>MLA 2015 Fizzle - Corey </a:t>
            </a:r>
            <a:r>
              <a:rPr lang="en-US" dirty="0" err="1" smtClean="0"/>
              <a:t>Seeman</a:t>
            </a:r>
            <a:r>
              <a:rPr lang="en-US" dirty="0" smtClean="0"/>
              <a:t> University of Michigan (cseeman@umich.edu)</a:t>
            </a:r>
            <a:endParaRPr lang="en-US" dirty="0"/>
          </a:p>
        </p:txBody>
      </p:sp>
      <p:pic>
        <p:nvPicPr>
          <p:cNvPr id="7" name="Picture 6"/>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650777" y="6180138"/>
            <a:ext cx="2642536" cy="616592"/>
          </a:xfrm>
          <a:prstGeom prst="rect">
            <a:avLst/>
          </a:prstGeom>
          <a:blipFill dpi="0" rotWithShape="1">
            <a:blip r:embed="rId14">
              <a:alphaModFix amt="70000"/>
            </a:blip>
            <a:srcRect/>
            <a:tile tx="0" ty="0" sx="100000" sy="100000" flip="none" algn="tl"/>
          </a:blipFill>
        </p:spPr>
      </p:pic>
    </p:spTree>
    <p:extLst>
      <p:ext uri="{BB962C8B-B14F-4D97-AF65-F5344CB8AC3E}">
        <p14:creationId xmlns:p14="http://schemas.microsoft.com/office/powerpoint/2010/main" val="127552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advClick="0" advTm="15000">
        <p15:prstTrans prst="drape"/>
      </p:transition>
    </mc:Choice>
    <mc:Fallback xmlns="">
      <p:transition advClick="0" advTm="15000">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a:t>What's our Job? What Do You Do in a Library When There is No There...There?</a:t>
            </a:r>
          </a:p>
        </p:txBody>
      </p:sp>
      <p:sp>
        <p:nvSpPr>
          <p:cNvPr id="3" name="Subtitle 2"/>
          <p:cNvSpPr>
            <a:spLocks noGrp="1"/>
          </p:cNvSpPr>
          <p:nvPr>
            <p:ph type="subTitle" idx="1"/>
          </p:nvPr>
        </p:nvSpPr>
        <p:spPr>
          <a:xfrm>
            <a:off x="402211" y="3658599"/>
            <a:ext cx="7129806" cy="1655762"/>
          </a:xfrm>
        </p:spPr>
        <p:txBody>
          <a:bodyPr/>
          <a:lstStyle/>
          <a:p>
            <a:r>
              <a:rPr lang="en-US" dirty="0" smtClean="0"/>
              <a:t>Corey </a:t>
            </a:r>
            <a:r>
              <a:rPr lang="en-US" dirty="0" err="1" smtClean="0"/>
              <a:t>Seeman</a:t>
            </a:r>
            <a:endParaRPr lang="en-US" dirty="0" smtClean="0"/>
          </a:p>
          <a:p>
            <a:r>
              <a:rPr lang="en-US" dirty="0" err="1" smtClean="0"/>
              <a:t>Kresge</a:t>
            </a:r>
            <a:r>
              <a:rPr lang="en-US" dirty="0" smtClean="0"/>
              <a:t> Library Services </a:t>
            </a:r>
          </a:p>
          <a:p>
            <a:r>
              <a:rPr lang="en-US" dirty="0" smtClean="0"/>
              <a:t>University of Michigan</a:t>
            </a:r>
            <a:endParaRPr lang="en-US" dirty="0"/>
          </a:p>
        </p:txBody>
      </p:sp>
    </p:spTree>
    <p:extLst>
      <p:ext uri="{BB962C8B-B14F-4D97-AF65-F5344CB8AC3E}">
        <p14:creationId xmlns:p14="http://schemas.microsoft.com/office/powerpoint/2010/main" val="3608107884"/>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So...About </a:t>
            </a:r>
            <a:r>
              <a:rPr lang="en-US" dirty="0" err="1"/>
              <a:t>Kresge</a:t>
            </a:r>
            <a:r>
              <a:rPr lang="en-US" dirty="0"/>
              <a:t> Library</a:t>
            </a:r>
          </a:p>
        </p:txBody>
      </p:sp>
      <p:sp>
        <p:nvSpPr>
          <p:cNvPr id="3" name="Content Placeholder 2"/>
          <p:cNvSpPr>
            <a:spLocks noGrp="1"/>
          </p:cNvSpPr>
          <p:nvPr>
            <p:ph idx="1"/>
          </p:nvPr>
        </p:nvSpPr>
        <p:spPr/>
        <p:txBody>
          <a:bodyPr/>
          <a:lstStyle/>
          <a:p>
            <a:r>
              <a:rPr lang="en-US" dirty="0" smtClean="0"/>
              <a:t>Independent library supporting the Ross School of Business at the University of Michigan.</a:t>
            </a:r>
          </a:p>
          <a:p>
            <a:r>
              <a:rPr lang="en-US" dirty="0" smtClean="0"/>
              <a:t>Big donation to the school (September 2013) led to big construction project.</a:t>
            </a:r>
          </a:p>
          <a:p>
            <a:r>
              <a:rPr lang="en-US" dirty="0" smtClean="0"/>
              <a:t>In the design of the new building, we effectively lost our space.</a:t>
            </a:r>
            <a:endParaRPr lang="en-US" dirty="0"/>
          </a:p>
        </p:txBody>
      </p:sp>
      <p:sp>
        <p:nvSpPr>
          <p:cNvPr id="5" name="Footer Placeholder 4"/>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4012736109"/>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Gertrude Stein Quote</a:t>
            </a:r>
          </a:p>
        </p:txBody>
      </p:sp>
      <p:sp>
        <p:nvSpPr>
          <p:cNvPr id="3" name="Content Placeholder 2"/>
          <p:cNvSpPr>
            <a:spLocks noGrp="1"/>
          </p:cNvSpPr>
          <p:nvPr>
            <p:ph idx="1"/>
          </p:nvPr>
        </p:nvSpPr>
        <p:spPr/>
        <p:txBody>
          <a:bodyPr/>
          <a:lstStyle/>
          <a:p>
            <a:r>
              <a:rPr lang="en-US" dirty="0" smtClean="0"/>
              <a:t>Comes from her “Everybody’s Autobiography” 1937.</a:t>
            </a:r>
          </a:p>
          <a:p>
            <a:r>
              <a:rPr lang="en-US" dirty="0" smtClean="0"/>
              <a:t>She was referring to her hometown in Oakland.</a:t>
            </a:r>
          </a:p>
          <a:p>
            <a:r>
              <a:rPr lang="en-US" dirty="0" smtClean="0"/>
              <a:t>With the changes that took place, her home was not recognizable – there was “no there </a:t>
            </a:r>
            <a:r>
              <a:rPr lang="en-US" dirty="0" err="1" smtClean="0"/>
              <a:t>there</a:t>
            </a:r>
            <a:r>
              <a:rPr lang="en-US" dirty="0" smtClean="0"/>
              <a:t>.”</a:t>
            </a:r>
          </a:p>
          <a:p>
            <a:r>
              <a:rPr lang="en-US" dirty="0" smtClean="0"/>
              <a:t>Are our libraries recognizable to people who grew up in 60 years ago?</a:t>
            </a:r>
          </a:p>
          <a:p>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231238063"/>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t>Kresge</a:t>
            </a:r>
            <a:r>
              <a:rPr lang="en-US" sz="2800" dirty="0"/>
              <a:t> Library - What is recognizable</a:t>
            </a:r>
          </a:p>
        </p:txBody>
      </p:sp>
      <p:sp>
        <p:nvSpPr>
          <p:cNvPr id="3" name="Content Placeholder 2"/>
          <p:cNvSpPr>
            <a:spLocks noGrp="1"/>
          </p:cNvSpPr>
          <p:nvPr>
            <p:ph idx="1"/>
          </p:nvPr>
        </p:nvSpPr>
        <p:spPr/>
        <p:txBody>
          <a:bodyPr/>
          <a:lstStyle/>
          <a:p>
            <a:r>
              <a:rPr lang="en-US" dirty="0" smtClean="0"/>
              <a:t>Electronic Resources</a:t>
            </a:r>
          </a:p>
          <a:p>
            <a:r>
              <a:rPr lang="en-US" dirty="0" smtClean="0"/>
              <a:t>Services to support business research needs.</a:t>
            </a:r>
          </a:p>
          <a:p>
            <a:r>
              <a:rPr lang="en-US" dirty="0" smtClean="0"/>
              <a:t>Services to support curriculum needs (cases and simulations)</a:t>
            </a:r>
          </a:p>
          <a:p>
            <a:pPr marL="0" indent="0">
              <a:buNone/>
            </a:pP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2845077023"/>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Kresge</a:t>
            </a:r>
            <a:r>
              <a:rPr lang="en-US" dirty="0"/>
              <a:t> Library - What is not</a:t>
            </a:r>
          </a:p>
        </p:txBody>
      </p:sp>
      <p:sp>
        <p:nvSpPr>
          <p:cNvPr id="3" name="Content Placeholder 2"/>
          <p:cNvSpPr>
            <a:spLocks noGrp="1"/>
          </p:cNvSpPr>
          <p:nvPr>
            <p:ph idx="1"/>
          </p:nvPr>
        </p:nvSpPr>
        <p:spPr/>
        <p:txBody>
          <a:bodyPr/>
          <a:lstStyle/>
          <a:p>
            <a:r>
              <a:rPr lang="en-US" dirty="0" smtClean="0"/>
              <a:t>No student space (collaborative and quiet study)</a:t>
            </a:r>
          </a:p>
          <a:p>
            <a:r>
              <a:rPr lang="en-US" dirty="0" smtClean="0"/>
              <a:t>No study rooms</a:t>
            </a:r>
          </a:p>
          <a:p>
            <a:r>
              <a:rPr lang="en-US" dirty="0" smtClean="0"/>
              <a:t>No physical collection space (save for 200 items)</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138235937"/>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Charting the waters</a:t>
            </a:r>
          </a:p>
        </p:txBody>
      </p:sp>
      <p:sp>
        <p:nvSpPr>
          <p:cNvPr id="3" name="Content Placeholder 2"/>
          <p:cNvSpPr>
            <a:spLocks noGrp="1"/>
          </p:cNvSpPr>
          <p:nvPr>
            <p:ph idx="1"/>
          </p:nvPr>
        </p:nvSpPr>
        <p:spPr/>
        <p:txBody>
          <a:bodyPr/>
          <a:lstStyle/>
          <a:p>
            <a:r>
              <a:rPr lang="en-US" dirty="0" smtClean="0"/>
              <a:t>This is a very unique ‘place’ we find ourselves in.</a:t>
            </a:r>
          </a:p>
          <a:p>
            <a:r>
              <a:rPr lang="en-US" dirty="0" smtClean="0"/>
              <a:t>More common approach is to convert collection space to student space (</a:t>
            </a:r>
            <a:r>
              <a:rPr lang="en-US" dirty="0" err="1" smtClean="0"/>
              <a:t>Taubman</a:t>
            </a:r>
            <a:r>
              <a:rPr lang="en-US" dirty="0"/>
              <a:t> </a:t>
            </a:r>
            <a:r>
              <a:rPr lang="en-US" dirty="0" smtClean="0"/>
              <a:t>Medical Library at Michigan).</a:t>
            </a:r>
          </a:p>
          <a:p>
            <a:r>
              <a:rPr lang="en-US" dirty="0" smtClean="0"/>
              <a:t>Very tricky from an HR point of view.</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1667497711"/>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and Evolving</a:t>
            </a:r>
          </a:p>
        </p:txBody>
      </p:sp>
      <p:sp>
        <p:nvSpPr>
          <p:cNvPr id="3" name="Content Placeholder 2"/>
          <p:cNvSpPr>
            <a:spLocks noGrp="1"/>
          </p:cNvSpPr>
          <p:nvPr>
            <p:ph idx="1"/>
          </p:nvPr>
        </p:nvSpPr>
        <p:spPr/>
        <p:txBody>
          <a:bodyPr/>
          <a:lstStyle/>
          <a:p>
            <a:r>
              <a:rPr lang="en-US" dirty="0" smtClean="0"/>
              <a:t>There is not a great script for this type of transition.</a:t>
            </a:r>
          </a:p>
          <a:p>
            <a:r>
              <a:rPr lang="en-US" dirty="0" smtClean="0"/>
              <a:t>We are ahead of the curve (better or worse).</a:t>
            </a:r>
          </a:p>
          <a:p>
            <a:r>
              <a:rPr lang="en-US" dirty="0" smtClean="0"/>
              <a:t>Anticipate more libraries in this position within 10-20 years as space needs increase on campuses.</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183442967"/>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Failure as part of being Entrepreneurial</a:t>
            </a:r>
          </a:p>
        </p:txBody>
      </p:sp>
      <p:sp>
        <p:nvSpPr>
          <p:cNvPr id="3" name="Content Placeholder 2"/>
          <p:cNvSpPr>
            <a:spLocks noGrp="1"/>
          </p:cNvSpPr>
          <p:nvPr>
            <p:ph idx="1"/>
          </p:nvPr>
        </p:nvSpPr>
        <p:spPr/>
        <p:txBody>
          <a:bodyPr/>
          <a:lstStyle/>
          <a:p>
            <a:r>
              <a:rPr lang="en-US" dirty="0" smtClean="0"/>
              <a:t>Right now there are not many examples of e-only libraries:</a:t>
            </a:r>
          </a:p>
          <a:p>
            <a:pPr lvl="1"/>
            <a:r>
              <a:rPr lang="en-US" dirty="0" smtClean="0"/>
              <a:t>Florida Polytechnic</a:t>
            </a:r>
          </a:p>
          <a:p>
            <a:pPr lvl="1"/>
            <a:r>
              <a:rPr lang="en-US" dirty="0" smtClean="0"/>
              <a:t>Cushing Academy (prep school)</a:t>
            </a:r>
          </a:p>
          <a:p>
            <a:pPr lvl="1"/>
            <a:r>
              <a:rPr lang="en-US" dirty="0" err="1" smtClean="0"/>
              <a:t>BiblioTech</a:t>
            </a:r>
            <a:r>
              <a:rPr lang="en-US" dirty="0" smtClean="0"/>
              <a:t> (San Antonio)</a:t>
            </a:r>
          </a:p>
          <a:p>
            <a:r>
              <a:rPr lang="en-US" dirty="0" smtClean="0"/>
              <a:t>We need lots of experimentation – which leads to lots of failures.</a:t>
            </a:r>
          </a:p>
          <a:p>
            <a:r>
              <a:rPr lang="en-US" dirty="0" smtClean="0"/>
              <a:t>That is OK!</a:t>
            </a:r>
          </a:p>
          <a:p>
            <a:pPr lvl="1"/>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955673684"/>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Stages of this project</a:t>
            </a:r>
          </a:p>
        </p:txBody>
      </p:sp>
      <p:sp>
        <p:nvSpPr>
          <p:cNvPr id="3" name="Content Placeholder 2"/>
          <p:cNvSpPr>
            <a:spLocks noGrp="1"/>
          </p:cNvSpPr>
          <p:nvPr>
            <p:ph idx="1"/>
          </p:nvPr>
        </p:nvSpPr>
        <p:spPr/>
        <p:txBody>
          <a:bodyPr/>
          <a:lstStyle/>
          <a:p>
            <a:r>
              <a:rPr lang="en-US" dirty="0" smtClean="0"/>
              <a:t>Outlined how we went through the project in this new article</a:t>
            </a:r>
          </a:p>
          <a:p>
            <a:r>
              <a:rPr lang="en-US" dirty="0" smtClean="0"/>
              <a:t>Four distinct stages of a library construction project.</a:t>
            </a:r>
          </a:p>
          <a:p>
            <a:r>
              <a:rPr lang="en-US" dirty="0"/>
              <a:t>Seeman, </a:t>
            </a:r>
            <a:r>
              <a:rPr lang="en-US" dirty="0" smtClean="0"/>
              <a:t>Corey (2015), "</a:t>
            </a:r>
            <a:r>
              <a:rPr lang="en-US" dirty="0"/>
              <a:t>No One Gets Left Behind": Managing Library Human Resources During Dramatic Shifts in Academic </a:t>
            </a:r>
            <a:r>
              <a:rPr lang="en-US" dirty="0" smtClean="0"/>
              <a:t>Libraries, in </a:t>
            </a:r>
            <a:r>
              <a:rPr lang="en-US" i="1" dirty="0" smtClean="0"/>
              <a:t>Advances </a:t>
            </a:r>
            <a:r>
              <a:rPr lang="en-US" i="1" dirty="0"/>
              <a:t>in Library Administration and Organization</a:t>
            </a:r>
            <a:r>
              <a:rPr lang="en-US" dirty="0"/>
              <a:t>, Volume 34, </a:t>
            </a:r>
            <a:r>
              <a:rPr lang="en-US" dirty="0" smtClean="0"/>
              <a:t>101-125 (Issue on Library Staffing).</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1719861727"/>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Existing Stage (pre-construction or current</a:t>
            </a:r>
            <a:r>
              <a:rPr lang="en-US" sz="2400" dirty="0" smtClean="0"/>
              <a:t>)</a:t>
            </a:r>
            <a:endParaRPr lang="en-US" sz="2400" dirty="0"/>
          </a:p>
        </p:txBody>
      </p:sp>
      <p:sp>
        <p:nvSpPr>
          <p:cNvPr id="3" name="Content Placeholder 2"/>
          <p:cNvSpPr>
            <a:spLocks noGrp="1"/>
          </p:cNvSpPr>
          <p:nvPr>
            <p:ph idx="1"/>
          </p:nvPr>
        </p:nvSpPr>
        <p:spPr/>
        <p:txBody>
          <a:bodyPr/>
          <a:lstStyle/>
          <a:p>
            <a:r>
              <a:rPr lang="en-US" dirty="0" smtClean="0"/>
              <a:t>What does your current staffing levels?</a:t>
            </a:r>
          </a:p>
          <a:p>
            <a:r>
              <a:rPr lang="en-US" dirty="0" smtClean="0"/>
              <a:t>What work is being done and what needs more attention?</a:t>
            </a:r>
          </a:p>
          <a:p>
            <a:r>
              <a:rPr lang="en-US" dirty="0" smtClean="0"/>
              <a:t>Explore what capacity is freed up when the work goes away – options for the library.</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24523634"/>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Moving Stage (prep construction)  </a:t>
            </a:r>
          </a:p>
        </p:txBody>
      </p:sp>
      <p:sp>
        <p:nvSpPr>
          <p:cNvPr id="3" name="Content Placeholder 2"/>
          <p:cNvSpPr>
            <a:spLocks noGrp="1"/>
          </p:cNvSpPr>
          <p:nvPr>
            <p:ph idx="1"/>
          </p:nvPr>
        </p:nvSpPr>
        <p:spPr/>
        <p:txBody>
          <a:bodyPr/>
          <a:lstStyle/>
          <a:p>
            <a:r>
              <a:rPr lang="en-US" dirty="0" smtClean="0"/>
              <a:t>Identify temporary work that needs to be done only to prepare the collection.</a:t>
            </a:r>
          </a:p>
          <a:p>
            <a:r>
              <a:rPr lang="en-US" dirty="0" smtClean="0"/>
              <a:t>Short term work – but critically important.</a:t>
            </a:r>
          </a:p>
          <a:p>
            <a:r>
              <a:rPr lang="en-US" dirty="0" smtClean="0"/>
              <a:t>Anticipate where the services will be managed when the library moves.</a:t>
            </a:r>
          </a:p>
          <a:p>
            <a:r>
              <a:rPr lang="en-US" dirty="0" smtClean="0"/>
              <a:t>Anticipate what should be suspended.</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1734323243"/>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Temporary Stage (during construction) </a:t>
            </a:r>
          </a:p>
        </p:txBody>
      </p:sp>
      <p:sp>
        <p:nvSpPr>
          <p:cNvPr id="3" name="Content Placeholder 2"/>
          <p:cNvSpPr>
            <a:spLocks noGrp="1"/>
          </p:cNvSpPr>
          <p:nvPr>
            <p:ph idx="1"/>
          </p:nvPr>
        </p:nvSpPr>
        <p:spPr/>
        <p:txBody>
          <a:bodyPr/>
          <a:lstStyle/>
          <a:p>
            <a:r>
              <a:rPr lang="en-US" dirty="0" smtClean="0"/>
              <a:t>How is work managed during the middle of construction.</a:t>
            </a:r>
          </a:p>
          <a:p>
            <a:r>
              <a:rPr lang="en-US" dirty="0" smtClean="0"/>
              <a:t>We are in Modular Offices (</a:t>
            </a:r>
            <a:r>
              <a:rPr lang="en-US" dirty="0" err="1" smtClean="0"/>
              <a:t>MOtown</a:t>
            </a:r>
            <a:r>
              <a:rPr lang="en-US" dirty="0" smtClean="0"/>
              <a:t>) with very little space.</a:t>
            </a:r>
          </a:p>
          <a:p>
            <a:r>
              <a:rPr lang="en-US" dirty="0" smtClean="0"/>
              <a:t>Explore what to keep and what can go.</a:t>
            </a:r>
          </a:p>
          <a:p>
            <a:r>
              <a:rPr lang="en-US" dirty="0" smtClean="0"/>
              <a:t>Problems – but more similar to the post-construction phase than our existing stage.</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2415434222"/>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Stage (post-construction)</a:t>
            </a:r>
          </a:p>
        </p:txBody>
      </p:sp>
      <p:sp>
        <p:nvSpPr>
          <p:cNvPr id="3" name="Content Placeholder 2"/>
          <p:cNvSpPr>
            <a:spLocks noGrp="1"/>
          </p:cNvSpPr>
          <p:nvPr>
            <p:ph idx="1"/>
          </p:nvPr>
        </p:nvSpPr>
        <p:spPr/>
        <p:txBody>
          <a:bodyPr/>
          <a:lstStyle/>
          <a:p>
            <a:r>
              <a:rPr lang="en-US" dirty="0" smtClean="0"/>
              <a:t>With the new home comes new opportunities…and limitations.</a:t>
            </a:r>
          </a:p>
          <a:p>
            <a:r>
              <a:rPr lang="en-US" dirty="0" smtClean="0"/>
              <a:t>For us – it actually works well that the temporary and the new stages are very similar.</a:t>
            </a:r>
          </a:p>
          <a:p>
            <a:r>
              <a:rPr lang="en-US" dirty="0" smtClean="0"/>
              <a:t>Use this opportunity to think outward about what you want to do vs. what you have done in the past.</a:t>
            </a:r>
          </a:p>
          <a:p>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3228619002"/>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Staffing the New Work of the Library</a:t>
            </a:r>
          </a:p>
        </p:txBody>
      </p:sp>
      <p:sp>
        <p:nvSpPr>
          <p:cNvPr id="3" name="Content Placeholder 2"/>
          <p:cNvSpPr>
            <a:spLocks noGrp="1"/>
          </p:cNvSpPr>
          <p:nvPr>
            <p:ph idx="1"/>
          </p:nvPr>
        </p:nvSpPr>
        <p:spPr/>
        <p:txBody>
          <a:bodyPr/>
          <a:lstStyle/>
          <a:p>
            <a:r>
              <a:rPr lang="en-US" dirty="0" smtClean="0"/>
              <a:t>Look closely at what you no longer need to do.</a:t>
            </a:r>
          </a:p>
          <a:p>
            <a:r>
              <a:rPr lang="en-US" dirty="0" smtClean="0"/>
              <a:t>Balance the savings or “space dividend” with the potential of new services.</a:t>
            </a:r>
          </a:p>
          <a:p>
            <a:r>
              <a:rPr lang="en-US" dirty="0" smtClean="0"/>
              <a:t>Look for opportunities based on what is needed at the school/community vs. what other people are doing.</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148265564"/>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New Services and Functions for the Library</a:t>
            </a:r>
          </a:p>
        </p:txBody>
      </p:sp>
      <p:sp>
        <p:nvSpPr>
          <p:cNvPr id="3" name="Content Placeholder 2"/>
          <p:cNvSpPr>
            <a:spLocks noGrp="1"/>
          </p:cNvSpPr>
          <p:nvPr>
            <p:ph idx="1"/>
          </p:nvPr>
        </p:nvSpPr>
        <p:spPr/>
        <p:txBody>
          <a:bodyPr/>
          <a:lstStyle/>
          <a:p>
            <a:r>
              <a:rPr lang="en-US" dirty="0" smtClean="0"/>
              <a:t>Since we are no longer managing a print collection, we had extra capacity.</a:t>
            </a:r>
          </a:p>
          <a:p>
            <a:r>
              <a:rPr lang="en-US" dirty="0" smtClean="0"/>
              <a:t>We took on one new service to date (Exam Return Program that was started by another group at Ross).  This is for faculty who do not want to use class time to hand back items (exams and papers).</a:t>
            </a:r>
          </a:p>
          <a:p>
            <a:r>
              <a:rPr lang="en-US" dirty="0" smtClean="0"/>
              <a:t>Since it was existing – there was already a demonstrated need at the school.</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2010979879"/>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Kresge</a:t>
            </a:r>
            <a:r>
              <a:rPr lang="en-US" dirty="0" smtClean="0"/>
              <a:t> 2.0 – What Worked</a:t>
            </a:r>
            <a:endParaRPr lang="en-US" dirty="0"/>
          </a:p>
        </p:txBody>
      </p:sp>
      <p:sp>
        <p:nvSpPr>
          <p:cNvPr id="3" name="Content Placeholder 2"/>
          <p:cNvSpPr>
            <a:spLocks noGrp="1"/>
          </p:cNvSpPr>
          <p:nvPr>
            <p:ph idx="1"/>
          </p:nvPr>
        </p:nvSpPr>
        <p:spPr/>
        <p:txBody>
          <a:bodyPr/>
          <a:lstStyle/>
          <a:p>
            <a:r>
              <a:rPr lang="en-US" dirty="0" smtClean="0"/>
              <a:t>Focus on Service</a:t>
            </a:r>
          </a:p>
          <a:p>
            <a:r>
              <a:rPr lang="en-US" dirty="0" smtClean="0"/>
              <a:t>Experimentation of service points and communication.</a:t>
            </a:r>
          </a:p>
          <a:p>
            <a:r>
              <a:rPr lang="en-US" dirty="0" smtClean="0"/>
              <a:t>Expansion of the Exam program</a:t>
            </a:r>
          </a:p>
          <a:p>
            <a:r>
              <a:rPr lang="en-US" dirty="0" smtClean="0"/>
              <a:t>Shifting staff to more public-facing programs and functions.</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3738463881"/>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Kresge</a:t>
            </a:r>
            <a:r>
              <a:rPr lang="en-US" dirty="0"/>
              <a:t> 2.0 – What </a:t>
            </a:r>
            <a:r>
              <a:rPr lang="en-US" dirty="0" smtClean="0"/>
              <a:t>Didn’t</a:t>
            </a:r>
            <a:endParaRPr lang="en-US" dirty="0"/>
          </a:p>
        </p:txBody>
      </p:sp>
      <p:sp>
        <p:nvSpPr>
          <p:cNvPr id="3" name="Content Placeholder 2"/>
          <p:cNvSpPr>
            <a:spLocks noGrp="1"/>
          </p:cNvSpPr>
          <p:nvPr>
            <p:ph idx="1"/>
          </p:nvPr>
        </p:nvSpPr>
        <p:spPr/>
        <p:txBody>
          <a:bodyPr/>
          <a:lstStyle/>
          <a:p>
            <a:r>
              <a:rPr lang="en-US" dirty="0" smtClean="0"/>
              <a:t>Reference librarians in </a:t>
            </a:r>
            <a:r>
              <a:rPr lang="en-US" dirty="0" err="1" smtClean="0"/>
              <a:t>Tozzi</a:t>
            </a:r>
            <a:r>
              <a:rPr lang="en-US" dirty="0" smtClean="0"/>
              <a:t> Center (Trading Room)</a:t>
            </a:r>
          </a:p>
          <a:p>
            <a:r>
              <a:rPr lang="en-US" dirty="0" smtClean="0"/>
              <a:t>Planning for new library space to maximize student space</a:t>
            </a:r>
          </a:p>
          <a:p>
            <a:r>
              <a:rPr lang="en-US" dirty="0" err="1" smtClean="0"/>
              <a:t>MOtown</a:t>
            </a:r>
            <a:r>
              <a:rPr lang="en-US" dirty="0" smtClean="0"/>
              <a:t> welcome desk</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413090777"/>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Providing Value With New Constraints</a:t>
            </a:r>
          </a:p>
        </p:txBody>
      </p:sp>
      <p:sp>
        <p:nvSpPr>
          <p:cNvPr id="3" name="Content Placeholder 2"/>
          <p:cNvSpPr>
            <a:spLocks noGrp="1"/>
          </p:cNvSpPr>
          <p:nvPr>
            <p:ph idx="1"/>
          </p:nvPr>
        </p:nvSpPr>
        <p:spPr/>
        <p:txBody>
          <a:bodyPr/>
          <a:lstStyle/>
          <a:p>
            <a:r>
              <a:rPr lang="en-US" dirty="0" smtClean="0"/>
              <a:t>Library space provides a great deal of an organization’s </a:t>
            </a:r>
            <a:r>
              <a:rPr lang="en-US" b="1" i="1" dirty="0" smtClean="0"/>
              <a:t>identity</a:t>
            </a:r>
            <a:r>
              <a:rPr lang="en-US" dirty="0" smtClean="0"/>
              <a:t>.</a:t>
            </a:r>
          </a:p>
          <a:p>
            <a:r>
              <a:rPr lang="en-US" dirty="0" smtClean="0"/>
              <a:t>But like with football injuries are not an </a:t>
            </a:r>
            <a:r>
              <a:rPr lang="en-US" b="1" i="1" dirty="0" smtClean="0"/>
              <a:t>excuse</a:t>
            </a:r>
            <a:r>
              <a:rPr lang="en-US" dirty="0" smtClean="0"/>
              <a:t>, but a </a:t>
            </a:r>
            <a:r>
              <a:rPr lang="en-US" b="1" i="1" dirty="0" smtClean="0"/>
              <a:t>reality</a:t>
            </a:r>
            <a:r>
              <a:rPr lang="en-US" dirty="0" smtClean="0"/>
              <a:t> (got Michigan vs. Michigan State on my mind).</a:t>
            </a:r>
          </a:p>
          <a:p>
            <a:r>
              <a:rPr lang="en-US" dirty="0"/>
              <a:t>If you cannot do something you used to be able to do – then accept it and move on.</a:t>
            </a:r>
          </a:p>
          <a:p>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3072227191"/>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Forget the Past</a:t>
            </a:r>
            <a:endParaRPr lang="en-US" dirty="0"/>
          </a:p>
        </p:txBody>
      </p:sp>
      <p:sp>
        <p:nvSpPr>
          <p:cNvPr id="3" name="Content Placeholder 2"/>
          <p:cNvSpPr>
            <a:spLocks noGrp="1"/>
          </p:cNvSpPr>
          <p:nvPr>
            <p:ph idx="1"/>
          </p:nvPr>
        </p:nvSpPr>
        <p:spPr/>
        <p:txBody>
          <a:bodyPr/>
          <a:lstStyle/>
          <a:p>
            <a:r>
              <a:rPr lang="en-US" dirty="0" smtClean="0"/>
              <a:t>Do not bemoan what was lost – its not likely coming back.</a:t>
            </a:r>
          </a:p>
          <a:p>
            <a:r>
              <a:rPr lang="en-US" dirty="0" smtClean="0"/>
              <a:t>Shift attention and figure out how to work with the new constraints.</a:t>
            </a:r>
          </a:p>
          <a:p>
            <a:r>
              <a:rPr lang="en-US" dirty="0" smtClean="0"/>
              <a:t>Experiment often </a:t>
            </a:r>
          </a:p>
          <a:p>
            <a:r>
              <a:rPr lang="en-US" dirty="0" smtClean="0"/>
              <a:t>Fail better (Samuel Beckett)</a:t>
            </a:r>
          </a:p>
          <a:p>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940815428"/>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Please send questions or comments to</a:t>
            </a:r>
          </a:p>
          <a:p>
            <a:pPr marL="0" indent="0" algn="ctr">
              <a:buNone/>
            </a:pPr>
            <a:endParaRPr lang="en-US" dirty="0"/>
          </a:p>
          <a:p>
            <a:pPr marL="0" indent="0" algn="ctr">
              <a:buNone/>
            </a:pPr>
            <a:r>
              <a:rPr lang="en-US" dirty="0" smtClean="0"/>
              <a:t>Corey </a:t>
            </a:r>
            <a:r>
              <a:rPr lang="en-US" dirty="0" err="1" smtClean="0"/>
              <a:t>Seeman</a:t>
            </a:r>
            <a:endParaRPr lang="en-US" dirty="0" smtClean="0"/>
          </a:p>
          <a:p>
            <a:pPr marL="0" indent="0" algn="ctr">
              <a:buNone/>
            </a:pPr>
            <a:r>
              <a:rPr lang="en-US" dirty="0" err="1" smtClean="0"/>
              <a:t>Kresge</a:t>
            </a:r>
            <a:r>
              <a:rPr lang="en-US" dirty="0" smtClean="0"/>
              <a:t> Library Services</a:t>
            </a:r>
          </a:p>
          <a:p>
            <a:pPr marL="0" indent="0" algn="ctr">
              <a:buNone/>
            </a:pPr>
            <a:r>
              <a:rPr lang="en-US" dirty="0" smtClean="0"/>
              <a:t>University of Michigan</a:t>
            </a:r>
          </a:p>
          <a:p>
            <a:pPr marL="0" indent="0" algn="ctr">
              <a:buNone/>
            </a:pPr>
            <a:r>
              <a:rPr lang="en-US" dirty="0" smtClean="0"/>
              <a:t>cseeman@umich.edu</a:t>
            </a:r>
            <a:endParaRPr lang="en-US" dirty="0"/>
          </a:p>
        </p:txBody>
      </p:sp>
      <p:sp>
        <p:nvSpPr>
          <p:cNvPr id="4" name="Footer Placeholder 3"/>
          <p:cNvSpPr>
            <a:spLocks noGrp="1"/>
          </p:cNvSpPr>
          <p:nvPr>
            <p:ph type="ftr" sz="quarter" idx="11"/>
          </p:nvPr>
        </p:nvSpPr>
        <p:spPr/>
        <p:txBody>
          <a:bodyPr/>
          <a:lstStyle/>
          <a:p>
            <a:r>
              <a:rPr lang="en-US" smtClean="0"/>
              <a:t>MLA 2015 Fizzle - Corey Seeman University of Michigan (cseeman@umich.edu)</a:t>
            </a:r>
            <a:endParaRPr lang="en-US" dirty="0"/>
          </a:p>
        </p:txBody>
      </p:sp>
    </p:spTree>
    <p:extLst>
      <p:ext uri="{BB962C8B-B14F-4D97-AF65-F5344CB8AC3E}">
        <p14:creationId xmlns:p14="http://schemas.microsoft.com/office/powerpoint/2010/main" val="2537757958"/>
      </p:ext>
    </p:extLst>
  </p:cSld>
  <p:clrMapOvr>
    <a:masterClrMapping/>
  </p:clrMapOvr>
  <mc:AlternateContent xmlns:mc="http://schemas.openxmlformats.org/markup-compatibility/2006">
    <mc:Choice xmlns:p14="http://schemas.microsoft.com/office/powerpoint/2010/main" Requires="p14">
      <p:transition spd="med" p14:dur="700" advClick="0" advTm="15000">
        <p:fade/>
      </p:transition>
    </mc:Choice>
    <mc:Fallback>
      <p:transition spd="med" advClick="0" advTm="15000">
        <p:fade/>
      </p:transition>
    </mc:Fallback>
  </mc:AlternateContent>
  <p:timing>
    <p:tnLst>
      <p:par>
        <p:cTn id="1" dur="indefinite" restart="never" nodeType="tmRoot"/>
      </p:par>
    </p:tnLst>
  </p:timing>
</p:sld>
</file>

<file path=ppt/theme/theme1.xml><?xml version="1.0" encoding="utf-8"?>
<a:theme xmlns:a="http://schemas.openxmlformats.org/drawingml/2006/main" name="HDOfficeLightV0">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2CA5F94-33C2-4300-950D-3ECE275CC93D}" vid="{9D4EA1CC-280F-4C3D-856A-3736E1E91F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339</TotalTime>
  <Words>1106</Words>
  <Application>Microsoft Office PowerPoint</Application>
  <PresentationFormat>Widescreen</PresentationFormat>
  <Paragraphs>113</Paragraphs>
  <Slides>20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Wingdings 2</vt:lpstr>
      <vt:lpstr>HDOfficeLightV0</vt:lpstr>
      <vt:lpstr>What's our Job? What Do You Do in a Library When There is No There...There?</vt:lpstr>
      <vt:lpstr>So...About Kresge Library</vt:lpstr>
      <vt:lpstr>Gertrude Stein Quote</vt:lpstr>
      <vt:lpstr>Kresge Library - What is recognizable</vt:lpstr>
      <vt:lpstr>Kresge Library - What is not</vt:lpstr>
      <vt:lpstr>Charting the waters</vt:lpstr>
      <vt:lpstr>Assessing and Evolving</vt:lpstr>
      <vt:lpstr>Failure as part of being Entrepreneurial</vt:lpstr>
      <vt:lpstr>Four Stages of this project</vt:lpstr>
      <vt:lpstr>Existing Stage (pre-construction or current)</vt:lpstr>
      <vt:lpstr>Moving Stage (prep construction)  </vt:lpstr>
      <vt:lpstr>Temporary Stage (during construction) </vt:lpstr>
      <vt:lpstr>New Stage (post-construction)</vt:lpstr>
      <vt:lpstr>Staffing the New Work of the Library</vt:lpstr>
      <vt:lpstr>New Services and Functions for the Library</vt:lpstr>
      <vt:lpstr>Kresge 2.0 – What Worked</vt:lpstr>
      <vt:lpstr>Kresge 2.0 – What Didn’t</vt:lpstr>
      <vt:lpstr>Providing Value With New Constraints</vt:lpstr>
      <vt:lpstr>Forget the Past</vt:lpstr>
      <vt:lpstr>Thank you </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Seeman, Corey</dc:creator>
  <cp:lastModifiedBy>Seeman, Corey</cp:lastModifiedBy>
  <cp:revision>28</cp:revision>
  <cp:lastPrinted>2015-10-13T18:09:59Z</cp:lastPrinted>
  <dcterms:created xsi:type="dcterms:W3CDTF">2015-10-13T16:23:52Z</dcterms:created>
  <dcterms:modified xsi:type="dcterms:W3CDTF">2015-10-15T13:57:37Z</dcterms:modified>
</cp:coreProperties>
</file>