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56" r:id="rId2"/>
    <p:sldId id="276" r:id="rId3"/>
    <p:sldId id="259" r:id="rId4"/>
    <p:sldId id="260" r:id="rId5"/>
    <p:sldId id="261" r:id="rId6"/>
    <p:sldId id="277" r:id="rId7"/>
    <p:sldId id="278" r:id="rId8"/>
    <p:sldId id="279" r:id="rId9"/>
    <p:sldId id="262" r:id="rId10"/>
    <p:sldId id="257" r:id="rId11"/>
    <p:sldId id="280" r:id="rId12"/>
    <p:sldId id="258" r:id="rId13"/>
    <p:sldId id="282" r:id="rId14"/>
    <p:sldId id="281" r:id="rId15"/>
    <p:sldId id="264" r:id="rId16"/>
    <p:sldId id="263" r:id="rId17"/>
    <p:sldId id="269" r:id="rId18"/>
    <p:sldId id="273" r:id="rId19"/>
    <p:sldId id="274" r:id="rId20"/>
    <p:sldId id="275" r:id="rId21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BF1C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5" autoAdjust="0"/>
    <p:restoredTop sz="94660" autoAdjust="0"/>
  </p:normalViewPr>
  <p:slideViewPr>
    <p:cSldViewPr snapToGrid="0">
      <p:cViewPr varScale="1">
        <p:scale>
          <a:sx n="73" d="100"/>
          <a:sy n="73" d="100"/>
        </p:scale>
        <p:origin x="-540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6721884-8B04-485C-AB34-404B3E09E92E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D4BC8FE-8DA8-40FE-8C43-73500E385A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059465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8CC7098-DA6B-4E64-B544-038086658296}" type="datetimeFigureOut">
              <a:rPr lang="en-US" smtClean="0"/>
              <a:pPr/>
              <a:t>11/4/2015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170C0CF-8325-489A-89B5-31702600DD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02229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70C0CF-8325-489A-89B5-31702600DD8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51332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70C0CF-8325-489A-89B5-31702600DD8F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2412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70C0CF-8325-489A-89B5-31702600DD8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753394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70C0CF-8325-489A-89B5-31702600DD8F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6394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70C0CF-8325-489A-89B5-31702600DD8F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304768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2210" y="1124530"/>
            <a:ext cx="7129806" cy="2387600"/>
          </a:xfrm>
          <a:blipFill dpi="0" rotWithShape="1">
            <a:blip r:embed="rId3" cstate="print">
              <a:alphaModFix amt="82000"/>
            </a:blip>
            <a:srcRect/>
            <a:tile tx="0" ty="0" sx="100000" sy="100000" flip="none" algn="tl"/>
          </a:blipFill>
        </p:spPr>
        <p:txBody>
          <a:bodyPr anchor="b">
            <a:normAutofit/>
          </a:bodyPr>
          <a:lstStyle>
            <a:lvl1pPr algn="ctr">
              <a:defRPr sz="48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2211" y="3658599"/>
            <a:ext cx="7129806" cy="1655762"/>
          </a:xfrm>
          <a:blipFill>
            <a:blip r:embed="rId3" cstate="print">
              <a:alphaModFix amt="82000"/>
            </a:blip>
            <a:tile tx="0" ty="0" sx="100000" sy="100000" flip="none" algn="tl"/>
          </a:blipFill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blipFill dpi="0" rotWithShape="1">
            <a:blip r:embed="rId3" cstate="print">
              <a:alphaModFix amt="82000"/>
            </a:blip>
            <a:srcRect/>
            <a:tile tx="0" ty="0" sx="100000" sy="100000" flip="none" algn="tl"/>
          </a:blipFill>
        </p:spPr>
        <p:txBody>
          <a:bodyPr/>
          <a:lstStyle>
            <a:lvl1pPr>
              <a:defRPr sz="1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Charleston 2015 - Corey Seeman University of Michigan (cseeman@umich.edu)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97130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038308" cy="365125"/>
          </a:xfrm>
          <a:prstGeom prst="rect">
            <a:avLst/>
          </a:prstGeom>
        </p:spPr>
        <p:txBody>
          <a:bodyPr/>
          <a:lstStyle/>
          <a:p>
            <a:fld id="{ECF9DDF2-5C98-4D8F-A56B-139B7810CE37}" type="datetime1">
              <a:rPr lang="en-US" smtClean="0"/>
              <a:pPr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4504" y="6356350"/>
            <a:ext cx="666223" cy="365125"/>
          </a:xfrm>
          <a:prstGeom prst="rect">
            <a:avLst/>
          </a:prstGeom>
        </p:spPr>
        <p:txBody>
          <a:bodyPr/>
          <a:lstStyle/>
          <a:p>
            <a:fld id="{24126C94-A993-4BF1-9E80-68FD2888CB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70032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038308" cy="365125"/>
          </a:xfrm>
          <a:prstGeom prst="rect">
            <a:avLst/>
          </a:prstGeom>
        </p:spPr>
        <p:txBody>
          <a:bodyPr/>
          <a:lstStyle/>
          <a:p>
            <a:fld id="{12518DB6-2C89-45B8-AB44-CBAC85476A75}" type="datetime1">
              <a:rPr lang="en-US" smtClean="0"/>
              <a:pPr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4504" y="6356350"/>
            <a:ext cx="666223" cy="365125"/>
          </a:xfrm>
          <a:prstGeom prst="rect">
            <a:avLst/>
          </a:prstGeom>
        </p:spPr>
        <p:txBody>
          <a:bodyPr/>
          <a:lstStyle/>
          <a:p>
            <a:fld id="{24126C94-A993-4BF1-9E80-68FD2888CB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020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blipFill dpi="0" rotWithShape="1">
            <a:blip r:embed="rId2" cstate="print">
              <a:alphaModFix amt="82000"/>
            </a:blip>
            <a:srcRect/>
            <a:tile tx="0" ty="0" sx="100000" sy="100000" flip="none" algn="tl"/>
          </a:blipFill>
        </p:spPr>
        <p:txBody>
          <a:bodyPr>
            <a:norm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blipFill>
            <a:blip r:embed="rId2" cstate="print">
              <a:alphaModFix amt="82000"/>
            </a:blip>
            <a:tile tx="0" ty="0" sx="100000" sy="100000" flip="none" algn="tl"/>
          </a:blipFill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038308" cy="365125"/>
          </a:xfrm>
          <a:prstGeom prst="rect">
            <a:avLst/>
          </a:prstGeom>
        </p:spPr>
        <p:txBody>
          <a:bodyPr/>
          <a:lstStyle/>
          <a:p>
            <a:fld id="{EE31ECE9-B6E3-42C8-8E2D-3CB5A5CF398A}" type="datetime1">
              <a:rPr lang="en-US" smtClean="0"/>
              <a:pPr/>
              <a:t>11/4/2015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Charleston 2015 - Corey Seeman University of Michigan (cseeman@umich.edu)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88286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038308" cy="365125"/>
          </a:xfrm>
          <a:prstGeom prst="rect">
            <a:avLst/>
          </a:prstGeom>
        </p:spPr>
        <p:txBody>
          <a:bodyPr/>
          <a:lstStyle/>
          <a:p>
            <a:fld id="{1BA7AAEE-6AA0-4A62-877C-D1BCDC66DFD7}" type="datetime1">
              <a:rPr lang="en-US" smtClean="0"/>
              <a:pPr/>
              <a:t>11/4/2015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4504" y="6356350"/>
            <a:ext cx="666223" cy="365125"/>
          </a:xfrm>
          <a:prstGeom prst="rect">
            <a:avLst/>
          </a:prstGeom>
        </p:spPr>
        <p:txBody>
          <a:bodyPr/>
          <a:lstStyle/>
          <a:p>
            <a:fld id="{24126C94-A993-4BF1-9E80-68FD2888CB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6308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319918"/>
            <a:ext cx="5181600" cy="48602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319918"/>
            <a:ext cx="5181600" cy="486021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038308" cy="365125"/>
          </a:xfrm>
          <a:prstGeom prst="rect">
            <a:avLst/>
          </a:prstGeom>
        </p:spPr>
        <p:txBody>
          <a:bodyPr/>
          <a:lstStyle/>
          <a:p>
            <a:fld id="{B4CB282C-BAD3-41B3-A9DE-A3617294C341}" type="datetime1">
              <a:rPr lang="en-US" smtClean="0"/>
              <a:pPr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94504" y="6356350"/>
            <a:ext cx="666223" cy="365125"/>
          </a:xfrm>
          <a:prstGeom prst="rect">
            <a:avLst/>
          </a:prstGeom>
        </p:spPr>
        <p:txBody>
          <a:bodyPr/>
          <a:lstStyle/>
          <a:p>
            <a:fld id="{24126C94-A993-4BF1-9E80-68FD2888CB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99091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392776"/>
            <a:ext cx="5156200" cy="1114773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392776"/>
            <a:ext cx="5181601" cy="1114773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038308" cy="365125"/>
          </a:xfrm>
          <a:prstGeom prst="rect">
            <a:avLst/>
          </a:prstGeom>
        </p:spPr>
        <p:txBody>
          <a:bodyPr/>
          <a:lstStyle/>
          <a:p>
            <a:fld id="{ECFAF722-BCA9-45DC-99CF-CFF7778D57DF}" type="datetime1">
              <a:rPr lang="en-US" smtClean="0"/>
              <a:pPr/>
              <a:t>11/4/2015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694504" y="6356350"/>
            <a:ext cx="666223" cy="365125"/>
          </a:xfrm>
          <a:prstGeom prst="rect">
            <a:avLst/>
          </a:prstGeom>
        </p:spPr>
        <p:txBody>
          <a:bodyPr/>
          <a:lstStyle/>
          <a:p>
            <a:fld id="{24126C94-A993-4BF1-9E80-68FD2888CB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31151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038308" cy="365125"/>
          </a:xfrm>
          <a:prstGeom prst="rect">
            <a:avLst/>
          </a:prstGeom>
        </p:spPr>
        <p:txBody>
          <a:bodyPr/>
          <a:lstStyle/>
          <a:p>
            <a:fld id="{30A0F62B-A9BD-4ECF-9E1F-39C642B38AB8}" type="datetime1">
              <a:rPr lang="en-US" smtClean="0"/>
              <a:pPr/>
              <a:t>11/4/2015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694504" y="6356350"/>
            <a:ext cx="666223" cy="365125"/>
          </a:xfrm>
          <a:prstGeom prst="rect">
            <a:avLst/>
          </a:prstGeom>
        </p:spPr>
        <p:txBody>
          <a:bodyPr/>
          <a:lstStyle/>
          <a:p>
            <a:fld id="{24126C94-A993-4BF1-9E80-68FD2888CB4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8322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038308" cy="365125"/>
          </a:xfrm>
          <a:prstGeom prst="rect">
            <a:avLst/>
          </a:prstGeom>
        </p:spPr>
        <p:txBody>
          <a:bodyPr/>
          <a:lstStyle/>
          <a:p>
            <a:fld id="{C50AC752-5E83-424E-B841-31E1D64F24E6}" type="datetime1">
              <a:rPr lang="en-US" smtClean="0"/>
              <a:pPr/>
              <a:t>11/4/2015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694504" y="6356350"/>
            <a:ext cx="666223" cy="365125"/>
          </a:xfrm>
          <a:prstGeom prst="rect">
            <a:avLst/>
          </a:prstGeom>
        </p:spPr>
        <p:txBody>
          <a:bodyPr/>
          <a:lstStyle/>
          <a:p>
            <a:fld id="{24126C94-A993-4BF1-9E80-68FD2888CB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2601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038308" cy="365125"/>
          </a:xfrm>
          <a:prstGeom prst="rect">
            <a:avLst/>
          </a:prstGeom>
        </p:spPr>
        <p:txBody>
          <a:bodyPr/>
          <a:lstStyle/>
          <a:p>
            <a:fld id="{FE77096D-A291-40A5-9D65-A148BF63766D}" type="datetime1">
              <a:rPr lang="en-US" smtClean="0"/>
              <a:pPr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94504" y="6356350"/>
            <a:ext cx="666223" cy="365125"/>
          </a:xfrm>
          <a:prstGeom prst="rect">
            <a:avLst/>
          </a:prstGeom>
        </p:spPr>
        <p:txBody>
          <a:bodyPr/>
          <a:lstStyle/>
          <a:p>
            <a:fld id="{24126C94-A993-4BF1-9E80-68FD2888CB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87497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1038308" cy="365125"/>
          </a:xfrm>
          <a:prstGeom prst="rect">
            <a:avLst/>
          </a:prstGeom>
        </p:spPr>
        <p:txBody>
          <a:bodyPr/>
          <a:lstStyle/>
          <a:p>
            <a:fld id="{E61E4531-E7D1-4BF0-B925-62F8CF4D3CEB}" type="datetime1">
              <a:rPr lang="en-US" smtClean="0"/>
              <a:pPr/>
              <a:t>11/4/2015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694504" y="6356350"/>
            <a:ext cx="666223" cy="365125"/>
          </a:xfrm>
          <a:prstGeom prst="rect">
            <a:avLst/>
          </a:prstGeom>
        </p:spPr>
        <p:txBody>
          <a:bodyPr/>
          <a:lstStyle/>
          <a:p>
            <a:fld id="{24126C94-A993-4BF1-9E80-68FD2888CB4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51817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6809438" cy="858741"/>
          </a:xfrm>
          <a:prstGeom prst="rect">
            <a:avLst/>
          </a:prstGeom>
          <a:blipFill>
            <a:blip r:embed="rId14" cstate="print">
              <a:alphaModFix amt="82000"/>
            </a:blip>
            <a:tile tx="0" ty="0" sx="100000" sy="100000" flip="none" algn="tl"/>
          </a:blip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335820"/>
            <a:ext cx="6809438" cy="4844318"/>
          </a:xfrm>
          <a:prstGeom prst="rect">
            <a:avLst/>
          </a:prstGeom>
          <a:blipFill>
            <a:blip r:embed="rId14" cstate="print">
              <a:alphaModFix amt="82000"/>
            </a:blip>
            <a:tile tx="0" ty="0" sx="100000" sy="100000" flip="none" algn="tl"/>
          </a:blip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45128" y="6356349"/>
            <a:ext cx="7544728" cy="365125"/>
          </a:xfrm>
          <a:prstGeom prst="rect">
            <a:avLst/>
          </a:prstGeom>
          <a:blipFill dpi="0" rotWithShape="1">
            <a:blip r:embed="rId14" cstate="print">
              <a:alphaModFix amt="82000"/>
            </a:blip>
            <a:srcRect/>
            <a:tile tx="0" ty="0" sx="100000" sy="100000" flip="none" algn="tl"/>
          </a:blipFill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mtClean="0"/>
              <a:t>Charleston 2015 - Corey Seeman University of Michigan (cseeman@umich.edu)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50777" y="6180138"/>
            <a:ext cx="2642536" cy="616592"/>
          </a:xfrm>
          <a:prstGeom prst="rect">
            <a:avLst/>
          </a:prstGeom>
          <a:blipFill dpi="0" rotWithShape="1">
            <a:blip r:embed="rId14" cstate="print">
              <a:alphaModFix amt="70000"/>
            </a:blip>
            <a:srcRect/>
            <a:tile tx="0" ty="0" sx="100000" sy="100000" flip="none" algn="tl"/>
          </a:blipFill>
        </p:spPr>
      </p:pic>
    </p:spTree>
    <p:extLst>
      <p:ext uri="{BB962C8B-B14F-4D97-AF65-F5344CB8AC3E}">
        <p14:creationId xmlns:p14="http://schemas.microsoft.com/office/powerpoint/2010/main" xmlns="" val="127552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400" b="1" dirty="0" smtClean="0"/>
              <a:t>Less is More...Likely: Lessons from Departmental Libraries in the Decreasing World of Library Space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2211" y="3658599"/>
            <a:ext cx="7129806" cy="165576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Corey </a:t>
            </a:r>
            <a:r>
              <a:rPr lang="en-US" dirty="0" err="1" smtClean="0"/>
              <a:t>Seeman</a:t>
            </a:r>
            <a:endParaRPr lang="en-US" dirty="0" smtClean="0"/>
          </a:p>
          <a:p>
            <a:r>
              <a:rPr lang="en-US" dirty="0" err="1" smtClean="0"/>
              <a:t>Kresge</a:t>
            </a:r>
            <a:r>
              <a:rPr lang="en-US" dirty="0" smtClean="0"/>
              <a:t> Library Services </a:t>
            </a:r>
          </a:p>
          <a:p>
            <a:r>
              <a:rPr lang="en-US" dirty="0" smtClean="0"/>
              <a:t>University of Michigan</a:t>
            </a:r>
          </a:p>
          <a:p>
            <a:r>
              <a:rPr lang="en-US" dirty="0" smtClean="0"/>
              <a:t>Charleston Conference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08107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So...About </a:t>
            </a:r>
            <a:r>
              <a:rPr lang="en-US" dirty="0" err="1"/>
              <a:t>Kresge</a:t>
            </a:r>
            <a:r>
              <a:rPr lang="en-US" dirty="0"/>
              <a:t> Library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Independent library supporting the Ross School of Business at the University of Michigan.</a:t>
            </a:r>
          </a:p>
          <a:p>
            <a:r>
              <a:rPr lang="en-US" dirty="0" smtClean="0"/>
              <a:t>Big donation to the school (September 2013) led to big construction project.</a:t>
            </a:r>
          </a:p>
          <a:p>
            <a:r>
              <a:rPr lang="en-US" dirty="0" smtClean="0"/>
              <a:t>In the design of the new building, we effectively lost our space.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12736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So...About </a:t>
            </a:r>
            <a:r>
              <a:rPr lang="en-US" dirty="0" err="1"/>
              <a:t>Kresge</a:t>
            </a:r>
            <a:r>
              <a:rPr lang="en-US" dirty="0"/>
              <a:t> Library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full library (think students, not stuff) is not a slam-dunk reason to keep the library.</a:t>
            </a:r>
          </a:p>
          <a:p>
            <a:r>
              <a:rPr lang="en-US" dirty="0" err="1" smtClean="0"/>
              <a:t>Kresge</a:t>
            </a:r>
            <a:r>
              <a:rPr lang="en-US" dirty="0" smtClean="0"/>
              <a:t> had 700 seats and needed 100 more during the Fall and Winter Terms.</a:t>
            </a:r>
          </a:p>
          <a:p>
            <a:r>
              <a:rPr lang="en-US" dirty="0" smtClean="0"/>
              <a:t>From student surveys, both first and second year MBAs missed the space a great deal.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39363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Gertrude Stein Quote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Comes from her “Everybody’s Autobiography” 1937.</a:t>
            </a:r>
          </a:p>
          <a:p>
            <a:r>
              <a:rPr lang="en-US" dirty="0" smtClean="0"/>
              <a:t>She was referring to her hometown in Oakland.</a:t>
            </a:r>
          </a:p>
          <a:p>
            <a:r>
              <a:rPr lang="en-US" dirty="0" smtClean="0"/>
              <a:t>With the changes that took place, her home was not recognizable – there was “no there </a:t>
            </a:r>
            <a:r>
              <a:rPr lang="en-US" dirty="0" err="1" smtClean="0"/>
              <a:t>there</a:t>
            </a:r>
            <a:r>
              <a:rPr lang="en-US" dirty="0" smtClean="0"/>
              <a:t>.”</a:t>
            </a:r>
          </a:p>
          <a:p>
            <a:r>
              <a:rPr lang="en-US" dirty="0" smtClean="0"/>
              <a:t>Are our libraries recognizable to people who grew up in 60 years ago?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1238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can I sit?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At Ross – the real </a:t>
            </a:r>
            <a:r>
              <a:rPr lang="en-US" dirty="0" smtClean="0"/>
              <a:t>value </a:t>
            </a:r>
            <a:r>
              <a:rPr lang="en-US" dirty="0" smtClean="0"/>
              <a:t>of the library to </a:t>
            </a:r>
            <a:r>
              <a:rPr lang="en-US" dirty="0" smtClean="0"/>
              <a:t>students are places to congregate while at school.</a:t>
            </a:r>
          </a:p>
          <a:p>
            <a:r>
              <a:rPr lang="en-US" dirty="0" smtClean="0"/>
              <a:t>Places to work, charge electronics, use the </a:t>
            </a:r>
            <a:r>
              <a:rPr lang="en-US" dirty="0" err="1" smtClean="0"/>
              <a:t>wi-fi</a:t>
            </a:r>
            <a:r>
              <a:rPr lang="en-US" dirty="0" smtClean="0"/>
              <a:t>, find quiet study.</a:t>
            </a:r>
          </a:p>
          <a:p>
            <a:r>
              <a:rPr lang="en-US" dirty="0" smtClean="0"/>
              <a:t>Flipping departmental libraries for this purpose is </a:t>
            </a:r>
            <a:r>
              <a:rPr lang="en-US" dirty="0" smtClean="0"/>
              <a:t>noble and </a:t>
            </a:r>
            <a:r>
              <a:rPr lang="en-US" dirty="0" err="1" smtClean="0"/>
              <a:t>virtuious</a:t>
            </a:r>
            <a:r>
              <a:rPr lang="en-US" dirty="0" smtClean="0"/>
              <a:t>!</a:t>
            </a:r>
            <a:endParaRPr lang="en-US" dirty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44542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can I sit?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MBA 1s:</a:t>
            </a:r>
          </a:p>
          <a:p>
            <a:pPr lvl="1"/>
            <a:r>
              <a:rPr lang="en-US" dirty="0" smtClean="0"/>
              <a:t>What </a:t>
            </a:r>
            <a:r>
              <a:rPr lang="en-US" dirty="0" err="1"/>
              <a:t>Kresge</a:t>
            </a:r>
            <a:r>
              <a:rPr lang="en-US" dirty="0"/>
              <a:t> library? 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hours of </a:t>
            </a:r>
            <a:r>
              <a:rPr lang="en-US" dirty="0" err="1"/>
              <a:t>Kresge</a:t>
            </a:r>
            <a:r>
              <a:rPr lang="en-US" dirty="0"/>
              <a:t> are ridiculous. Why isn't it open on weekends</a:t>
            </a:r>
            <a:r>
              <a:rPr lang="en-US" dirty="0" smtClean="0"/>
              <a:t>?</a:t>
            </a:r>
          </a:p>
          <a:p>
            <a:pPr lvl="1"/>
            <a:r>
              <a:rPr lang="en-US" dirty="0"/>
              <a:t>I would like an actual library with books and tables and quiet space and all </a:t>
            </a:r>
          </a:p>
          <a:p>
            <a:r>
              <a:rPr lang="en-US" dirty="0" smtClean="0"/>
              <a:t>MBA 2s:</a:t>
            </a:r>
          </a:p>
          <a:p>
            <a:pPr lvl="1"/>
            <a:r>
              <a:rPr lang="en-US" dirty="0" smtClean="0"/>
              <a:t>I'd </a:t>
            </a:r>
            <a:r>
              <a:rPr lang="en-US" dirty="0"/>
              <a:t>still love an actual library where I can study on the Ross campus. </a:t>
            </a:r>
          </a:p>
          <a:p>
            <a:pPr lvl="1"/>
            <a:r>
              <a:rPr lang="en-US" dirty="0" smtClean="0"/>
              <a:t>Comfortable </a:t>
            </a:r>
            <a:r>
              <a:rPr lang="en-US" dirty="0"/>
              <a:t>place to study. </a:t>
            </a:r>
          </a:p>
          <a:p>
            <a:pPr lvl="1"/>
            <a:r>
              <a:rPr lang="en-US" dirty="0" smtClean="0"/>
              <a:t>I </a:t>
            </a:r>
            <a:r>
              <a:rPr lang="en-US" dirty="0"/>
              <a:t>thought it was awful that the school took away the library without warning and still found it reasonable to increase our tuition going into the second year. 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82347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Stages </a:t>
            </a:r>
            <a:r>
              <a:rPr lang="en-US" dirty="0"/>
              <a:t>of </a:t>
            </a:r>
            <a:r>
              <a:rPr lang="en-US" dirty="0" smtClean="0"/>
              <a:t>the </a:t>
            </a:r>
            <a:r>
              <a:rPr lang="en-US" dirty="0" err="1" smtClean="0"/>
              <a:t>Kresge</a:t>
            </a:r>
            <a:r>
              <a:rPr lang="en-US" dirty="0" smtClean="0"/>
              <a:t> </a:t>
            </a:r>
            <a:r>
              <a:rPr lang="en-US" dirty="0"/>
              <a:t>project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Outlined how we went through the project in this new article</a:t>
            </a:r>
          </a:p>
          <a:p>
            <a:r>
              <a:rPr lang="en-US" dirty="0" smtClean="0"/>
              <a:t>Four distinct stages of a library construction project.</a:t>
            </a:r>
          </a:p>
          <a:p>
            <a:r>
              <a:rPr lang="en-US" dirty="0"/>
              <a:t>Seeman, </a:t>
            </a:r>
            <a:r>
              <a:rPr lang="en-US" dirty="0" smtClean="0"/>
              <a:t>Corey (2015), "</a:t>
            </a:r>
            <a:r>
              <a:rPr lang="en-US" dirty="0"/>
              <a:t>No One Gets Left Behind": Managing Library Human Resources During Dramatic Shifts in Academic </a:t>
            </a:r>
            <a:r>
              <a:rPr lang="en-US" dirty="0" smtClean="0"/>
              <a:t>Libraries, in </a:t>
            </a:r>
            <a:r>
              <a:rPr lang="en-US" i="1" dirty="0" smtClean="0"/>
              <a:t>Advances </a:t>
            </a:r>
            <a:r>
              <a:rPr lang="en-US" i="1" dirty="0"/>
              <a:t>in Library Administration and Organization</a:t>
            </a:r>
            <a:r>
              <a:rPr lang="en-US" dirty="0"/>
              <a:t>, Volume 34, </a:t>
            </a:r>
            <a:r>
              <a:rPr lang="en-US" dirty="0" smtClean="0"/>
              <a:t>101-125 (Issue on Library Staffing).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861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Moving to an </a:t>
            </a:r>
            <a:r>
              <a:rPr lang="en-US" sz="2800" dirty="0" err="1" smtClean="0"/>
              <a:t>eLibrary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Right now there are not many examples of e-only libraries:</a:t>
            </a:r>
          </a:p>
          <a:p>
            <a:pPr lvl="1"/>
            <a:r>
              <a:rPr lang="en-US" dirty="0" smtClean="0"/>
              <a:t>Florida Polytechnic</a:t>
            </a:r>
          </a:p>
          <a:p>
            <a:pPr lvl="1"/>
            <a:r>
              <a:rPr lang="en-US" dirty="0" smtClean="0"/>
              <a:t>Cushing Academy (prep school)</a:t>
            </a:r>
          </a:p>
          <a:p>
            <a:pPr lvl="1"/>
            <a:r>
              <a:rPr lang="en-US" dirty="0" err="1" smtClean="0"/>
              <a:t>BiblioTech</a:t>
            </a:r>
            <a:r>
              <a:rPr lang="en-US" dirty="0" smtClean="0"/>
              <a:t> (San Antonio)</a:t>
            </a:r>
          </a:p>
          <a:p>
            <a:r>
              <a:rPr lang="en-US" dirty="0" smtClean="0"/>
              <a:t>The path that departmental libraries took might be the same as the one that full libraries will take down the road.</a:t>
            </a: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55673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New </a:t>
            </a:r>
            <a:r>
              <a:rPr lang="en-US" dirty="0"/>
              <a:t>Work of the Library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 closely at what you no longer need to do.</a:t>
            </a:r>
          </a:p>
          <a:p>
            <a:r>
              <a:rPr lang="en-US" dirty="0" smtClean="0"/>
              <a:t>Balance the savings or “space dividend” with the potential of new services.</a:t>
            </a:r>
          </a:p>
          <a:p>
            <a:r>
              <a:rPr lang="en-US" dirty="0" smtClean="0"/>
              <a:t>Look for opportunities based on what is needed at the school/community vs. what other people are doing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There has already been a shift in work over the last 20 years – this will continue.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8265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Providing Value With New Constraints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Library space provides a great deal of an organization’s </a:t>
            </a:r>
            <a:r>
              <a:rPr lang="en-US" b="1" i="1" dirty="0" smtClean="0"/>
              <a:t>identity</a:t>
            </a:r>
            <a:r>
              <a:rPr lang="en-US" dirty="0" smtClean="0"/>
              <a:t>.</a:t>
            </a:r>
          </a:p>
          <a:p>
            <a:r>
              <a:rPr lang="en-US" dirty="0" smtClean="0"/>
              <a:t>But like with football injuries are not an </a:t>
            </a:r>
            <a:r>
              <a:rPr lang="en-US" b="1" i="1" dirty="0" smtClean="0"/>
              <a:t>excuse</a:t>
            </a:r>
            <a:r>
              <a:rPr lang="en-US" dirty="0" smtClean="0"/>
              <a:t>, but a </a:t>
            </a:r>
            <a:r>
              <a:rPr lang="en-US" b="1" i="1" dirty="0" smtClean="0"/>
              <a:t>reality.</a:t>
            </a:r>
            <a:endParaRPr lang="en-US" dirty="0" smtClean="0"/>
          </a:p>
          <a:p>
            <a:r>
              <a:rPr lang="en-US" dirty="0"/>
              <a:t>If you cannot do something you used to be able to do – then accept it and move on.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072227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Forget the Past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not bemoan what was lost – its not likely coming back.</a:t>
            </a:r>
          </a:p>
          <a:p>
            <a:r>
              <a:rPr lang="en-US" dirty="0" smtClean="0"/>
              <a:t>Shift attention and figure out how to work with the new constraints.</a:t>
            </a:r>
          </a:p>
          <a:p>
            <a:r>
              <a:rPr lang="en-US" dirty="0" smtClean="0"/>
              <a:t>Experiment often </a:t>
            </a:r>
          </a:p>
          <a:p>
            <a:r>
              <a:rPr lang="en-US" dirty="0" smtClean="0"/>
              <a:t>Fail better (Samuel Beckett</a:t>
            </a:r>
            <a:r>
              <a:rPr lang="en-US" dirty="0" smtClean="0"/>
              <a:t>)</a:t>
            </a:r>
          </a:p>
          <a:p>
            <a:r>
              <a:rPr lang="en-US" dirty="0" smtClean="0"/>
              <a:t>“Forget the Alamo” – </a:t>
            </a:r>
            <a:r>
              <a:rPr lang="en-US" smtClean="0"/>
              <a:t>John Sayles (Lone Star, 1986)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40815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Economics of </a:t>
            </a:r>
            <a:r>
              <a:rPr lang="en-US" dirty="0" smtClean="0"/>
              <a:t>Campus Real </a:t>
            </a:r>
            <a:r>
              <a:rPr lang="en-US" dirty="0" smtClean="0"/>
              <a:t>Estate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 campus real estate is very valuable.</a:t>
            </a:r>
          </a:p>
          <a:p>
            <a:r>
              <a:rPr lang="en-US" dirty="0" smtClean="0"/>
              <a:t>University libraries have traditionally been in the center of campuses – making their property all the more </a:t>
            </a:r>
            <a:r>
              <a:rPr lang="en-US" dirty="0" smtClean="0"/>
              <a:t>desired.</a:t>
            </a:r>
          </a:p>
          <a:p>
            <a:r>
              <a:rPr lang="en-US" dirty="0" smtClean="0"/>
              <a:t>Departmental libraries co-habit program or school space – which makes it an easier target.</a:t>
            </a:r>
            <a:endParaRPr lang="en-US" dirty="0" smtClean="0"/>
          </a:p>
          <a:p>
            <a:r>
              <a:rPr lang="en-US" dirty="0" smtClean="0"/>
              <a:t>As schools grow or try new programs, new homes are needed.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35695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Please send questions or comments to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Corey </a:t>
            </a:r>
            <a:r>
              <a:rPr lang="en-US" dirty="0" err="1" smtClean="0"/>
              <a:t>Seeman</a:t>
            </a:r>
            <a:endParaRPr lang="en-US" dirty="0" smtClean="0"/>
          </a:p>
          <a:p>
            <a:pPr marL="0" indent="0" algn="ctr">
              <a:buNone/>
            </a:pPr>
            <a:r>
              <a:rPr lang="en-US" dirty="0" err="1" smtClean="0"/>
              <a:t>Kresge</a:t>
            </a:r>
            <a:r>
              <a:rPr lang="en-US" dirty="0" smtClean="0"/>
              <a:t> Library Services</a:t>
            </a:r>
          </a:p>
          <a:p>
            <a:pPr marL="0" indent="0" algn="ctr">
              <a:buNone/>
            </a:pPr>
            <a:r>
              <a:rPr lang="en-US" dirty="0" smtClean="0"/>
              <a:t>University of Michigan</a:t>
            </a:r>
          </a:p>
          <a:p>
            <a:pPr marL="0" indent="0" algn="ctr">
              <a:buNone/>
            </a:pPr>
            <a:r>
              <a:rPr lang="en-US" dirty="0" smtClean="0"/>
              <a:t>cseeman@umich.edu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37757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Campus Library Consolidations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Consolidation provides three clear benefits to the University Library</a:t>
            </a:r>
          </a:p>
          <a:p>
            <a:pPr lvl="1"/>
            <a:r>
              <a:rPr lang="en-US" dirty="0" smtClean="0"/>
              <a:t>Allows the school to staff fewer access/service points.</a:t>
            </a:r>
          </a:p>
          <a:p>
            <a:pPr lvl="1"/>
            <a:r>
              <a:rPr lang="en-US" dirty="0" smtClean="0"/>
              <a:t>Allows the school to reduce staff or redeploy them to other operations.</a:t>
            </a:r>
          </a:p>
          <a:p>
            <a:pPr lvl="1"/>
            <a:r>
              <a:rPr lang="en-US" dirty="0" smtClean="0"/>
              <a:t>Allows the school to repurpose space used for ‘storage</a:t>
            </a:r>
            <a:r>
              <a:rPr lang="en-US" dirty="0" smtClean="0"/>
              <a:t>’</a:t>
            </a:r>
          </a:p>
          <a:p>
            <a:r>
              <a:rPr lang="en-US" dirty="0" smtClean="0"/>
              <a:t>Departmental Benefit – library space goes from ‘storage’ to program space.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45077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Campus Library Consolidations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Libraries can effectively </a:t>
            </a:r>
            <a:r>
              <a:rPr lang="en-US" dirty="0" smtClean="0"/>
              <a:t>manage </a:t>
            </a:r>
            <a:r>
              <a:rPr lang="en-US" dirty="0" smtClean="0"/>
              <a:t>a centralized collection with electronic resources available where the students are.</a:t>
            </a:r>
          </a:p>
          <a:p>
            <a:r>
              <a:rPr lang="en-US" dirty="0" smtClean="0"/>
              <a:t>Shift in focus for subject specialists to teach more that provide reference assistance creates opportunities to centralize that service.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8235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Medical Libraries (pre 2010)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 2010, the </a:t>
            </a:r>
            <a:r>
              <a:rPr lang="en-US" i="1" dirty="0"/>
              <a:t>Journal of the Medical Library Association</a:t>
            </a:r>
            <a:r>
              <a:rPr lang="en-US" dirty="0"/>
              <a:t> dedicated a special issue to managing through contraction of space with medical libraries. </a:t>
            </a:r>
            <a:endParaRPr lang="en-US" dirty="0" smtClean="0"/>
          </a:p>
          <a:p>
            <a:r>
              <a:rPr lang="en-US" dirty="0" smtClean="0"/>
              <a:t>Focused on leading libraries </a:t>
            </a:r>
            <a:r>
              <a:rPr lang="en-US" b="1" dirty="0" smtClean="0"/>
              <a:t>repurposing space </a:t>
            </a:r>
            <a:r>
              <a:rPr lang="en-US" dirty="0" smtClean="0"/>
              <a:t>used originally for print and making them student </a:t>
            </a:r>
            <a:r>
              <a:rPr lang="en-US" dirty="0" smtClean="0"/>
              <a:t>&amp; program areas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need for space and availability of electronic resources allowed people to revisit space allocations for the medical libraries.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67497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Medical Libraries (pre 2010)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</a:t>
            </a:r>
            <a:r>
              <a:rPr lang="en-US" dirty="0" smtClean="0"/>
              <a:t>2015, </a:t>
            </a:r>
            <a:r>
              <a:rPr lang="en-US" dirty="0"/>
              <a:t>the </a:t>
            </a:r>
            <a:r>
              <a:rPr lang="en-US" dirty="0" err="1" smtClean="0"/>
              <a:t>Taubman</a:t>
            </a:r>
            <a:r>
              <a:rPr lang="en-US" dirty="0" smtClean="0"/>
              <a:t> Heath Sciences Library at the University of Michigan went through a change that saw 90% of print removed from central campus.</a:t>
            </a:r>
          </a:p>
          <a:p>
            <a:r>
              <a:rPr lang="en-US" dirty="0" smtClean="0"/>
              <a:t>Remote storage of 400K volumes enabled the school to create more student spaces.</a:t>
            </a:r>
          </a:p>
          <a:p>
            <a:r>
              <a:rPr lang="en-US" dirty="0" smtClean="0"/>
              <a:t>Very popular virtual cadaver…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92788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Business Libraries	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Academic Business Libraries are contracting quickly.</a:t>
            </a:r>
          </a:p>
          <a:p>
            <a:r>
              <a:rPr lang="en-US" dirty="0" smtClean="0"/>
              <a:t>Academic Business Library Directors (ABLD) reports focus on just about every library (except Harvard) regularly losing space.</a:t>
            </a:r>
          </a:p>
          <a:p>
            <a:r>
              <a:rPr lang="en-US" dirty="0" smtClean="0"/>
              <a:t>As the resources for students became primarily online, the justification for space became difficult</a:t>
            </a:r>
            <a:r>
              <a:rPr lang="en-US" dirty="0" smtClean="0"/>
              <a:t>.</a:t>
            </a:r>
          </a:p>
          <a:p>
            <a:r>
              <a:rPr lang="en-US" dirty="0" smtClean="0"/>
              <a:t>None of these contractions had a “catastrophic impact” on the library’s ability to serve the community.</a:t>
            </a:r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21590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Business Libraries	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function of business titles ebbs over time.</a:t>
            </a:r>
          </a:p>
          <a:p>
            <a:r>
              <a:rPr lang="en-US" dirty="0" smtClean="0"/>
              <a:t>Resources start off as a business resource, but then (as they age) shift to business history, history, economics and other social sciences.</a:t>
            </a:r>
          </a:p>
          <a:p>
            <a:r>
              <a:rPr lang="en-US" dirty="0" smtClean="0"/>
              <a:t>The value is not as great for business schools.</a:t>
            </a:r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5153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Being a Good Citizen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Amid a realization that </a:t>
            </a:r>
            <a:r>
              <a:rPr lang="en-US" dirty="0" smtClean="0"/>
              <a:t>on-site print </a:t>
            </a:r>
            <a:r>
              <a:rPr lang="en-US" dirty="0" smtClean="0"/>
              <a:t>is less critical*, libraries have the flexibility to invite others into their space.</a:t>
            </a:r>
          </a:p>
          <a:p>
            <a:r>
              <a:rPr lang="en-US" dirty="0" smtClean="0"/>
              <a:t>Rick Anderson’s Library Journal columns encourage us to say yes!</a:t>
            </a:r>
          </a:p>
          <a:p>
            <a:pPr lvl="1"/>
            <a:r>
              <a:rPr lang="en-US" dirty="0"/>
              <a:t>The Battle over Library Spaces. Part 1: Saying Yes and Saying </a:t>
            </a:r>
            <a:r>
              <a:rPr lang="en-US" dirty="0" smtClean="0"/>
              <a:t>No (March 24, 2014)</a:t>
            </a:r>
          </a:p>
          <a:p>
            <a:pPr lvl="1"/>
            <a:r>
              <a:rPr lang="en-US" dirty="0"/>
              <a:t>The Battle over Library Spaces. Pt. 2: Being a Host with the Most </a:t>
            </a:r>
            <a:r>
              <a:rPr lang="en-US" dirty="0" smtClean="0"/>
              <a:t> (May 1, 2014)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Charleston 2015 - Corey Seeman University of Michigan (cseeman@umich.edu)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3442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 advClick="0" advTm="20000">
        <p:fade/>
      </p:transition>
    </mc:Choice>
    <mc:Fallback>
      <p:transition spd="med" advClick="0" advTm="2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sentation1" id="{C2CA5F94-33C2-4300-950D-3ECE275CC93D}" vid="{9D4EA1CC-280F-4C3D-856A-3736E1E91F9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458</TotalTime>
  <Words>1315</Words>
  <Application>Microsoft Office PowerPoint</Application>
  <PresentationFormat>Custom</PresentationFormat>
  <Paragraphs>124</Paragraphs>
  <Slides>20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HDOfficeLightV0</vt:lpstr>
      <vt:lpstr>Less is More...Likely: Lessons from Departmental Libraries in the Decreasing World of Library Space</vt:lpstr>
      <vt:lpstr>Economics of Campus Real Estate</vt:lpstr>
      <vt:lpstr>Campus Library Consolidations</vt:lpstr>
      <vt:lpstr>Campus Library Consolidations</vt:lpstr>
      <vt:lpstr>Medical Libraries (pre 2010)</vt:lpstr>
      <vt:lpstr>Medical Libraries (pre 2010)</vt:lpstr>
      <vt:lpstr>Business Libraries </vt:lpstr>
      <vt:lpstr>Business Libraries </vt:lpstr>
      <vt:lpstr>Being a Good Citizen</vt:lpstr>
      <vt:lpstr>So...About Kresge Library</vt:lpstr>
      <vt:lpstr>So...About Kresge Library</vt:lpstr>
      <vt:lpstr>Gertrude Stein Quote</vt:lpstr>
      <vt:lpstr>Where can I sit?</vt:lpstr>
      <vt:lpstr>Where can I sit?</vt:lpstr>
      <vt:lpstr>Stages of the Kresge project</vt:lpstr>
      <vt:lpstr>Moving to an eLibrary</vt:lpstr>
      <vt:lpstr>The New Work of the Library</vt:lpstr>
      <vt:lpstr>Providing Value With New Constraints</vt:lpstr>
      <vt:lpstr>Forget the Past</vt:lpstr>
      <vt:lpstr>Thank you </vt:lpstr>
    </vt:vector>
  </TitlesOfParts>
  <Company>University of Michigan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Seeman, Corey</dc:creator>
  <cp:lastModifiedBy>Corey Seeman</cp:lastModifiedBy>
  <cp:revision>40</cp:revision>
  <cp:lastPrinted>2015-10-13T18:09:59Z</cp:lastPrinted>
  <dcterms:created xsi:type="dcterms:W3CDTF">2015-10-13T16:23:52Z</dcterms:created>
  <dcterms:modified xsi:type="dcterms:W3CDTF">2015-11-04T13:48:29Z</dcterms:modified>
</cp:coreProperties>
</file>