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56" r:id="rId2"/>
    <p:sldId id="284" r:id="rId3"/>
    <p:sldId id="287" r:id="rId4"/>
    <p:sldId id="288" r:id="rId5"/>
    <p:sldId id="324" r:id="rId6"/>
    <p:sldId id="305" r:id="rId7"/>
    <p:sldId id="327" r:id="rId8"/>
    <p:sldId id="306" r:id="rId9"/>
    <p:sldId id="280" r:id="rId10"/>
    <p:sldId id="286" r:id="rId11"/>
    <p:sldId id="323" r:id="rId12"/>
    <p:sldId id="307" r:id="rId13"/>
    <p:sldId id="289" r:id="rId14"/>
    <p:sldId id="310" r:id="rId15"/>
    <p:sldId id="318" r:id="rId16"/>
    <p:sldId id="313" r:id="rId17"/>
    <p:sldId id="326" r:id="rId18"/>
    <p:sldId id="315" r:id="rId19"/>
    <p:sldId id="301" r:id="rId20"/>
    <p:sldId id="314" r:id="rId21"/>
    <p:sldId id="291" r:id="rId22"/>
    <p:sldId id="308" r:id="rId23"/>
    <p:sldId id="316" r:id="rId24"/>
    <p:sldId id="319" r:id="rId25"/>
    <p:sldId id="322" r:id="rId26"/>
    <p:sldId id="292" r:id="rId27"/>
    <p:sldId id="309" r:id="rId28"/>
    <p:sldId id="320" r:id="rId29"/>
    <p:sldId id="311" r:id="rId30"/>
    <p:sldId id="312" r:id="rId31"/>
    <p:sldId id="321" r:id="rId32"/>
    <p:sldId id="294" r:id="rId33"/>
    <p:sldId id="317" r:id="rId34"/>
    <p:sldId id="325" r:id="rId35"/>
    <p:sldId id="283" r:id="rId36"/>
    <p:sldId id="304" r:id="rId37"/>
    <p:sldId id="300" r:id="rId38"/>
    <p:sldId id="303" r:id="rId39"/>
    <p:sldId id="299" r:id="rId40"/>
    <p:sldId id="295" r:id="rId41"/>
    <p:sldId id="298" r:id="rId42"/>
    <p:sldId id="297" r:id="rId43"/>
    <p:sldId id="296" r:id="rId4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DADE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53" autoAdjust="0"/>
  </p:normalViewPr>
  <p:slideViewPr>
    <p:cSldViewPr>
      <p:cViewPr varScale="1">
        <p:scale>
          <a:sx n="115" d="100"/>
          <a:sy n="115" d="100"/>
        </p:scale>
        <p:origin x="150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27FC182-6A06-4DBA-BD0C-E618988E187C}" type="datetimeFigureOut">
              <a:rPr lang="en-US"/>
              <a:pPr>
                <a:defRPr/>
              </a:pPr>
              <a:t>4/1/2016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B57BE532-149F-4904-A1E2-4229AD6D78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98281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BDD1B3B-8330-43D1-949F-D5003FF72365}" type="datetimeFigureOut">
              <a:rPr lang="en-US"/>
              <a:pPr>
                <a:defRPr/>
              </a:pPr>
              <a:t>4/1/2016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6C44EF0-E5D4-476A-A8C2-71551F9C61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89857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44EF0-E5D4-476A-A8C2-71551F9C61A3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011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44EF0-E5D4-476A-A8C2-71551F9C61A3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3813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2130425"/>
            <a:ext cx="5791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0" y="3886200"/>
            <a:ext cx="4343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642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828800" y="6356350"/>
            <a:ext cx="7162800" cy="365125"/>
          </a:xfrm>
        </p:spPr>
        <p:txBody>
          <a:bodyPr/>
          <a:lstStyle>
            <a:lvl1pPr algn="ctr">
              <a:defRPr lang="en-US" b="1" i="1" u="none" strike="noStrik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809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828800" y="6356350"/>
            <a:ext cx="7162800" cy="365125"/>
          </a:xfrm>
        </p:spPr>
        <p:txBody>
          <a:bodyPr/>
          <a:lstStyle>
            <a:lvl1pPr algn="ctr">
              <a:defRPr lang="en-US" b="1" i="1" u="none" strike="noStrik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010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E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228600" y="274638"/>
            <a:ext cx="87630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828800" y="1189038"/>
            <a:ext cx="7162800" cy="505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2052" name="Picture 2" descr="H:\Writing and Conferences\Charleston\Charleston 2014\Squirrel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779651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340475"/>
            <a:ext cx="71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en-US" sz="1200" b="1" i="1" u="none" strike="noStrik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</p:sldLayoutIdLst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flickr.com/cseeman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flickr.com/people/cseeman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flickr.com/photos/cseeman/albums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flickr.com/photos/cseeman/collections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lickr.com/groups/michiganlibraries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" TargetMode="External"/><Relationship Id="rId2" Type="http://schemas.openxmlformats.org/officeDocument/2006/relationships/hyperlink" Target="https://creativecommons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lickr.com/creativecommons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37044016@N08/" TargetMode="External"/><Relationship Id="rId2" Type="http://schemas.openxmlformats.org/officeDocument/2006/relationships/hyperlink" Target="https://www.flickr.com/photos/alpenacountylibrary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lickr.com/photos/elpl" TargetMode="External"/><Relationship Id="rId5" Type="http://schemas.openxmlformats.org/officeDocument/2006/relationships/hyperlink" Target="https://www.flickr.com/photos/33590329@N05/" TargetMode="External"/><Relationship Id="rId4" Type="http://schemas.openxmlformats.org/officeDocument/2006/relationships/hyperlink" Target="https://www.flickr.com/photos/cantonpubliclibrary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kalamazoopubliclibrary" TargetMode="External"/><Relationship Id="rId2" Type="http://schemas.openxmlformats.org/officeDocument/2006/relationships/hyperlink" Target="https://www.flickr.com/photos/27279835@N04/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flickr.com/photos/7523813@N07" TargetMode="External"/><Relationship Id="rId4" Type="http://schemas.openxmlformats.org/officeDocument/2006/relationships/hyperlink" Target="https://www.flickr.com/photos/9867582@N03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06763757@N08" TargetMode="External"/><Relationship Id="rId2" Type="http://schemas.openxmlformats.org/officeDocument/2006/relationships/hyperlink" Target="https://www.flickr.com/photos/begcpl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infotoday.com/mls/nov10/Dawson.shtml" TargetMode="External"/><Relationship Id="rId4" Type="http://schemas.openxmlformats.org/officeDocument/2006/relationships/hyperlink" Target="https://www.flickr.com/photos/lesterpubliclibrary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msumainlibrary" TargetMode="External"/><Relationship Id="rId2" Type="http://schemas.openxmlformats.org/officeDocument/2006/relationships/hyperlink" Target="https://www.flickr.com/photos/mlibrary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lickr.com/commons/institutions/" TargetMode="External"/><Relationship Id="rId5" Type="http://schemas.openxmlformats.org/officeDocument/2006/relationships/hyperlink" Target="https://www.flickr.com/commons" TargetMode="External"/><Relationship Id="rId4" Type="http://schemas.openxmlformats.org/officeDocument/2006/relationships/hyperlink" Target="https://www.flickr.com/photos/library_of_congress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oc.gov/rr/print/flickr_report_final.pdf" TargetMode="Externa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journals.ala.org/ltr/article/view/4658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8305800" cy="2438400"/>
          </a:xfrm>
        </p:spPr>
        <p:txBody>
          <a:bodyPr>
            <a:normAutofit/>
          </a:bodyPr>
          <a:lstStyle/>
          <a:p>
            <a:r>
              <a:rPr lang="en-US" sz="3600" dirty="0"/>
              <a:t>Building a Digital Image Collection With </a:t>
            </a:r>
            <a:r>
              <a:rPr lang="en-US" sz="3600" dirty="0" err="1"/>
              <a:t>flickr</a:t>
            </a:r>
            <a:r>
              <a:rPr lang="en-US" sz="3600" dirty="0"/>
              <a:t>: A low (or no) cost approach to sharing your digital assets</a:t>
            </a:r>
            <a:endParaRPr lang="en-US" altLang="en-US" sz="3600" dirty="0" smtClean="0">
              <a:latin typeface="Arial Narrow" panose="020B0606020202030204" pitchFamily="34" charset="0"/>
            </a:endParaRP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400800" cy="3352800"/>
          </a:xfrm>
        </p:spPr>
        <p:txBody>
          <a:bodyPr>
            <a:normAutofit lnSpcReduction="10000"/>
          </a:bodyPr>
          <a:lstStyle/>
          <a:p>
            <a:r>
              <a:rPr lang="en-US" altLang="en-US" sz="2800" b="1" i="1" dirty="0" smtClean="0">
                <a:solidFill>
                  <a:schemeClr val="tx1"/>
                </a:solidFill>
              </a:rPr>
              <a:t>Corey </a:t>
            </a:r>
            <a:r>
              <a:rPr lang="en-US" altLang="en-US" sz="2800" b="1" i="1" dirty="0" err="1" smtClean="0">
                <a:solidFill>
                  <a:schemeClr val="tx1"/>
                </a:solidFill>
              </a:rPr>
              <a:t>Seeman</a:t>
            </a:r>
            <a:endParaRPr lang="en-US" altLang="en-US" sz="2800" b="1" i="1" dirty="0" smtClean="0">
              <a:solidFill>
                <a:schemeClr val="tx1"/>
              </a:solidFill>
            </a:endParaRPr>
          </a:p>
          <a:p>
            <a:r>
              <a:rPr lang="en-US" altLang="en-US" sz="2800" b="1" i="1" dirty="0" smtClean="0">
                <a:solidFill>
                  <a:schemeClr val="tx1"/>
                </a:solidFill>
              </a:rPr>
              <a:t>University of Michigan</a:t>
            </a:r>
          </a:p>
          <a:p>
            <a:r>
              <a:rPr lang="en-US" altLang="en-US" sz="2800" b="1" i="1" u="sng" dirty="0" smtClean="0">
                <a:solidFill>
                  <a:schemeClr val="tx1"/>
                </a:solidFill>
              </a:rPr>
              <a:t>tinyurl.com/csflickr2016</a:t>
            </a:r>
          </a:p>
          <a:p>
            <a:endParaRPr lang="en-US" altLang="en-US" sz="2800" b="1" i="1" u="sng" dirty="0" smtClean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Library of Michigan's 2016 </a:t>
            </a:r>
            <a:r>
              <a:rPr lang="en-US" sz="2800" dirty="0" err="1">
                <a:solidFill>
                  <a:schemeClr val="tx1"/>
                </a:solidFill>
              </a:rPr>
              <a:t>Loleta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Fyan</a:t>
            </a:r>
            <a:r>
              <a:rPr lang="en-US" sz="2800" dirty="0">
                <a:solidFill>
                  <a:schemeClr val="tx1"/>
                </a:solidFill>
              </a:rPr>
              <a:t> Small and Rural Libraries </a:t>
            </a:r>
            <a:r>
              <a:rPr lang="en-US" sz="2800" dirty="0" smtClean="0">
                <a:solidFill>
                  <a:schemeClr val="tx1"/>
                </a:solidFill>
              </a:rPr>
              <a:t>Conference</a:t>
            </a:r>
          </a:p>
          <a:p>
            <a:r>
              <a:rPr lang="en-US" altLang="en-US" sz="2800" b="1" i="1" dirty="0" smtClean="0">
                <a:solidFill>
                  <a:schemeClr val="tx1"/>
                </a:solidFill>
              </a:rPr>
              <a:t>Mackinac Island, Michigan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About </a:t>
            </a:r>
            <a:r>
              <a:rPr lang="en-US" dirty="0" err="1" smtClean="0"/>
              <a:t>flickr</a:t>
            </a:r>
            <a:endParaRPr lang="en-US" dirty="0" smtClean="0"/>
          </a:p>
          <a:p>
            <a:r>
              <a:rPr lang="en-US" dirty="0" smtClean="0"/>
              <a:t>Key benefits (7 Fs</a:t>
            </a:r>
            <a:r>
              <a:rPr lang="en-US" dirty="0" smtClean="0"/>
              <a:t>)</a:t>
            </a:r>
          </a:p>
          <a:p>
            <a:r>
              <a:rPr lang="en-US" dirty="0" smtClean="0"/>
              <a:t>Your Images – Your Rights</a:t>
            </a:r>
            <a:endParaRPr lang="en-US" dirty="0" smtClean="0"/>
          </a:p>
          <a:p>
            <a:r>
              <a:rPr lang="en-US" dirty="0" smtClean="0"/>
              <a:t>Libraries on </a:t>
            </a:r>
            <a:r>
              <a:rPr lang="en-US" dirty="0" err="1" smtClean="0"/>
              <a:t>flickr</a:t>
            </a:r>
            <a:endParaRPr lang="en-US" dirty="0" smtClean="0"/>
          </a:p>
          <a:p>
            <a:r>
              <a:rPr lang="en-US" dirty="0" smtClean="0"/>
              <a:t>Additional resources &amp; Readings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991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</a:t>
            </a:r>
            <a:r>
              <a:rPr lang="en-US" dirty="0" err="1" smtClean="0"/>
              <a:t>flickr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flickr.com</a:t>
            </a:r>
          </a:p>
          <a:p>
            <a:r>
              <a:rPr lang="en-US" dirty="0" smtClean="0"/>
              <a:t>Currently a subsidiary of Yahoo!</a:t>
            </a:r>
          </a:p>
          <a:p>
            <a:r>
              <a:rPr lang="en-US" dirty="0" smtClean="0"/>
              <a:t>HOWEVER, it apparently is being shopped for a new owner.</a:t>
            </a:r>
          </a:p>
          <a:p>
            <a:r>
              <a:rPr lang="en-US" dirty="0" err="1" smtClean="0"/>
              <a:t>flickr</a:t>
            </a:r>
            <a:r>
              <a:rPr lang="en-US" dirty="0" smtClean="0"/>
              <a:t> was an independent company founded in 2004 that was purchased by Yahoo! In 2005.</a:t>
            </a:r>
          </a:p>
          <a:p>
            <a:r>
              <a:rPr lang="en-US" dirty="0" smtClean="0"/>
              <a:t>Historically designed for photographers </a:t>
            </a:r>
            <a:endParaRPr lang="en-US" dirty="0" smtClean="0"/>
          </a:p>
          <a:p>
            <a:r>
              <a:rPr lang="en-US" dirty="0" smtClean="0"/>
              <a:t>Community of photographers!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340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</a:t>
            </a:r>
            <a:r>
              <a:rPr lang="en-US" dirty="0" err="1" smtClean="0"/>
              <a:t>flickr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Other photo services</a:t>
            </a:r>
          </a:p>
          <a:p>
            <a:r>
              <a:rPr lang="en-US" sz="2800" dirty="0" err="1" smtClean="0"/>
              <a:t>Instagram</a:t>
            </a:r>
            <a:r>
              <a:rPr lang="en-US" sz="2800" dirty="0" smtClean="0"/>
              <a:t> - instagram.com</a:t>
            </a:r>
          </a:p>
          <a:p>
            <a:r>
              <a:rPr lang="en-US" sz="2800" dirty="0" err="1" smtClean="0"/>
              <a:t>Imgur</a:t>
            </a:r>
            <a:r>
              <a:rPr lang="en-US" sz="2800" dirty="0" smtClean="0"/>
              <a:t> - imgur.com</a:t>
            </a:r>
          </a:p>
          <a:p>
            <a:r>
              <a:rPr lang="en-US" sz="2800" dirty="0" err="1" smtClean="0"/>
              <a:t>Photobucket</a:t>
            </a:r>
            <a:r>
              <a:rPr lang="en-US" sz="2800" dirty="0" smtClean="0"/>
              <a:t> - photobucket.com</a:t>
            </a:r>
          </a:p>
          <a:p>
            <a:r>
              <a:rPr lang="en-US" sz="2800" dirty="0" err="1" smtClean="0"/>
              <a:t>Shutterfly</a:t>
            </a:r>
            <a:r>
              <a:rPr lang="en-US" sz="2800" dirty="0" smtClean="0"/>
              <a:t> - www.shutterfly.com</a:t>
            </a:r>
          </a:p>
          <a:p>
            <a:r>
              <a:rPr lang="en-US" sz="2800" dirty="0" err="1" smtClean="0"/>
              <a:t>SmugMug</a:t>
            </a:r>
            <a:r>
              <a:rPr lang="en-US" sz="2800" dirty="0" smtClean="0"/>
              <a:t> - Smugmug.com</a:t>
            </a:r>
          </a:p>
          <a:p>
            <a:r>
              <a:rPr lang="en-US" sz="2800" dirty="0" smtClean="0"/>
              <a:t>Google Photos (Picasa) - photos.google.com</a:t>
            </a:r>
          </a:p>
          <a:p>
            <a:r>
              <a:rPr lang="en-US" b="1" i="1" dirty="0" smtClean="0"/>
              <a:t>It’s a constantly </a:t>
            </a:r>
            <a:r>
              <a:rPr lang="en-US" b="1" i="1" dirty="0" smtClean="0"/>
              <a:t>changing </a:t>
            </a:r>
            <a:r>
              <a:rPr lang="en-US" b="1" i="1" dirty="0" smtClean="0"/>
              <a:t>environment!</a:t>
            </a:r>
            <a:endParaRPr lang="en-US" b="1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543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</a:t>
            </a:r>
            <a:r>
              <a:rPr lang="en-US" dirty="0" err="1" smtClean="0"/>
              <a:t>flickr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build collections in all areas:</a:t>
            </a:r>
          </a:p>
          <a:p>
            <a:pPr lvl="1"/>
            <a:r>
              <a:rPr lang="en-US" dirty="0" smtClean="0"/>
              <a:t>Event photos</a:t>
            </a:r>
          </a:p>
          <a:p>
            <a:pPr lvl="1"/>
            <a:r>
              <a:rPr lang="en-US" dirty="0" smtClean="0"/>
              <a:t>Staff photos</a:t>
            </a:r>
          </a:p>
          <a:p>
            <a:pPr lvl="1"/>
            <a:r>
              <a:rPr lang="en-US" dirty="0" smtClean="0"/>
              <a:t>Construction updates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  <p:pic>
        <p:nvPicPr>
          <p:cNvPr id="1026" name="Picture 2" descr="https://c1.staticflickr.com/1/551/19282513991_4c2a82cedf_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924" y="4574382"/>
            <a:ext cx="228600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2.staticflickr.com/8/7447/16559495025_19fae3d92b_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324" y="3309938"/>
            <a:ext cx="228600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2.staticflickr.com/8/7339/16202803390_ae5d7d760d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989138"/>
            <a:ext cx="228600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c2.staticflickr.com/8/7447/9145961913_16d57b76b4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810000"/>
            <a:ext cx="3048000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249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https://c2.staticflickr.com/8/7079/13443825515_dd04854c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780607"/>
            <a:ext cx="47625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</a:t>
            </a:r>
            <a:r>
              <a:rPr lang="en-US" dirty="0" err="1" smtClean="0"/>
              <a:t>flickr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Library </a:t>
            </a:r>
            <a:r>
              <a:rPr lang="en-US" dirty="0" smtClean="0"/>
              <a:t>Exhibits</a:t>
            </a:r>
          </a:p>
          <a:p>
            <a:pPr lvl="1"/>
            <a:r>
              <a:rPr lang="en-US" dirty="0" smtClean="0"/>
              <a:t>Historical Collections</a:t>
            </a:r>
          </a:p>
          <a:p>
            <a:pPr lvl="1"/>
            <a:r>
              <a:rPr lang="en-US" dirty="0" smtClean="0"/>
              <a:t>Digital Collections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  <p:pic>
        <p:nvPicPr>
          <p:cNvPr id="2052" name="Picture 4" descr="https://c2.staticflickr.com/4/3737/13517935265_27c57d35a3_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" t="2032" r="3704" b="2499"/>
          <a:stretch/>
        </p:blipFill>
        <p:spPr bwMode="auto">
          <a:xfrm>
            <a:off x="1856054" y="2743200"/>
            <a:ext cx="1461666" cy="215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c2.staticflickr.com/6/5340/17538396381_53287f4efa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956569"/>
            <a:ext cx="2282422" cy="151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c1.staticflickr.com/7/6055/6212353347_f4d5cea181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078" y="4800600"/>
            <a:ext cx="2015900" cy="134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557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</a:t>
            </a:r>
            <a:r>
              <a:rPr lang="en-US" dirty="0" err="1" smtClean="0"/>
              <a:t>flickr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Creating digital images is much easier now.</a:t>
            </a:r>
          </a:p>
          <a:p>
            <a:r>
              <a:rPr lang="en-US" dirty="0" smtClean="0"/>
              <a:t>Low-cost flatbed scanners</a:t>
            </a:r>
          </a:p>
          <a:p>
            <a:r>
              <a:rPr lang="en-US" dirty="0" smtClean="0"/>
              <a:t>Services like </a:t>
            </a:r>
            <a:r>
              <a:rPr lang="en-US" dirty="0" err="1" smtClean="0"/>
              <a:t>Legacybox</a:t>
            </a:r>
            <a:r>
              <a:rPr lang="en-US" dirty="0"/>
              <a:t> (</a:t>
            </a:r>
            <a:r>
              <a:rPr lang="en-US" dirty="0" smtClean="0"/>
              <a:t>legacybox.com) to scan photos and movies/VHS tapes</a:t>
            </a:r>
          </a:p>
          <a:p>
            <a:r>
              <a:rPr lang="en-US" dirty="0" smtClean="0"/>
              <a:t>Collaborate with local community organizations and volunteers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791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</a:t>
            </a:r>
            <a:r>
              <a:rPr lang="en-US" dirty="0" err="1" smtClean="0"/>
              <a:t>flickr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Getting Started</a:t>
            </a:r>
          </a:p>
          <a:p>
            <a:r>
              <a:rPr lang="en-US" sz="2800" dirty="0" smtClean="0"/>
              <a:t>You need a Yahoo! Account</a:t>
            </a:r>
          </a:p>
          <a:p>
            <a:r>
              <a:rPr lang="en-US" sz="2800" dirty="0" smtClean="0"/>
              <a:t>Sign-up for </a:t>
            </a:r>
            <a:r>
              <a:rPr lang="en-US" sz="2800" dirty="0" err="1" smtClean="0"/>
              <a:t>flickr</a:t>
            </a:r>
            <a:endParaRPr lang="en-US" sz="2800" dirty="0" smtClean="0"/>
          </a:p>
          <a:p>
            <a:r>
              <a:rPr lang="en-US" sz="2800" dirty="0" smtClean="0"/>
              <a:t>Do not need a PRO account</a:t>
            </a:r>
          </a:p>
          <a:p>
            <a:r>
              <a:rPr lang="en-US" sz="2800" dirty="0" smtClean="0"/>
              <a:t>Base account has 1 TB of storage</a:t>
            </a:r>
          </a:p>
          <a:p>
            <a:r>
              <a:rPr lang="en-US" sz="2800" dirty="0" smtClean="0"/>
              <a:t>This may change </a:t>
            </a:r>
            <a:r>
              <a:rPr lang="en-US" sz="2800" i="1" dirty="0" smtClean="0"/>
              <a:t>(actually – it will definitely change</a:t>
            </a:r>
            <a:r>
              <a:rPr lang="en-US" sz="2800" i="1" dirty="0" smtClean="0"/>
              <a:t>!)</a:t>
            </a:r>
          </a:p>
          <a:p>
            <a:r>
              <a:rPr lang="en-US" altLang="en-US" sz="2800" dirty="0"/>
              <a:t>Corey’s </a:t>
            </a:r>
            <a:r>
              <a:rPr lang="en-US" altLang="en-US" sz="2800" dirty="0" err="1"/>
              <a:t>flickr</a:t>
            </a:r>
            <a:r>
              <a:rPr lang="en-US" altLang="en-US" sz="2800" dirty="0"/>
              <a:t> </a:t>
            </a:r>
            <a:r>
              <a:rPr lang="en-US" altLang="en-US" sz="2800" dirty="0" smtClean="0"/>
              <a:t>page: </a:t>
            </a:r>
            <a:r>
              <a:rPr lang="en-US" altLang="en-US" sz="2800" dirty="0" smtClean="0">
                <a:hlinkClick r:id="rId2" action="ppaction://hlinkfile"/>
              </a:rPr>
              <a:t>flickr.com/</a:t>
            </a:r>
            <a:r>
              <a:rPr lang="en-US" altLang="en-US" sz="2800" dirty="0" err="1" smtClean="0">
                <a:hlinkClick r:id="rId2" action="ppaction://hlinkfile"/>
              </a:rPr>
              <a:t>cseeman</a:t>
            </a:r>
            <a:endParaRPr lang="en-US" altLang="en-US" sz="2800" dirty="0" smtClean="0"/>
          </a:p>
          <a:p>
            <a:endParaRPr lang="en-US" altLang="en-US" sz="2800" dirty="0"/>
          </a:p>
          <a:p>
            <a:endParaRPr lang="en-US" i="1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847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benefits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263" y="3047449"/>
            <a:ext cx="6306406" cy="3601880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6" name="Cloud Callout 5"/>
          <p:cNvSpPr/>
          <p:nvPr/>
        </p:nvSpPr>
        <p:spPr>
          <a:xfrm>
            <a:off x="5645967" y="1057944"/>
            <a:ext cx="2728863" cy="1963741"/>
          </a:xfrm>
          <a:prstGeom prst="cloudCallout">
            <a:avLst>
              <a:gd name="adj1" fmla="val -60623"/>
              <a:gd name="adj2" fmla="val 92351"/>
            </a:avLst>
          </a:prstGeom>
          <a:solidFill>
            <a:srgbClr val="FFFF9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Friends (&amp; connections)</a:t>
            </a:r>
            <a:endParaRPr lang="en-US" sz="2400" dirty="0"/>
          </a:p>
        </p:txBody>
      </p:sp>
      <p:sp>
        <p:nvSpPr>
          <p:cNvPr id="7" name="Cloud Callout 6"/>
          <p:cNvSpPr/>
          <p:nvPr/>
        </p:nvSpPr>
        <p:spPr>
          <a:xfrm>
            <a:off x="1235800" y="1354025"/>
            <a:ext cx="2167841" cy="1290783"/>
          </a:xfrm>
          <a:prstGeom prst="cloudCallout">
            <a:avLst>
              <a:gd name="adj1" fmla="val 167828"/>
              <a:gd name="adj2" fmla="val 175967"/>
            </a:avLst>
          </a:prstGeom>
          <a:solidFill>
            <a:srgbClr val="FFFF9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Flexibility</a:t>
            </a:r>
            <a:endParaRPr lang="en-US" sz="2400" dirty="0"/>
          </a:p>
          <a:p>
            <a:pPr algn="ctr"/>
            <a:endParaRPr lang="en-US" dirty="0"/>
          </a:p>
        </p:txBody>
      </p:sp>
      <p:sp>
        <p:nvSpPr>
          <p:cNvPr id="8" name="Cloud Callout 7"/>
          <p:cNvSpPr/>
          <p:nvPr/>
        </p:nvSpPr>
        <p:spPr>
          <a:xfrm rot="169936">
            <a:off x="3218984" y="1655757"/>
            <a:ext cx="2782233" cy="1190157"/>
          </a:xfrm>
          <a:prstGeom prst="cloudCallout">
            <a:avLst>
              <a:gd name="adj1" fmla="val 25942"/>
              <a:gd name="adj2" fmla="val 17971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Functionality</a:t>
            </a:r>
            <a:endParaRPr lang="en-US" sz="2400" dirty="0"/>
          </a:p>
        </p:txBody>
      </p:sp>
      <p:sp>
        <p:nvSpPr>
          <p:cNvPr id="9" name="Cloud Callout 8"/>
          <p:cNvSpPr/>
          <p:nvPr/>
        </p:nvSpPr>
        <p:spPr>
          <a:xfrm>
            <a:off x="6730664" y="2483818"/>
            <a:ext cx="2273405" cy="2068670"/>
          </a:xfrm>
          <a:prstGeom prst="cloudCallout">
            <a:avLst>
              <a:gd name="adj1" fmla="val -73904"/>
              <a:gd name="adj2" fmla="val 274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Forever (&amp; archiving images)</a:t>
            </a:r>
            <a:endParaRPr lang="en-US" dirty="0"/>
          </a:p>
        </p:txBody>
      </p:sp>
      <p:sp>
        <p:nvSpPr>
          <p:cNvPr id="10" name="Cloud Callout 9"/>
          <p:cNvSpPr/>
          <p:nvPr/>
        </p:nvSpPr>
        <p:spPr>
          <a:xfrm>
            <a:off x="1407347" y="2683331"/>
            <a:ext cx="2537256" cy="1261032"/>
          </a:xfrm>
          <a:prstGeom prst="cloudCallout">
            <a:avLst>
              <a:gd name="adj1" fmla="val 108284"/>
              <a:gd name="adj2" fmla="val 79149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Findability</a:t>
            </a:r>
            <a:endParaRPr lang="en-US" sz="2400" dirty="0"/>
          </a:p>
        </p:txBody>
      </p:sp>
      <p:sp>
        <p:nvSpPr>
          <p:cNvPr id="11" name="Cloud Callout 10"/>
          <p:cNvSpPr/>
          <p:nvPr/>
        </p:nvSpPr>
        <p:spPr>
          <a:xfrm>
            <a:off x="1484278" y="3648744"/>
            <a:ext cx="2654332" cy="1927656"/>
          </a:xfrm>
          <a:prstGeom prst="cloudCallout">
            <a:avLst>
              <a:gd name="adj1" fmla="val 80830"/>
              <a:gd name="adj2" fmla="val -5097"/>
            </a:avLst>
          </a:prstGeom>
          <a:solidFill>
            <a:srgbClr val="FFFF9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Figures (&amp; Statistics)</a:t>
            </a:r>
            <a:endParaRPr lang="en-US" sz="2800" dirty="0"/>
          </a:p>
          <a:p>
            <a:pPr algn="ctr"/>
            <a:endParaRPr lang="en-US" dirty="0"/>
          </a:p>
        </p:txBody>
      </p:sp>
      <p:sp>
        <p:nvSpPr>
          <p:cNvPr id="13" name="Cloud Callout 12"/>
          <p:cNvSpPr/>
          <p:nvPr/>
        </p:nvSpPr>
        <p:spPr>
          <a:xfrm>
            <a:off x="7543800" y="4353415"/>
            <a:ext cx="1460269" cy="1222986"/>
          </a:xfrm>
          <a:prstGeom prst="cloudCallout">
            <a:avLst>
              <a:gd name="adj1" fmla="val -167466"/>
              <a:gd name="adj2" fmla="val -63970"/>
            </a:avLst>
          </a:prstGeom>
          <a:solidFill>
            <a:srgbClr val="FFFF9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Free!</a:t>
            </a:r>
            <a:endParaRPr lang="en-US" sz="2400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252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Benefits - Functionality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Easy to load images and videos</a:t>
            </a:r>
          </a:p>
          <a:p>
            <a:r>
              <a:rPr lang="en-US" dirty="0" smtClean="0"/>
              <a:t>Items are </a:t>
            </a:r>
            <a:r>
              <a:rPr lang="en-US" dirty="0" smtClean="0"/>
              <a:t>arranged </a:t>
            </a:r>
            <a:r>
              <a:rPr lang="en-US" dirty="0" smtClean="0"/>
              <a:t>as they are </a:t>
            </a:r>
            <a:r>
              <a:rPr lang="en-US" dirty="0" smtClean="0"/>
              <a:t>loaded.</a:t>
            </a:r>
          </a:p>
          <a:p>
            <a:r>
              <a:rPr lang="en-US" dirty="0" smtClean="0"/>
              <a:t>People find them by tags (descriptive terms), titles, albums and groups.</a:t>
            </a:r>
          </a:p>
          <a:p>
            <a:r>
              <a:rPr lang="en-US" dirty="0" smtClean="0"/>
              <a:t>Images can be public or private.</a:t>
            </a:r>
          </a:p>
          <a:p>
            <a:r>
              <a:rPr lang="en-US" dirty="0" smtClean="0"/>
              <a:t>Internal image editor (Aviary) is really useful!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243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Benefits - Functionality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Your Profile page is a good place to add information about your library.</a:t>
            </a:r>
          </a:p>
          <a:p>
            <a:r>
              <a:rPr lang="en-US" sz="2400" dirty="0">
                <a:hlinkClick r:id="rId2"/>
              </a:rPr>
              <a:t>https://www.flickr.com/people/cseeman</a:t>
            </a:r>
            <a:r>
              <a:rPr lang="en-US" sz="2400" dirty="0" smtClean="0">
                <a:hlinkClick r:id="rId2"/>
              </a:rPr>
              <a:t>/</a:t>
            </a:r>
            <a:endParaRPr lang="en-US" sz="2400" dirty="0" smtClean="0"/>
          </a:p>
          <a:p>
            <a:endParaRPr lang="en-US" sz="24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435982"/>
            <a:ext cx="4876800" cy="392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989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Benefits - Functionality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flickr</a:t>
            </a:r>
            <a:r>
              <a:rPr lang="en-US" dirty="0" smtClean="0"/>
              <a:t> web-based loader</a:t>
            </a:r>
          </a:p>
          <a:p>
            <a:r>
              <a:rPr lang="en-US" dirty="0" smtClean="0"/>
              <a:t>Change descriptors now or later.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426956"/>
            <a:ext cx="6553200" cy="3821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68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Benefits – Flexibility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Albums and Collections to pull like things together.</a:t>
            </a:r>
          </a:p>
          <a:p>
            <a:r>
              <a:rPr lang="en-US" dirty="0" smtClean="0"/>
              <a:t>This allows you to pull together and segregate collection items from building and event </a:t>
            </a:r>
            <a:r>
              <a:rPr lang="en-US" dirty="0" smtClean="0"/>
              <a:t>photos.</a:t>
            </a:r>
          </a:p>
          <a:p>
            <a:r>
              <a:rPr lang="en-US" dirty="0" smtClean="0"/>
              <a:t>Creates nice ways to share pictures with members of your community.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842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Benefits - Flexibility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Albums can be for </a:t>
            </a:r>
            <a:r>
              <a:rPr lang="en-US" sz="2400" dirty="0" smtClean="0"/>
              <a:t>anything and are only for your account.</a:t>
            </a:r>
          </a:p>
          <a:p>
            <a:r>
              <a:rPr lang="en-US" sz="2400" dirty="0">
                <a:hlinkClick r:id="rId2"/>
              </a:rPr>
              <a:t>https://www.flickr.com/photos/cseeman/albums</a:t>
            </a:r>
            <a:r>
              <a:rPr lang="en-US" sz="2400" dirty="0" smtClean="0">
                <a:hlinkClick r:id="rId2"/>
              </a:rPr>
              <a:t>/</a:t>
            </a:r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  <p:pic>
        <p:nvPicPr>
          <p:cNvPr id="2050" name="Picture 2" descr="C:\Users\Corey\Pictures\Capture\Capture_03312016_203213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2590800"/>
            <a:ext cx="6626457" cy="3316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5876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Benefits - Flexibility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Collections can bring together similar albums (dance, lighthouses)</a:t>
            </a:r>
          </a:p>
          <a:p>
            <a:r>
              <a:rPr lang="en-US" sz="2000" dirty="0">
                <a:hlinkClick r:id="rId2"/>
              </a:rPr>
              <a:t>https://www.flickr.com/photos/cseeman/collections</a:t>
            </a:r>
            <a:r>
              <a:rPr lang="en-US" sz="2000" dirty="0" smtClean="0">
                <a:hlinkClick r:id="rId2"/>
              </a:rPr>
              <a:t>/</a:t>
            </a:r>
            <a:endParaRPr lang="en-US" sz="2000" dirty="0" smtClean="0"/>
          </a:p>
          <a:p>
            <a:endParaRPr lang="en-US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449465"/>
            <a:ext cx="4097539" cy="385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11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Benefits - Findability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Tags are the best ways to have people find your images.</a:t>
            </a:r>
          </a:p>
          <a:p>
            <a:r>
              <a:rPr lang="en-US" dirty="0" smtClean="0"/>
              <a:t>No </a:t>
            </a:r>
            <a:r>
              <a:rPr lang="en-US" dirty="0" smtClean="0"/>
              <a:t>real clear limit </a:t>
            </a:r>
            <a:r>
              <a:rPr lang="en-US" dirty="0" smtClean="0"/>
              <a:t>on the number of tags.</a:t>
            </a:r>
          </a:p>
          <a:p>
            <a:r>
              <a:rPr lang="en-US" dirty="0" smtClean="0"/>
              <a:t>Create all sorts of tags to direct people to the items.</a:t>
            </a:r>
          </a:p>
          <a:p>
            <a:r>
              <a:rPr lang="en-US" dirty="0" smtClean="0"/>
              <a:t>You can add tags after the fact.</a:t>
            </a:r>
          </a:p>
          <a:p>
            <a:r>
              <a:rPr lang="en-US" dirty="0" smtClean="0"/>
              <a:t>These become the search-terms in both </a:t>
            </a:r>
            <a:r>
              <a:rPr lang="en-US" dirty="0" err="1" smtClean="0"/>
              <a:t>flickr</a:t>
            </a:r>
            <a:r>
              <a:rPr lang="en-US" dirty="0" smtClean="0"/>
              <a:t> and search </a:t>
            </a:r>
            <a:r>
              <a:rPr lang="en-US" dirty="0" smtClean="0"/>
              <a:t>engines.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999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Benefits - Findability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Tags can have external or internal meanings (they all live together).</a:t>
            </a:r>
          </a:p>
          <a:p>
            <a:r>
              <a:rPr lang="en-US" dirty="0" smtClean="0"/>
              <a:t>Sometimes, the tags will not retrieve the image (HINT – you can make the image PRIVATE and then PUBLIC again to re-index – it takes 24 hours).</a:t>
            </a:r>
          </a:p>
          <a:p>
            <a:r>
              <a:rPr lang="en-US" dirty="0" smtClean="0"/>
              <a:t>Images with no tags or only internal use tags will be virtually hidden.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266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Benefits - Findability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66800"/>
            <a:ext cx="7391400" cy="3124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200" b="1" dirty="0" smtClean="0"/>
              <a:t>Title: </a:t>
            </a:r>
            <a:r>
              <a:rPr lang="en-US" sz="2200" dirty="0" smtClean="0"/>
              <a:t>Squirrels in Ann Arbor at the University of Michigan (March 31, 2016)</a:t>
            </a:r>
          </a:p>
          <a:p>
            <a:pPr>
              <a:buNone/>
            </a:pPr>
            <a:r>
              <a:rPr lang="en-US" sz="2200" b="1" dirty="0" smtClean="0"/>
              <a:t>Description: </a:t>
            </a:r>
            <a:r>
              <a:rPr lang="en-US" sz="2200" dirty="0" smtClean="0"/>
              <a:t>Squirrels out and about on an early spring day in Ann Arbor at the University of Michigan.  Made it out after the rains passed through - on Thursday March, 31, 2016.</a:t>
            </a:r>
          </a:p>
          <a:p>
            <a:pPr>
              <a:buNone/>
            </a:pPr>
            <a:r>
              <a:rPr lang="en-US" sz="2200" b="1" dirty="0" smtClean="0"/>
              <a:t>TAGS: </a:t>
            </a:r>
            <a:r>
              <a:rPr lang="en-US" sz="2200" dirty="0" smtClean="0"/>
              <a:t>Squirrels "Ann Arbor" Michigan Animal Campus "University of Michigan" UMSquirrels03312016 Spring Eating Peanut </a:t>
            </a:r>
            <a:r>
              <a:rPr lang="en-US" sz="2200" dirty="0" err="1" smtClean="0"/>
              <a:t>March_UMSquirrel</a:t>
            </a:r>
            <a:r>
              <a:rPr lang="en-US" sz="2200" dirty="0" smtClean="0"/>
              <a:t> </a:t>
            </a:r>
            <a:r>
              <a:rPr lang="en-US" sz="2200" dirty="0" err="1" smtClean="0"/>
              <a:t>Scilla</a:t>
            </a:r>
            <a:r>
              <a:rPr lang="en-US" sz="2200" dirty="0" smtClean="0"/>
              <a:t> Wildflower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  <p:pic>
        <p:nvPicPr>
          <p:cNvPr id="3074" name="Picture 2" descr="https://c2.staticflickr.com/2/1526/25887170700_66ae7fd46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4114562"/>
            <a:ext cx="3505200" cy="2333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999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Benefits - Findability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Groups are ways to share pictures on a topic with other users.</a:t>
            </a:r>
          </a:p>
          <a:p>
            <a:r>
              <a:rPr lang="en-US" dirty="0" smtClean="0"/>
              <a:t>Michigan </a:t>
            </a:r>
            <a:r>
              <a:rPr lang="en-US" dirty="0"/>
              <a:t>Libraries - </a:t>
            </a:r>
            <a:r>
              <a:rPr lang="en-US" dirty="0">
                <a:hlinkClick r:id="rId2"/>
              </a:rPr>
              <a:t>https://www.flickr.com/groups/michiganlibraries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 smtClean="0"/>
              <a:t>Groups on nearly any topic…</a:t>
            </a:r>
          </a:p>
          <a:p>
            <a:r>
              <a:rPr lang="en-US" dirty="0" smtClean="0"/>
              <a:t>Anyone can create a group!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999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Benefits - Findability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Got squirrels???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  <p:pic>
        <p:nvPicPr>
          <p:cNvPr id="4098" name="Picture 2" descr="C:\Users\Corey\Pictures\Capture\Capture_03312016_204637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752600"/>
            <a:ext cx="7123112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999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Benefits - Friends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Collaborate with community members and organizations (like historical societies)</a:t>
            </a:r>
          </a:p>
          <a:p>
            <a:r>
              <a:rPr lang="en-US" dirty="0" smtClean="0"/>
              <a:t>Great way to not only share your pictures, but also see those from your contacts.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840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Benefits - Friends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contacts show on the profile page.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  <p:pic>
        <p:nvPicPr>
          <p:cNvPr id="22529" name="Picture 1" descr="C:\Users\Corey\Pictures\Capture\Capture_03312016_205709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2133600"/>
            <a:ext cx="4819650" cy="4076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5180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Benefits - Friends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189038"/>
            <a:ext cx="3276600" cy="5059362"/>
          </a:xfrm>
        </p:spPr>
        <p:txBody>
          <a:bodyPr/>
          <a:lstStyle/>
          <a:p>
            <a:r>
              <a:rPr lang="en-US" dirty="0" smtClean="0"/>
              <a:t>Your contacts’ recent </a:t>
            </a:r>
            <a:r>
              <a:rPr lang="en-US" dirty="0" err="1" smtClean="0"/>
              <a:t>pics</a:t>
            </a:r>
            <a:r>
              <a:rPr lang="en-US" dirty="0" smtClean="0"/>
              <a:t> show on your home page.</a:t>
            </a:r>
          </a:p>
          <a:p>
            <a:r>
              <a:rPr lang="en-US" dirty="0" smtClean="0"/>
              <a:t>You also see your activity (Favorites &amp; Comments)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  <p:pic>
        <p:nvPicPr>
          <p:cNvPr id="43010" name="Picture 2" descr="C:\Users\Corey\Pictures\Capture\Capture_03312016_205833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143000"/>
            <a:ext cx="3203575" cy="5167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5180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Benefits - Friends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189038"/>
            <a:ext cx="3276600" cy="5059362"/>
          </a:xfrm>
        </p:spPr>
        <p:txBody>
          <a:bodyPr/>
          <a:lstStyle/>
          <a:p>
            <a:r>
              <a:rPr lang="en-US" dirty="0" smtClean="0"/>
              <a:t>You get emails daily showcasing your contact’s new items.</a:t>
            </a:r>
          </a:p>
          <a:p>
            <a:r>
              <a:rPr lang="en-US" dirty="0" smtClean="0"/>
              <a:t>Good for community building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953" y="1150968"/>
            <a:ext cx="3510960" cy="501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31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Benefits - Friends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189038"/>
            <a:ext cx="6629400" cy="5059362"/>
          </a:xfrm>
        </p:spPr>
        <p:txBody>
          <a:bodyPr/>
          <a:lstStyle/>
          <a:p>
            <a:r>
              <a:rPr lang="en-US" dirty="0" smtClean="0"/>
              <a:t>Very easy to connect with social networks (</a:t>
            </a:r>
            <a:r>
              <a:rPr lang="en-US" dirty="0" err="1" smtClean="0"/>
              <a:t>facebook</a:t>
            </a:r>
            <a:r>
              <a:rPr lang="en-US" dirty="0" smtClean="0"/>
              <a:t>, Tumblr, Pinterest, twitter)</a:t>
            </a:r>
          </a:p>
          <a:p>
            <a:r>
              <a:rPr lang="en-US" dirty="0" smtClean="0"/>
              <a:t>Also easy to send embedded text to add into websites.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97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Benefits - Forever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flickr</a:t>
            </a:r>
            <a:r>
              <a:rPr lang="en-US" dirty="0" smtClean="0"/>
              <a:t> is part of Yahoo!</a:t>
            </a:r>
          </a:p>
          <a:p>
            <a:r>
              <a:rPr lang="en-US" dirty="0" smtClean="0"/>
              <a:t>Not </a:t>
            </a:r>
            <a:r>
              <a:rPr lang="en-US" u="sng" dirty="0" smtClean="0"/>
              <a:t>completely</a:t>
            </a:r>
            <a:r>
              <a:rPr lang="en-US" dirty="0" smtClean="0"/>
              <a:t> </a:t>
            </a:r>
            <a:r>
              <a:rPr lang="en-US" dirty="0" smtClean="0"/>
              <a:t>secure </a:t>
            </a:r>
            <a:r>
              <a:rPr lang="en-US" i="1" dirty="0" smtClean="0"/>
              <a:t>(no commercial resource is)</a:t>
            </a:r>
            <a:endParaRPr lang="en-US" i="1" dirty="0" smtClean="0"/>
          </a:p>
          <a:p>
            <a:r>
              <a:rPr lang="en-US" dirty="0" smtClean="0"/>
              <a:t>Create an off site archive</a:t>
            </a:r>
          </a:p>
          <a:p>
            <a:r>
              <a:rPr lang="en-US" dirty="0" smtClean="0"/>
              <a:t>Since you rename the pictures as you load them to </a:t>
            </a:r>
            <a:r>
              <a:rPr lang="en-US" dirty="0" err="1" smtClean="0"/>
              <a:t>flickr</a:t>
            </a:r>
            <a:r>
              <a:rPr lang="en-US" dirty="0" smtClean="0"/>
              <a:t>, use folders to keep them together.</a:t>
            </a:r>
          </a:p>
          <a:p>
            <a:r>
              <a:rPr lang="en-US" dirty="0" smtClean="0"/>
              <a:t>Little work as you create the archives – long term benefit.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899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Benefits - Forever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  <p:pic>
        <p:nvPicPr>
          <p:cNvPr id="1026" name="Picture 2" descr="C:\Users\Corey\Pictures\Capture\Capture_03312016_192905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0106" y="1189038"/>
            <a:ext cx="6300187" cy="50593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1901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Benefits – Figures (&amp; Statistics)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flickr</a:t>
            </a:r>
            <a:r>
              <a:rPr lang="en-US" dirty="0" smtClean="0"/>
              <a:t> provides great </a:t>
            </a:r>
            <a:r>
              <a:rPr lang="en-US" dirty="0" smtClean="0"/>
              <a:t>statistics to users including:</a:t>
            </a:r>
          </a:p>
          <a:p>
            <a:pPr lvl="1"/>
            <a:r>
              <a:rPr lang="en-US" dirty="0" smtClean="0"/>
              <a:t>Page views</a:t>
            </a:r>
          </a:p>
          <a:p>
            <a:pPr lvl="1"/>
            <a:r>
              <a:rPr lang="en-US" dirty="0" smtClean="0"/>
              <a:t>Image views</a:t>
            </a:r>
          </a:p>
          <a:p>
            <a:pPr lvl="1"/>
            <a:r>
              <a:rPr lang="en-US" dirty="0" smtClean="0"/>
              <a:t>Items marked as favorites</a:t>
            </a:r>
          </a:p>
          <a:p>
            <a:pPr lvl="1"/>
            <a:r>
              <a:rPr lang="en-US" dirty="0" smtClean="0"/>
              <a:t>Comments from other users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106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Benefits – Figures (&amp; Statistics)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Samples of statistics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  <p:pic>
        <p:nvPicPr>
          <p:cNvPr id="20481" name="Picture 1" descr="C:\Users\Corey\Pictures\Capture\Capture_03312016_210214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828800"/>
            <a:ext cx="7385050" cy="1779190"/>
          </a:xfrm>
          <a:prstGeom prst="rect">
            <a:avLst/>
          </a:prstGeom>
          <a:noFill/>
        </p:spPr>
      </p:pic>
      <p:pic>
        <p:nvPicPr>
          <p:cNvPr id="20482" name="Picture 2" descr="C:\Users\Corey\Pictures\Capture\Capture_03312016_210221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3886200"/>
            <a:ext cx="5758928" cy="2327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1106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Benefits – Figures (&amp; Statistics)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see daily and all-time top </a:t>
            </a:r>
            <a:r>
              <a:rPr lang="en-US" dirty="0" err="1" smtClean="0"/>
              <a:t>pic</a:t>
            </a:r>
            <a:r>
              <a:rPr lang="en-US" dirty="0" smtClean="0"/>
              <a:t> views.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  <p:pic>
        <p:nvPicPr>
          <p:cNvPr id="19457" name="Picture 1" descr="C:\Users\Corey\Pictures\Capture\Capture_03312016_210330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362200"/>
            <a:ext cx="7131548" cy="320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6246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Benefits – Figures (&amp; Statistics)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189038"/>
            <a:ext cx="2590800" cy="4830762"/>
          </a:xfrm>
        </p:spPr>
        <p:txBody>
          <a:bodyPr/>
          <a:lstStyle/>
          <a:p>
            <a:r>
              <a:rPr lang="en-US" dirty="0" smtClean="0"/>
              <a:t>You get regular emails about recent activity.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371600"/>
            <a:ext cx="4031639" cy="474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0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Benefits - Free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of these resources are free (for now).</a:t>
            </a:r>
          </a:p>
          <a:p>
            <a:r>
              <a:rPr lang="en-US" dirty="0" smtClean="0"/>
              <a:t>A Library-focused digital image systems are expensive and are not as easy to find or </a:t>
            </a:r>
            <a:r>
              <a:rPr lang="en-US" dirty="0" smtClean="0"/>
              <a:t>use for your patrons.</a:t>
            </a:r>
          </a:p>
          <a:p>
            <a:r>
              <a:rPr lang="en-US" dirty="0" smtClean="0"/>
              <a:t>PRO accounts are modest in cost ($25 a year).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364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Images – Your Rights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Creative </a:t>
            </a:r>
            <a:r>
              <a:rPr lang="en-US" dirty="0" smtClean="0"/>
              <a:t>Commons</a:t>
            </a:r>
          </a:p>
          <a:p>
            <a:pPr lvl="1"/>
            <a:r>
              <a:rPr lang="en-US" dirty="0">
                <a:hlinkClick r:id="rId2"/>
              </a:rPr>
              <a:t>https://creativecommons.org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lvl="1"/>
            <a:r>
              <a:rPr lang="en-US" dirty="0">
                <a:hlinkClick r:id="rId3"/>
              </a:rPr>
              <a:t>https://creativecommons.org/licenses</a:t>
            </a:r>
            <a:r>
              <a:rPr lang="en-US" dirty="0" smtClean="0">
                <a:hlinkClick r:id="rId3"/>
              </a:rPr>
              <a:t>/</a:t>
            </a:r>
            <a:endParaRPr lang="en-US" dirty="0"/>
          </a:p>
          <a:p>
            <a:r>
              <a:rPr lang="en-US" dirty="0" smtClean="0"/>
              <a:t>Creative Commons Pics on </a:t>
            </a:r>
            <a:r>
              <a:rPr lang="en-US" dirty="0" err="1" smtClean="0"/>
              <a:t>flickr</a:t>
            </a:r>
            <a:endParaRPr lang="en-US" dirty="0" smtClean="0"/>
          </a:p>
          <a:p>
            <a:pPr lvl="1"/>
            <a:r>
              <a:rPr lang="en-US" sz="2400" dirty="0">
                <a:hlinkClick r:id="rId4"/>
              </a:rPr>
              <a:t>https://www.flickr.com/creativecommons</a:t>
            </a:r>
            <a:r>
              <a:rPr lang="en-US" sz="2400" dirty="0" smtClean="0">
                <a:hlinkClick r:id="rId4"/>
              </a:rPr>
              <a:t>/</a:t>
            </a:r>
            <a:endParaRPr lang="en-US" dirty="0" smtClean="0"/>
          </a:p>
          <a:p>
            <a:r>
              <a:rPr lang="en-US" dirty="0" smtClean="0"/>
              <a:t>You c</a:t>
            </a:r>
            <a:r>
              <a:rPr lang="en-US" dirty="0" smtClean="0"/>
              <a:t>an </a:t>
            </a:r>
            <a:r>
              <a:rPr lang="en-US" dirty="0" smtClean="0"/>
              <a:t>put restrictions on </a:t>
            </a:r>
            <a:r>
              <a:rPr lang="en-US" dirty="0" smtClean="0"/>
              <a:t>access and downloading if you want.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747" y="1715804"/>
            <a:ext cx="2613853" cy="28354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Images – Your Rights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If people can find it – they can use it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  <p:pic>
        <p:nvPicPr>
          <p:cNvPr id="4098" name="Picture 2" descr="https://c1.staticflickr.com/5/4043/4484930977_233a27fd1b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715212"/>
            <a:ext cx="3048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756" y="3985995"/>
            <a:ext cx="3952687" cy="2093713"/>
          </a:xfrm>
          <a:prstGeom prst="rect">
            <a:avLst/>
          </a:prstGeom>
          <a:noFill/>
          <a:ln w="15875" cmpd="dbl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4282194"/>
            <a:ext cx="3168474" cy="2100449"/>
          </a:xfrm>
          <a:prstGeom prst="rect">
            <a:avLst/>
          </a:prstGeom>
          <a:ln w="15875" cmpd="dbl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10278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28800" y="1189038"/>
            <a:ext cx="6858000" cy="24685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sz="2400" i="1" dirty="0" smtClean="0"/>
              <a:t>Corey </a:t>
            </a:r>
            <a:r>
              <a:rPr lang="en-US" altLang="en-US" sz="2400" i="1" dirty="0" err="1"/>
              <a:t>Seeman</a:t>
            </a:r>
            <a:endParaRPr lang="en-US" altLang="en-US" sz="2400" i="1" dirty="0"/>
          </a:p>
          <a:p>
            <a:pPr marL="0" indent="0" algn="ctr">
              <a:buNone/>
            </a:pPr>
            <a:r>
              <a:rPr lang="en-US" altLang="en-US" sz="2400" i="1" dirty="0"/>
              <a:t>University of </a:t>
            </a:r>
            <a:r>
              <a:rPr lang="en-US" altLang="en-US" sz="2400" i="1" dirty="0" smtClean="0"/>
              <a:t>Michigan</a:t>
            </a:r>
          </a:p>
          <a:p>
            <a:pPr marL="0" indent="0" algn="ctr">
              <a:buNone/>
            </a:pPr>
            <a:r>
              <a:rPr lang="en-US" altLang="en-US" sz="2400" i="1" dirty="0" smtClean="0"/>
              <a:t>Email: cseeman@umich.edu</a:t>
            </a:r>
            <a:endParaRPr lang="en-US" altLang="en-US" sz="2400" i="1" dirty="0"/>
          </a:p>
          <a:p>
            <a:pPr marL="0" indent="0" algn="ctr">
              <a:buNone/>
            </a:pPr>
            <a:r>
              <a:rPr lang="en-US" altLang="en-US" sz="2400" i="1" dirty="0" smtClean="0"/>
              <a:t>Slides: </a:t>
            </a:r>
            <a:r>
              <a:rPr lang="en-US" altLang="en-US" sz="2400" i="1" u="sng" dirty="0" smtClean="0"/>
              <a:t>tinyurl.com/csflickr2016</a:t>
            </a:r>
          </a:p>
          <a:p>
            <a:pPr marL="0" indent="0" algn="ctr">
              <a:buNone/>
            </a:pPr>
            <a:r>
              <a:rPr lang="en-US" altLang="en-US" sz="2400" i="1" dirty="0" smtClean="0"/>
              <a:t>Corey’s </a:t>
            </a:r>
            <a:r>
              <a:rPr lang="en-US" altLang="en-US" sz="2400" i="1" dirty="0" err="1" smtClean="0"/>
              <a:t>flickr</a:t>
            </a:r>
            <a:r>
              <a:rPr lang="en-US" altLang="en-US" sz="2400" i="1" dirty="0"/>
              <a:t> page: </a:t>
            </a:r>
            <a:r>
              <a:rPr lang="en-US" altLang="en-US" sz="2400" i="1" u="sng" dirty="0"/>
              <a:t>flickr.com/</a:t>
            </a:r>
            <a:r>
              <a:rPr lang="en-US" altLang="en-US" sz="2400" i="1" u="sng" dirty="0" err="1"/>
              <a:t>cseeman</a:t>
            </a:r>
            <a:endParaRPr lang="en-US" altLang="en-US" sz="2400" i="1" u="sng" dirty="0"/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&amp; Thank </a:t>
            </a:r>
            <a:r>
              <a:rPr lang="en-US" dirty="0" smtClean="0"/>
              <a:t>You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1870363" y="3445625"/>
            <a:ext cx="2884516" cy="150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en-US" sz="2400" b="1" i="1" dirty="0" smtClean="0"/>
              <a:t>Libraries on </a:t>
            </a:r>
            <a:r>
              <a:rPr lang="en-US" altLang="en-US" sz="2400" b="1" i="1" dirty="0" err="1" smtClean="0"/>
              <a:t>flickr</a:t>
            </a:r>
            <a:r>
              <a:rPr lang="en-US" altLang="en-US" sz="2400" b="1" i="1" dirty="0" smtClean="0"/>
              <a:t> &amp; Resources follow this slide!</a:t>
            </a:r>
            <a:endParaRPr lang="en-US" b="1" dirty="0" smtClean="0"/>
          </a:p>
        </p:txBody>
      </p:sp>
      <p:pic>
        <p:nvPicPr>
          <p:cNvPr id="3076" name="Picture 4" descr="https://c1.staticflickr.com/9/8688/17199422449_86ef36b8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79" y="3528096"/>
            <a:ext cx="4035425" cy="268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c2.staticflickr.com/4/3926/14371788706_cb96f81695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621" y="4721997"/>
            <a:ext cx="228600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215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Libraries are “people” or “members” or “contacts”</a:t>
            </a:r>
          </a:p>
          <a:p>
            <a:r>
              <a:rPr lang="en-US" sz="2400" dirty="0" smtClean="0"/>
              <a:t>Alpena County </a:t>
            </a:r>
            <a:r>
              <a:rPr lang="en-US" sz="2400" dirty="0"/>
              <a:t>(MI) </a:t>
            </a:r>
            <a:r>
              <a:rPr lang="en-US" sz="2400" dirty="0" smtClean="0"/>
              <a:t>Library </a:t>
            </a:r>
            <a:r>
              <a:rPr lang="en-US" sz="2400" dirty="0"/>
              <a:t>- </a:t>
            </a:r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www.flickr.com/photos/alpenacountylibrary</a:t>
            </a:r>
            <a:endParaRPr lang="en-US" sz="2000" dirty="0" smtClean="0"/>
          </a:p>
          <a:p>
            <a:r>
              <a:rPr lang="en-US" sz="2400" dirty="0" smtClean="0"/>
              <a:t>Ann Arbor (MI) District </a:t>
            </a:r>
            <a:r>
              <a:rPr lang="en-US" sz="2400" dirty="0"/>
              <a:t>Library - </a:t>
            </a:r>
            <a:r>
              <a:rPr lang="en-US" sz="2400" dirty="0">
                <a:hlinkClick r:id="rId3"/>
              </a:rPr>
              <a:t>https://www.flickr.com/photos/37044016@N08</a:t>
            </a:r>
            <a:r>
              <a:rPr lang="en-US" sz="2400" dirty="0" smtClean="0">
                <a:hlinkClick r:id="rId3"/>
              </a:rPr>
              <a:t>/</a:t>
            </a:r>
            <a:endParaRPr lang="en-US" sz="2400" dirty="0" smtClean="0"/>
          </a:p>
          <a:p>
            <a:r>
              <a:rPr lang="en-US" sz="2400" dirty="0" smtClean="0"/>
              <a:t>Canton </a:t>
            </a:r>
            <a:r>
              <a:rPr lang="en-US" sz="2400" dirty="0"/>
              <a:t>(MI) Public Library - </a:t>
            </a:r>
            <a:r>
              <a:rPr lang="en-US" sz="2400" dirty="0">
                <a:hlinkClick r:id="rId4"/>
              </a:rPr>
              <a:t>https://www.flickr.com/photos/cantonpubliclibrary</a:t>
            </a:r>
            <a:endParaRPr lang="en-US" sz="2400" dirty="0"/>
          </a:p>
          <a:p>
            <a:r>
              <a:rPr lang="en-US" sz="2400" dirty="0" smtClean="0"/>
              <a:t>Dearborn Heights </a:t>
            </a:r>
            <a:r>
              <a:rPr lang="en-US" sz="2400" dirty="0"/>
              <a:t>(MI) City Libraries - </a:t>
            </a:r>
            <a:r>
              <a:rPr lang="en-US" sz="2400" dirty="0">
                <a:hlinkClick r:id="rId5"/>
              </a:rPr>
              <a:t>https://www.flickr.com/photos/33590329@N05</a:t>
            </a:r>
            <a:r>
              <a:rPr lang="en-US" sz="2400" dirty="0" smtClean="0">
                <a:hlinkClick r:id="rId5"/>
              </a:rPr>
              <a:t>/</a:t>
            </a:r>
            <a:endParaRPr lang="en-US" sz="2400" dirty="0" smtClean="0"/>
          </a:p>
          <a:p>
            <a:r>
              <a:rPr lang="en-US" sz="2400" dirty="0" smtClean="0"/>
              <a:t>East Lansing (MI) </a:t>
            </a:r>
            <a:r>
              <a:rPr lang="en-US" sz="2400" dirty="0"/>
              <a:t>Public Library - </a:t>
            </a:r>
            <a:r>
              <a:rPr lang="en-US" sz="2400" dirty="0">
                <a:hlinkClick r:id="rId6"/>
              </a:rPr>
              <a:t>https://</a:t>
            </a:r>
            <a:r>
              <a:rPr lang="en-US" sz="2400" dirty="0" smtClean="0">
                <a:hlinkClick r:id="rId6"/>
              </a:rPr>
              <a:t>www.flickr.com/photos/elpl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0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Libraries on </a:t>
            </a:r>
            <a:r>
              <a:rPr lang="en-US" dirty="0" err="1" smtClean="0"/>
              <a:t>flickr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260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Flint (MI) </a:t>
            </a:r>
            <a:r>
              <a:rPr lang="en-US" sz="2400" dirty="0"/>
              <a:t>Public Library - </a:t>
            </a:r>
            <a:r>
              <a:rPr lang="en-US" sz="2000" dirty="0">
                <a:hlinkClick r:id="rId2"/>
              </a:rPr>
              <a:t>https://www.flickr.com/photos/27279835@N04</a:t>
            </a:r>
            <a:r>
              <a:rPr lang="en-US" sz="2000" dirty="0" smtClean="0">
                <a:hlinkClick r:id="rId2"/>
              </a:rPr>
              <a:t>/</a:t>
            </a:r>
            <a:endParaRPr lang="en-US" sz="2000" dirty="0" smtClean="0"/>
          </a:p>
          <a:p>
            <a:r>
              <a:rPr lang="en-US" sz="2400" dirty="0" smtClean="0"/>
              <a:t>Kalamazoo (MI) Public </a:t>
            </a:r>
            <a:r>
              <a:rPr lang="en-US" sz="2400" dirty="0"/>
              <a:t>Library - </a:t>
            </a:r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www.flickr.com/photos/kalamazoopubliclibrary</a:t>
            </a:r>
            <a:endParaRPr lang="en-US" sz="2400" dirty="0" smtClean="0"/>
          </a:p>
          <a:p>
            <a:r>
              <a:rPr lang="en-US" sz="2400" dirty="0" smtClean="0"/>
              <a:t>Lapeer (MI) </a:t>
            </a:r>
            <a:r>
              <a:rPr lang="en-US" sz="2400" dirty="0"/>
              <a:t>District Library - </a:t>
            </a:r>
            <a:r>
              <a:rPr lang="en-US" sz="2000" dirty="0">
                <a:hlinkClick r:id="rId4"/>
              </a:rPr>
              <a:t>https://www.flickr.com/photos/9867582@N03</a:t>
            </a:r>
            <a:r>
              <a:rPr lang="en-US" sz="2000" dirty="0" smtClean="0">
                <a:hlinkClick r:id="rId4"/>
              </a:rPr>
              <a:t>/</a:t>
            </a:r>
            <a:endParaRPr lang="en-US" sz="2000" dirty="0" smtClean="0"/>
          </a:p>
          <a:p>
            <a:r>
              <a:rPr lang="en-US" sz="2400" dirty="0" smtClean="0"/>
              <a:t>Livonia (MI) </a:t>
            </a:r>
            <a:r>
              <a:rPr lang="en-US" sz="2400" dirty="0"/>
              <a:t>Public Library - </a:t>
            </a:r>
            <a:r>
              <a:rPr lang="en-US" sz="2400" dirty="0">
                <a:hlinkClick r:id="rId5"/>
              </a:rPr>
              <a:t>https://</a:t>
            </a:r>
            <a:r>
              <a:rPr lang="en-US" sz="2400" dirty="0" smtClean="0">
                <a:hlinkClick r:id="rId5"/>
              </a:rPr>
              <a:t>www.flickr.com/photos/7523813@N07</a:t>
            </a:r>
            <a:endParaRPr lang="en-US" sz="2400" dirty="0" smtClean="0"/>
          </a:p>
          <a:p>
            <a:endParaRPr lang="en-US" sz="20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Libraries on </a:t>
            </a:r>
            <a:r>
              <a:rPr lang="en-US" dirty="0" err="1" smtClean="0"/>
              <a:t>flickr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931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Bloomfield (IN) </a:t>
            </a:r>
            <a:r>
              <a:rPr lang="en-US" sz="2400" dirty="0"/>
              <a:t>Public Library - </a:t>
            </a:r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www.flickr.com/photos/begcpl</a:t>
            </a:r>
            <a:endParaRPr lang="en-US" sz="2400" dirty="0" smtClean="0"/>
          </a:p>
          <a:p>
            <a:r>
              <a:rPr lang="en-US" sz="2400" dirty="0" smtClean="0"/>
              <a:t>Bloomfield (NJ) Public Library - </a:t>
            </a:r>
            <a:r>
              <a:rPr lang="en-US" sz="2000" dirty="0" smtClean="0">
                <a:hlinkClick r:id="rId3"/>
              </a:rPr>
              <a:t>https</a:t>
            </a:r>
            <a:r>
              <a:rPr lang="en-US" sz="2000" dirty="0">
                <a:hlinkClick r:id="rId3"/>
              </a:rPr>
              <a:t>://</a:t>
            </a:r>
            <a:r>
              <a:rPr lang="en-US" sz="2000" dirty="0" smtClean="0">
                <a:hlinkClick r:id="rId3"/>
              </a:rPr>
              <a:t>www.flickr.com/photos/106763757@N08</a:t>
            </a:r>
            <a:endParaRPr lang="en-US" sz="2000" dirty="0" smtClean="0"/>
          </a:p>
          <a:p>
            <a:r>
              <a:rPr lang="en-US" sz="2400" dirty="0" smtClean="0"/>
              <a:t>Lester (Two Rivers, WI) Public Library </a:t>
            </a:r>
            <a:r>
              <a:rPr lang="en-US" sz="2400" dirty="0"/>
              <a:t>- </a:t>
            </a:r>
            <a:r>
              <a:rPr lang="en-US" sz="2000" dirty="0">
                <a:hlinkClick r:id="rId4"/>
              </a:rPr>
              <a:t>https://</a:t>
            </a:r>
            <a:r>
              <a:rPr lang="en-US" sz="2000" dirty="0" smtClean="0">
                <a:hlinkClick r:id="rId4"/>
              </a:rPr>
              <a:t>www.flickr.com/photos/lesterpubliclibrary</a:t>
            </a:r>
            <a:r>
              <a:rPr lang="en-US" sz="2000" dirty="0"/>
              <a:t> (see: </a:t>
            </a:r>
            <a:r>
              <a:rPr lang="en-US" sz="2000" dirty="0">
                <a:hlinkClick r:id="rId5"/>
              </a:rPr>
              <a:t>http://</a:t>
            </a:r>
            <a:r>
              <a:rPr lang="en-US" sz="2000" dirty="0" smtClean="0">
                <a:hlinkClick r:id="rId5"/>
              </a:rPr>
              <a:t>www.infotoday.com/mls/nov10/Dawson.shtml</a:t>
            </a:r>
            <a:r>
              <a:rPr lang="en-US" sz="2000" dirty="0" smtClean="0"/>
              <a:t>)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Libraries on </a:t>
            </a:r>
            <a:r>
              <a:rPr lang="en-US" dirty="0" err="1" smtClean="0"/>
              <a:t>flickr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471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University of </a:t>
            </a:r>
            <a:r>
              <a:rPr lang="en-US" sz="2400" dirty="0"/>
              <a:t>Michigan Library - </a:t>
            </a:r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www.flickr.com/photos/mlibrary</a:t>
            </a:r>
            <a:endParaRPr lang="en-US" sz="2400" dirty="0" smtClean="0"/>
          </a:p>
          <a:p>
            <a:r>
              <a:rPr lang="en-US" sz="2400" dirty="0" smtClean="0"/>
              <a:t>Michigan State </a:t>
            </a:r>
            <a:r>
              <a:rPr lang="en-US" sz="2400" dirty="0"/>
              <a:t>University Main Library - </a:t>
            </a:r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www.flickr.com/photos/msumainlibrary</a:t>
            </a:r>
            <a:endParaRPr lang="en-US" sz="2400" dirty="0" smtClean="0"/>
          </a:p>
          <a:p>
            <a:r>
              <a:rPr lang="en-US" sz="2400" dirty="0" smtClean="0"/>
              <a:t>Library </a:t>
            </a:r>
            <a:r>
              <a:rPr lang="en-US" sz="2400" dirty="0"/>
              <a:t>of Congress - </a:t>
            </a:r>
            <a:r>
              <a:rPr lang="en-US" sz="2000" dirty="0">
                <a:hlinkClick r:id="rId4"/>
              </a:rPr>
              <a:t>https://</a:t>
            </a:r>
            <a:r>
              <a:rPr lang="en-US" sz="2000" dirty="0" smtClean="0">
                <a:hlinkClick r:id="rId4"/>
              </a:rPr>
              <a:t>www.flickr.com/photos/library_of_congress</a:t>
            </a:r>
            <a:endParaRPr lang="en-US" sz="2000" dirty="0" smtClean="0"/>
          </a:p>
          <a:p>
            <a:r>
              <a:rPr lang="en-US" sz="2400" dirty="0" err="1" smtClean="0"/>
              <a:t>flickr</a:t>
            </a:r>
            <a:r>
              <a:rPr lang="en-US" sz="2400" dirty="0" smtClean="0"/>
              <a:t> </a:t>
            </a:r>
            <a:r>
              <a:rPr lang="en-US" sz="2400" dirty="0"/>
              <a:t>Commons: </a:t>
            </a:r>
            <a:r>
              <a:rPr lang="en-US" sz="2400" dirty="0">
                <a:hlinkClick r:id="rId5"/>
              </a:rPr>
              <a:t>https://</a:t>
            </a:r>
            <a:r>
              <a:rPr lang="en-US" sz="2400" dirty="0" smtClean="0">
                <a:hlinkClick r:id="rId5"/>
              </a:rPr>
              <a:t>www.flickr.com/commons</a:t>
            </a:r>
            <a:endParaRPr lang="en-US" sz="2400" dirty="0" smtClean="0"/>
          </a:p>
          <a:p>
            <a:r>
              <a:rPr lang="en-US" sz="2400" smtClean="0"/>
              <a:t>flickr</a:t>
            </a:r>
            <a:r>
              <a:rPr lang="en-US" sz="2400" dirty="0" smtClean="0"/>
              <a:t> Commons </a:t>
            </a:r>
            <a:r>
              <a:rPr lang="en-US" sz="2400" dirty="0"/>
              <a:t>Participating Institutions: </a:t>
            </a:r>
            <a:r>
              <a:rPr lang="en-US" sz="2400" dirty="0">
                <a:hlinkClick r:id="rId6"/>
              </a:rPr>
              <a:t>https://www.flickr.com/commons/institutions</a:t>
            </a:r>
            <a:r>
              <a:rPr lang="en-US" sz="2400" dirty="0" smtClean="0">
                <a:hlinkClick r:id="rId6"/>
              </a:rPr>
              <a:t>/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Libraries on </a:t>
            </a:r>
            <a:r>
              <a:rPr lang="en-US" dirty="0" err="1" smtClean="0"/>
              <a:t>flickr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020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Anderson, P. F. "31 Flavors - Things to Do With Flickr in Libraries." OCLC </a:t>
            </a:r>
            <a:r>
              <a:rPr lang="en-US" dirty="0" err="1"/>
              <a:t>WebJunction</a:t>
            </a:r>
            <a:r>
              <a:rPr lang="en-US" dirty="0"/>
              <a:t>: the learning place for libraries. March 21, 2012 2012. Web. &lt;https://www.webjunction.org/documents/webjunction/31_Flavors_045_Things_to_Do_With_Flickr_in_Libraries.html&gt;.</a:t>
            </a:r>
          </a:p>
          <a:p>
            <a:endParaRPr lang="en-US" dirty="0"/>
          </a:p>
          <a:p>
            <a:r>
              <a:rPr lang="en-US" dirty="0"/>
              <a:t>Beaudoin, Joan E., and Cécile </a:t>
            </a:r>
            <a:r>
              <a:rPr lang="en-US" dirty="0" err="1"/>
              <a:t>Bosshard</a:t>
            </a:r>
            <a:r>
              <a:rPr lang="en-US" dirty="0"/>
              <a:t>. "Flickr Images: What &amp; Why Museums Share." Proceedings of the American Society for Information Science and Technology 49.1 (2012): 1-7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Boateng</a:t>
            </a:r>
            <a:r>
              <a:rPr lang="en-US" dirty="0"/>
              <a:t>, Frank, and Yan </a:t>
            </a:r>
            <a:r>
              <a:rPr lang="en-US" dirty="0" err="1"/>
              <a:t>Quan</a:t>
            </a:r>
            <a:r>
              <a:rPr lang="en-US" dirty="0"/>
              <a:t> Liu. "Web 2.0 Applications' Usage and Trends in Top US Academic Libraries." Library Hi Tech 32.1 (2014): 120-38.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 and Resources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114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Copeland, Andrea. "Public Library: A Place for the Digital Community Archive." Preservation, Digital Technology &amp; Culture 44.1 (2015): 12-21. </a:t>
            </a:r>
          </a:p>
          <a:p>
            <a:endParaRPr lang="en-US" dirty="0"/>
          </a:p>
          <a:p>
            <a:r>
              <a:rPr lang="en-US" dirty="0"/>
              <a:t>Cunningham, Sally Jo, and Malika </a:t>
            </a:r>
            <a:r>
              <a:rPr lang="en-US" dirty="0" err="1"/>
              <a:t>Mahoui</a:t>
            </a:r>
            <a:r>
              <a:rPr lang="en-US" dirty="0"/>
              <a:t>. "Interacting with and through a Digital Library Collection: Commenting Behavior in Flickr's the Commons". Proceedings of the 13th ACM/IEEE-CS joint conference on Digital libraries. ACM , 2013. 21-24. </a:t>
            </a:r>
          </a:p>
          <a:p>
            <a:endParaRPr lang="en-US" dirty="0"/>
          </a:p>
          <a:p>
            <a:r>
              <a:rPr lang="en-US" dirty="0"/>
              <a:t>Forsyth, Ellen, and Leanne Perry. "Picturing Your Community: Flickr use in Public Libraries." Library Hi Tech News 27.1 (2010): 6-9.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and Resources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885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Jett, Jacob, Megan </a:t>
            </a:r>
            <a:r>
              <a:rPr lang="en-US" dirty="0" err="1"/>
              <a:t>Senseney</a:t>
            </a:r>
            <a:r>
              <a:rPr lang="en-US" dirty="0"/>
              <a:t>, and Carole L. Palmer. "Flickr Feedback Framework: A Service Model for Leveraging User Interactions". Proceedings of the 13th ACM/IEEE-CS joint conference on Digital libraries. ACM , 2013. 389-390. </a:t>
            </a:r>
          </a:p>
          <a:p>
            <a:endParaRPr lang="en-US" dirty="0"/>
          </a:p>
          <a:p>
            <a:r>
              <a:rPr lang="en-US" dirty="0" err="1"/>
              <a:t>Kalfatovic</a:t>
            </a:r>
            <a:r>
              <a:rPr lang="en-US" dirty="0"/>
              <a:t>, Martin R., et al. "Smithsonian Team Flickr: A Library, Archives, and Museums Collaboration in Web 2.0 Space." Archival Science 8.4 (2008): 267-77. </a:t>
            </a:r>
          </a:p>
          <a:p>
            <a:endParaRPr lang="en-US" dirty="0"/>
          </a:p>
          <a:p>
            <a:r>
              <a:rPr lang="en-US" dirty="0"/>
              <a:t>Library of Congress. Prints and Photographs Division, et al. "For the Common Good: The Library of Congress Flickr Pilot </a:t>
            </a:r>
            <a:r>
              <a:rPr lang="en-US" dirty="0" err="1"/>
              <a:t>Project".Library</a:t>
            </a:r>
            <a:r>
              <a:rPr lang="en-US" dirty="0"/>
              <a:t> of Congress, Prints and Photographs Division , 2008. (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www.loc.gov/rr/print/flickr_report_final.pdf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and Resources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705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/>
              <a:t>Momeni</a:t>
            </a:r>
            <a:r>
              <a:rPr lang="en-US" dirty="0"/>
              <a:t>, </a:t>
            </a:r>
            <a:r>
              <a:rPr lang="en-US" dirty="0" err="1"/>
              <a:t>Elaheh</a:t>
            </a:r>
            <a:r>
              <a:rPr lang="en-US" dirty="0"/>
              <a:t>, et al. "Identification of Useful User Comments in Social Media: A Case Study on Flickr Commons". Proceedings of the 13th ACM/IEEE-CS joint conference on Digital libraries. ACM , 2013. 1-10. </a:t>
            </a:r>
          </a:p>
          <a:p>
            <a:endParaRPr lang="en-US" dirty="0"/>
          </a:p>
          <a:p>
            <a:r>
              <a:rPr lang="en-US" dirty="0"/>
              <a:t>Stephens, Michael. "Flickr." Library Technology Reports 42.4 (2008): 58-62. (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journals.ala.org/ltr/article/view/4658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Terras</a:t>
            </a:r>
            <a:r>
              <a:rPr lang="en-US" dirty="0"/>
              <a:t>, Melissa. "The Digital </a:t>
            </a:r>
            <a:r>
              <a:rPr lang="en-US" dirty="0" err="1"/>
              <a:t>Wunderkammer</a:t>
            </a:r>
            <a:r>
              <a:rPr lang="en-US" dirty="0"/>
              <a:t>: Flickr as a Platform for Amateur Cultural and Heritage Content." Library Trends 59.4 (2011): 686-706.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and Resources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Building a Digital Image Collection - Seeman - RLC 2016 (May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022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1730</TotalTime>
  <Words>2219</Words>
  <Application>Microsoft Office PowerPoint</Application>
  <PresentationFormat>On-screen Show (4:3)</PresentationFormat>
  <Paragraphs>252</Paragraphs>
  <Slides>43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Arial Narrow</vt:lpstr>
      <vt:lpstr>Calibri</vt:lpstr>
      <vt:lpstr>Office Theme</vt:lpstr>
      <vt:lpstr>Building a Digital Image Collection With flickr: A low (or no) cost approach to sharing your digital assets</vt:lpstr>
      <vt:lpstr>Presentation Overview</vt:lpstr>
      <vt:lpstr>About flickr</vt:lpstr>
      <vt:lpstr>About flickr</vt:lpstr>
      <vt:lpstr>About flickr</vt:lpstr>
      <vt:lpstr>About flickr</vt:lpstr>
      <vt:lpstr>About flickr</vt:lpstr>
      <vt:lpstr>About flickr</vt:lpstr>
      <vt:lpstr>Key benefits</vt:lpstr>
      <vt:lpstr>Key Benefits - Functionality</vt:lpstr>
      <vt:lpstr>Key Benefits - Functionality</vt:lpstr>
      <vt:lpstr>Key Benefits - Functionality</vt:lpstr>
      <vt:lpstr>Key Benefits – Flexibility</vt:lpstr>
      <vt:lpstr>Key Benefits - Flexibility</vt:lpstr>
      <vt:lpstr>Key Benefits - Flexibility</vt:lpstr>
      <vt:lpstr>Key Benefits - Findability</vt:lpstr>
      <vt:lpstr>Key Benefits - Findability</vt:lpstr>
      <vt:lpstr>Key Benefits - Findability</vt:lpstr>
      <vt:lpstr>Key Benefits - Findability</vt:lpstr>
      <vt:lpstr>Key Benefits - Findability</vt:lpstr>
      <vt:lpstr>Key Benefits - Friends</vt:lpstr>
      <vt:lpstr>Key Benefits - Friends</vt:lpstr>
      <vt:lpstr>Key Benefits - Friends</vt:lpstr>
      <vt:lpstr>Key Benefits - Friends</vt:lpstr>
      <vt:lpstr>Key Benefits - Friends</vt:lpstr>
      <vt:lpstr>Key Benefits - Forever</vt:lpstr>
      <vt:lpstr>Key Benefits - Forever</vt:lpstr>
      <vt:lpstr>Key Benefits – Figures (&amp; Statistics)</vt:lpstr>
      <vt:lpstr>Key Benefits – Figures (&amp; Statistics)</vt:lpstr>
      <vt:lpstr>Key Benefits – Figures (&amp; Statistics)</vt:lpstr>
      <vt:lpstr>Key Benefits – Figures (&amp; Statistics)</vt:lpstr>
      <vt:lpstr>Key Benefits - Free</vt:lpstr>
      <vt:lpstr>Your Images – Your Rights</vt:lpstr>
      <vt:lpstr>Your Images – Your Rights</vt:lpstr>
      <vt:lpstr>Questions &amp; Thank You</vt:lpstr>
      <vt:lpstr>Libraries on flickr</vt:lpstr>
      <vt:lpstr>Libraries on flickr</vt:lpstr>
      <vt:lpstr>Libraries on flickr</vt:lpstr>
      <vt:lpstr>Libraries on flickr</vt:lpstr>
      <vt:lpstr>Readings and Resources</vt:lpstr>
      <vt:lpstr>Readings and Resources</vt:lpstr>
      <vt:lpstr>Readings and Resources</vt:lpstr>
      <vt:lpstr>Readings and Resources</vt:lpstr>
    </vt:vector>
  </TitlesOfParts>
  <Company>Ross School of Business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Ross School of Business</dc:creator>
  <cp:lastModifiedBy>Seeman, Corey</cp:lastModifiedBy>
  <cp:revision>160</cp:revision>
  <cp:lastPrinted>2016-04-01T14:36:58Z</cp:lastPrinted>
  <dcterms:created xsi:type="dcterms:W3CDTF">2014-10-24T17:12:36Z</dcterms:created>
  <dcterms:modified xsi:type="dcterms:W3CDTF">2016-04-01T15:09:04Z</dcterms:modified>
</cp:coreProperties>
</file>