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9"/>
  </p:notesMasterIdLst>
  <p:handoutMasterIdLst>
    <p:handoutMasterId r:id="rId40"/>
  </p:handoutMasterIdLst>
  <p:sldIdLst>
    <p:sldId id="256" r:id="rId2"/>
    <p:sldId id="311" r:id="rId3"/>
    <p:sldId id="336" r:id="rId4"/>
    <p:sldId id="303" r:id="rId5"/>
    <p:sldId id="346" r:id="rId6"/>
    <p:sldId id="347" r:id="rId7"/>
    <p:sldId id="317" r:id="rId8"/>
    <p:sldId id="318" r:id="rId9"/>
    <p:sldId id="320" r:id="rId10"/>
    <p:sldId id="295" r:id="rId11"/>
    <p:sldId id="333" r:id="rId12"/>
    <p:sldId id="341" r:id="rId13"/>
    <p:sldId id="309" r:id="rId14"/>
    <p:sldId id="270" r:id="rId15"/>
    <p:sldId id="259" r:id="rId16"/>
    <p:sldId id="278" r:id="rId17"/>
    <p:sldId id="349" r:id="rId18"/>
    <p:sldId id="343" r:id="rId19"/>
    <p:sldId id="338" r:id="rId20"/>
    <p:sldId id="313" r:id="rId21"/>
    <p:sldId id="316" r:id="rId22"/>
    <p:sldId id="325" r:id="rId23"/>
    <p:sldId id="322" r:id="rId24"/>
    <p:sldId id="321" r:id="rId25"/>
    <p:sldId id="323" r:id="rId26"/>
    <p:sldId id="331" r:id="rId27"/>
    <p:sldId id="264" r:id="rId28"/>
    <p:sldId id="265" r:id="rId29"/>
    <p:sldId id="276" r:id="rId30"/>
    <p:sldId id="275" r:id="rId31"/>
    <p:sldId id="348" r:id="rId32"/>
    <p:sldId id="277" r:id="rId33"/>
    <p:sldId id="330" r:id="rId34"/>
    <p:sldId id="334" r:id="rId35"/>
    <p:sldId id="267" r:id="rId36"/>
    <p:sldId id="289" r:id="rId37"/>
    <p:sldId id="287" r:id="rId38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ammoss" initials="e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1" autoAdjust="0"/>
    <p:restoredTop sz="90891" autoAdjust="0"/>
  </p:normalViewPr>
  <p:slideViewPr>
    <p:cSldViewPr>
      <p:cViewPr varScale="1">
        <p:scale>
          <a:sx n="58" d="100"/>
          <a:sy n="58" d="100"/>
        </p:scale>
        <p:origin x="121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3462" y="-90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D8C0DD-95BC-4D79-9C13-F9D9989D8C2C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756EB7-257B-411A-A21E-820AC4DD2224}">
      <dgm:prSet phldrT="[Text]" custT="1"/>
      <dgm:spPr/>
      <dgm:t>
        <a:bodyPr/>
        <a:lstStyle/>
        <a:p>
          <a:r>
            <a:rPr lang="en-US" sz="1600" b="1" smtClean="0"/>
            <a:t>Abstract?</a:t>
          </a:r>
        </a:p>
        <a:p>
          <a:r>
            <a:rPr lang="en-US" sz="1600" b="1" smtClean="0"/>
            <a:t>Acknowledgements?</a:t>
          </a:r>
          <a:endParaRPr lang="en-US" sz="1600" b="1" dirty="0"/>
        </a:p>
      </dgm:t>
    </dgm:pt>
    <dgm:pt modelId="{1A9587D2-6846-4EEC-BB68-5540A2128FAE}" type="parTrans" cxnId="{C689C774-281B-4223-BBA4-1A1D417AAD07}">
      <dgm:prSet/>
      <dgm:spPr/>
      <dgm:t>
        <a:bodyPr/>
        <a:lstStyle/>
        <a:p>
          <a:endParaRPr lang="en-US"/>
        </a:p>
      </dgm:t>
    </dgm:pt>
    <dgm:pt modelId="{55432974-A17A-480D-A0FD-01A89D7D840E}" type="sibTrans" cxnId="{C689C774-281B-4223-BBA4-1A1D417AAD07}">
      <dgm:prSet/>
      <dgm:spPr/>
      <dgm:t>
        <a:bodyPr/>
        <a:lstStyle/>
        <a:p>
          <a:endParaRPr lang="en-US"/>
        </a:p>
      </dgm:t>
    </dgm:pt>
    <dgm:pt modelId="{6F421613-02FF-40F1-AC3D-01DAE322BB67}">
      <dgm:prSet phldrT="[Text]"/>
      <dgm:spPr/>
      <dgm:t>
        <a:bodyPr/>
        <a:lstStyle/>
        <a:p>
          <a:r>
            <a:rPr lang="en-US" b="1" smtClean="0"/>
            <a:t>Charts and Tables?</a:t>
          </a:r>
          <a:endParaRPr lang="en-US" b="1" dirty="0"/>
        </a:p>
      </dgm:t>
    </dgm:pt>
    <dgm:pt modelId="{450DB487-8480-4E32-86F8-E2FE341F1DB2}" type="parTrans" cxnId="{B47E9FE4-5B9F-4BF6-A8D0-F7E337845BFB}">
      <dgm:prSet/>
      <dgm:spPr/>
      <dgm:t>
        <a:bodyPr/>
        <a:lstStyle/>
        <a:p>
          <a:endParaRPr lang="en-US"/>
        </a:p>
      </dgm:t>
    </dgm:pt>
    <dgm:pt modelId="{5FA5E067-6C27-43FA-B086-B48397B03AC2}" type="sibTrans" cxnId="{B47E9FE4-5B9F-4BF6-A8D0-F7E337845BFB}">
      <dgm:prSet/>
      <dgm:spPr/>
      <dgm:t>
        <a:bodyPr/>
        <a:lstStyle/>
        <a:p>
          <a:endParaRPr lang="en-US"/>
        </a:p>
      </dgm:t>
    </dgm:pt>
    <dgm:pt modelId="{B06EABA4-C93A-45DC-9A31-CE834D349017}">
      <dgm:prSet phldrT="[Text]"/>
      <dgm:spPr/>
      <dgm:t>
        <a:bodyPr/>
        <a:lstStyle/>
        <a:p>
          <a:r>
            <a:rPr lang="en-US" b="1" dirty="0" smtClean="0"/>
            <a:t>Appendices? References! </a:t>
          </a:r>
          <a:endParaRPr lang="en-US" b="1" dirty="0"/>
        </a:p>
      </dgm:t>
    </dgm:pt>
    <dgm:pt modelId="{A4488C4E-E51E-459A-9D05-E5FD0C214B58}" type="parTrans" cxnId="{05FEDAD3-34F6-4238-8AB1-10DB7A5BABD3}">
      <dgm:prSet/>
      <dgm:spPr/>
      <dgm:t>
        <a:bodyPr/>
        <a:lstStyle/>
        <a:p>
          <a:endParaRPr lang="en-US"/>
        </a:p>
      </dgm:t>
    </dgm:pt>
    <dgm:pt modelId="{8A220BF2-DFE7-4399-A894-8FE77A59E9EA}" type="sibTrans" cxnId="{05FEDAD3-34F6-4238-8AB1-10DB7A5BABD3}">
      <dgm:prSet/>
      <dgm:spPr/>
      <dgm:t>
        <a:bodyPr/>
        <a:lstStyle/>
        <a:p>
          <a:endParaRPr lang="en-US"/>
        </a:p>
      </dgm:t>
    </dgm:pt>
    <dgm:pt modelId="{67E13192-C6DB-41F1-B6CB-30B6DDC800B6}">
      <dgm:prSet phldrT="[Text]"/>
      <dgm:spPr/>
      <dgm:t>
        <a:bodyPr/>
        <a:lstStyle/>
        <a:p>
          <a:r>
            <a:rPr lang="en-US" b="1" smtClean="0"/>
            <a:t>Discussion?</a:t>
          </a:r>
        </a:p>
        <a:p>
          <a:r>
            <a:rPr lang="en-US" b="1" smtClean="0"/>
            <a:t>Footnotes?</a:t>
          </a:r>
          <a:endParaRPr lang="en-US" b="1" dirty="0"/>
        </a:p>
      </dgm:t>
    </dgm:pt>
    <dgm:pt modelId="{90BCDA76-7E38-42F5-87C3-E9301BA81354}" type="parTrans" cxnId="{31D8103E-97EF-4D8F-B7EE-E2709D7A0BBC}">
      <dgm:prSet/>
      <dgm:spPr/>
      <dgm:t>
        <a:bodyPr/>
        <a:lstStyle/>
        <a:p>
          <a:endParaRPr lang="en-US"/>
        </a:p>
      </dgm:t>
    </dgm:pt>
    <dgm:pt modelId="{ABADC1FC-955C-432C-8A5B-69CB76CDFB1E}" type="sibTrans" cxnId="{31D8103E-97EF-4D8F-B7EE-E2709D7A0BBC}">
      <dgm:prSet/>
      <dgm:spPr/>
      <dgm:t>
        <a:bodyPr/>
        <a:lstStyle/>
        <a:p>
          <a:endParaRPr lang="en-US"/>
        </a:p>
      </dgm:t>
    </dgm:pt>
    <dgm:pt modelId="{280A33C1-D5A5-445E-9A8E-8E9A41AB1781}">
      <dgm:prSet phldrT="[Text]" custT="1"/>
      <dgm:spPr/>
      <dgm:t>
        <a:bodyPr/>
        <a:lstStyle/>
        <a:p>
          <a:r>
            <a:rPr lang="en-US" sz="1600" b="1" smtClean="0"/>
            <a:t>Sample?</a:t>
          </a:r>
        </a:p>
        <a:p>
          <a:r>
            <a:rPr lang="en-US" sz="1600" b="1" smtClean="0"/>
            <a:t>Methods?</a:t>
          </a:r>
          <a:endParaRPr lang="en-US" sz="1600" b="1" dirty="0"/>
        </a:p>
      </dgm:t>
    </dgm:pt>
    <dgm:pt modelId="{A481159B-D391-433E-979F-83356CAEFD44}" type="parTrans" cxnId="{55FEDC4E-1A72-4B7D-B49C-B48857DBC3B0}">
      <dgm:prSet/>
      <dgm:spPr/>
      <dgm:t>
        <a:bodyPr/>
        <a:lstStyle/>
        <a:p>
          <a:endParaRPr lang="en-US"/>
        </a:p>
      </dgm:t>
    </dgm:pt>
    <dgm:pt modelId="{F7D7AB67-5B9D-4F0F-8BF6-65528CBA6144}" type="sibTrans" cxnId="{55FEDC4E-1A72-4B7D-B49C-B48857DBC3B0}">
      <dgm:prSet/>
      <dgm:spPr/>
      <dgm:t>
        <a:bodyPr/>
        <a:lstStyle/>
        <a:p>
          <a:endParaRPr lang="en-US"/>
        </a:p>
      </dgm:t>
    </dgm:pt>
    <dgm:pt modelId="{EE665298-07B9-496B-88FD-FC4F15377238}" type="pres">
      <dgm:prSet presAssocID="{DED8C0DD-95BC-4D79-9C13-F9D9989D8C2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A2AB0F-05C1-400A-B9BF-A605A23C6671}" type="pres">
      <dgm:prSet presAssocID="{F8756EB7-257B-411A-A21E-820AC4DD2224}" presName="dummy" presStyleCnt="0"/>
      <dgm:spPr/>
    </dgm:pt>
    <dgm:pt modelId="{232FE00A-8C9D-4A81-B6AB-F856A3E06717}" type="pres">
      <dgm:prSet presAssocID="{F8756EB7-257B-411A-A21E-820AC4DD2224}" presName="node" presStyleLbl="revTx" presStyleIdx="0" presStyleCnt="5" custScaleX="162565" custRadScaleRad="99384" custRadScaleInc="128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CA52BB-3C17-4672-A41F-A85D77EA6AA1}" type="pres">
      <dgm:prSet presAssocID="{55432974-A17A-480D-A0FD-01A89D7D840E}" presName="sibTrans" presStyleLbl="node1" presStyleIdx="0" presStyleCnt="5" custLinFactNeighborX="-375" custLinFactNeighborY="2089"/>
      <dgm:spPr/>
      <dgm:t>
        <a:bodyPr/>
        <a:lstStyle/>
        <a:p>
          <a:endParaRPr lang="en-US"/>
        </a:p>
      </dgm:t>
    </dgm:pt>
    <dgm:pt modelId="{B1C463A7-D761-4121-BC17-0F232CEA8F4F}" type="pres">
      <dgm:prSet presAssocID="{6F421613-02FF-40F1-AC3D-01DAE322BB67}" presName="dummy" presStyleCnt="0"/>
      <dgm:spPr/>
    </dgm:pt>
    <dgm:pt modelId="{BF6C394A-A1C6-4C80-97D3-B638448BFBFD}" type="pres">
      <dgm:prSet presAssocID="{6F421613-02FF-40F1-AC3D-01DAE322BB67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C060E3-610A-417B-905A-D5BF34E631FC}" type="pres">
      <dgm:prSet presAssocID="{5FA5E067-6C27-43FA-B086-B48397B03AC2}" presName="sibTrans" presStyleLbl="node1" presStyleIdx="1" presStyleCnt="5" custLinFactNeighborX="5920" custLinFactNeighborY="-9"/>
      <dgm:spPr/>
      <dgm:t>
        <a:bodyPr/>
        <a:lstStyle/>
        <a:p>
          <a:endParaRPr lang="en-US"/>
        </a:p>
      </dgm:t>
    </dgm:pt>
    <dgm:pt modelId="{520528A9-19FC-4DFE-BC5C-4E23ED969614}" type="pres">
      <dgm:prSet presAssocID="{B06EABA4-C93A-45DC-9A31-CE834D349017}" presName="dummy" presStyleCnt="0"/>
      <dgm:spPr/>
    </dgm:pt>
    <dgm:pt modelId="{1EB08F32-E1FF-4194-8DB8-F015AD09D4A8}" type="pres">
      <dgm:prSet presAssocID="{B06EABA4-C93A-45DC-9A31-CE834D349017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8C8F71-FC32-4829-92F6-655D9ED222D6}" type="pres">
      <dgm:prSet presAssocID="{8A220BF2-DFE7-4399-A894-8FE77A59E9EA}" presName="sibTrans" presStyleLbl="node1" presStyleIdx="2" presStyleCnt="5" custLinFactNeighborX="-6325" custLinFactNeighborY="-1234"/>
      <dgm:spPr/>
      <dgm:t>
        <a:bodyPr/>
        <a:lstStyle/>
        <a:p>
          <a:endParaRPr lang="en-US"/>
        </a:p>
      </dgm:t>
    </dgm:pt>
    <dgm:pt modelId="{1A95AC6B-D7EE-4330-A04B-3395AAE678CA}" type="pres">
      <dgm:prSet presAssocID="{67E13192-C6DB-41F1-B6CB-30B6DDC800B6}" presName="dummy" presStyleCnt="0"/>
      <dgm:spPr/>
    </dgm:pt>
    <dgm:pt modelId="{03EC33B1-245A-4EB0-A629-08A834DF1627}" type="pres">
      <dgm:prSet presAssocID="{67E13192-C6DB-41F1-B6CB-30B6DDC800B6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706A44-47F2-44A0-9887-F638A3E1ABE7}" type="pres">
      <dgm:prSet presAssocID="{ABADC1FC-955C-432C-8A5B-69CB76CDFB1E}" presName="sibTrans" presStyleLbl="node1" presStyleIdx="3" presStyleCnt="5"/>
      <dgm:spPr/>
      <dgm:t>
        <a:bodyPr/>
        <a:lstStyle/>
        <a:p>
          <a:endParaRPr lang="en-US"/>
        </a:p>
      </dgm:t>
    </dgm:pt>
    <dgm:pt modelId="{FEEA85EE-A766-417F-96BF-A7D8D0574BEC}" type="pres">
      <dgm:prSet presAssocID="{280A33C1-D5A5-445E-9A8E-8E9A41AB1781}" presName="dummy" presStyleCnt="0"/>
      <dgm:spPr/>
    </dgm:pt>
    <dgm:pt modelId="{94980394-253B-4EC6-BB7A-AF77947EF820}" type="pres">
      <dgm:prSet presAssocID="{280A33C1-D5A5-445E-9A8E-8E9A41AB1781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606B8D-276B-4E1F-B2D7-9D7EE1B46121}" type="pres">
      <dgm:prSet presAssocID="{F7D7AB67-5B9D-4F0F-8BF6-65528CBA6144}" presName="sibTrans" presStyleLbl="node1" presStyleIdx="4" presStyleCnt="5" custLinFactNeighborX="427" custLinFactNeighborY="4705"/>
      <dgm:spPr/>
      <dgm:t>
        <a:bodyPr/>
        <a:lstStyle/>
        <a:p>
          <a:endParaRPr lang="en-US"/>
        </a:p>
      </dgm:t>
    </dgm:pt>
  </dgm:ptLst>
  <dgm:cxnLst>
    <dgm:cxn modelId="{BA4021B4-6FD8-47F4-AFCE-13F0E750A3EF}" type="presOf" srcId="{F7D7AB67-5B9D-4F0F-8BF6-65528CBA6144}" destId="{A9606B8D-276B-4E1F-B2D7-9D7EE1B46121}" srcOrd="0" destOrd="0" presId="urn:microsoft.com/office/officeart/2005/8/layout/cycle1"/>
    <dgm:cxn modelId="{629B20BB-E709-4B3B-AC77-CA478AC80038}" type="presOf" srcId="{67E13192-C6DB-41F1-B6CB-30B6DDC800B6}" destId="{03EC33B1-245A-4EB0-A629-08A834DF1627}" srcOrd="0" destOrd="0" presId="urn:microsoft.com/office/officeart/2005/8/layout/cycle1"/>
    <dgm:cxn modelId="{8FA037BA-6371-4B01-B799-9BE65B4223C6}" type="presOf" srcId="{5FA5E067-6C27-43FA-B086-B48397B03AC2}" destId="{AFC060E3-610A-417B-905A-D5BF34E631FC}" srcOrd="0" destOrd="0" presId="urn:microsoft.com/office/officeart/2005/8/layout/cycle1"/>
    <dgm:cxn modelId="{34579544-8E5A-4969-8D51-9A592CEF0701}" type="presOf" srcId="{280A33C1-D5A5-445E-9A8E-8E9A41AB1781}" destId="{94980394-253B-4EC6-BB7A-AF77947EF820}" srcOrd="0" destOrd="0" presId="urn:microsoft.com/office/officeart/2005/8/layout/cycle1"/>
    <dgm:cxn modelId="{B47E9FE4-5B9F-4BF6-A8D0-F7E337845BFB}" srcId="{DED8C0DD-95BC-4D79-9C13-F9D9989D8C2C}" destId="{6F421613-02FF-40F1-AC3D-01DAE322BB67}" srcOrd="1" destOrd="0" parTransId="{450DB487-8480-4E32-86F8-E2FE341F1DB2}" sibTransId="{5FA5E067-6C27-43FA-B086-B48397B03AC2}"/>
    <dgm:cxn modelId="{AFFF5FEA-35D2-41A9-A029-4D150F1531C7}" type="presOf" srcId="{55432974-A17A-480D-A0FD-01A89D7D840E}" destId="{A7CA52BB-3C17-4672-A41F-A85D77EA6AA1}" srcOrd="0" destOrd="0" presId="urn:microsoft.com/office/officeart/2005/8/layout/cycle1"/>
    <dgm:cxn modelId="{10699DA1-C518-466A-801C-FD2616027F1D}" type="presOf" srcId="{F8756EB7-257B-411A-A21E-820AC4DD2224}" destId="{232FE00A-8C9D-4A81-B6AB-F856A3E06717}" srcOrd="0" destOrd="0" presId="urn:microsoft.com/office/officeart/2005/8/layout/cycle1"/>
    <dgm:cxn modelId="{C689C774-281B-4223-BBA4-1A1D417AAD07}" srcId="{DED8C0DD-95BC-4D79-9C13-F9D9989D8C2C}" destId="{F8756EB7-257B-411A-A21E-820AC4DD2224}" srcOrd="0" destOrd="0" parTransId="{1A9587D2-6846-4EEC-BB68-5540A2128FAE}" sibTransId="{55432974-A17A-480D-A0FD-01A89D7D840E}"/>
    <dgm:cxn modelId="{55FEDC4E-1A72-4B7D-B49C-B48857DBC3B0}" srcId="{DED8C0DD-95BC-4D79-9C13-F9D9989D8C2C}" destId="{280A33C1-D5A5-445E-9A8E-8E9A41AB1781}" srcOrd="4" destOrd="0" parTransId="{A481159B-D391-433E-979F-83356CAEFD44}" sibTransId="{F7D7AB67-5B9D-4F0F-8BF6-65528CBA6144}"/>
    <dgm:cxn modelId="{CBEC04BE-9796-4B25-90B1-5947CBD27083}" type="presOf" srcId="{6F421613-02FF-40F1-AC3D-01DAE322BB67}" destId="{BF6C394A-A1C6-4C80-97D3-B638448BFBFD}" srcOrd="0" destOrd="0" presId="urn:microsoft.com/office/officeart/2005/8/layout/cycle1"/>
    <dgm:cxn modelId="{80301270-64B3-45FB-89C4-F945E9B761CC}" type="presOf" srcId="{ABADC1FC-955C-432C-8A5B-69CB76CDFB1E}" destId="{A9706A44-47F2-44A0-9887-F638A3E1ABE7}" srcOrd="0" destOrd="0" presId="urn:microsoft.com/office/officeart/2005/8/layout/cycle1"/>
    <dgm:cxn modelId="{05FEDAD3-34F6-4238-8AB1-10DB7A5BABD3}" srcId="{DED8C0DD-95BC-4D79-9C13-F9D9989D8C2C}" destId="{B06EABA4-C93A-45DC-9A31-CE834D349017}" srcOrd="2" destOrd="0" parTransId="{A4488C4E-E51E-459A-9D05-E5FD0C214B58}" sibTransId="{8A220BF2-DFE7-4399-A894-8FE77A59E9EA}"/>
    <dgm:cxn modelId="{31D8103E-97EF-4D8F-B7EE-E2709D7A0BBC}" srcId="{DED8C0DD-95BC-4D79-9C13-F9D9989D8C2C}" destId="{67E13192-C6DB-41F1-B6CB-30B6DDC800B6}" srcOrd="3" destOrd="0" parTransId="{90BCDA76-7E38-42F5-87C3-E9301BA81354}" sibTransId="{ABADC1FC-955C-432C-8A5B-69CB76CDFB1E}"/>
    <dgm:cxn modelId="{E250423E-FB7B-4D15-8D6A-217DD3D3A3E2}" type="presOf" srcId="{DED8C0DD-95BC-4D79-9C13-F9D9989D8C2C}" destId="{EE665298-07B9-496B-88FD-FC4F15377238}" srcOrd="0" destOrd="0" presId="urn:microsoft.com/office/officeart/2005/8/layout/cycle1"/>
    <dgm:cxn modelId="{AEA7E7C0-3741-429E-AFB9-C49A514B041A}" type="presOf" srcId="{8A220BF2-DFE7-4399-A894-8FE77A59E9EA}" destId="{1F8C8F71-FC32-4829-92F6-655D9ED222D6}" srcOrd="0" destOrd="0" presId="urn:microsoft.com/office/officeart/2005/8/layout/cycle1"/>
    <dgm:cxn modelId="{2B0C075C-AD0D-4DDC-ACD7-21ADF7EDB59C}" type="presOf" srcId="{B06EABA4-C93A-45DC-9A31-CE834D349017}" destId="{1EB08F32-E1FF-4194-8DB8-F015AD09D4A8}" srcOrd="0" destOrd="0" presId="urn:microsoft.com/office/officeart/2005/8/layout/cycle1"/>
    <dgm:cxn modelId="{79231901-6D16-40AE-B45C-DBB1873F7A64}" type="presParOf" srcId="{EE665298-07B9-496B-88FD-FC4F15377238}" destId="{CBA2AB0F-05C1-400A-B9BF-A605A23C6671}" srcOrd="0" destOrd="0" presId="urn:microsoft.com/office/officeart/2005/8/layout/cycle1"/>
    <dgm:cxn modelId="{082DB7FD-0061-4979-9695-F5A94B8C9D37}" type="presParOf" srcId="{EE665298-07B9-496B-88FD-FC4F15377238}" destId="{232FE00A-8C9D-4A81-B6AB-F856A3E06717}" srcOrd="1" destOrd="0" presId="urn:microsoft.com/office/officeart/2005/8/layout/cycle1"/>
    <dgm:cxn modelId="{0897BFCD-56B7-4AD4-A524-57262468D81D}" type="presParOf" srcId="{EE665298-07B9-496B-88FD-FC4F15377238}" destId="{A7CA52BB-3C17-4672-A41F-A85D77EA6AA1}" srcOrd="2" destOrd="0" presId="urn:microsoft.com/office/officeart/2005/8/layout/cycle1"/>
    <dgm:cxn modelId="{B33BB4B7-5C94-4C0A-9B07-BE94067651A7}" type="presParOf" srcId="{EE665298-07B9-496B-88FD-FC4F15377238}" destId="{B1C463A7-D761-4121-BC17-0F232CEA8F4F}" srcOrd="3" destOrd="0" presId="urn:microsoft.com/office/officeart/2005/8/layout/cycle1"/>
    <dgm:cxn modelId="{9EA51B22-3403-4845-9F8E-4FBA4739D768}" type="presParOf" srcId="{EE665298-07B9-496B-88FD-FC4F15377238}" destId="{BF6C394A-A1C6-4C80-97D3-B638448BFBFD}" srcOrd="4" destOrd="0" presId="urn:microsoft.com/office/officeart/2005/8/layout/cycle1"/>
    <dgm:cxn modelId="{DC70517E-69C8-4E49-8D86-3801CDBE13E5}" type="presParOf" srcId="{EE665298-07B9-496B-88FD-FC4F15377238}" destId="{AFC060E3-610A-417B-905A-D5BF34E631FC}" srcOrd="5" destOrd="0" presId="urn:microsoft.com/office/officeart/2005/8/layout/cycle1"/>
    <dgm:cxn modelId="{6E53C6FA-9E45-42C6-9F71-4F727EB10DD6}" type="presParOf" srcId="{EE665298-07B9-496B-88FD-FC4F15377238}" destId="{520528A9-19FC-4DFE-BC5C-4E23ED969614}" srcOrd="6" destOrd="0" presId="urn:microsoft.com/office/officeart/2005/8/layout/cycle1"/>
    <dgm:cxn modelId="{150ED593-6528-4A75-9FAB-79A703C354E1}" type="presParOf" srcId="{EE665298-07B9-496B-88FD-FC4F15377238}" destId="{1EB08F32-E1FF-4194-8DB8-F015AD09D4A8}" srcOrd="7" destOrd="0" presId="urn:microsoft.com/office/officeart/2005/8/layout/cycle1"/>
    <dgm:cxn modelId="{BA67C121-9B60-4C7D-ACC4-268BCA8E8BFA}" type="presParOf" srcId="{EE665298-07B9-496B-88FD-FC4F15377238}" destId="{1F8C8F71-FC32-4829-92F6-655D9ED222D6}" srcOrd="8" destOrd="0" presId="urn:microsoft.com/office/officeart/2005/8/layout/cycle1"/>
    <dgm:cxn modelId="{32282EF1-E010-46E8-B040-04EC536FF81F}" type="presParOf" srcId="{EE665298-07B9-496B-88FD-FC4F15377238}" destId="{1A95AC6B-D7EE-4330-A04B-3395AAE678CA}" srcOrd="9" destOrd="0" presId="urn:microsoft.com/office/officeart/2005/8/layout/cycle1"/>
    <dgm:cxn modelId="{8CF22400-C62C-45D4-9E38-65D11626E289}" type="presParOf" srcId="{EE665298-07B9-496B-88FD-FC4F15377238}" destId="{03EC33B1-245A-4EB0-A629-08A834DF1627}" srcOrd="10" destOrd="0" presId="urn:microsoft.com/office/officeart/2005/8/layout/cycle1"/>
    <dgm:cxn modelId="{01DB25CA-962A-4421-95D5-FE61BBB2A465}" type="presParOf" srcId="{EE665298-07B9-496B-88FD-FC4F15377238}" destId="{A9706A44-47F2-44A0-9887-F638A3E1ABE7}" srcOrd="11" destOrd="0" presId="urn:microsoft.com/office/officeart/2005/8/layout/cycle1"/>
    <dgm:cxn modelId="{93E17A25-B3D2-45BA-AC04-63F540DAAF8A}" type="presParOf" srcId="{EE665298-07B9-496B-88FD-FC4F15377238}" destId="{FEEA85EE-A766-417F-96BF-A7D8D0574BEC}" srcOrd="12" destOrd="0" presId="urn:microsoft.com/office/officeart/2005/8/layout/cycle1"/>
    <dgm:cxn modelId="{6EC874C7-9EC4-45FE-AE24-1D02F57CE2BB}" type="presParOf" srcId="{EE665298-07B9-496B-88FD-FC4F15377238}" destId="{94980394-253B-4EC6-BB7A-AF77947EF820}" srcOrd="13" destOrd="0" presId="urn:microsoft.com/office/officeart/2005/8/layout/cycle1"/>
    <dgm:cxn modelId="{E12EE152-4CBC-4538-A57F-E0656422887A}" type="presParOf" srcId="{EE665298-07B9-496B-88FD-FC4F15377238}" destId="{A9606B8D-276B-4E1F-B2D7-9D7EE1B46121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FE00A-8C9D-4A81-B6AB-F856A3E06717}">
      <dsp:nvSpPr>
        <dsp:cNvPr id="0" name=""/>
        <dsp:cNvSpPr/>
      </dsp:nvSpPr>
      <dsp:spPr>
        <a:xfrm>
          <a:off x="3962408" y="152392"/>
          <a:ext cx="2697839" cy="165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Abstract?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Acknowledgements?</a:t>
          </a:r>
          <a:endParaRPr lang="en-US" sz="1600" b="1" kern="1200" dirty="0"/>
        </a:p>
      </dsp:txBody>
      <dsp:txXfrm>
        <a:off x="3962408" y="152392"/>
        <a:ext cx="2697839" cy="1659545"/>
      </dsp:txXfrm>
    </dsp:sp>
    <dsp:sp modelId="{A7CA52BB-3C17-4672-A41F-A85D77EA6AA1}">
      <dsp:nvSpPr>
        <dsp:cNvPr id="0" name=""/>
        <dsp:cNvSpPr/>
      </dsp:nvSpPr>
      <dsp:spPr>
        <a:xfrm>
          <a:off x="446399" y="165964"/>
          <a:ext cx="6223180" cy="6223180"/>
        </a:xfrm>
        <a:prstGeom prst="circularArrow">
          <a:avLst>
            <a:gd name="adj1" fmla="val 5200"/>
            <a:gd name="adj2" fmla="val 335908"/>
            <a:gd name="adj3" fmla="val 21249201"/>
            <a:gd name="adj4" fmla="val 19864198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C394A-A1C6-4C80-97D3-B638448BFBFD}">
      <dsp:nvSpPr>
        <dsp:cNvPr id="0" name=""/>
        <dsp:cNvSpPr/>
      </dsp:nvSpPr>
      <dsp:spPr>
        <a:xfrm>
          <a:off x="5377505" y="3135592"/>
          <a:ext cx="1659545" cy="165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/>
            <a:t>Charts and Tables?</a:t>
          </a:r>
          <a:endParaRPr lang="en-US" sz="1800" b="1" kern="1200" dirty="0"/>
        </a:p>
      </dsp:txBody>
      <dsp:txXfrm>
        <a:off x="5377505" y="3135592"/>
        <a:ext cx="1659545" cy="1659545"/>
      </dsp:txXfrm>
    </dsp:sp>
    <dsp:sp modelId="{AFC060E3-610A-417B-905A-D5BF34E631FC}">
      <dsp:nvSpPr>
        <dsp:cNvPr id="0" name=""/>
        <dsp:cNvSpPr/>
      </dsp:nvSpPr>
      <dsp:spPr>
        <a:xfrm>
          <a:off x="838221" y="15"/>
          <a:ext cx="6223180" cy="6223180"/>
        </a:xfrm>
        <a:prstGeom prst="circularArrow">
          <a:avLst>
            <a:gd name="adj1" fmla="val 5200"/>
            <a:gd name="adj2" fmla="val 335908"/>
            <a:gd name="adj3" fmla="val 4014718"/>
            <a:gd name="adj4" fmla="val 2253414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08F32-E1FF-4194-8DB8-F015AD09D4A8}">
      <dsp:nvSpPr>
        <dsp:cNvPr id="0" name=""/>
        <dsp:cNvSpPr/>
      </dsp:nvSpPr>
      <dsp:spPr>
        <a:xfrm>
          <a:off x="2751627" y="5043404"/>
          <a:ext cx="1659545" cy="165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Appendices? References! </a:t>
          </a:r>
          <a:endParaRPr lang="en-US" sz="1800" b="1" kern="1200" dirty="0"/>
        </a:p>
      </dsp:txBody>
      <dsp:txXfrm>
        <a:off x="2751627" y="5043404"/>
        <a:ext cx="1659545" cy="1659545"/>
      </dsp:txXfrm>
    </dsp:sp>
    <dsp:sp modelId="{1F8C8F71-FC32-4829-92F6-655D9ED222D6}">
      <dsp:nvSpPr>
        <dsp:cNvPr id="0" name=""/>
        <dsp:cNvSpPr/>
      </dsp:nvSpPr>
      <dsp:spPr>
        <a:xfrm>
          <a:off x="76193" y="-76218"/>
          <a:ext cx="6223180" cy="6223180"/>
        </a:xfrm>
        <a:prstGeom prst="circularArrow">
          <a:avLst>
            <a:gd name="adj1" fmla="val 5200"/>
            <a:gd name="adj2" fmla="val 335908"/>
            <a:gd name="adj3" fmla="val 8210677"/>
            <a:gd name="adj4" fmla="val 6449374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C33B1-245A-4EB0-A629-08A834DF1627}">
      <dsp:nvSpPr>
        <dsp:cNvPr id="0" name=""/>
        <dsp:cNvSpPr/>
      </dsp:nvSpPr>
      <dsp:spPr>
        <a:xfrm>
          <a:off x="125749" y="3135592"/>
          <a:ext cx="1659545" cy="165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/>
            <a:t>Discussion?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/>
            <a:t>Footnotes?</a:t>
          </a:r>
          <a:endParaRPr lang="en-US" sz="1800" b="1" kern="1200" dirty="0"/>
        </a:p>
      </dsp:txBody>
      <dsp:txXfrm>
        <a:off x="125749" y="3135592"/>
        <a:ext cx="1659545" cy="1659545"/>
      </dsp:txXfrm>
    </dsp:sp>
    <dsp:sp modelId="{A9706A44-47F2-44A0-9887-F638A3E1ABE7}">
      <dsp:nvSpPr>
        <dsp:cNvPr id="0" name=""/>
        <dsp:cNvSpPr/>
      </dsp:nvSpPr>
      <dsp:spPr>
        <a:xfrm>
          <a:off x="469809" y="575"/>
          <a:ext cx="6223180" cy="6223180"/>
        </a:xfrm>
        <a:prstGeom prst="circularArrow">
          <a:avLst>
            <a:gd name="adj1" fmla="val 5200"/>
            <a:gd name="adj2" fmla="val 335908"/>
            <a:gd name="adj3" fmla="val 12297869"/>
            <a:gd name="adj4" fmla="val 10770831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80394-253B-4EC6-BB7A-AF77947EF820}">
      <dsp:nvSpPr>
        <dsp:cNvPr id="0" name=""/>
        <dsp:cNvSpPr/>
      </dsp:nvSpPr>
      <dsp:spPr>
        <a:xfrm>
          <a:off x="1128745" y="48688"/>
          <a:ext cx="1659545" cy="165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Sample?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Methods?</a:t>
          </a:r>
          <a:endParaRPr lang="en-US" sz="1600" b="1" kern="1200" dirty="0"/>
        </a:p>
      </dsp:txBody>
      <dsp:txXfrm>
        <a:off x="1128745" y="48688"/>
        <a:ext cx="1659545" cy="1659545"/>
      </dsp:txXfrm>
    </dsp:sp>
    <dsp:sp modelId="{A9606B8D-276B-4E1F-B2D7-9D7EE1B46121}">
      <dsp:nvSpPr>
        <dsp:cNvPr id="0" name=""/>
        <dsp:cNvSpPr/>
      </dsp:nvSpPr>
      <dsp:spPr>
        <a:xfrm>
          <a:off x="457219" y="304806"/>
          <a:ext cx="6223180" cy="6223180"/>
        </a:xfrm>
        <a:prstGeom prst="circularArrow">
          <a:avLst>
            <a:gd name="adj1" fmla="val 5200"/>
            <a:gd name="adj2" fmla="val 335908"/>
            <a:gd name="adj3" fmla="val 16389290"/>
            <a:gd name="adj4" fmla="val 15249183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pPr>
              <a:defRPr/>
            </a:pPr>
            <a:fld id="{9F47D1A1-B5FB-4A0A-B668-683E583D98C5}" type="datetimeFigureOut">
              <a:rPr lang="en-US"/>
              <a:pPr>
                <a:defRPr/>
              </a:pPr>
              <a:t>4/6/2016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pPr>
              <a:defRPr/>
            </a:pPr>
            <a:fld id="{7B83271C-D353-4CBE-B092-2E145DF04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04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pPr>
              <a:defRPr/>
            </a:pPr>
            <a:fld id="{CC352F2A-596F-431E-80CD-D061F83E8129}" type="datetimeFigureOut">
              <a:rPr lang="en-US"/>
              <a:pPr>
                <a:defRPr/>
              </a:pPr>
              <a:t>4/6/2016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pPr>
              <a:defRPr/>
            </a:pPr>
            <a:fld id="{97470516-271A-417B-A6F4-02229BE97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734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atacite.org/schema/DataCite-MetadataKernel_v2.0.pdf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codata.org/taskgroups/TGdatacitation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470516-271A-417B-A6F4-02229BE979E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4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470516-271A-417B-A6F4-02229BE979E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5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470516-271A-417B-A6F4-02229BE979E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62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470516-271A-417B-A6F4-02229BE979E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65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470516-271A-417B-A6F4-02229BE979E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59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9579">
              <a:defRPr/>
            </a:pPr>
            <a:r>
              <a:rPr lang="en-US" dirty="0" err="1" smtClean="0"/>
              <a:t>DataCite</a:t>
            </a:r>
            <a:endParaRPr lang="en-US" dirty="0" smtClean="0"/>
          </a:p>
          <a:p>
            <a:pPr marL="0" lvl="1" defTabSz="929579">
              <a:defRPr/>
            </a:pPr>
            <a:r>
              <a:rPr lang="en-US" sz="2000" dirty="0" smtClean="0"/>
              <a:t>DOI registration for research data</a:t>
            </a:r>
            <a:endParaRPr lang="en-US" dirty="0" smtClean="0"/>
          </a:p>
          <a:p>
            <a:pPr defTabSz="929579">
              <a:defRPr/>
            </a:pPr>
            <a:r>
              <a:rPr lang="en-US" dirty="0" smtClean="0"/>
              <a:t>ICPSR joined </a:t>
            </a:r>
            <a:r>
              <a:rPr lang="en-US" dirty="0" err="1" smtClean="0"/>
              <a:t>DataCite</a:t>
            </a:r>
            <a:r>
              <a:rPr lang="en-US" dirty="0" smtClean="0"/>
              <a:t> as an associate member</a:t>
            </a:r>
          </a:p>
          <a:p>
            <a:pPr defTabSz="929579">
              <a:defRPr/>
            </a:pPr>
            <a:r>
              <a:rPr lang="en-US" dirty="0" smtClean="0">
                <a:hlinkClick r:id="rId3"/>
              </a:rPr>
              <a:t>http://datacite.org/schema/DataCite-MetadataKernel_v2.0.pdf</a:t>
            </a:r>
            <a:endParaRPr lang="en-US" dirty="0" smtClean="0"/>
          </a:p>
          <a:p>
            <a:pPr defTabSz="929579">
              <a:defRPr/>
            </a:pPr>
            <a:endParaRPr lang="en-US" dirty="0" smtClean="0"/>
          </a:p>
          <a:p>
            <a:pPr defTabSz="929579">
              <a:defRPr/>
            </a:pPr>
            <a:r>
              <a:rPr lang="en-US" dirty="0" smtClean="0"/>
              <a:t>IQSS</a:t>
            </a:r>
          </a:p>
          <a:p>
            <a:pPr defTabSz="929579">
              <a:defRPr/>
            </a:pPr>
            <a:endParaRPr lang="en-US" dirty="0" smtClean="0"/>
          </a:p>
          <a:p>
            <a:pPr defTabSz="929579">
              <a:defRPr/>
            </a:pPr>
            <a:r>
              <a:rPr lang="en-US" dirty="0" smtClean="0"/>
              <a:t>CODATA</a:t>
            </a:r>
          </a:p>
          <a:p>
            <a:pPr defTabSz="929579">
              <a:defRPr/>
            </a:pPr>
            <a:r>
              <a:rPr lang="en-US" dirty="0" smtClean="0">
                <a:hlinkClick r:id="rId4"/>
              </a:rPr>
              <a:t>http://www.codata.org/taskgroups/TGdatacitation/</a:t>
            </a:r>
            <a:endParaRPr lang="en-US" dirty="0" smtClean="0"/>
          </a:p>
          <a:p>
            <a:pPr defTabSz="929579">
              <a:defRPr/>
            </a:pPr>
            <a:endParaRPr lang="en-US" dirty="0" smtClean="0"/>
          </a:p>
          <a:p>
            <a:pPr defTabSz="929579"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470516-271A-417B-A6F4-02229BE979E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79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Verdan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icpsr.umich.edu/icpsrweb/ICPSR/citations/index.jsp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hdl.handle.net/2027.42/78307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matvey.icpsr.umich.edu/icpsrweb/ICPSR/studies/4549?archive=ICPSR&amp;q=4549" TargetMode="External"/><Relationship Id="rId2" Type="http://schemas.openxmlformats.org/officeDocument/2006/relationships/hyperlink" Target="http://matvey.icpsr.umich.edu/icpsrweb/ICPSR/support/faqs/8707350211996719508" TargetMode="Externa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matvey.icpsr.umich.edu/icpsrweb/ICPSR/studies/4549?archive=ICPSR&amp;q=4549" TargetMode="Externa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b.unc.edu/reference/data_services/citedata.html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gepub.com/journalsProdDesc.nav?ct_p=manuscriptSubmission&amp;prodId=Journal201969&amp;currTree=Subjects&amp;level1=N00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jlyon/zotero-bits/wiki/DatasetTyp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icpsr.umich.edu/icpsrweb/ICPSR/curation/citations.jsp" TargetMode="Externa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50292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ICPSR's Efforts to Encourage Data Citation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52700"/>
            <a:ext cx="5486400" cy="3009900"/>
          </a:xfrm>
        </p:spPr>
        <p:txBody>
          <a:bodyPr/>
          <a:lstStyle/>
          <a:p>
            <a:pPr algn="l" eaLnBrk="1" hangingPunct="1"/>
            <a:endParaRPr lang="en-US" dirty="0" smtClean="0">
              <a:solidFill>
                <a:schemeClr val="bg1"/>
              </a:solidFill>
            </a:endParaRPr>
          </a:p>
          <a:p>
            <a:pPr algn="l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chemeClr val="bg1"/>
                </a:solidFill>
              </a:rPr>
              <a:t>IASSIST Annual Conference</a:t>
            </a:r>
          </a:p>
          <a:p>
            <a:pPr algn="l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bg1"/>
                </a:solidFill>
              </a:rPr>
              <a:t>Vancouver, BC</a:t>
            </a:r>
          </a:p>
          <a:p>
            <a:pPr algn="l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</a:rPr>
              <a:t>June 1, </a:t>
            </a:r>
            <a:r>
              <a:rPr lang="en-US" sz="2400" dirty="0" smtClean="0">
                <a:solidFill>
                  <a:schemeClr val="bg1"/>
                </a:solidFill>
              </a:rPr>
              <a:t>2011</a:t>
            </a:r>
            <a:endParaRPr lang="en-US" sz="2400" dirty="0" smtClean="0">
              <a:solidFill>
                <a:schemeClr val="bg1"/>
              </a:solidFill>
            </a:endParaRPr>
          </a:p>
          <a:p>
            <a:pPr algn="l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bg1"/>
                </a:solidFill>
              </a:rPr>
              <a:t>Elizabeth Moss, ICPSR</a:t>
            </a:r>
          </a:p>
          <a:p>
            <a:pPr algn="l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solidFill>
                  <a:schemeClr val="bg1"/>
                </a:solidFill>
              </a:rPr>
              <a:t>eammoss@umich.edu</a:t>
            </a:r>
          </a:p>
          <a:p>
            <a:pPr algn="l" eaLnBrk="1" hangingPunct="1"/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r>
              <a:rPr lang="en-US" sz="3200" dirty="0" smtClean="0"/>
              <a:t>About Me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5715000" cy="4648200"/>
          </a:xfrm>
        </p:spPr>
        <p:txBody>
          <a:bodyPr/>
          <a:lstStyle/>
          <a:p>
            <a:r>
              <a:rPr lang="en-US" sz="2400" dirty="0" smtClean="0"/>
              <a:t>I am a librarian at ICPSR</a:t>
            </a:r>
          </a:p>
          <a:p>
            <a:endParaRPr lang="en-US" sz="2400" dirty="0" smtClean="0"/>
          </a:p>
          <a:p>
            <a:r>
              <a:rPr lang="en-US" sz="2400" dirty="0" smtClean="0"/>
              <a:t>I search for publications that analyze ICPSR data</a:t>
            </a:r>
          </a:p>
          <a:p>
            <a:pPr>
              <a:buNone/>
            </a:pPr>
            <a:r>
              <a:rPr lang="en-US" sz="2400" dirty="0" smtClean="0"/>
              <a:t>	(in over 8,000 studies)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One day scripts will take advantage of consistent data citing practices</a:t>
            </a:r>
          </a:p>
          <a:p>
            <a:endParaRPr lang="en-US" sz="2400" dirty="0" smtClean="0"/>
          </a:p>
          <a:p>
            <a:r>
              <a:rPr lang="en-US" sz="2400" dirty="0" smtClean="0"/>
              <a:t>Making my job obsolete</a:t>
            </a:r>
          </a:p>
          <a:p>
            <a:endParaRPr lang="en-US" dirty="0" smtClean="0"/>
          </a:p>
        </p:txBody>
      </p:sp>
      <p:pic>
        <p:nvPicPr>
          <p:cNvPr id="51207" name="Picture 7" descr="http://easycomputertrainingnow.com/wp-content/uploads/2009/05/fear-fac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600200"/>
            <a:ext cx="2650710" cy="4343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219200"/>
          </a:xfrm>
        </p:spPr>
        <p:txBody>
          <a:bodyPr/>
          <a:lstStyle/>
          <a:p>
            <a:r>
              <a:rPr lang="en-US" sz="3200" dirty="0" smtClean="0"/>
              <a:t>Overview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95400"/>
            <a:ext cx="8305800" cy="48006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ICPSR’s experiment with linking data to published analyses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Finding cited data in the social science literature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How good citing practice affects stakeholders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How ICPSR promotes good practice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What’s next for IASSIST-SIGDC?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1. ICPSR’s Experiment with Linking Data to Literature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Saw the value of clustering the literature with the data for instructors, students, researchers, funders </a:t>
            </a:r>
          </a:p>
          <a:p>
            <a:pPr eaLnBrk="1" hangingPunct="1">
              <a:buNone/>
            </a:pPr>
            <a:endParaRPr lang="en-US" sz="2600" dirty="0" smtClean="0"/>
          </a:p>
          <a:p>
            <a:pPr eaLnBrk="1" hangingPunct="1"/>
            <a:r>
              <a:rPr lang="en-US" sz="2600" dirty="0" smtClean="0"/>
              <a:t>Led to the creation of the Bibliography of Data-related Literature</a:t>
            </a:r>
          </a:p>
          <a:p>
            <a:pPr eaLnBrk="1" hangingPunct="1">
              <a:buNone/>
            </a:pPr>
            <a:endParaRPr lang="en-US" sz="2600" dirty="0" smtClean="0"/>
          </a:p>
          <a:p>
            <a:pPr eaLnBrk="1" hangingPunct="1"/>
            <a:r>
              <a:rPr lang="en-US" sz="2600" dirty="0" smtClean="0"/>
              <a:t>Studies link to publications, Bibliography links back to studies and out to full text</a:t>
            </a:r>
          </a:p>
          <a:p>
            <a:pPr eaLnBrk="1" hangingPunct="1">
              <a:buNone/>
            </a:pPr>
            <a:endParaRPr lang="en-US" sz="2400" dirty="0" smtClean="0"/>
          </a:p>
          <a:p>
            <a:pPr eaLnBrk="1" hangingPunct="1">
              <a:buNone/>
            </a:pPr>
            <a:endParaRPr lang="en-US" sz="2600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8707124" cy="5964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85800" y="1219200"/>
            <a:ext cx="1905000" cy="6858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629400" y="381000"/>
            <a:ext cx="1905000" cy="6858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705600" y="2743200"/>
            <a:ext cx="1905000" cy="5334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1066800" y="457200"/>
            <a:ext cx="4953000" cy="26670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14341" name="Oval 4"/>
          <p:cNvSpPr>
            <a:spLocks noChangeArrowheads="1"/>
          </p:cNvSpPr>
          <p:nvPr/>
        </p:nvSpPr>
        <p:spPr bwMode="auto">
          <a:xfrm>
            <a:off x="4419600" y="2971800"/>
            <a:ext cx="1752600" cy="6096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55382"/>
            <a:ext cx="8829202" cy="6374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752600" y="4800600"/>
            <a:ext cx="1905000" cy="6858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90272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447800" y="4114800"/>
            <a:ext cx="2971800" cy="5334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8887498" cy="637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143000" y="4724400"/>
            <a:ext cx="4267200" cy="17526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ork.2616291.3.flat,550x550,075,f.wild-goose-ch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1905000"/>
            <a:ext cx="5597873" cy="4203490"/>
          </a:xfrm>
          <a:prstGeom prst="rect">
            <a:avLst/>
          </a:prstGeom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248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2. Finding Cited Data in the Social Science Research Literature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838200" y="0"/>
          <a:ext cx="71628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00400" y="1905000"/>
            <a:ext cx="2362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n-lt"/>
              </a:rPr>
              <a:t>Data “Sighting”</a:t>
            </a:r>
          </a:p>
          <a:p>
            <a:pPr algn="ctr"/>
            <a:r>
              <a:rPr lang="en-US" sz="2800" b="1" dirty="0" smtClean="0">
                <a:latin typeface="+mn-lt"/>
              </a:rPr>
              <a:t>(implicit) vs. </a:t>
            </a:r>
          </a:p>
          <a:p>
            <a:pPr algn="ctr"/>
            <a:r>
              <a:rPr lang="en-US" sz="2800" b="1" dirty="0" smtClean="0">
                <a:latin typeface="+mn-lt"/>
              </a:rPr>
              <a:t>Data Citing</a:t>
            </a:r>
          </a:p>
          <a:p>
            <a:pPr algn="ctr"/>
            <a:r>
              <a:rPr lang="en-US" sz="2800" b="1" dirty="0" smtClean="0">
                <a:latin typeface="+mn-lt"/>
              </a:rPr>
              <a:t>(explicit)</a:t>
            </a:r>
            <a:endParaRPr lang="en-US" sz="28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dirty="0" smtClean="0"/>
              <a:t>Issues with Attribution and Access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8382000" cy="4267200"/>
          </a:xfrm>
        </p:spPr>
        <p:txBody>
          <a:bodyPr/>
          <a:lstStyle/>
          <a:p>
            <a:r>
              <a:rPr lang="en-US" dirty="0" smtClean="0"/>
              <a:t>Sample described, not named, no author information, no access information, only a publication cited </a:t>
            </a:r>
          </a:p>
          <a:p>
            <a:endParaRPr lang="en-US" dirty="0" smtClean="0"/>
          </a:p>
          <a:p>
            <a:r>
              <a:rPr lang="en-US" dirty="0" smtClean="0"/>
              <a:t>Data named in text, with some attribution, but no access information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Cited in reference section, but with no permanent, unique identifier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24800" cy="13716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What We Think of as Citable Data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7924800" cy="4343400"/>
          </a:xfrm>
        </p:spPr>
        <p:txBody>
          <a:bodyPr/>
          <a:lstStyle/>
          <a:p>
            <a:r>
              <a:rPr lang="en-US" sz="2600" dirty="0" smtClean="0"/>
              <a:t>Data are central to the argument</a:t>
            </a:r>
          </a:p>
          <a:p>
            <a:endParaRPr lang="en-US" sz="2600" dirty="0" smtClean="0"/>
          </a:p>
          <a:p>
            <a:r>
              <a:rPr lang="en-US" sz="2600" dirty="0" smtClean="0"/>
              <a:t>Data are used to generate one table (or 20)</a:t>
            </a:r>
          </a:p>
          <a:p>
            <a:endParaRPr lang="en-US" sz="2600" dirty="0" smtClean="0"/>
          </a:p>
          <a:p>
            <a:r>
              <a:rPr lang="en-US" sz="2600" dirty="0" smtClean="0"/>
              <a:t>Data are used in comparison to the central data used</a:t>
            </a:r>
            <a:br>
              <a:rPr lang="en-US" sz="2600" dirty="0" smtClean="0"/>
            </a:br>
            <a:endParaRPr lang="en-US" sz="2600" dirty="0" smtClean="0"/>
          </a:p>
          <a:p>
            <a:r>
              <a:rPr lang="en-US" sz="2600" dirty="0" smtClean="0"/>
              <a:t>Data collection/methodology are described or critiqued</a:t>
            </a:r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3. How Good Citing Practice Affects Stakeholders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Researchers and data producers </a:t>
            </a:r>
            <a:r>
              <a:rPr lang="en-US" sz="2400" dirty="0" smtClean="0"/>
              <a:t>– Raises the visibility and legitimacy of their data as intellectual output and may have an impact on tenure and promotion through citation-related metrics 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b="1" dirty="0" smtClean="0"/>
              <a:t>Publishers/publishing platforms </a:t>
            </a:r>
            <a:r>
              <a:rPr lang="en-US" sz="2400" dirty="0" smtClean="0"/>
              <a:t>– Makes the linkage between publications and underlying data explicit and enhances the rich web of associations linking content creators and their scholarly output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How Good Practice Affects Stakeholders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Data users </a:t>
            </a:r>
            <a:r>
              <a:rPr lang="en-US" sz="2400" dirty="0" smtClean="0"/>
              <a:t>– Enables authors to cite data used in an article and allows secondary analysts to find data resources of interest and to conduct literature reviews</a:t>
            </a:r>
          </a:p>
          <a:p>
            <a:pPr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b="1" dirty="0" smtClean="0"/>
              <a:t>Librarians and information professionals who help data users</a:t>
            </a:r>
            <a:r>
              <a:rPr lang="en-US" sz="2400" dirty="0" smtClean="0"/>
              <a:t> – Supports instruction in and assistance with data discovery and reuse </a:t>
            </a:r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How Good Practice Affects Stakeholders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Funding agencies </a:t>
            </a:r>
            <a:r>
              <a:rPr lang="en-US" sz="2400" dirty="0" smtClean="0"/>
              <a:t>–</a:t>
            </a:r>
            <a:r>
              <a:rPr lang="en-US" sz="2400" b="1" dirty="0" smtClean="0"/>
              <a:t> </a:t>
            </a:r>
            <a:r>
              <a:rPr lang="en-US" sz="2400" dirty="0" smtClean="0"/>
              <a:t>Permits funders to measure the impact of their investments</a:t>
            </a:r>
          </a:p>
          <a:p>
            <a:pPr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b="1" dirty="0" smtClean="0"/>
              <a:t>Solutions and standards developers </a:t>
            </a:r>
            <a:r>
              <a:rPr lang="en-US" sz="2400" dirty="0" smtClean="0"/>
              <a:t>–Facilitates standardization and machine-</a:t>
            </a:r>
            <a:r>
              <a:rPr lang="en-US" sz="2400" dirty="0" err="1" smtClean="0"/>
              <a:t>actionability</a:t>
            </a:r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b="1" dirty="0" smtClean="0"/>
              <a:t>All of us </a:t>
            </a:r>
            <a:r>
              <a:rPr lang="en-US" sz="2400" dirty="0" smtClean="0"/>
              <a:t>– Our research investment is not lost</a:t>
            </a:r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924800" cy="1295400"/>
          </a:xfrm>
        </p:spPr>
        <p:txBody>
          <a:bodyPr/>
          <a:lstStyle/>
          <a:p>
            <a:r>
              <a:rPr lang="en-US" sz="3400" dirty="0" smtClean="0"/>
              <a:t>Data Sharing Increases Research Productivity . . .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8458200" cy="4343400"/>
          </a:xfrm>
        </p:spPr>
        <p:txBody>
          <a:bodyPr/>
          <a:lstStyle/>
          <a:p>
            <a:r>
              <a:rPr lang="en-US" sz="2400" dirty="0" smtClean="0"/>
              <a:t>The majority of social science data are not archived publicly</a:t>
            </a:r>
          </a:p>
          <a:p>
            <a:r>
              <a:rPr lang="en-US" sz="2400" dirty="0" smtClean="0"/>
              <a:t>Younger researchers are more protective of their research than established ones</a:t>
            </a:r>
          </a:p>
          <a:p>
            <a:r>
              <a:rPr lang="en-US" sz="2400" dirty="0" smtClean="0"/>
              <a:t>When data are archived (formally), 2-3 times more publications are created</a:t>
            </a:r>
          </a:p>
          <a:p>
            <a:r>
              <a:rPr lang="en-US" sz="2400" dirty="0" smtClean="0"/>
              <a:t>Need to ensure all productivity is measured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-- </a:t>
            </a:r>
            <a:r>
              <a:rPr lang="en-US" sz="1800" dirty="0" smtClean="0"/>
              <a:t>Pienta, Amy M.; Alter, George C.; Lyle, Jared A. (2010) The enduring value of social science research: The use and reuse of primary research data. </a:t>
            </a:r>
            <a:r>
              <a:rPr lang="en-US" sz="1800" b="1" dirty="0" smtClean="0">
                <a:hlinkClick r:id="rId2"/>
              </a:rPr>
              <a:t>http://hdl.handle.net/2027.42/78307</a:t>
            </a:r>
            <a:endParaRPr lang="en-US" sz="1800" b="1" dirty="0" smtClean="0"/>
          </a:p>
          <a:p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4478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4. How ICPSR Promotes Good Practice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r>
              <a:rPr lang="en-US" dirty="0" smtClean="0"/>
              <a:t>Makes it easy for users to cite our data</a:t>
            </a:r>
          </a:p>
          <a:p>
            <a:endParaRPr lang="en-US" dirty="0" smtClean="0"/>
          </a:p>
          <a:p>
            <a:r>
              <a:rPr lang="en-US" dirty="0" smtClean="0"/>
              <a:t>Aids the cultural shift among data producers, authors, and publishers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Encourages development of technology infrastructure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Provide Citations for Studies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ICPSR has been providing citations to its data since 1990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Based on “Cataloging Machine-Readable Data Files“ by Sue Dodd, American Library Association, 1982</a:t>
            </a:r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Include Standard Elements and Persistent, Unique Identifier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Content Creator/Principal Investigator</a:t>
            </a:r>
          </a:p>
          <a:p>
            <a:pPr eaLnBrk="1" hangingPunct="1"/>
            <a:r>
              <a:rPr lang="en-US" dirty="0" smtClean="0"/>
              <a:t>Title</a:t>
            </a:r>
          </a:p>
          <a:p>
            <a:pPr eaLnBrk="1" hangingPunct="1"/>
            <a:r>
              <a:rPr lang="en-US" dirty="0" smtClean="0"/>
              <a:t>Distributor [ICPSR]</a:t>
            </a:r>
          </a:p>
          <a:p>
            <a:pPr eaLnBrk="1" hangingPunct="1"/>
            <a:r>
              <a:rPr lang="en-US" dirty="0" smtClean="0"/>
              <a:t>Distribution place and date</a:t>
            </a:r>
          </a:p>
          <a:p>
            <a:pPr eaLnBrk="1" hangingPunct="1"/>
            <a:r>
              <a:rPr lang="en-US" dirty="0" smtClean="0"/>
              <a:t>ICPSR study number</a:t>
            </a:r>
          </a:p>
          <a:p>
            <a:pPr eaLnBrk="1" hangingPunct="1"/>
            <a:r>
              <a:rPr lang="en-US" dirty="0" smtClean="0"/>
              <a:t>Version number</a:t>
            </a:r>
          </a:p>
          <a:p>
            <a:pPr eaLnBrk="1" hangingPunct="1"/>
            <a:r>
              <a:rPr lang="en-US" dirty="0" smtClean="0"/>
              <a:t>Materials designation [Computer file]</a:t>
            </a:r>
          </a:p>
          <a:p>
            <a:pPr eaLnBrk="1" hangingPunct="1"/>
            <a:r>
              <a:rPr lang="en-US" dirty="0" smtClean="0"/>
              <a:t>DOI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Register DOIs for Studies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8229600" cy="44196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DOIs are persistent URLs that ensure resources are always uniquely identified and findable (machine-readable)</a:t>
            </a:r>
          </a:p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Could lead to automatic collection of citations into an index, for rapid creation of study bibliographies and other associated lists</a:t>
            </a:r>
          </a:p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Since 2008 ICPSR has been assigning DOIs to data at the study level</a:t>
            </a:r>
          </a:p>
          <a:p>
            <a:pPr eaLnBrk="1" hangingPunct="1"/>
            <a:endParaRPr lang="en-US" sz="26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Accommodate Journals’ Interest in Accessing Authors’ Data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7848600" cy="4419600"/>
          </a:xfrm>
        </p:spPr>
        <p:txBody>
          <a:bodyPr/>
          <a:lstStyle/>
          <a:p>
            <a:pPr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Journals more frequently requesting DOIs to ensure that data have been archived before articles are published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Data depositors are coming to ICPSR for DOIs pre-publication, generally depositing into the Publication-Related Archive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Make Citations and DOIs More Prominent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r>
              <a:rPr lang="en-US" sz="2600" dirty="0" smtClean="0"/>
              <a:t>Provides </a:t>
            </a:r>
            <a:r>
              <a:rPr lang="en-US" sz="2600" dirty="0" smtClean="0">
                <a:hlinkClick r:id="rId2"/>
              </a:rPr>
              <a:t>FAQ</a:t>
            </a:r>
            <a:r>
              <a:rPr lang="en-US" sz="2600" dirty="0" smtClean="0"/>
              <a:t>: Why and How Should I Cite Data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600" dirty="0" smtClean="0"/>
              <a:t>Provides RIS export for data citations into bibliographic citation software</a:t>
            </a:r>
          </a:p>
          <a:p>
            <a:pPr>
              <a:buNone/>
            </a:pPr>
            <a:r>
              <a:rPr lang="en-US" sz="2600" dirty="0" smtClean="0"/>
              <a:t> </a:t>
            </a:r>
          </a:p>
          <a:p>
            <a:r>
              <a:rPr lang="en-US" sz="2600" dirty="0" smtClean="0"/>
              <a:t>Highlights the data citation and DOI in several places</a:t>
            </a:r>
          </a:p>
          <a:p>
            <a:endParaRPr lang="en-US" sz="2600" dirty="0" smtClean="0"/>
          </a:p>
          <a:p>
            <a:pPr>
              <a:buFontTx/>
              <a:buNone/>
            </a:pPr>
            <a:endParaRPr lang="en-US" sz="2400" dirty="0" smtClean="0">
              <a:hlinkClick r:id="rId3"/>
            </a:endParaRPr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hlinkClick r:id="rId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"/>
            <a:ext cx="9144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5410200" y="2971800"/>
            <a:ext cx="1143000" cy="4572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1447800" y="2667000"/>
            <a:ext cx="2819400" cy="4572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5" descr="ScreenShot050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7424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7010400" y="3581400"/>
            <a:ext cx="1066800" cy="3048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1371600" y="4495800"/>
            <a:ext cx="5486400" cy="6858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7010400" y="5257800"/>
            <a:ext cx="1066800" cy="3048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7010400" y="5562600"/>
            <a:ext cx="1676400" cy="304800"/>
          </a:xfrm>
          <a:prstGeom prst="ellipse">
            <a:avLst/>
          </a:prstGeom>
          <a:noFill/>
          <a:ln w="190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ICPSR Members Promote Data Citing to Students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40386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>
                <a:hlinkClick r:id="rId2"/>
              </a:rPr>
              <a:t>“How to Cite a Data Set”</a:t>
            </a:r>
            <a:r>
              <a:rPr lang="en-US" dirty="0" smtClean="0"/>
              <a:t>, University of North Carolina, University Libraries</a:t>
            </a:r>
          </a:p>
          <a:p>
            <a:endParaRPr lang="en-US" dirty="0" smtClean="0"/>
          </a:p>
          <a:p>
            <a:r>
              <a:rPr lang="en-US" dirty="0" smtClean="0"/>
              <a:t>Anticipate evolving user needs</a:t>
            </a:r>
          </a:p>
          <a:p>
            <a:endParaRPr lang="en-US" dirty="0" smtClean="0"/>
          </a:p>
          <a:p>
            <a:r>
              <a:rPr lang="en-US" dirty="0" smtClean="0"/>
              <a:t>Fill in the holes left by style guides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Work with Vendors to Promote Data Linking from the Literature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Thomson Reuters to display data linkages in Web of Science</a:t>
            </a:r>
          </a:p>
          <a:p>
            <a:pPr eaLnBrk="1" hangingPunct="1"/>
            <a:r>
              <a:rPr lang="en-US" sz="2400" dirty="0" smtClean="0"/>
              <a:t>Full and summary records in Web of Science will link to related data when appropriate</a:t>
            </a:r>
          </a:p>
          <a:p>
            <a:pPr eaLnBrk="1" hangingPunct="1"/>
            <a:r>
              <a:rPr lang="en-US" sz="2400" dirty="0" smtClean="0"/>
              <a:t>ICPSR is providing a periodic data feed of datasets and related publications to TR</a:t>
            </a:r>
          </a:p>
          <a:p>
            <a:pPr eaLnBrk="1" hangingPunct="1"/>
            <a:r>
              <a:rPr lang="en-US" sz="2400" dirty="0" smtClean="0"/>
              <a:t>TR is integrating data feeds from others including UK Data Archive</a:t>
            </a:r>
          </a:p>
          <a:p>
            <a:pPr eaLnBrk="1" hangingPunct="1"/>
            <a:r>
              <a:rPr lang="en-US" sz="2400" dirty="0" smtClean="0"/>
              <a:t>The service will be ready in early 2012</a:t>
            </a:r>
          </a:p>
          <a:p>
            <a:pPr eaLnBrk="1" hangingPunct="1"/>
            <a:endParaRPr lang="en-US" sz="24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Coordinate with Partners to Influence Journals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r>
              <a:rPr lang="en-US" sz="2600" dirty="0" smtClean="0"/>
              <a:t>On behalf of the Data-PASS partners, ICPSR wrote to ASA and APSA urging them to raise the standards for data citations in their journals</a:t>
            </a:r>
          </a:p>
          <a:p>
            <a:endParaRPr lang="en-US" sz="2600" dirty="0" smtClean="0"/>
          </a:p>
          <a:p>
            <a:r>
              <a:rPr lang="en-US" sz="2600" dirty="0" smtClean="0"/>
              <a:t>Professional associations are in a position to set standards for their members and for journal editors (including copy editors)</a:t>
            </a:r>
          </a:p>
          <a:p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Build on Successful Efforts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r>
              <a:rPr lang="en-US" sz="2600" dirty="0" smtClean="0"/>
              <a:t>The letter stressed the importance of citing data the same way that publications are cited and the value of persistent identifiers</a:t>
            </a:r>
          </a:p>
          <a:p>
            <a:endParaRPr lang="en-US" sz="2600" dirty="0" smtClean="0"/>
          </a:p>
          <a:p>
            <a:r>
              <a:rPr lang="en-US" sz="2600" dirty="0" smtClean="0"/>
              <a:t>Both organizations discussed the letters at recent national meetings</a:t>
            </a:r>
          </a:p>
          <a:p>
            <a:endParaRPr lang="en-US" sz="2600" dirty="0" smtClean="0"/>
          </a:p>
          <a:p>
            <a:r>
              <a:rPr lang="en-US" sz="2600" i="1" dirty="0" smtClean="0"/>
              <a:t>American Sociological Review’s </a:t>
            </a:r>
            <a:r>
              <a:rPr lang="en-US" sz="2600" dirty="0" smtClean="0"/>
              <a:t>new submission </a:t>
            </a:r>
            <a:r>
              <a:rPr lang="en-US" sz="2600" dirty="0" smtClean="0">
                <a:hlinkClick r:id="rId2"/>
              </a:rPr>
              <a:t>guidelines</a:t>
            </a:r>
            <a:endParaRPr lang="en-US" sz="26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Update Citation Software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3434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ICPSR worked with EndNote (part of Thomson Reuters), and “Dataset” is now a Reference Type in EndNote</a:t>
            </a:r>
          </a:p>
          <a:p>
            <a:pPr eaLnBrk="1" hangingPunct="1"/>
            <a:r>
              <a:rPr lang="en-US" sz="2400" dirty="0" smtClean="0"/>
              <a:t>Metadata fields in this reference type overlap substantially with ICPSR metadata fields</a:t>
            </a:r>
          </a:p>
          <a:p>
            <a:pPr eaLnBrk="1" hangingPunct="1"/>
            <a:r>
              <a:rPr lang="en-US" sz="2400" dirty="0" smtClean="0"/>
              <a:t>ICPSR is now working with </a:t>
            </a:r>
            <a:r>
              <a:rPr lang="en-US" sz="2400" dirty="0" err="1" smtClean="0"/>
              <a:t>RefWorks</a:t>
            </a:r>
            <a:r>
              <a:rPr lang="en-US" sz="2400" dirty="0" smtClean="0"/>
              <a:t> to add a new “dataset” Reference Type</a:t>
            </a:r>
          </a:p>
          <a:p>
            <a:pPr eaLnBrk="1" hangingPunct="1"/>
            <a:r>
              <a:rPr lang="en-US" sz="2400" dirty="0" err="1" smtClean="0"/>
              <a:t>Zotero</a:t>
            </a:r>
            <a:r>
              <a:rPr lang="en-US" sz="2400" dirty="0" smtClean="0"/>
              <a:t> is building a </a:t>
            </a:r>
            <a:r>
              <a:rPr lang="en-US" sz="2400" dirty="0" smtClean="0">
                <a:hlinkClick r:id="rId3"/>
              </a:rPr>
              <a:t>Dataset Type</a:t>
            </a:r>
            <a:r>
              <a:rPr lang="en-US" sz="2400" dirty="0" smtClean="0"/>
              <a:t>, and could use input from the social sciences</a:t>
            </a:r>
          </a:p>
          <a:p>
            <a:pPr eaLnBrk="1" hangingPunct="1"/>
            <a:endParaRPr lang="en-US" sz="2400" dirty="0" smtClean="0"/>
          </a:p>
          <a:p>
            <a:pPr eaLnBrk="1" hangingPunct="1"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820" y="0"/>
            <a:ext cx="9182820" cy="665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Open to Help with Efforts to Standardize Data Citation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/>
            <a:r>
              <a:rPr lang="en-US" sz="2400" dirty="0" err="1" smtClean="0"/>
              <a:t>DataCite</a:t>
            </a:r>
            <a:r>
              <a:rPr lang="en-US" sz="2400" dirty="0" smtClean="0"/>
              <a:t>, and their Metadata Kernel for the Publication of Research Data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IQSS Data Citation Principles Workshop</a:t>
            </a:r>
          </a:p>
          <a:p>
            <a:pPr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CODATA Data Citation Standards and Practices (International Council for Science: Committee on Data for Science and Technology)</a:t>
            </a:r>
          </a:p>
          <a:p>
            <a:pPr eaLnBrk="1" hangingPunct="1"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3058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5. What’s next for IASSIST-SIGDC?</a:t>
            </a:r>
            <a:br>
              <a:rPr lang="en-US" sz="3200" dirty="0" smtClean="0"/>
            </a:br>
            <a:endParaRPr lang="en-US" sz="32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8305800" cy="44196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Represent the interests of the social science community </a:t>
            </a:r>
          </a:p>
          <a:p>
            <a:pPr eaLnBrk="1" hangingPunct="1">
              <a:buNone/>
            </a:pPr>
            <a:endParaRPr lang="en-US" sz="3200" dirty="0" smtClean="0"/>
          </a:p>
          <a:p>
            <a:pPr eaLnBrk="1" hangingPunct="1"/>
            <a:r>
              <a:rPr lang="en-US" sz="3200" dirty="0" smtClean="0"/>
              <a:t>Identify cross-over with efforts to create standards for the cultural and technological shift</a:t>
            </a:r>
          </a:p>
          <a:p>
            <a:pPr eaLnBrk="1" hangingPunct="1">
              <a:buNone/>
            </a:pPr>
            <a:endParaRPr lang="en-US" sz="32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772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IASSIST Special Interest Group on Data Citation: Stated Goals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83058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Recommend data citation standards and best practices for their use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Work with vendors and projects to ensure that data are cited and linked to publications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Advance the use of persistent identifiers </a:t>
            </a:r>
          </a:p>
          <a:p>
            <a:pPr eaLnBrk="1" hangingPunct="1">
              <a:buNone/>
            </a:pPr>
            <a:endParaRPr lang="en-US" sz="20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772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IASSIST Special Interest Group on Data Citation: Stated Goals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83058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600" dirty="0" smtClean="0"/>
              <a:t>Support data citation-related initiatives and programs </a:t>
            </a:r>
          </a:p>
          <a:p>
            <a:pPr>
              <a:buFont typeface="Arial" pitchFamily="34" charset="0"/>
              <a:buChar char="•"/>
            </a:pPr>
            <a:endParaRPr lang="en-US" sz="2600" dirty="0" smtClean="0"/>
          </a:p>
          <a:p>
            <a:pPr>
              <a:buFont typeface="Arial" pitchFamily="34" charset="0"/>
              <a:buChar char="•"/>
            </a:pPr>
            <a:r>
              <a:rPr lang="en-US" sz="2600" dirty="0" smtClean="0"/>
              <a:t>Collaborate and liaison with similar groups in other organizations </a:t>
            </a:r>
          </a:p>
          <a:p>
            <a:pPr>
              <a:buNone/>
            </a:pPr>
            <a:endParaRPr lang="en-US" sz="2600" dirty="0" smtClean="0"/>
          </a:p>
          <a:p>
            <a:pPr>
              <a:buFont typeface="Arial" pitchFamily="34" charset="0"/>
              <a:buChar char="•"/>
            </a:pPr>
            <a:r>
              <a:rPr lang="en-US" sz="2600" dirty="0" smtClean="0"/>
              <a:t>Promote awareness and develop pedagogy for data literacy and the data lifecycle as it relates to citation</a:t>
            </a:r>
          </a:p>
          <a:p>
            <a:pPr eaLnBrk="1" hangingPunct="1"/>
            <a:endParaRPr lang="en-US" sz="20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772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Today’s Meeting at 5 PM, </a:t>
            </a:r>
            <a:br>
              <a:rPr lang="en-US" sz="3200" dirty="0" smtClean="0"/>
            </a:br>
            <a:r>
              <a:rPr lang="en-US" sz="3200" dirty="0" err="1" smtClean="0"/>
              <a:t>Harbour</a:t>
            </a:r>
            <a:r>
              <a:rPr lang="en-US" sz="3200" dirty="0" smtClean="0"/>
              <a:t> Centre Room 2050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en-US" sz="2600" dirty="0" smtClean="0"/>
          </a:p>
          <a:p>
            <a:pPr>
              <a:buFont typeface="Arial" pitchFamily="34" charset="0"/>
              <a:buChar char="•"/>
            </a:pPr>
            <a:r>
              <a:rPr lang="en-US" sz="2600" dirty="0" smtClean="0"/>
              <a:t>Members include representatives of most of the stakeholder groups</a:t>
            </a:r>
          </a:p>
          <a:p>
            <a:pPr>
              <a:buFont typeface="Arial" pitchFamily="34" charset="0"/>
              <a:buChar char="•"/>
            </a:pPr>
            <a:endParaRPr lang="en-US" sz="2600" dirty="0" smtClean="0"/>
          </a:p>
          <a:p>
            <a:pPr>
              <a:buFont typeface="Arial" pitchFamily="34" charset="0"/>
              <a:buChar char="•"/>
            </a:pPr>
            <a:r>
              <a:rPr lang="en-US" sz="2600" dirty="0" smtClean="0"/>
              <a:t>Brainstorm areas of focus and identify gaps</a:t>
            </a:r>
          </a:p>
          <a:p>
            <a:pPr>
              <a:buFont typeface="Arial" pitchFamily="34" charset="0"/>
              <a:buChar char="•"/>
            </a:pPr>
            <a:endParaRPr lang="en-US" sz="2600" dirty="0" smtClean="0"/>
          </a:p>
          <a:p>
            <a:pPr>
              <a:buFont typeface="Arial" pitchFamily="34" charset="0"/>
              <a:buChar char="•"/>
            </a:pPr>
            <a:r>
              <a:rPr lang="en-US" sz="2600" dirty="0" smtClean="0"/>
              <a:t>Divide into small action teams</a:t>
            </a:r>
          </a:p>
          <a:p>
            <a:pPr>
              <a:buFont typeface="Arial" pitchFamily="34" charset="0"/>
              <a:buChar char="•"/>
            </a:pPr>
            <a:endParaRPr lang="en-US" sz="2200" dirty="0" smtClean="0"/>
          </a:p>
          <a:p>
            <a:pPr>
              <a:buFont typeface="Arial" pitchFamily="34" charset="0"/>
              <a:buChar char="•"/>
            </a:pPr>
            <a:endParaRPr lang="en-US" sz="22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000" dirty="0" smtClean="0"/>
          </a:p>
          <a:p>
            <a:pPr eaLnBrk="1" hangingPunct="1">
              <a:buFontTx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8077200" cy="1143000"/>
          </a:xfrm>
        </p:spPr>
        <p:txBody>
          <a:bodyPr/>
          <a:lstStyle/>
          <a:p>
            <a:pPr algn="ctr" eaLnBrk="1" hangingPunct="1"/>
            <a:r>
              <a:rPr lang="en-US" smtClean="0"/>
              <a:t>Thank you…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eaLnBrk="1" hangingPunct="1">
              <a:defRPr/>
            </a:pPr>
            <a:endParaRPr lang="en-US" sz="2000" dirty="0" smtClean="0"/>
          </a:p>
          <a:p>
            <a:pPr algn="ctr" eaLnBrk="1" hangingPunct="1">
              <a:buFontTx/>
              <a:buNone/>
              <a:defRPr/>
            </a:pPr>
            <a:endParaRPr lang="en-US" sz="2600" dirty="0" smtClean="0"/>
          </a:p>
          <a:p>
            <a:pPr algn="ctr" eaLnBrk="1" hangingPunct="1">
              <a:buFontTx/>
              <a:buNone/>
              <a:defRPr/>
            </a:pPr>
            <a:endParaRPr lang="en-US" sz="2600" dirty="0" smtClean="0"/>
          </a:p>
          <a:p>
            <a:pPr algn="ctr" eaLnBrk="1" hangingPunct="1">
              <a:buFontTx/>
              <a:buNone/>
              <a:defRPr/>
            </a:pPr>
            <a:r>
              <a:rPr lang="en-US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CPSR">
  <a:themeElements>
    <a:clrScheme name="ICPS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CPS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ICPS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PS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PS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5192</TotalTime>
  <Words>1149</Words>
  <Application>Microsoft Office PowerPoint</Application>
  <PresentationFormat>On-screen Show (4:3)</PresentationFormat>
  <Paragraphs>207</Paragraphs>
  <Slides>37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</vt:lpstr>
      <vt:lpstr>Verdana</vt:lpstr>
      <vt:lpstr>ICPSR</vt:lpstr>
      <vt:lpstr>ICPSR's Efforts to Encourage Data Citation</vt:lpstr>
      <vt:lpstr>About Me</vt:lpstr>
      <vt:lpstr>Overview</vt:lpstr>
      <vt:lpstr>1. ICPSR’s Experiment with Linking Data to Literature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Finding Cited Data in the Social Science Research Literature</vt:lpstr>
      <vt:lpstr>PowerPoint Presentation</vt:lpstr>
      <vt:lpstr>Issues with Attribution and Access</vt:lpstr>
      <vt:lpstr>What We Think of as Citable Data</vt:lpstr>
      <vt:lpstr>3. How Good Citing Practice Affects Stakeholders</vt:lpstr>
      <vt:lpstr>How Good Practice Affects Stakeholders</vt:lpstr>
      <vt:lpstr>How Good Practice Affects Stakeholders</vt:lpstr>
      <vt:lpstr>Data Sharing Increases Research Productivity . . .</vt:lpstr>
      <vt:lpstr> 4. How ICPSR Promotes Good Practice </vt:lpstr>
      <vt:lpstr>Provide Citations for Studies</vt:lpstr>
      <vt:lpstr>Include Standard Elements and Persistent, Unique Identifier</vt:lpstr>
      <vt:lpstr>Register DOIs for Studies</vt:lpstr>
      <vt:lpstr>Accommodate Journals’ Interest in Accessing Authors’ Data</vt:lpstr>
      <vt:lpstr>Make Citations and DOIs More Prominent</vt:lpstr>
      <vt:lpstr>PowerPoint Presentation</vt:lpstr>
      <vt:lpstr>PowerPoint Presentation</vt:lpstr>
      <vt:lpstr>ICPSR Members Promote Data Citing to Students</vt:lpstr>
      <vt:lpstr>Work with Vendors to Promote Data Linking from the Literature</vt:lpstr>
      <vt:lpstr>Coordinate with Partners to Influence Journals</vt:lpstr>
      <vt:lpstr>Build on Successful Efforts</vt:lpstr>
      <vt:lpstr>Update Citation Software</vt:lpstr>
      <vt:lpstr>PowerPoint Presentation</vt:lpstr>
      <vt:lpstr>Open to Help with Efforts to Standardize Data Citation</vt:lpstr>
      <vt:lpstr>5. What’s next for IASSIST-SIGDC? </vt:lpstr>
      <vt:lpstr>IASSIST Special Interest Group on Data Citation: Stated Goals</vt:lpstr>
      <vt:lpstr>IASSIST Special Interest Group on Data Citation: Stated Goals</vt:lpstr>
      <vt:lpstr>Today’s Meeting at 5 PM,  Harbour Centre Room 2050</vt:lpstr>
      <vt:lpstr>Thank you…</vt:lpstr>
    </vt:vector>
  </TitlesOfParts>
  <Company>ICPSR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lindamd</dc:creator>
  <cp:lastModifiedBy>Moss, Elizabeth</cp:lastModifiedBy>
  <cp:revision>471</cp:revision>
  <dcterms:created xsi:type="dcterms:W3CDTF">2007-09-25T12:08:03Z</dcterms:created>
  <dcterms:modified xsi:type="dcterms:W3CDTF">2016-04-06T19:29:57Z</dcterms:modified>
</cp:coreProperties>
</file>