
<file path=[Content_Types].xml><?xml version="1.0" encoding="utf-8"?>
<Types xmlns="http://schemas.openxmlformats.org/package/2006/content-types">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24" Type="http://schemas.openxmlformats.org/officeDocument/2006/relationships/slide" Target="slides/slide20.xml"/><Relationship Id="rId12" Type="http://schemas.openxmlformats.org/officeDocument/2006/relationships/slide" Target="slides/slide8.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0" name="Shape 50"/>
        <p:cNvGrpSpPr/>
        <p:nvPr/>
      </p:nvGrpSpPr>
      <p:grpSpPr>
        <a:xfrm>
          <a:off x="0" y="0"/>
          <a:ext cx="0" cy="0"/>
          <a:chOff x="0" y="0"/>
          <a:chExt cx="0" cy="0"/>
        </a:xfrm>
      </p:grpSpPr>
      <p:sp>
        <p:nvSpPr>
          <p:cNvPr id="51" name="Shape 51"/>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52" name="Shape 5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Allison will kick us off:</a:t>
            </a:r>
          </a:p>
          <a:p>
            <a:pPr lvl="0">
              <a:spcBef>
                <a:spcPts val="0"/>
              </a:spcBef>
              <a:buNone/>
            </a:pPr>
            <a:r>
              <a:t/>
            </a:r>
            <a:endParaRPr/>
          </a:p>
          <a:p>
            <a:pPr lvl="0">
              <a:spcBef>
                <a:spcPts val="0"/>
              </a:spcBef>
              <a:buNone/>
            </a:pPr>
            <a:r>
              <a:rPr lang="en"/>
              <a:t>Hi everyone, and welcome to “From Shoestrings to Pursestrings: Securing Funding for Small, Open-Access Scholarly Journals”!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6" name="Shape 56"/>
        <p:cNvGrpSpPr/>
        <p:nvPr/>
      </p:nvGrpSpPr>
      <p:grpSpPr>
        <a:xfrm>
          <a:off x="0" y="0"/>
          <a:ext cx="0" cy="0"/>
          <a:chOff x="0" y="0"/>
          <a:chExt cx="0" cy="0"/>
        </a:xfrm>
      </p:grpSpPr>
      <p:sp>
        <p:nvSpPr>
          <p:cNvPr id="57" name="Shape 5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8" name="Shape 5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Allison can do this intro slide to lead into Becky and Kelly discussing the transition:</a:t>
            </a:r>
          </a:p>
          <a:p>
            <a:pPr lvl="0">
              <a:spcBef>
                <a:spcPts val="0"/>
              </a:spcBef>
              <a:buNone/>
            </a:pPr>
            <a:r>
              <a:t/>
            </a:r>
            <a:endParaRPr/>
          </a:p>
          <a:p>
            <a:pPr lvl="0">
              <a:spcBef>
                <a:spcPts val="0"/>
              </a:spcBef>
              <a:buNone/>
            </a:pPr>
            <a:r>
              <a:rPr lang="en">
                <a:solidFill>
                  <a:schemeClr val="dk1"/>
                </a:solidFill>
              </a:rPr>
              <a:t>I’m Allison Peters, digital publishing coordinator at Michigan Publishing, with my colleagues Rebecca Welzenbach, director of strategic integration and partnerships, and Kelly Witchen, digital publishing coordinator, and we’re excited to be here today to talk a bit about our experience working with editors in our Journals Program at Michigan Publishing and to share with you some ideas for how small, open-access journals can seek and secure funding in sustainable, often clever ways.</a:t>
            </a:r>
          </a:p>
          <a:p>
            <a:pPr lvl="0">
              <a:spcBef>
                <a:spcPts val="0"/>
              </a:spcBef>
              <a:buNone/>
            </a:pPr>
            <a:r>
              <a:t/>
            </a:r>
            <a:endParaRPr>
              <a:solidFill>
                <a:schemeClr val="dk1"/>
              </a:solidFill>
            </a:endParaRPr>
          </a:p>
          <a:p>
            <a:pPr lvl="0">
              <a:spcBef>
                <a:spcPts val="0"/>
              </a:spcBef>
              <a:buNone/>
            </a:pPr>
            <a:r>
              <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2" name="Shape 62"/>
        <p:cNvGrpSpPr/>
        <p:nvPr/>
      </p:nvGrpSpPr>
      <p:grpSpPr>
        <a:xfrm>
          <a:off x="0" y="0"/>
          <a:ext cx="0" cy="0"/>
          <a:chOff x="0" y="0"/>
          <a:chExt cx="0" cy="0"/>
        </a:xfrm>
      </p:grpSpPr>
      <p:sp>
        <p:nvSpPr>
          <p:cNvPr id="63" name="Shape 6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4" name="Shape 6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7" name="Shape 67"/>
        <p:cNvGrpSpPr/>
        <p:nvPr/>
      </p:nvGrpSpPr>
      <p:grpSpPr>
        <a:xfrm>
          <a:off x="0" y="0"/>
          <a:ext cx="0" cy="0"/>
          <a:chOff x="0" y="0"/>
          <a:chExt cx="0" cy="0"/>
        </a:xfrm>
      </p:grpSpPr>
      <p:sp>
        <p:nvSpPr>
          <p:cNvPr id="68" name="Shape 6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9" name="Shape 6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Becky does background slide</a:t>
            </a:r>
          </a:p>
          <a:p>
            <a:pPr lvl="0">
              <a:spcBef>
                <a:spcPts val="0"/>
              </a:spcBef>
              <a:buNone/>
            </a:pPr>
            <a:r>
              <a:t/>
            </a:r>
            <a:endParaRPr/>
          </a:p>
          <a:p>
            <a:pPr lvl="0">
              <a:spcBef>
                <a:spcPts val="0"/>
              </a:spcBef>
              <a:buNone/>
            </a:pPr>
            <a:r>
              <a:rPr lang="en"/>
              <a:t>We don’t really encourage journals to have a subscription-based model. </a:t>
            </a:r>
          </a:p>
          <a:p>
            <a:pPr lvl="0">
              <a:spcBef>
                <a:spcPts val="0"/>
              </a:spcBef>
              <a:buNone/>
            </a:pPr>
            <a:r>
              <a:t/>
            </a:r>
            <a:endParaRPr/>
          </a:p>
          <a:p>
            <a:pPr lvl="0">
              <a:spcBef>
                <a:spcPts val="0"/>
              </a:spcBef>
              <a:buNone/>
            </a:pPr>
            <a:r>
              <a:rPr lang="en"/>
              <a:t>Focus was more on opening up scholarship, so we took on a wide-range of projects and publications.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3" name="Shape 73"/>
        <p:cNvGrpSpPr/>
        <p:nvPr/>
      </p:nvGrpSpPr>
      <p:grpSpPr>
        <a:xfrm>
          <a:off x="0" y="0"/>
          <a:ext cx="0" cy="0"/>
          <a:chOff x="0" y="0"/>
          <a:chExt cx="0" cy="0"/>
        </a:xfrm>
      </p:grpSpPr>
      <p:sp>
        <p:nvSpPr>
          <p:cNvPr id="74" name="Shape 7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5" name="Shape 7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Kelly:</a:t>
            </a:r>
          </a:p>
          <a:p>
            <a:pPr lvl="0">
              <a:spcBef>
                <a:spcPts val="0"/>
              </a:spcBef>
              <a:buNone/>
            </a:pPr>
            <a:r>
              <a:rPr lang="en"/>
              <a:t>But the good news and, it turns out, the tricky news was that we kept growing, taking on a wider range of projects, and finding new initiatives that we wanted to be part of and offer to our partners. Even though we receive library funding, we began to realize that we were outgrowing our allowance. So we decided we’d need to start charging small fees to maintain the resources and infrastructure that keep our operation running. </a:t>
            </a:r>
          </a:p>
          <a:p>
            <a:pPr lvl="0">
              <a:spcBef>
                <a:spcPts val="0"/>
              </a:spcBef>
              <a:buNone/>
            </a:pPr>
            <a:r>
              <a:rPr lang="en"/>
              <a:t> </a:t>
            </a:r>
          </a:p>
          <a:p>
            <a:pPr lvl="0">
              <a:spcBef>
                <a:spcPts val="0"/>
              </a:spcBef>
              <a:buNone/>
            </a:pPr>
            <a:r>
              <a:rPr lang="en"/>
              <a:t>In order to break the news of our changing model, we scheduled meetings with editors last summer. </a:t>
            </a:r>
          </a:p>
          <a:p>
            <a:pPr lvl="0">
              <a:spcBef>
                <a:spcPts val="0"/>
              </a:spcBef>
              <a:buNone/>
            </a:pPr>
            <a:r>
              <a:rPr lang="en"/>
              <a:t>*We soon realized these check-ins would be valuable for various reasons, including giving me a chance to meet some of these people in real life (in a few cases, it was also clear that until we made them have a meeting, the editorial board had not met for many months--or more...). </a:t>
            </a:r>
          </a:p>
          <a:p>
            <a:pPr lvl="0">
              <a:spcBef>
                <a:spcPts val="0"/>
              </a:spcBef>
              <a:buNone/>
            </a:pPr>
            <a:r>
              <a:rPr lang="en"/>
              <a:t>*It was definitely not something we were excited to have to do, and there was some worry about push back. However, no one seemed shocked. In fact, many people seemed surprised this had not happened earlier. </a:t>
            </a:r>
          </a:p>
          <a:p>
            <a:pPr lvl="0">
              <a:spcBef>
                <a:spcPts val="0"/>
              </a:spcBef>
              <a:buNone/>
            </a:pPr>
            <a:r>
              <a:t/>
            </a:r>
            <a:endParaRPr/>
          </a:p>
          <a:p>
            <a:pPr lvl="0">
              <a:spcBef>
                <a:spcPts val="0"/>
              </a:spcBef>
              <a:buNone/>
            </a:pPr>
            <a:r>
              <a:rPr lang="en"/>
              <a:t>Here’s what helped make the check-ins effective:</a:t>
            </a:r>
          </a:p>
          <a:p>
            <a:pPr lvl="0">
              <a:spcBef>
                <a:spcPts val="0"/>
              </a:spcBef>
              <a:buNone/>
            </a:pPr>
            <a:r>
              <a:rPr lang="en"/>
              <a:t>*we gave </a:t>
            </a:r>
            <a:r>
              <a:rPr lang="en">
                <a:solidFill>
                  <a:schemeClr val="dk1"/>
                </a:solidFill>
              </a:rPr>
              <a:t>more than a year of notice;</a:t>
            </a:r>
          </a:p>
          <a:p>
            <a:pPr lvl="0">
              <a:spcBef>
                <a:spcPts val="0"/>
              </a:spcBef>
              <a:buNone/>
            </a:pPr>
            <a:r>
              <a:rPr lang="en">
                <a:solidFill>
                  <a:schemeClr val="dk1"/>
                </a:solidFill>
              </a:rPr>
              <a:t>*we met face to face (or via video) to break the news,</a:t>
            </a:r>
          </a:p>
          <a:p>
            <a:pPr lvl="0">
              <a:spcBef>
                <a:spcPts val="0"/>
              </a:spcBef>
              <a:buNone/>
            </a:pPr>
            <a:r>
              <a:rPr lang="en">
                <a:solidFill>
                  <a:schemeClr val="dk1"/>
                </a:solidFill>
              </a:rPr>
              <a:t>*and we kept the conversation going after those initial meetings in order to answer questions, discuss options, and confirm commitments. (But, this just in, quick and effortless verbal commitments do not signed paperwork make, and we are admittedly still chasing folks down.)</a:t>
            </a:r>
          </a:p>
          <a:p>
            <a:pPr lvl="0">
              <a:spcBef>
                <a:spcPts val="0"/>
              </a:spcBef>
              <a:buNone/>
            </a:pPr>
            <a:r>
              <a:t/>
            </a:r>
            <a:endParaRPr>
              <a:solidFill>
                <a:schemeClr val="dk1"/>
              </a:solidFill>
            </a:endParaRPr>
          </a:p>
          <a:p>
            <a:pPr lvl="0">
              <a:spcBef>
                <a:spcPts val="0"/>
              </a:spcBef>
              <a:buNone/>
            </a:pPr>
            <a:r>
              <a:rPr lang="en">
                <a:solidFill>
                  <a:schemeClr val="dk1"/>
                </a:solidFill>
              </a:rPr>
              <a:t>Becky:</a:t>
            </a:r>
          </a:p>
          <a:p>
            <a:pPr lvl="0">
              <a:spcBef>
                <a:spcPts val="0"/>
              </a:spcBef>
              <a:buNone/>
            </a:pPr>
            <a:r>
              <a:rPr lang="en">
                <a:solidFill>
                  <a:schemeClr val="dk1"/>
                </a:solidFill>
              </a:rPr>
              <a:t>*budget estimates, Roles &amp; Responsibilities, fee schedule, publication schedule (</a:t>
            </a:r>
            <a:r>
              <a:rPr b="1" lang="en">
                <a:solidFill>
                  <a:srgbClr val="CC4125"/>
                </a:solidFill>
              </a:rPr>
              <a:t>should we show what any of these look like?</a:t>
            </a:r>
            <a:r>
              <a:rPr lang="en">
                <a:solidFill>
                  <a:schemeClr val="dk1"/>
                </a:solidFill>
              </a:rPr>
              <a:t>)</a:t>
            </a:r>
          </a:p>
          <a:p>
            <a:pPr lvl="0">
              <a:spcBef>
                <a:spcPts val="0"/>
              </a:spcBef>
              <a:buNone/>
            </a:pPr>
            <a:r>
              <a:rPr lang="en">
                <a:solidFill>
                  <a:schemeClr val="dk1"/>
                </a:solidFill>
              </a:rPr>
              <a:t>-Formalization of all the things we had already been doing (what services are included). Brainstorming sessions about what to charge for and what would be bundled together. Helped us to create a skeleton of the variety of services we actually offer. </a:t>
            </a:r>
          </a:p>
          <a:p>
            <a:pPr lvl="0">
              <a:spcBef>
                <a:spcPts val="0"/>
              </a:spcBef>
              <a:buNone/>
            </a:pPr>
            <a:r>
              <a:t/>
            </a:r>
            <a:endParaRPr>
              <a:solidFill>
                <a:schemeClr val="dk1"/>
              </a:solidFill>
            </a:endParaRPr>
          </a:p>
          <a:p>
            <a:pPr lvl="0">
              <a:spcBef>
                <a:spcPts val="0"/>
              </a:spcBef>
              <a:buNone/>
            </a:pPr>
            <a:r>
              <a:rPr lang="en">
                <a:solidFill>
                  <a:schemeClr val="dk1"/>
                </a:solidFill>
              </a:rPr>
              <a:t>Budget balancing: figuring out what budget to anticipate, figuring out what editors should expect to pay (tension between charging back for time vs. flat fee for services; predicting accurately what each journal should expect)</a:t>
            </a:r>
          </a:p>
          <a:p>
            <a:pPr lvl="0">
              <a:spcBef>
                <a:spcPts val="0"/>
              </a:spcBef>
              <a:buNone/>
            </a:pPr>
            <a:r>
              <a:t/>
            </a:r>
            <a:endParaRPr>
              <a:solidFill>
                <a:schemeClr val="dk1"/>
              </a:solidFill>
            </a:endParaRPr>
          </a:p>
          <a:p>
            <a:pPr lvl="0">
              <a:spcBef>
                <a:spcPts val="0"/>
              </a:spcBef>
              <a:buNone/>
            </a:pPr>
            <a:r>
              <a:rPr lang="en">
                <a:solidFill>
                  <a:schemeClr val="dk1"/>
                </a:solidFill>
              </a:rPr>
              <a:t>BECKY INSERT SOME SAMPLE DOCUMENTS; ALSO MAKE TEMPLATES AVAILABLE WITH A LINK</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9" name="Shape 79"/>
        <p:cNvGrpSpPr/>
        <p:nvPr/>
      </p:nvGrpSpPr>
      <p:grpSpPr>
        <a:xfrm>
          <a:off x="0" y="0"/>
          <a:ext cx="0" cy="0"/>
          <a:chOff x="0" y="0"/>
          <a:chExt cx="0" cy="0"/>
        </a:xfrm>
      </p:grpSpPr>
      <p:sp>
        <p:nvSpPr>
          <p:cNvPr id="80" name="Shape 8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1" name="Shape 8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rPr lang="en"/>
              <a:t>Kelly:</a:t>
            </a:r>
          </a:p>
          <a:p>
            <a:pPr lvl="0" rtl="0">
              <a:spcBef>
                <a:spcPts val="0"/>
              </a:spcBef>
              <a:buNone/>
            </a:pPr>
            <a:r>
              <a:rPr lang="en"/>
              <a:t>But the good news and, it turns out, the tricky news was that we kept growing, taking on a wider range of projects, and finding new initiatives that we wanted to be part of and offer to our partners. Even though we receive library funding, we began to realize that we were outgrowing our allowance. So we decided we’d need to start charging small fees to maintain the resources and infrastructure that keep our operation running. </a:t>
            </a:r>
          </a:p>
          <a:p>
            <a:pPr lvl="0" rtl="0">
              <a:spcBef>
                <a:spcPts val="0"/>
              </a:spcBef>
              <a:buNone/>
            </a:pPr>
            <a:r>
              <a:rPr lang="en"/>
              <a:t> </a:t>
            </a:r>
          </a:p>
          <a:p>
            <a:pPr lvl="0" rtl="0">
              <a:spcBef>
                <a:spcPts val="0"/>
              </a:spcBef>
              <a:buNone/>
            </a:pPr>
            <a:r>
              <a:rPr lang="en"/>
              <a:t>In order to break the news of our changing model, we scheduled meetings with editors last summer. </a:t>
            </a:r>
          </a:p>
          <a:p>
            <a:pPr lvl="0" rtl="0">
              <a:spcBef>
                <a:spcPts val="0"/>
              </a:spcBef>
              <a:buNone/>
            </a:pPr>
            <a:r>
              <a:rPr lang="en"/>
              <a:t>*We soon realized these check-ins would be valuable for various reasons, including giving me a chance to meet some of these people in real life (in a few cases, it was also clear that until we made them have a meeting, the editorial board had not met for many months--or more...). </a:t>
            </a:r>
          </a:p>
          <a:p>
            <a:pPr lvl="0" rtl="0">
              <a:spcBef>
                <a:spcPts val="0"/>
              </a:spcBef>
              <a:buNone/>
            </a:pPr>
            <a:r>
              <a:rPr lang="en"/>
              <a:t>*It was definitely not something we were excited to have to do, and there was some worry about push back. However, no one seemed shocked. In fact, many people seemed surprised this had not happened earlier. </a:t>
            </a:r>
          </a:p>
          <a:p>
            <a:pPr lvl="0" rtl="0">
              <a:spcBef>
                <a:spcPts val="0"/>
              </a:spcBef>
              <a:buNone/>
            </a:pPr>
            <a:r>
              <a:t/>
            </a:r>
            <a:endParaRPr/>
          </a:p>
          <a:p>
            <a:pPr lvl="0" rtl="0">
              <a:spcBef>
                <a:spcPts val="0"/>
              </a:spcBef>
              <a:buNone/>
            </a:pPr>
            <a:r>
              <a:rPr lang="en"/>
              <a:t>Here’s what helped make the check-ins effective:</a:t>
            </a:r>
          </a:p>
          <a:p>
            <a:pPr lvl="0" rtl="0">
              <a:spcBef>
                <a:spcPts val="0"/>
              </a:spcBef>
              <a:buNone/>
            </a:pPr>
            <a:r>
              <a:rPr lang="en"/>
              <a:t>*we gave </a:t>
            </a:r>
            <a:r>
              <a:rPr lang="en">
                <a:solidFill>
                  <a:schemeClr val="dk1"/>
                </a:solidFill>
              </a:rPr>
              <a:t>more than a year of notice;</a:t>
            </a:r>
          </a:p>
          <a:p>
            <a:pPr lvl="0" rtl="0">
              <a:spcBef>
                <a:spcPts val="0"/>
              </a:spcBef>
              <a:buNone/>
            </a:pPr>
            <a:r>
              <a:rPr lang="en">
                <a:solidFill>
                  <a:schemeClr val="dk1"/>
                </a:solidFill>
              </a:rPr>
              <a:t>*we met face to face (or via video) to break the news,</a:t>
            </a:r>
          </a:p>
          <a:p>
            <a:pPr lvl="0" rtl="0">
              <a:spcBef>
                <a:spcPts val="0"/>
              </a:spcBef>
              <a:buNone/>
            </a:pPr>
            <a:r>
              <a:rPr lang="en">
                <a:solidFill>
                  <a:schemeClr val="dk1"/>
                </a:solidFill>
              </a:rPr>
              <a:t>*and we kept the conversation going after those initial meetings in order to answer questions, discuss options, and confirm commitments. (But, this just in, quick and effortless verbal commitments do not signed paperwork make, and we are admittedly still chasing folks down.)</a:t>
            </a:r>
          </a:p>
          <a:p>
            <a:pPr lvl="0" rtl="0">
              <a:spcBef>
                <a:spcPts val="0"/>
              </a:spcBef>
              <a:buNone/>
            </a:pPr>
            <a:r>
              <a:t/>
            </a:r>
            <a:endParaRPr>
              <a:solidFill>
                <a:schemeClr val="dk1"/>
              </a:solidFill>
            </a:endParaRPr>
          </a:p>
          <a:p>
            <a:pPr lvl="0" rtl="0">
              <a:spcBef>
                <a:spcPts val="0"/>
              </a:spcBef>
              <a:buNone/>
            </a:pPr>
            <a:r>
              <a:rPr lang="en">
                <a:solidFill>
                  <a:schemeClr val="dk1"/>
                </a:solidFill>
              </a:rPr>
              <a:t>Becky:</a:t>
            </a:r>
          </a:p>
          <a:p>
            <a:pPr lvl="0" rtl="0">
              <a:spcBef>
                <a:spcPts val="0"/>
              </a:spcBef>
              <a:buNone/>
            </a:pPr>
            <a:r>
              <a:rPr lang="en">
                <a:solidFill>
                  <a:schemeClr val="dk1"/>
                </a:solidFill>
              </a:rPr>
              <a:t>*budget estimates, Roles &amp; Responsibilities, fee schedule, publication schedule (</a:t>
            </a:r>
            <a:r>
              <a:rPr b="1" lang="en">
                <a:solidFill>
                  <a:srgbClr val="CC4125"/>
                </a:solidFill>
              </a:rPr>
              <a:t>should we show what any of these look like?</a:t>
            </a:r>
            <a:r>
              <a:rPr lang="en">
                <a:solidFill>
                  <a:schemeClr val="dk1"/>
                </a:solidFill>
              </a:rPr>
              <a:t>)</a:t>
            </a:r>
          </a:p>
          <a:p>
            <a:pPr lvl="0" rtl="0">
              <a:spcBef>
                <a:spcPts val="0"/>
              </a:spcBef>
              <a:buNone/>
            </a:pPr>
            <a:r>
              <a:rPr lang="en">
                <a:solidFill>
                  <a:schemeClr val="dk1"/>
                </a:solidFill>
              </a:rPr>
              <a:t>-Formalization of all the things we had already been doing (what services are included). Brainstorming sessions about what to charge for and what would be bundled together. Helped us to create a skeleton of the variety of services we actually offer. </a:t>
            </a:r>
          </a:p>
          <a:p>
            <a:pPr lvl="0" rtl="0">
              <a:spcBef>
                <a:spcPts val="0"/>
              </a:spcBef>
              <a:buNone/>
            </a:pPr>
            <a:r>
              <a:t/>
            </a:r>
            <a:endParaRPr>
              <a:solidFill>
                <a:schemeClr val="dk1"/>
              </a:solidFill>
            </a:endParaRPr>
          </a:p>
          <a:p>
            <a:pPr lvl="0" rtl="0">
              <a:spcBef>
                <a:spcPts val="0"/>
              </a:spcBef>
              <a:buNone/>
            </a:pPr>
            <a:r>
              <a:rPr lang="en">
                <a:solidFill>
                  <a:schemeClr val="dk1"/>
                </a:solidFill>
              </a:rPr>
              <a:t>Budget balancing: figuring out what budget to anticipate, figuring out what editors should expect to pay (tension between charging back for time vs. flat fee for services; predicting accurately what each journal should expect)</a:t>
            </a:r>
          </a:p>
          <a:p>
            <a:pPr lvl="0" rtl="0">
              <a:spcBef>
                <a:spcPts val="0"/>
              </a:spcBef>
              <a:buNone/>
            </a:pPr>
            <a:r>
              <a:t/>
            </a:r>
            <a:endParaRPr>
              <a:solidFill>
                <a:schemeClr val="dk1"/>
              </a:solidFill>
            </a:endParaRPr>
          </a:p>
          <a:p>
            <a:pPr lvl="0" rtl="0">
              <a:spcBef>
                <a:spcPts val="0"/>
              </a:spcBef>
              <a:buNone/>
            </a:pPr>
            <a:r>
              <a:rPr lang="en">
                <a:solidFill>
                  <a:schemeClr val="dk1"/>
                </a:solidFill>
              </a:rPr>
              <a:t>BECKY INSERT SOME SAMPLE DOCUMENTS; ALSO MAKE TEMPLATES AVAILABLE WITH A LINK</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7" name="Shape 87"/>
        <p:cNvGrpSpPr/>
        <p:nvPr/>
      </p:nvGrpSpPr>
      <p:grpSpPr>
        <a:xfrm>
          <a:off x="0" y="0"/>
          <a:ext cx="0" cy="0"/>
          <a:chOff x="0" y="0"/>
          <a:chExt cx="0" cy="0"/>
        </a:xfrm>
      </p:grpSpPr>
      <p:sp>
        <p:nvSpPr>
          <p:cNvPr id="88" name="Shape 8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9" name="Shape 8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solidFill>
                  <a:schemeClr val="dk1"/>
                </a:solidFill>
              </a:rPr>
              <a:t>Becky:</a:t>
            </a:r>
          </a:p>
          <a:p>
            <a:pPr lvl="0">
              <a:spcBef>
                <a:spcPts val="0"/>
              </a:spcBef>
              <a:buNone/>
            </a:pPr>
            <a:r>
              <a:t/>
            </a:r>
            <a:endParaRPr>
              <a:solidFill>
                <a:schemeClr val="dk1"/>
              </a:solidFill>
            </a:endParaRPr>
          </a:p>
          <a:p>
            <a:pPr lvl="0">
              <a:spcBef>
                <a:spcPts val="0"/>
              </a:spcBef>
              <a:buNone/>
            </a:pPr>
            <a:r>
              <a:rPr lang="en">
                <a:solidFill>
                  <a:schemeClr val="dk1"/>
                </a:solidFill>
              </a:rPr>
              <a:t>Along with providing a much needed refresh for some of our documentation, we were also able to re-re-introduce partners to new initiatives and tools we had implemented. One consistent headache is submission management (journal partners voiced frustrations--we offer solutions through Submittable). Google Scholar alerts. Teaching journal partners how to use Google Analytics and Altmetric in response to journal partners’ want/need for more statistics/analytics (audience, story of impact).</a:t>
            </a:r>
          </a:p>
          <a:p>
            <a:pPr lvl="0">
              <a:spcBef>
                <a:spcPts val="0"/>
              </a:spcBef>
              <a:buNone/>
            </a:pPr>
            <a:r>
              <a:t/>
            </a:r>
            <a:endParaRPr>
              <a:solidFill>
                <a:schemeClr val="dk1"/>
              </a:solidFill>
            </a:endParaRPr>
          </a:p>
          <a:p>
            <a:pPr lvl="0">
              <a:spcBef>
                <a:spcPts val="0"/>
              </a:spcBef>
              <a:buNone/>
            </a:pPr>
            <a:r>
              <a:rPr lang="en">
                <a:solidFill>
                  <a:schemeClr val="dk1"/>
                </a:solidFill>
              </a:rPr>
              <a:t>Kelly:</a:t>
            </a:r>
          </a:p>
          <a:p>
            <a:pPr lvl="0">
              <a:spcBef>
                <a:spcPts val="0"/>
              </a:spcBef>
              <a:buNone/>
            </a:pPr>
            <a:r>
              <a:t/>
            </a:r>
            <a:endParaRPr>
              <a:solidFill>
                <a:schemeClr val="dk1"/>
              </a:solidFill>
            </a:endParaRPr>
          </a:p>
          <a:p>
            <a:pPr lvl="0">
              <a:spcBef>
                <a:spcPts val="0"/>
              </a:spcBef>
              <a:buNone/>
            </a:pPr>
            <a:r>
              <a:rPr lang="en">
                <a:solidFill>
                  <a:schemeClr val="dk1"/>
                </a:solidFill>
              </a:rPr>
              <a:t>Also, once we had their true attention (since we all know those “important update” emails go unnoticed), we were able to reiterate certain expectations (For example, conversion time. It was always the case that we promised a 30-day turnaround but some of our partners had long ago forgotten that. Sure, it was often the case that we could publish something much more quickly, but it was imperative that we reiterated that this was the exception, not the rule, especially given our increasing workload). More importantly, these conversations gave partners a chance to step back and think about the entire process. Had they been publishing consistently? Did they need a new or different CC license? Did they understand the steps and time involved with the publication process? As we heard yesterday, it is often the case that people simply do not understand the behind-the-scenes work that goes on to publish digital content. One of my favorite stories was a journal editor who emailed me his latest  issue and said, “Ok Kelly. Here’s the newest issue for you to copy and paste online.” He literally thought I just had to open the Word file, select all, copy, open up a magical browser tab, paste, and BAM published. No wonder people are confused about less-than-instantaneous turnaround times. (That being said, if someone is working on a browser plug-in that does this, let’s talk later.)</a:t>
            </a:r>
          </a:p>
          <a:p>
            <a:pPr lvl="0">
              <a:spcBef>
                <a:spcPts val="0"/>
              </a:spcBef>
              <a:buNone/>
            </a:pPr>
            <a:r>
              <a:t/>
            </a:r>
            <a:endParaRPr>
              <a:solidFill>
                <a:schemeClr val="dk1"/>
              </a:solidFill>
            </a:endParaRPr>
          </a:p>
          <a:p>
            <a:pPr lvl="0">
              <a:spcBef>
                <a:spcPts val="0"/>
              </a:spcBef>
              <a:buNone/>
            </a:pPr>
            <a:r>
              <a:rPr lang="en">
                <a:solidFill>
                  <a:schemeClr val="dk1"/>
                </a:solidFill>
              </a:rPr>
              <a:t>Of course, these check-ins also  tuned us into some areas where our publishing partners were struggling:</a:t>
            </a:r>
          </a:p>
          <a:p>
            <a:pPr lvl="0">
              <a:spcBef>
                <a:spcPts val="0"/>
              </a:spcBef>
              <a:buNone/>
            </a:pPr>
            <a:r>
              <a:rPr lang="en">
                <a:solidFill>
                  <a:schemeClr val="dk1"/>
                </a:solidFill>
              </a:rPr>
              <a:t>*Jeff, the editor of the Michigan Journal of Community Service Learning wanted to move away from a subscription-based model in favor of open access but was worried about departmental support, especially with a new head of the department arriving.</a:t>
            </a:r>
          </a:p>
          <a:p>
            <a:pPr lvl="0">
              <a:spcBef>
                <a:spcPts val="0"/>
              </a:spcBef>
              <a:buNone/>
            </a:pPr>
            <a:r>
              <a:t/>
            </a:r>
            <a:endParaRPr>
              <a:solidFill>
                <a:schemeClr val="dk1"/>
              </a:solidFill>
            </a:endParaRPr>
          </a:p>
          <a:p>
            <a:pPr lvl="0">
              <a:spcBef>
                <a:spcPts val="0"/>
              </a:spcBef>
              <a:buNone/>
            </a:pPr>
            <a:r>
              <a:rPr lang="en">
                <a:solidFill>
                  <a:schemeClr val="dk1"/>
                </a:solidFill>
              </a:rPr>
              <a:t>* And more generally, some common anxieties popped up: </a:t>
            </a:r>
          </a:p>
          <a:p>
            <a:pPr lvl="0">
              <a:spcBef>
                <a:spcPts val="0"/>
              </a:spcBef>
              <a:buNone/>
            </a:pPr>
            <a:r>
              <a:rPr lang="en">
                <a:solidFill>
                  <a:schemeClr val="dk1"/>
                </a:solidFill>
              </a:rPr>
              <a:t>--Low submission numbers?</a:t>
            </a:r>
          </a:p>
          <a:p>
            <a:pPr lvl="0">
              <a:spcBef>
                <a:spcPts val="0"/>
              </a:spcBef>
              <a:buNone/>
            </a:pPr>
            <a:r>
              <a:rPr lang="en">
                <a:solidFill>
                  <a:schemeClr val="dk1"/>
                </a:solidFill>
              </a:rPr>
              <a:t>--Maintaining a diverse and active editorial board.</a:t>
            </a:r>
          </a:p>
          <a:p>
            <a:pPr lvl="0">
              <a:spcBef>
                <a:spcPts val="0"/>
              </a:spcBef>
              <a:buNone/>
            </a:pPr>
            <a:r>
              <a:rPr lang="en">
                <a:solidFill>
                  <a:schemeClr val="dk1"/>
                </a:solidFill>
              </a:rPr>
              <a:t>--Changeover (MJS new editors yearly).</a:t>
            </a:r>
          </a:p>
          <a:p>
            <a:pPr lvl="0">
              <a:spcBef>
                <a:spcPts val="0"/>
              </a:spcBef>
              <a:buNone/>
            </a:pPr>
            <a:r>
              <a:rPr lang="en">
                <a:solidFill>
                  <a:schemeClr val="dk1"/>
                </a:solidFill>
              </a:rPr>
              <a:t>--Small team sizes/overburdened.</a:t>
            </a:r>
          </a:p>
          <a:p>
            <a:pPr lvl="0">
              <a:spcBef>
                <a:spcPts val="0"/>
              </a:spcBef>
              <a:buNone/>
            </a:pPr>
            <a:r>
              <a:rPr lang="en">
                <a:solidFill>
                  <a:schemeClr val="dk1"/>
                </a:solidFill>
              </a:rPr>
              <a:t>--Tiny budgets. Many journals are getting so many services for free (i.e. work done by volunteers, not just Michigan Publishing), they may never have thought about true production costs before. </a:t>
            </a:r>
          </a:p>
          <a:p>
            <a:pPr lvl="0">
              <a:spcBef>
                <a:spcPts val="0"/>
              </a:spcBef>
              <a:buNone/>
            </a:pPr>
            <a:r>
              <a:t/>
            </a:r>
            <a:endParaRPr>
              <a:solidFill>
                <a:schemeClr val="dk1"/>
              </a:solidFill>
            </a:endParaRPr>
          </a:p>
          <a:p>
            <a:pPr lvl="0">
              <a:spcBef>
                <a:spcPts val="0"/>
              </a:spcBef>
              <a:buNone/>
            </a:pPr>
            <a:r>
              <a:t/>
            </a:r>
            <a:endParaRPr>
              <a:solidFill>
                <a:schemeClr val="dk1"/>
              </a:solidFill>
            </a:endParaRPr>
          </a:p>
          <a:p>
            <a:pPr lvl="0">
              <a:spcBef>
                <a:spcPts val="0"/>
              </a:spcBef>
              <a:buClr>
                <a:schemeClr val="dk1"/>
              </a:buClr>
              <a:buSzPct val="100000"/>
              <a:buFont typeface="Arial"/>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3" name="Shape 93"/>
        <p:cNvGrpSpPr/>
        <p:nvPr/>
      </p:nvGrpSpPr>
      <p:grpSpPr>
        <a:xfrm>
          <a:off x="0" y="0"/>
          <a:ext cx="0" cy="0"/>
          <a:chOff x="0" y="0"/>
          <a:chExt cx="0" cy="0"/>
        </a:xfrm>
      </p:grpSpPr>
      <p:sp>
        <p:nvSpPr>
          <p:cNvPr id="94" name="Shape 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5" name="Shape 9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8" name="Shape 98"/>
        <p:cNvGrpSpPr/>
        <p:nvPr/>
      </p:nvGrpSpPr>
      <p:grpSpPr>
        <a:xfrm>
          <a:off x="0" y="0"/>
          <a:ext cx="0" cy="0"/>
          <a:chOff x="0" y="0"/>
          <a:chExt cx="0" cy="0"/>
        </a:xfrm>
      </p:grpSpPr>
      <p:sp>
        <p:nvSpPr>
          <p:cNvPr id="99" name="Shape 9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0" name="Shape 10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Allison: Naturally, a lot of our publishing partners were worried about where to start with raising money and finding support for their open-access journals, as many of these journals exist thanks to the hard work and dedication of tiny teams of committed scholars who are passionate about a particular subject.</a:t>
            </a:r>
          </a:p>
          <a:p>
            <a:pPr lvl="0">
              <a:spcBef>
                <a:spcPts val="0"/>
              </a:spcBef>
              <a:buNone/>
            </a:pPr>
            <a:r>
              <a:t/>
            </a:r>
            <a:endParaRPr/>
          </a:p>
          <a:p>
            <a:pPr lvl="0">
              <a:spcBef>
                <a:spcPts val="0"/>
              </a:spcBef>
              <a:buNone/>
            </a:pPr>
            <a:r>
              <a:rPr lang="en"/>
              <a:t>The three of us at Michigan Publishing decided last December to plan and host a webinar about this very topic of how open-access journals can seek and secure funding. We invited the editors of all the journals we publish and through the webinar offered our ideas, shared the successes of publishing partners past, and gave our editors the opportunity to interact with and learn from each other, which was really valuable.</a:t>
            </a:r>
          </a:p>
          <a:p>
            <a:pPr lvl="0">
              <a:spcBef>
                <a:spcPts val="0"/>
              </a:spcBef>
              <a:buNone/>
            </a:pPr>
            <a:r>
              <a:t/>
            </a:r>
            <a:endParaRPr/>
          </a:p>
          <a:p>
            <a:pPr lvl="0">
              <a:spcBef>
                <a:spcPts val="0"/>
              </a:spcBef>
              <a:buNone/>
            </a:pPr>
            <a:r>
              <a:rPr lang="en"/>
              <a:t>In particular, the editors of one of our journals, </a:t>
            </a:r>
            <a:r>
              <a:rPr i="1" lang="en"/>
              <a:t>Weave: journal of library user experience</a:t>
            </a:r>
            <a:r>
              <a:rPr lang="en"/>
              <a:t>, were able to secure a lot of money right away, and they were willing to speak openly about their approach, share their ideas, and answer questions from our other partners. Making a case for the importance of the journal, successfully communicating its impact (on the field as well as on its home institution), and closely managing and tracking the journal’s finances were significant points.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4" name="Shape 104"/>
        <p:cNvGrpSpPr/>
        <p:nvPr/>
      </p:nvGrpSpPr>
      <p:grpSpPr>
        <a:xfrm>
          <a:off x="0" y="0"/>
          <a:ext cx="0" cy="0"/>
          <a:chOff x="0" y="0"/>
          <a:chExt cx="0" cy="0"/>
        </a:xfrm>
      </p:grpSpPr>
      <p:sp>
        <p:nvSpPr>
          <p:cNvPr id="105" name="Shape 10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6" name="Shape 10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Clr>
                <a:schemeClr val="dk1"/>
              </a:buClr>
              <a:buSzPct val="100000"/>
              <a:buFont typeface="Arial"/>
              <a:buNone/>
            </a:pPr>
            <a:r>
              <a:rPr lang="en">
                <a:solidFill>
                  <a:schemeClr val="dk1"/>
                </a:solidFill>
              </a:rPr>
              <a:t>Kelly: </a:t>
            </a:r>
          </a:p>
          <a:p>
            <a:pPr lvl="0">
              <a:spcBef>
                <a:spcPts val="0"/>
              </a:spcBef>
              <a:buClr>
                <a:schemeClr val="dk1"/>
              </a:buClr>
              <a:buSzPct val="100000"/>
              <a:buFont typeface="Arial"/>
              <a:buNone/>
            </a:pPr>
            <a:r>
              <a:rPr lang="en">
                <a:solidFill>
                  <a:schemeClr val="dk1"/>
                </a:solidFill>
              </a:rPr>
              <a:t>*For most of our editors, this work is a labor of love on a shoestring budget with a small team</a:t>
            </a:r>
          </a:p>
          <a:p>
            <a:pPr lvl="0">
              <a:spcBef>
                <a:spcPts val="0"/>
              </a:spcBef>
              <a:buClr>
                <a:schemeClr val="dk1"/>
              </a:buClr>
              <a:buSzPct val="100000"/>
              <a:buFont typeface="Arial"/>
              <a:buNone/>
            </a:pPr>
            <a:r>
              <a:t/>
            </a:r>
            <a:endParaRPr>
              <a:solidFill>
                <a:schemeClr val="dk1"/>
              </a:solidFill>
            </a:endParaRPr>
          </a:p>
          <a:p>
            <a:pPr lvl="0">
              <a:spcBef>
                <a:spcPts val="0"/>
              </a:spcBef>
              <a:buClr>
                <a:schemeClr val="dk1"/>
              </a:buClr>
              <a:buSzPct val="100000"/>
              <a:buFont typeface="Arial"/>
              <a:buNone/>
            </a:pPr>
            <a:r>
              <a:rPr lang="en">
                <a:solidFill>
                  <a:schemeClr val="dk1"/>
                </a:solidFill>
              </a:rPr>
              <a:t>For journals that don’t have revenue coming from subscriptions/sales (or from author charges), they need to seek support in some other way. We’ve learned that a really important way to gain support from a department, organization, funding agency, etc., is by being able to demonstrate the impact of your publication and tell a good story about it. As librarians and publishers we think a lot about impact and usage already, but our faculty editors are not always as attuned to this (or they’re tied to really specific measures like impact factors). Part of our job is to help them start thinking in new ways about impact. We advised them to consider the following questions: [slide questions]</a:t>
            </a:r>
          </a:p>
          <a:p>
            <a:pPr lvl="0">
              <a:spcBef>
                <a:spcPts val="0"/>
              </a:spcBef>
              <a:buClr>
                <a:schemeClr val="dk1"/>
              </a:buClr>
              <a:buSzPct val="100000"/>
              <a:buFont typeface="Arial"/>
              <a:buNone/>
            </a:pPr>
            <a:r>
              <a:t/>
            </a:r>
            <a:endParaRPr>
              <a:solidFill>
                <a:schemeClr val="dk1"/>
              </a:solidFill>
            </a:endParaRPr>
          </a:p>
          <a:p>
            <a:pPr lvl="0">
              <a:spcBef>
                <a:spcPts val="0"/>
              </a:spcBef>
              <a:buClr>
                <a:schemeClr val="dk1"/>
              </a:buClr>
              <a:buSzPct val="100000"/>
              <a:buFont typeface="Arial"/>
              <a:buNone/>
            </a:pPr>
            <a:r>
              <a:rPr lang="en">
                <a:solidFill>
                  <a:schemeClr val="dk1"/>
                </a:solidFill>
              </a:rPr>
              <a:t>*They put in all of this labor-intensive and challenging work for important reasons. This was a good time to recall those. One journal editor expressed that his motivation to establish an open access journal on muslim mental health came from a need to channel his personal and cultural experience into “academic activism.” </a:t>
            </a:r>
          </a:p>
          <a:p>
            <a:pPr lvl="0">
              <a:spcBef>
                <a:spcPts val="0"/>
              </a:spcBef>
              <a:buClr>
                <a:schemeClr val="dk1"/>
              </a:buClr>
              <a:buSzPct val="100000"/>
              <a:buFont typeface="Arial"/>
              <a:buNone/>
            </a:pPr>
            <a:r>
              <a:t/>
            </a:r>
            <a:endParaRPr>
              <a:solidFill>
                <a:schemeClr val="dk1"/>
              </a:solidFill>
            </a:endParaRPr>
          </a:p>
          <a:p>
            <a:pPr lvl="0">
              <a:spcBef>
                <a:spcPts val="0"/>
              </a:spcBef>
              <a:buClr>
                <a:schemeClr val="dk1"/>
              </a:buClr>
              <a:buSzPct val="100000"/>
              <a:buFont typeface="Arial"/>
              <a:buNone/>
            </a:pPr>
            <a:r>
              <a:rPr lang="en">
                <a:solidFill>
                  <a:schemeClr val="dk1"/>
                </a:solidFill>
              </a:rPr>
              <a:t>*This was also a good time to assess how far the journal had come, where it is now, and where they’d like to see it go</a:t>
            </a:r>
          </a:p>
          <a:p>
            <a:pPr lvl="0">
              <a:spcBef>
                <a:spcPts val="0"/>
              </a:spcBef>
              <a:buClr>
                <a:schemeClr val="dk1"/>
              </a:buClr>
              <a:buSzPct val="100000"/>
              <a:buFont typeface="Arial"/>
              <a:buNone/>
            </a:pPr>
            <a:r>
              <a:t/>
            </a:r>
            <a:endParaRPr>
              <a:solidFill>
                <a:schemeClr val="dk1"/>
              </a:solidFill>
            </a:endParaRPr>
          </a:p>
          <a:p>
            <a:pPr lvl="0">
              <a:spcBef>
                <a:spcPts val="0"/>
              </a:spcBef>
              <a:buClr>
                <a:schemeClr val="dk1"/>
              </a:buClr>
              <a:buSzPct val="100000"/>
              <a:buFont typeface="Arial"/>
              <a:buNone/>
            </a:pPr>
            <a:r>
              <a:rPr lang="en">
                <a:solidFill>
                  <a:schemeClr val="dk1"/>
                </a:solidFill>
              </a:rPr>
              <a:t>*This provided a good set of achievements/goals to share with stakeholders and use as fuel for the funding fire.</a:t>
            </a:r>
          </a:p>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0" name="Shape 110"/>
        <p:cNvGrpSpPr/>
        <p:nvPr/>
      </p:nvGrpSpPr>
      <p:grpSpPr>
        <a:xfrm>
          <a:off x="0" y="0"/>
          <a:ext cx="0" cy="0"/>
          <a:chOff x="0" y="0"/>
          <a:chExt cx="0" cy="0"/>
        </a:xfrm>
      </p:grpSpPr>
      <p:sp>
        <p:nvSpPr>
          <p:cNvPr id="111" name="Shape 11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2" name="Shape 11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Kelly: </a:t>
            </a:r>
          </a:p>
          <a:p>
            <a:pPr lvl="0">
              <a:spcBef>
                <a:spcPts val="0"/>
              </a:spcBef>
              <a:buNone/>
            </a:pPr>
            <a:r>
              <a:t/>
            </a:r>
            <a:endParaRPr/>
          </a:p>
          <a:p>
            <a:pPr lvl="0" rtl="0">
              <a:spcBef>
                <a:spcPts val="0"/>
              </a:spcBef>
              <a:buNone/>
            </a:pPr>
            <a:r>
              <a:rPr lang="en"/>
              <a:t>*All of our publications have Google Analytics running behind the scenes. So, that was a good starting point for providing information to editors who wanted to investigate how people are accessing and interacting with their material. We offered to send them overview reports or gave them the option to access the data and dig around for themselves. </a:t>
            </a:r>
          </a:p>
          <a:p>
            <a:pPr lvl="0" rtl="0">
              <a:spcBef>
                <a:spcPts val="0"/>
              </a:spcBef>
              <a:buNone/>
            </a:pPr>
            <a:r>
              <a:t/>
            </a:r>
            <a:endParaRPr/>
          </a:p>
          <a:p>
            <a:pPr lvl="0" rtl="0">
              <a:spcBef>
                <a:spcPts val="0"/>
              </a:spcBef>
              <a:buNone/>
            </a:pPr>
            <a:r>
              <a:rPr lang="en"/>
              <a:t>*Something like looking at a specific date range could provide interesting insight into how readership has changed or evolved over time. Or if a specific issue has received elevated attention. I know, for us, it’s practice to put a small note in Google Analytics every time we release a new journal issue. That way it’s easy to see if a new release has caused any sort of usage shift. </a:t>
            </a:r>
          </a:p>
          <a:p>
            <a:pPr lvl="0" rtl="0">
              <a:spcBef>
                <a:spcPts val="0"/>
              </a:spcBef>
              <a:buNone/>
            </a:pPr>
            <a:r>
              <a:t/>
            </a:r>
            <a:endParaRPr/>
          </a:p>
          <a:p>
            <a:pPr lvl="0" rtl="0">
              <a:spcBef>
                <a:spcPts val="0"/>
              </a:spcBef>
              <a:buNone/>
            </a:pPr>
            <a:r>
              <a:rPr lang="en"/>
              <a:t>*Altmetric is a wonderful compliment to Google Analytics and gives a glimpse into the conversations happening about journal content. We have Altmetric up and running for most of our open access content, and it’s an easy way for editors to quickly gauge interest.</a:t>
            </a:r>
          </a:p>
          <a:p>
            <a:pPr lvl="0" rtl="0">
              <a:spcBef>
                <a:spcPts val="0"/>
              </a:spcBef>
              <a:buNone/>
            </a:pPr>
            <a:r>
              <a:t/>
            </a:r>
            <a:endParaRPr/>
          </a:p>
          <a:p>
            <a:pPr lvl="0" rtl="0">
              <a:spcBef>
                <a:spcPts val="0"/>
              </a:spcBef>
              <a:buNone/>
            </a:pPr>
            <a:r>
              <a:rPr lang="en"/>
              <a:t>*Editors can use all of the above ideas to find ways that their journal aligns with their institution’s mission or goals. For example, one of our library’s goals is to focus on Diversity. It would be very easy to make a case for our entire journals program contributing to this goal, just by printing out the analytics maps of where readers are coming from. That being said….</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6" name="Shape 116"/>
        <p:cNvGrpSpPr/>
        <p:nvPr/>
      </p:nvGrpSpPr>
      <p:grpSpPr>
        <a:xfrm>
          <a:off x="0" y="0"/>
          <a:ext cx="0" cy="0"/>
          <a:chOff x="0" y="0"/>
          <a:chExt cx="0" cy="0"/>
        </a:xfrm>
      </p:grpSpPr>
      <p:sp>
        <p:nvSpPr>
          <p:cNvPr id="117" name="Shape 11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8" name="Shape 11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rPr lang="en"/>
              <a:t>You need to do more than just throw numbers around.</a:t>
            </a:r>
          </a:p>
          <a:p>
            <a:pPr lvl="0" rtl="0">
              <a:spcBef>
                <a:spcPts val="0"/>
              </a:spcBef>
              <a:buNone/>
            </a:pPr>
            <a:r>
              <a:t/>
            </a:r>
            <a:endParaRPr/>
          </a:p>
          <a:p>
            <a:pPr lvl="0" rtl="0">
              <a:spcBef>
                <a:spcPts val="0"/>
              </a:spcBef>
              <a:buNone/>
            </a:pPr>
            <a:r>
              <a:rPr lang="en"/>
              <a:t>Saying an Altmetric score is 121 might not mean much to some folks. Dig a little deeper. What type of conversation is taking place on social media? Is it now a noteworthy resource listed on Wikipedia? Or, if your program is using a digital annotation tool like Hypothes.is, there may be conversations happening WITHIN the material itself.</a:t>
            </a:r>
          </a:p>
          <a:p>
            <a:pPr lvl="0" rtl="0">
              <a:spcBef>
                <a:spcPts val="0"/>
              </a:spcBef>
              <a:buNone/>
            </a:pPr>
            <a:r>
              <a:t/>
            </a:r>
            <a:endParaRPr/>
          </a:p>
          <a:p>
            <a:pPr lvl="0" rtl="0">
              <a:spcBef>
                <a:spcPts val="0"/>
              </a:spcBef>
              <a:buNone/>
            </a:pPr>
            <a:r>
              <a:rPr lang="en"/>
              <a:t>Here’s an example of an article from the Trans Asia Photography Review. This is a journal out of Hampshire college that publishes twice a year with about 10-15 articles per issue and typically well over 100 images per issue...and is basically run by two people, Sandra Matthews, the managing editor (and one of the sweetest ladies around) and her web developer. This particular article has an Altmetric score of 80. Yawn. However, it was mentioned in an article in The Guardian. That bit of information actually means something to people. </a:t>
            </a:r>
          </a:p>
          <a:p>
            <a:pPr lvl="0" rt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3" name="Shape 123"/>
        <p:cNvGrpSpPr/>
        <p:nvPr/>
      </p:nvGrpSpPr>
      <p:grpSpPr>
        <a:xfrm>
          <a:off x="0" y="0"/>
          <a:ext cx="0" cy="0"/>
          <a:chOff x="0" y="0"/>
          <a:chExt cx="0" cy="0"/>
        </a:xfrm>
      </p:grpSpPr>
      <p:sp>
        <p:nvSpPr>
          <p:cNvPr id="124" name="Shape 12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5" name="Shape 12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Kelly: </a:t>
            </a:r>
          </a:p>
          <a:p>
            <a:pPr lvl="0">
              <a:spcBef>
                <a:spcPts val="0"/>
              </a:spcBef>
              <a:buNone/>
            </a:pPr>
            <a:r>
              <a:t/>
            </a:r>
            <a:endParaRPr/>
          </a:p>
          <a:p>
            <a:pPr lvl="0" rtl="0">
              <a:spcBef>
                <a:spcPts val="0"/>
              </a:spcBef>
              <a:buNone/>
            </a:pPr>
            <a:r>
              <a:rPr lang="en"/>
              <a:t>*One of the best things about open access, regardless of how big or small your publication is, is that it has a broad reach. </a:t>
            </a:r>
          </a:p>
          <a:p>
            <a:pPr lvl="0" rtl="0">
              <a:spcBef>
                <a:spcPts val="0"/>
              </a:spcBef>
              <a:buNone/>
            </a:pPr>
            <a:r>
              <a:t/>
            </a:r>
            <a:endParaRPr/>
          </a:p>
          <a:p>
            <a:pPr lvl="0" rtl="0">
              <a:spcBef>
                <a:spcPts val="0"/>
              </a:spcBef>
              <a:buNone/>
            </a:pPr>
            <a:r>
              <a:rPr lang="en"/>
              <a:t>*The Google Analytics maps never have just the United States shaded in. People from all over the world are reading your content because it is freely available to them! </a:t>
            </a:r>
          </a:p>
          <a:p>
            <a:pPr lvl="0" rtl="0">
              <a:spcBef>
                <a:spcPts val="0"/>
              </a:spcBef>
              <a:buNone/>
            </a:pPr>
            <a:r>
              <a:t/>
            </a:r>
            <a:endParaRPr/>
          </a:p>
          <a:p>
            <a:pPr lvl="0">
              <a:spcBef>
                <a:spcPts val="0"/>
              </a:spcBef>
              <a:buNone/>
            </a:pPr>
            <a:r>
              <a:rPr lang="en"/>
              <a:t>*The bonus of diving into analytics and discovering these stories of impact is that not only does it make a case for the importance of a specific journal and why it should continue, but it will serve as a reminder of the bigger picture of why we all put so much work into putting this work out there. It’s all too easy to get bogged down in the submissions or the editorial board shuffle or the day-to-day production tasks, but recognizing big picture impact will help editors take a much-needed step back and be re-energized. In addition, you can use this as a chance to remind yourself that your publishing program and your publications serve a unique purpose and to be proud of that. </a:t>
            </a:r>
          </a:p>
          <a:p>
            <a:pPr lvl="0">
              <a:spcBef>
                <a:spcPts val="0"/>
              </a:spcBef>
              <a:buNone/>
            </a:pPr>
            <a:r>
              <a:t/>
            </a:r>
            <a:endParaRPr>
              <a:solidFill>
                <a:schemeClr val="dk1"/>
              </a:solidFill>
            </a:endParaRPr>
          </a:p>
          <a:p>
            <a:pPr lvl="0">
              <a:spcBef>
                <a:spcPts val="0"/>
              </a:spcBef>
              <a:buNone/>
            </a:pPr>
            <a:r>
              <a:rPr lang="en">
                <a:solidFill>
                  <a:schemeClr val="dk1"/>
                </a:solidFill>
              </a:rPr>
              <a:t>After all, their stories of impact are your stories of impact.</a:t>
            </a:r>
          </a:p>
          <a:p>
            <a:pPr lvl="0" rtl="0">
              <a:spcBef>
                <a:spcPts val="0"/>
              </a:spcBef>
              <a:buNone/>
            </a:pPr>
            <a:r>
              <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1" name="Shape 131"/>
        <p:cNvGrpSpPr/>
        <p:nvPr/>
      </p:nvGrpSpPr>
      <p:grpSpPr>
        <a:xfrm>
          <a:off x="0" y="0"/>
          <a:ext cx="0" cy="0"/>
          <a:chOff x="0" y="0"/>
          <a:chExt cx="0" cy="0"/>
        </a:xfrm>
      </p:grpSpPr>
      <p:sp>
        <p:nvSpPr>
          <p:cNvPr id="132" name="Shape 13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3" name="Shape 13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6" name="Shape 136"/>
        <p:cNvGrpSpPr/>
        <p:nvPr/>
      </p:nvGrpSpPr>
      <p:grpSpPr>
        <a:xfrm>
          <a:off x="0" y="0"/>
          <a:ext cx="0" cy="0"/>
          <a:chOff x="0" y="0"/>
          <a:chExt cx="0" cy="0"/>
        </a:xfrm>
      </p:grpSpPr>
      <p:sp>
        <p:nvSpPr>
          <p:cNvPr id="137" name="Shape 13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8" name="Shape 138"/>
          <p:cNvSpPr txBox="1"/>
          <p:nvPr>
            <p:ph idx="1" type="body"/>
          </p:nvPr>
        </p:nvSpPr>
        <p:spPr>
          <a:xfrm>
            <a:off x="685800" y="4343400"/>
            <a:ext cx="5486400" cy="4114800"/>
          </a:xfrm>
          <a:prstGeom prst="rect">
            <a:avLst/>
          </a:prstGeom>
        </p:spPr>
        <p:txBody>
          <a:bodyPr anchorCtr="0" anchor="t" bIns="91425" lIns="91425" rIns="91425" tIns="91425">
            <a:noAutofit/>
          </a:bodyPr>
          <a:lstStyle/>
          <a:p>
            <a:pPr indent="0" lvl="0" marL="914400" rtl="0">
              <a:lnSpc>
                <a:spcPct val="115000"/>
              </a:lnSpc>
              <a:spcBef>
                <a:spcPts val="0"/>
              </a:spcBef>
              <a:buNone/>
            </a:pPr>
            <a:r>
              <a:rPr lang="en"/>
              <a:t>Allison:</a:t>
            </a:r>
          </a:p>
          <a:p>
            <a:pPr indent="0" lvl="0" marL="457200" rtl="0">
              <a:lnSpc>
                <a:spcPct val="115000"/>
              </a:lnSpc>
              <a:spcBef>
                <a:spcPts val="0"/>
              </a:spcBef>
              <a:buNone/>
            </a:pPr>
            <a:r>
              <a:rPr lang="en">
                <a:solidFill>
                  <a:schemeClr val="dk1"/>
                </a:solidFill>
              </a:rPr>
              <a:t>So, what alternative funding options and opportunities—besides toll-access and author-pays—are available to the editors of open-access journals? Here are some of the ideas our journal editors at Michigan Publishing have come up with:</a:t>
            </a:r>
          </a:p>
          <a:p>
            <a:pPr indent="-298450" lvl="2" marL="1371600" rtl="0">
              <a:lnSpc>
                <a:spcPct val="115000"/>
              </a:lnSpc>
              <a:spcBef>
                <a:spcPts val="0"/>
              </a:spcBef>
              <a:buClr>
                <a:srgbClr val="000000"/>
              </a:buClr>
              <a:buSzPct val="100000"/>
            </a:pPr>
            <a:r>
              <a:rPr lang="en"/>
              <a:t>One option is that members of the editorial board can all chip in</a:t>
            </a:r>
          </a:p>
          <a:p>
            <a:pPr indent="-298450" lvl="3" marL="1828800" rtl="0">
              <a:lnSpc>
                <a:spcPct val="115000"/>
              </a:lnSpc>
              <a:spcBef>
                <a:spcPts val="0"/>
              </a:spcBef>
              <a:buClr>
                <a:srgbClr val="000000"/>
              </a:buClr>
              <a:buSzPct val="100000"/>
            </a:pPr>
            <a:r>
              <a:rPr lang="en">
                <a:solidFill>
                  <a:schemeClr val="dk1"/>
                </a:solidFill>
              </a:rPr>
              <a:t>When editorial board members reside at various institutions across the country or around the world, a wider range of options might be available depending on the institution, so pledging an monetary contribution could be in some editors’ interest.</a:t>
            </a:r>
          </a:p>
          <a:p>
            <a:pPr indent="-298450" lvl="3" marL="1828800" rtl="0">
              <a:lnSpc>
                <a:spcPct val="115000"/>
              </a:lnSpc>
              <a:spcBef>
                <a:spcPts val="0"/>
              </a:spcBef>
              <a:buClr>
                <a:srgbClr val="000000"/>
              </a:buClr>
              <a:buSzPct val="100000"/>
            </a:pPr>
            <a:r>
              <a:rPr lang="en"/>
              <a:t>Sharing costs among a larger group of people who are dedicated to the journal and its sustainability means everyone has a tangible stake in it. The effects of this solution, however, could be either positive or negative</a:t>
            </a:r>
            <a:r>
              <a:rPr lang="en">
                <a:solidFill>
                  <a:schemeClr val="dk1"/>
                </a:solidFill>
              </a:rPr>
              <a:t>—some editors might </a:t>
            </a:r>
            <a:r>
              <a:rPr lang="en"/>
              <a:t>struggle with this. Money can sometimes equal decision-making power, which can cause new conflicts, so that should be considered.</a:t>
            </a:r>
          </a:p>
          <a:p>
            <a:pPr indent="-298450" lvl="2" marL="1371600" rtl="0">
              <a:lnSpc>
                <a:spcPct val="115000"/>
              </a:lnSpc>
              <a:spcBef>
                <a:spcPts val="0"/>
              </a:spcBef>
              <a:buClr>
                <a:srgbClr val="000000"/>
              </a:buClr>
              <a:buSzPct val="100000"/>
            </a:pPr>
            <a:r>
              <a:rPr lang="en"/>
              <a:t>Another option is for editors to find sponsors for special themed issues </a:t>
            </a:r>
          </a:p>
          <a:p>
            <a:pPr indent="-298450" lvl="3" marL="1828800">
              <a:lnSpc>
                <a:spcPct val="115000"/>
              </a:lnSpc>
              <a:spcBef>
                <a:spcPts val="0"/>
              </a:spcBef>
              <a:buClr>
                <a:srgbClr val="000000"/>
              </a:buClr>
              <a:buSzPct val="100000"/>
            </a:pPr>
            <a:r>
              <a:rPr lang="en"/>
              <a:t>One of our student-run journals, </a:t>
            </a:r>
            <a:r>
              <a:rPr i="1" lang="en"/>
              <a:t>Absinthe</a:t>
            </a:r>
            <a:r>
              <a:rPr lang="en"/>
              <a:t>, publishes a themed issue each year sponsored by a different department on campus. As a journal of literary translation, </a:t>
            </a:r>
            <a:r>
              <a:rPr i="1" lang="en"/>
              <a:t>Absinthe</a:t>
            </a:r>
            <a:r>
              <a:rPr lang="en"/>
              <a:t>’s content lends itself uniquely well to this model for support. </a:t>
            </a:r>
          </a:p>
          <a:p>
            <a:pPr indent="-298450" lvl="2" marL="1371600" rtl="0">
              <a:lnSpc>
                <a:spcPct val="115000"/>
              </a:lnSpc>
              <a:spcBef>
                <a:spcPts val="0"/>
              </a:spcBef>
              <a:buClr>
                <a:srgbClr val="000000"/>
              </a:buClr>
              <a:buSzPct val="100000"/>
            </a:pPr>
            <a:r>
              <a:rPr lang="en"/>
              <a:t>Seeking departmental funds from the journal’s home institution is another potential avenue</a:t>
            </a:r>
          </a:p>
          <a:p>
            <a:pPr indent="-298450" lvl="3" marL="1828800" rtl="0">
              <a:lnSpc>
                <a:spcPct val="115000"/>
              </a:lnSpc>
              <a:spcBef>
                <a:spcPts val="0"/>
              </a:spcBef>
              <a:buClr>
                <a:srgbClr val="000000"/>
              </a:buClr>
              <a:buSzPct val="100000"/>
            </a:pPr>
            <a:r>
              <a:rPr lang="en"/>
              <a:t>At larger institutions in particular, it’s often possible to secure </a:t>
            </a:r>
            <a:r>
              <a:rPr i="1" lang="en"/>
              <a:t>research funds</a:t>
            </a:r>
            <a:r>
              <a:rPr lang="en"/>
              <a:t> for an open-access journal. Communicating the journal’s impact is especially important when presenting a journal’s needs to its home institution. As Kelly explained, it’s good to highlight analytics that show an impressive range of geographical readership and outline </a:t>
            </a:r>
            <a:r>
              <a:rPr i="1" lang="en"/>
              <a:t>how</a:t>
            </a:r>
            <a:r>
              <a:rPr lang="en"/>
              <a:t> audiences are engaging with the journal’s content online.</a:t>
            </a:r>
          </a:p>
          <a:p>
            <a:pPr indent="-228600" lvl="3" marL="1828800">
              <a:lnSpc>
                <a:spcPct val="115000"/>
              </a:lnSpc>
              <a:spcBef>
                <a:spcPts val="0"/>
              </a:spcBef>
              <a:buClr>
                <a:schemeClr val="dk2"/>
              </a:buClr>
            </a:pPr>
            <a:r>
              <a:rPr lang="en"/>
              <a:t>Departments might also be interested in supporting publications that demonstrate student engagement and learning through a “publishing as pedagogy” program. </a:t>
            </a:r>
            <a:r>
              <a:rPr lang="en">
                <a:solidFill>
                  <a:schemeClr val="dk1"/>
                </a:solidFill>
              </a:rPr>
              <a:t>In academic settings where students are directly involved in the production of a journal (with editorial, marketing, design, web development, or other areas), establishing a formal “publishing as pedagogy” curriculum devoted to the journal’s production could be beneficial to its overall sustainability while also giving students the opportunity to have hands-on experience in publishing.</a:t>
            </a:r>
          </a:p>
          <a:p>
            <a:pPr indent="-298450" lvl="2" marL="1371600" rtl="0">
              <a:lnSpc>
                <a:spcPct val="115000"/>
              </a:lnSpc>
              <a:spcBef>
                <a:spcPts val="0"/>
              </a:spcBef>
              <a:buClr>
                <a:srgbClr val="000000"/>
              </a:buClr>
              <a:buSzPct val="100000"/>
            </a:pPr>
            <a:r>
              <a:rPr lang="en"/>
              <a:t>Another alternative funding option is grants</a:t>
            </a:r>
          </a:p>
          <a:p>
            <a:pPr indent="-298450" lvl="3" marL="1828800">
              <a:lnSpc>
                <a:spcPct val="115000"/>
              </a:lnSpc>
              <a:spcBef>
                <a:spcPts val="0"/>
              </a:spcBef>
              <a:buClr>
                <a:srgbClr val="000000"/>
              </a:buClr>
              <a:buSzPct val="100000"/>
            </a:pPr>
            <a:r>
              <a:rPr lang="en"/>
              <a:t>Depending on where you live, there may be grants available to which you can apply for funding for open-access journals. There’s a great grant in Canada that provides ongoing funding, so the sustainability of the funding is built right in. It’s certainly worth doing to the research relevant to a specific open-access journal to see what money it might be eligible for.</a:t>
            </a:r>
          </a:p>
          <a:p>
            <a:pPr indent="-298450" lvl="2" marL="1371600" rtl="0">
              <a:lnSpc>
                <a:spcPct val="115000"/>
              </a:lnSpc>
              <a:spcBef>
                <a:spcPts val="0"/>
              </a:spcBef>
              <a:buClr>
                <a:srgbClr val="000000"/>
              </a:buClr>
              <a:buSzPct val="100000"/>
            </a:pPr>
            <a:r>
              <a:rPr lang="en"/>
              <a:t>It’s also possible to find funding by teaming the journal up with a conference or association</a:t>
            </a:r>
          </a:p>
          <a:p>
            <a:pPr indent="-298450" lvl="3" marL="1828800">
              <a:lnSpc>
                <a:spcPct val="115000"/>
              </a:lnSpc>
              <a:spcBef>
                <a:spcPts val="0"/>
              </a:spcBef>
              <a:buClr>
                <a:srgbClr val="000000"/>
              </a:buClr>
              <a:buSzPct val="100000"/>
            </a:pPr>
            <a:r>
              <a:rPr lang="en"/>
              <a:t>This is a clever way to collaborate with a group that may already have funds secured. For example, the publication of one of the journals we support, the </a:t>
            </a:r>
            <a:r>
              <a:rPr i="1" lang="en"/>
              <a:t>Bear River Review</a:t>
            </a:r>
            <a:r>
              <a:rPr lang="en"/>
              <a:t>, is sponsored by the Bear River Writers’ Conference, which is sponsored </a:t>
            </a:r>
            <a:r>
              <a:rPr i="1" lang="en"/>
              <a:t>in part </a:t>
            </a:r>
            <a:r>
              <a:rPr lang="en"/>
              <a:t>by the University of Michigan Department of English Language &amp; Literature and in part by generous private donors.</a:t>
            </a:r>
          </a:p>
          <a:p>
            <a:pPr indent="-298450" lvl="2" marL="1371600" rtl="0">
              <a:lnSpc>
                <a:spcPct val="115000"/>
              </a:lnSpc>
              <a:spcBef>
                <a:spcPts val="0"/>
              </a:spcBef>
              <a:buClr>
                <a:srgbClr val="000000"/>
              </a:buClr>
              <a:buSzPct val="100000"/>
            </a:pPr>
            <a:r>
              <a:rPr lang="en"/>
              <a:t>Charging for submissions and/or publication fees is definitely an option</a:t>
            </a:r>
          </a:p>
          <a:p>
            <a:pPr indent="-298450" lvl="3" marL="1828800">
              <a:lnSpc>
                <a:spcPct val="115000"/>
              </a:lnSpc>
              <a:spcBef>
                <a:spcPts val="0"/>
              </a:spcBef>
              <a:buClr>
                <a:srgbClr val="000000"/>
              </a:buClr>
              <a:buSzPct val="100000"/>
            </a:pPr>
            <a:r>
              <a:rPr lang="en"/>
              <a:t>This is very simple to control through the submission management tool, Submittable, which a number of our journals at Michigan Publishing use for coordinating editorial and peer review of incoming journal submissions. However, there could be backlash from potential authors if they have to pay to submit their work. For example, the editor of one of our journals, </a:t>
            </a:r>
            <a:r>
              <a:rPr i="1" lang="en"/>
              <a:t>Philosophy and Theory in Biology</a:t>
            </a:r>
            <a:r>
              <a:rPr lang="en"/>
              <a:t>, tried to start charging a $20 submission fee, and there was an uproar in the philosophy community. That editor then changed it from a required fee to an optional or suggested “tip jar” fee.</a:t>
            </a:r>
          </a:p>
          <a:p>
            <a:pPr indent="-298450" lvl="2" marL="1371600" rtl="0">
              <a:lnSpc>
                <a:spcPct val="115000"/>
              </a:lnSpc>
              <a:spcBef>
                <a:spcPts val="0"/>
              </a:spcBef>
              <a:buClr>
                <a:srgbClr val="000000"/>
              </a:buClr>
              <a:buSzPct val="100000"/>
            </a:pPr>
            <a:r>
              <a:rPr lang="en"/>
              <a:t>Donate button</a:t>
            </a:r>
          </a:p>
          <a:p>
            <a:pPr indent="-298450" lvl="3" marL="1828800" rtl="0">
              <a:lnSpc>
                <a:spcPct val="115000"/>
              </a:lnSpc>
              <a:spcBef>
                <a:spcPts val="0"/>
              </a:spcBef>
              <a:buClr>
                <a:srgbClr val="000000"/>
              </a:buClr>
              <a:buSzPct val="100000"/>
            </a:pPr>
            <a:r>
              <a:rPr lang="en"/>
              <a:t>A donate button is easy to set up through PayPal or Submittable. We encourage all our journal editors to have one--because why not? It involves very little work to put up on a site, and once it’s there, you’re open for donations, so it’s great to have as a possible stream of support--and it’s easy to link to and share on social media for maximum reach.</a:t>
            </a:r>
          </a:p>
          <a:p>
            <a:pPr indent="-298450" lvl="2" marL="1371600" rtl="0">
              <a:lnSpc>
                <a:spcPct val="115000"/>
              </a:lnSpc>
              <a:spcBef>
                <a:spcPts val="0"/>
              </a:spcBef>
              <a:buClr>
                <a:srgbClr val="000000"/>
              </a:buClr>
              <a:buSzPct val="100000"/>
            </a:pPr>
            <a:r>
              <a:rPr lang="en"/>
              <a:t>kickstarter/gofundme (crowdsourcing)</a:t>
            </a:r>
          </a:p>
          <a:p>
            <a:pPr indent="-298450" lvl="3" marL="1828800" rtl="0">
              <a:lnSpc>
                <a:spcPct val="115000"/>
              </a:lnSpc>
              <a:spcBef>
                <a:spcPts val="0"/>
              </a:spcBef>
              <a:buClr>
                <a:srgbClr val="000000"/>
              </a:buClr>
              <a:buSzPct val="100000"/>
            </a:pPr>
            <a:r>
              <a:rPr lang="en"/>
              <a:t>Crowdsourcing campaigns, similar to offering a donate button, might be a “why not?” idea for an open-access journal, especially in the getting-it-up-and-running phase. Kickstarter and Gofundme are two popular crowdsourcing options. However, the chances of reaping the rewards of a crowdsourced campaign might not meet your expectations. </a:t>
            </a:r>
          </a:p>
          <a:p>
            <a:pPr indent="-298450" lvl="2" marL="1371600" rtl="0">
              <a:lnSpc>
                <a:spcPct val="115000"/>
              </a:lnSpc>
              <a:spcBef>
                <a:spcPts val="0"/>
              </a:spcBef>
              <a:buClr>
                <a:srgbClr val="000000"/>
              </a:buClr>
              <a:buSzPct val="100000"/>
            </a:pPr>
            <a:r>
              <a:rPr lang="en"/>
              <a:t>Another option is advertising </a:t>
            </a:r>
          </a:p>
          <a:p>
            <a:pPr indent="-298450" lvl="3" marL="1828800" rtl="0">
              <a:lnSpc>
                <a:spcPct val="115000"/>
              </a:lnSpc>
              <a:spcBef>
                <a:spcPts val="0"/>
              </a:spcBef>
              <a:buClr>
                <a:srgbClr val="000000"/>
              </a:buClr>
              <a:buSzPct val="100000"/>
            </a:pPr>
            <a:r>
              <a:rPr lang="en"/>
              <a:t>Soliciting or accepting curated advertising from related academic or industry groups (including conferences) to go in the journal’s print issues or on its website can be a great way to secure recurring funding if the journal has strong relationships with its advertisers. This kind of curated advertising can actually build a community of support around a journal.</a:t>
            </a:r>
          </a:p>
          <a:p>
            <a:pPr indent="-298450" lvl="2" marL="1371600" rtl="0">
              <a:lnSpc>
                <a:spcPct val="115000"/>
              </a:lnSpc>
              <a:spcBef>
                <a:spcPts val="0"/>
              </a:spcBef>
              <a:buClr>
                <a:srgbClr val="000000"/>
              </a:buClr>
              <a:buSzPct val="100000"/>
            </a:pPr>
            <a:r>
              <a:rPr lang="en"/>
              <a:t>(Re)negotiating faculty contract to include support for the journal </a:t>
            </a:r>
          </a:p>
          <a:p>
            <a:pPr indent="-298450" lvl="3" marL="1828800" rtl="0">
              <a:lnSpc>
                <a:spcPct val="115000"/>
              </a:lnSpc>
              <a:spcBef>
                <a:spcPts val="0"/>
              </a:spcBef>
              <a:buClr>
                <a:srgbClr val="000000"/>
              </a:buClr>
              <a:buSzPct val="100000"/>
            </a:pPr>
            <a:r>
              <a:rPr lang="en"/>
              <a:t>For a dedicated editor whose journal appointment could be funded through a more official structure within their own faculty contract, negotiating (or renegotiating) that contract to include support for the journal is a path to sustainability. </a:t>
            </a:r>
          </a:p>
          <a:p>
            <a:pPr indent="-298450" lvl="2" marL="1371600" rtl="0">
              <a:lnSpc>
                <a:spcPct val="115000"/>
              </a:lnSpc>
              <a:spcBef>
                <a:spcPts val="0"/>
              </a:spcBef>
              <a:buClr>
                <a:srgbClr val="000000"/>
              </a:buClr>
              <a:buSzPct val="100000"/>
            </a:pPr>
            <a:r>
              <a:rPr lang="en"/>
              <a:t>Banding together with other journals at a home institution is another option</a:t>
            </a:r>
          </a:p>
          <a:p>
            <a:pPr indent="-298450" lvl="3" marL="1828800" rtl="0">
              <a:lnSpc>
                <a:spcPct val="115000"/>
              </a:lnSpc>
              <a:spcBef>
                <a:spcPts val="0"/>
              </a:spcBef>
              <a:buClr>
                <a:srgbClr val="000000"/>
              </a:buClr>
              <a:buSzPct val="100000"/>
            </a:pPr>
            <a:r>
              <a:rPr lang="en"/>
              <a:t>Because there’s power in numbers! There might be a better chance of getting institutional support for a journal if its editors are working directly with other journal editors on campus. In fact, simply building a community of journal editors at any institution creates a valuable community for publishing partners across campus.</a:t>
            </a:r>
          </a:p>
          <a:p>
            <a:pPr indent="-298450" lvl="2" marL="1371600" marR="0" rtl="0" algn="l">
              <a:lnSpc>
                <a:spcPct val="115000"/>
              </a:lnSpc>
              <a:spcBef>
                <a:spcPts val="0"/>
              </a:spcBef>
              <a:spcAft>
                <a:spcPts val="0"/>
              </a:spcAft>
              <a:buClr>
                <a:srgbClr val="000000"/>
              </a:buClr>
              <a:buSzPct val="100000"/>
              <a:buFont typeface="Arial"/>
            </a:pPr>
            <a:r>
              <a:rPr lang="en"/>
              <a:t>Ultimately, the challenge of seeking and securing funding can be a chance to be creative in brainstorming and collaborative in articulating the value of open-access journals, passion for a particular subject, and the impact the research can have in the world.</a:t>
            </a:r>
          </a:p>
          <a:p>
            <a:pPr indent="-228600" lvl="2" marL="1371600" marR="0" rtl="0" algn="l">
              <a:lnSpc>
                <a:spcPct val="115000"/>
              </a:lnSpc>
              <a:spcBef>
                <a:spcPts val="0"/>
              </a:spcBef>
              <a:spcAft>
                <a:spcPts val="0"/>
              </a:spcAft>
              <a:buClr>
                <a:schemeClr val="dk2"/>
              </a:buClr>
            </a:pPr>
            <a:r>
              <a:rPr lang="en"/>
              <a:t>Also, as we heard yesterday, </a:t>
            </a:r>
            <a:r>
              <a:rPr b="1" lang="en"/>
              <a:t>bake sales</a:t>
            </a:r>
            <a:r>
              <a:rPr lang="en"/>
              <a:t> all the way!</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3" name="Shape 143"/>
        <p:cNvGrpSpPr/>
        <p:nvPr/>
      </p:nvGrpSpPr>
      <p:grpSpPr>
        <a:xfrm>
          <a:off x="0" y="0"/>
          <a:ext cx="0" cy="0"/>
          <a:chOff x="0" y="0"/>
          <a:chExt cx="0" cy="0"/>
        </a:xfrm>
      </p:grpSpPr>
      <p:sp>
        <p:nvSpPr>
          <p:cNvPr id="144" name="Shape 14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5" name="Shape 14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Becky: </a:t>
            </a:r>
          </a:p>
          <a:p>
            <a:pPr lvl="0">
              <a:spcBef>
                <a:spcPts val="0"/>
              </a:spcBef>
              <a:buNone/>
            </a:pPr>
            <a:r>
              <a:rPr lang="en"/>
              <a:t>Encourage them to make use of institutional infrastructure if possible</a:t>
            </a:r>
          </a:p>
          <a:p>
            <a:pPr indent="-228600" lvl="0" marL="457200" rtl="0">
              <a:spcBef>
                <a:spcPts val="0"/>
              </a:spcBef>
            </a:pPr>
            <a:r>
              <a:rPr lang="en"/>
              <a:t> e.g. a  sponsored project fund of some kind--this relieves issues with taxes, reporting, etc. They still have to manage their own budget but the larger legal overhead is taken care of by the institution. </a:t>
            </a:r>
          </a:p>
          <a:p>
            <a:pPr lvl="0" rtl="0">
              <a:spcBef>
                <a:spcPts val="0"/>
              </a:spcBef>
              <a:buNone/>
            </a:pPr>
            <a:r>
              <a:t/>
            </a:r>
            <a:endParaRPr/>
          </a:p>
          <a:p>
            <a:pPr lvl="0">
              <a:spcBef>
                <a:spcPts val="0"/>
              </a:spcBef>
              <a:buNone/>
            </a:pPr>
            <a:r>
              <a:rPr lang="en"/>
              <a:t>If you’re receiving money, you need to make sure you’re telling folks what you’re doing with it--with a grant you may be made to comply, but with other forms of support?</a:t>
            </a:r>
          </a:p>
          <a:p>
            <a:pPr lvl="0">
              <a:spcBef>
                <a:spcPts val="0"/>
              </a:spcBef>
              <a:buClr>
                <a:schemeClr val="dk1"/>
              </a:buClr>
              <a:buSzPct val="100000"/>
              <a:buFont typeface="Arial"/>
              <a:buNone/>
            </a:pPr>
            <a:r>
              <a:t/>
            </a:r>
            <a:endParaRPr/>
          </a:p>
          <a:p>
            <a:pPr lv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9" name="Shape 149"/>
        <p:cNvGrpSpPr/>
        <p:nvPr/>
      </p:nvGrpSpPr>
      <p:grpSpPr>
        <a:xfrm>
          <a:off x="0" y="0"/>
          <a:ext cx="0" cy="0"/>
          <a:chOff x="0" y="0"/>
          <a:chExt cx="0" cy="0"/>
        </a:xfrm>
      </p:grpSpPr>
      <p:sp>
        <p:nvSpPr>
          <p:cNvPr id="150" name="Shape 15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1" name="Shape 15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4" name="Shape 154"/>
        <p:cNvGrpSpPr/>
        <p:nvPr/>
      </p:nvGrpSpPr>
      <p:grpSpPr>
        <a:xfrm>
          <a:off x="0" y="0"/>
          <a:ext cx="0" cy="0"/>
          <a:chOff x="0" y="0"/>
          <a:chExt cx="0" cy="0"/>
        </a:xfrm>
      </p:grpSpPr>
      <p:sp>
        <p:nvSpPr>
          <p:cNvPr id="155" name="Shape 15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6" name="Shape 15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Kelly: </a:t>
            </a:r>
          </a:p>
          <a:p>
            <a:pPr lvl="0">
              <a:spcBef>
                <a:spcPts val="0"/>
              </a:spcBef>
              <a:buNone/>
            </a:pPr>
            <a:r>
              <a:t/>
            </a:r>
            <a:endParaRPr/>
          </a:p>
          <a:p>
            <a:pPr lvl="0">
              <a:spcBef>
                <a:spcPts val="0"/>
              </a:spcBef>
              <a:buNone/>
            </a:pPr>
            <a:r>
              <a:rPr lang="en"/>
              <a:t>It’s one thing to discuss all of this and lay out a plan of attack, but it will be another thing to truly get the ball rolling and all the agreements signed. Are we afraid some of our publications might fall off? Yes. Is it time that some of the dwindling publications who have been avoiding us for quite some time ride off into the sunset? Perhaps. But, we hope, by giving them a year of notice and keeping communication lines open, that we can assist everyone through this process. As we said earlier, we have been encouraged so far by the fact that no one has seemed up-in-arms about this new structure and the future. In addition, even if a journal does have to end its relationship with us, I hope we have at least laid the framework for them to truly think about the sustainability and fiscal longevity of their publication...or simply sparked a series of long overdue conversations. </a:t>
            </a:r>
          </a:p>
          <a:p>
            <a:pPr lvl="0">
              <a:spcBef>
                <a:spcPts val="0"/>
              </a:spcBef>
              <a:buNone/>
            </a:pPr>
            <a:r>
              <a:t/>
            </a:r>
            <a:endParaRPr/>
          </a:p>
          <a:p>
            <a:pPr lvl="0">
              <a:spcBef>
                <a:spcPts val="0"/>
              </a:spcBef>
              <a:buNone/>
            </a:pPr>
            <a:r>
              <a:rPr lang="en"/>
              <a:t>Becky:</a:t>
            </a:r>
          </a:p>
          <a:p>
            <a:pPr lvl="0">
              <a:spcBef>
                <a:spcPts val="0"/>
              </a:spcBef>
              <a:buNone/>
            </a:pPr>
            <a:r>
              <a:t/>
            </a:r>
            <a:endParaRPr/>
          </a:p>
          <a:p>
            <a:pPr lvl="0">
              <a:spcBef>
                <a:spcPts val="0"/>
              </a:spcBef>
              <a:buNone/>
            </a:pPr>
            <a:r>
              <a:rPr lang="en"/>
              <a:t>Waiving fees: Do we look at impact and popularity? How much will UM affiliation factor in? How many journals will be able to waive?</a:t>
            </a:r>
          </a:p>
          <a:p>
            <a:pPr lvl="0">
              <a:spcBef>
                <a:spcPts val="0"/>
              </a:spcBef>
              <a:buNone/>
            </a:pPr>
            <a:r>
              <a:t/>
            </a:r>
            <a:endParaRPr/>
          </a:p>
          <a:p>
            <a:pPr lvl="0">
              <a:spcBef>
                <a:spcPts val="0"/>
              </a:spcBef>
              <a:buNone/>
            </a:pPr>
            <a:r>
              <a:rPr lang="en"/>
              <a:t>Preparing the business office: Keeping communication open early on--what exactly do they need so we know what to ask from journal partners.</a:t>
            </a:r>
          </a:p>
          <a:p>
            <a:pPr lvl="0">
              <a:spcBef>
                <a:spcPts val="0"/>
              </a:spcBef>
              <a:buNone/>
            </a:pPr>
            <a:r>
              <a:t/>
            </a:r>
            <a:endParaRPr/>
          </a:p>
          <a:p>
            <a:pPr lvl="0">
              <a:spcBef>
                <a:spcPts val="0"/>
              </a:spcBef>
              <a:buNone/>
            </a:pPr>
            <a:r>
              <a:rPr lang="en"/>
              <a:t>Preparing ourselves: AHHHHHH! This all means more work and more resources. Where are those coming from? Where does this fall in organization? Will there be new unrealistic expectations from partners? So far, it has felt like we are doing them a great service, will requiring payment shift that attitude? New sets of expectations? New complaints about workflow timelines?  What if people are late to pay? What then? </a:t>
            </a:r>
          </a:p>
          <a:p>
            <a:pPr lvl="0">
              <a:spcBef>
                <a:spcPts val="0"/>
              </a:spcBef>
              <a:buNone/>
            </a:pPr>
            <a:r>
              <a:t/>
            </a:r>
            <a:endParaRPr/>
          </a:p>
          <a:p>
            <a:pPr lvl="0">
              <a:spcBef>
                <a:spcPts val="0"/>
              </a:spcBef>
              <a:buNone/>
            </a:pPr>
            <a:r>
              <a:rPr lang="en"/>
              <a:t>Speak to the timeline--</a:t>
            </a:r>
          </a:p>
          <a:p>
            <a:pPr lvl="0">
              <a:spcBef>
                <a:spcPts val="0"/>
              </a:spcBef>
              <a:buNone/>
            </a:pPr>
            <a:r>
              <a:t/>
            </a:r>
            <a:endParaRPr/>
          </a:p>
          <a:p>
            <a:pPr lvl="0">
              <a:spcBef>
                <a:spcPts val="0"/>
              </a:spcBef>
              <a:buNone/>
            </a:pPr>
            <a:r>
              <a:rPr lang="en"/>
              <a:t>Allison: </a:t>
            </a:r>
          </a:p>
          <a:p>
            <a:pPr lvl="0">
              <a:spcBef>
                <a:spcPts val="0"/>
              </a:spcBef>
              <a:buNone/>
            </a:pPr>
            <a:r>
              <a:rPr lang="en">
                <a:solidFill>
                  <a:schemeClr val="dk1"/>
                </a:solidFill>
              </a:rPr>
              <a:t>We strive to continue building relationships and a sense of community with our partners: </a:t>
            </a:r>
          </a:p>
          <a:p>
            <a:pPr indent="0" lvl="0" marL="0" rtl="0">
              <a:spcBef>
                <a:spcPts val="0"/>
              </a:spcBef>
              <a:buNone/>
            </a:pPr>
            <a:r>
              <a:t/>
            </a:r>
            <a:endParaRPr>
              <a:solidFill>
                <a:schemeClr val="dk1"/>
              </a:solidFill>
            </a:endParaRPr>
          </a:p>
          <a:p>
            <a:pPr indent="0" lvl="0" marL="0">
              <a:spcBef>
                <a:spcPts val="0"/>
              </a:spcBef>
              <a:buNone/>
            </a:pPr>
            <a:r>
              <a:rPr lang="en">
                <a:solidFill>
                  <a:schemeClr val="dk1"/>
                </a:solidFill>
              </a:rPr>
              <a:t>One way we’re actively doing this is by hosting quarterly “Journal Editors’ Tea” events at the University of Michigan: We see great benefit in bringing together all the journal editors from across our Ann Arbor campus--this is an opportunity for them to learn from each other, fostering a community through leveraging diversity. But will this transition into something else or combine with other events on campus? We aren’t sure yet, and how we can keep the interest up among our editors is one challenge we’ve had in the past that we’ll likely continue have going forward.</a:t>
            </a:r>
          </a:p>
          <a:p>
            <a:pPr indent="0" lvl="0" marL="0" rtl="0">
              <a:spcBef>
                <a:spcPts val="0"/>
              </a:spcBef>
              <a:buNone/>
            </a:pPr>
            <a:r>
              <a:t/>
            </a:r>
            <a:endParaRPr>
              <a:solidFill>
                <a:schemeClr val="dk1"/>
              </a:solidFill>
            </a:endParaRPr>
          </a:p>
          <a:p>
            <a:pPr indent="0" lvl="0" marL="0" rtl="0">
              <a:spcBef>
                <a:spcPts val="0"/>
              </a:spcBef>
              <a:buNone/>
            </a:pPr>
            <a:r>
              <a:rPr lang="en">
                <a:solidFill>
                  <a:schemeClr val="dk1"/>
                </a:solidFill>
              </a:rPr>
              <a:t>Another very simple solution we provided was to create a Google Group for all of our publishing partners. We did this to encourage our journal editors to ask questions and get advice from one another. So far, we’ve only had two editors contribute to the discussion, though, and this has pretty much fallen off since then. We were hoping to give them a venue for connecting and brainstorming together, since we realized many of them face the same challenges, but it can be hard to keep the conversation going. What we’d really love is to host a small conference for our journal editors at Michigan Publishing, where they could speak face-to-face, share their challenges and successes, and learn from each other. It’s a dream!</a:t>
            </a:r>
          </a:p>
          <a:p>
            <a:pPr lvl="0">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9" name="Shape 159"/>
        <p:cNvGrpSpPr/>
        <p:nvPr/>
      </p:nvGrpSpPr>
      <p:grpSpPr>
        <a:xfrm>
          <a:off x="0" y="0"/>
          <a:ext cx="0" cy="0"/>
          <a:chOff x="0" y="0"/>
          <a:chExt cx="0" cy="0"/>
        </a:xfrm>
      </p:grpSpPr>
      <p:sp>
        <p:nvSpPr>
          <p:cNvPr id="160" name="Shape 16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1" name="Shape 16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Bottom line: No one likes to think about money or have money get in the way of scholarship.</a:t>
            </a:r>
          </a:p>
          <a:p>
            <a:pPr lvl="0">
              <a:spcBef>
                <a:spcPts val="0"/>
              </a:spcBef>
              <a:buNone/>
            </a:pPr>
            <a:r>
              <a:t/>
            </a:r>
            <a:endParaRPr/>
          </a:p>
          <a:p>
            <a:pPr lvl="0">
              <a:spcBef>
                <a:spcPts val="0"/>
              </a:spcBef>
              <a:buNone/>
            </a:pPr>
            <a:r>
              <a:rPr lang="en"/>
              <a:t>In the end, s</a:t>
            </a:r>
            <a:r>
              <a:rPr lang="en">
                <a:solidFill>
                  <a:schemeClr val="dk1"/>
                </a:solidFill>
              </a:rPr>
              <a:t>ecuring a small amount of consistent funding—to defray production and editorial costs, reduce the burden on editors, etc.—has a significant impact on the long-term success of a journal. It’s not just about the money--it’s about the sustainability of the journal, and that means being aware of resources, knowing how to articulate the journal’s story of meaning/impact, and forming the right collaborations to continue getting scholarship out there in the world.</a:t>
            </a:r>
          </a:p>
          <a:p>
            <a:pPr lvl="0">
              <a:spcBef>
                <a:spcPts val="0"/>
              </a:spcBef>
              <a:buNone/>
            </a:pPr>
            <a:r>
              <a:t/>
            </a:r>
            <a:endParaRPr>
              <a:solidFill>
                <a:schemeClr val="dk1"/>
              </a:solidFill>
            </a:endParaRPr>
          </a:p>
          <a:p>
            <a:pPr lvl="0">
              <a:spcBef>
                <a:spcPts val="0"/>
              </a:spcBef>
              <a:buClr>
                <a:schemeClr val="dk1"/>
              </a:buClr>
              <a:buSzPct val="100000"/>
              <a:buFont typeface="Arial"/>
              <a:buNone/>
            </a:pPr>
            <a:r>
              <a:rPr lang="en">
                <a:solidFill>
                  <a:schemeClr val="dk1"/>
                </a:solidFill>
              </a:rPr>
              <a:t>Also, if it gets everyone to think about the value of what an open access journal is accomplishing, it’s worth the time and energy.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4" name="Shape 164"/>
        <p:cNvGrpSpPr/>
        <p:nvPr/>
      </p:nvGrpSpPr>
      <p:grpSpPr>
        <a:xfrm>
          <a:off x="0" y="0"/>
          <a:ext cx="0" cy="0"/>
          <a:chOff x="0" y="0"/>
          <a:chExt cx="0" cy="0"/>
        </a:xfrm>
      </p:grpSpPr>
      <p:sp>
        <p:nvSpPr>
          <p:cNvPr id="165" name="Shape 16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6" name="Shape 16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rIns="91425"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rIns="91425"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rIns="91425"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p:txBody>
      </p:sp>
      <p:sp>
        <p:nvSpPr>
          <p:cNvPr id="8" name="Shape 8"/>
          <p:cNvSpPr txBox="1"/>
          <p:nvPr>
            <p:ph idx="12" type="sldNum"/>
          </p:nvPr>
        </p:nvSpPr>
        <p:spPr>
          <a:xfrm>
            <a:off x="8472457" y="4663216"/>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0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03.png"/><Relationship Id="rId4" Type="http://schemas.openxmlformats.org/officeDocument/2006/relationships/image" Target="../media/image02.png"/><Relationship Id="rId5" Type="http://schemas.openxmlformats.org/officeDocument/2006/relationships/image" Target="../media/image0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0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0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00.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accent3"/>
        </a:solidFill>
      </p:bgPr>
    </p:bg>
    <p:spTree>
      <p:nvGrpSpPr>
        <p:cNvPr id="53" name="Shape 53"/>
        <p:cNvGrpSpPr/>
        <p:nvPr/>
      </p:nvGrpSpPr>
      <p:grpSpPr>
        <a:xfrm>
          <a:off x="0" y="0"/>
          <a:ext cx="0" cy="0"/>
          <a:chOff x="0" y="0"/>
          <a:chExt cx="0" cy="0"/>
        </a:xfrm>
      </p:grpSpPr>
      <p:sp>
        <p:nvSpPr>
          <p:cNvPr id="54" name="Shape 54"/>
          <p:cNvSpPr txBox="1"/>
          <p:nvPr>
            <p:ph type="ctrTitle"/>
          </p:nvPr>
        </p:nvSpPr>
        <p:spPr>
          <a:xfrm>
            <a:off x="311708" y="1125575"/>
            <a:ext cx="8520600" cy="2052600"/>
          </a:xfrm>
          <a:prstGeom prst="rect">
            <a:avLst/>
          </a:prstGeom>
        </p:spPr>
        <p:txBody>
          <a:bodyPr anchorCtr="0" anchor="b" bIns="91425" lIns="91425" rIns="91425" tIns="91425">
            <a:noAutofit/>
          </a:bodyPr>
          <a:lstStyle/>
          <a:p>
            <a:pPr lvl="0">
              <a:lnSpc>
                <a:spcPct val="115000"/>
              </a:lnSpc>
              <a:spcBef>
                <a:spcPts val="2000"/>
              </a:spcBef>
              <a:spcAft>
                <a:spcPts val="600"/>
              </a:spcAft>
              <a:buClr>
                <a:schemeClr val="dk1"/>
              </a:buClr>
              <a:buSzPct val="28947"/>
              <a:buFont typeface="Arial"/>
              <a:buNone/>
            </a:pPr>
            <a:r>
              <a:rPr b="1" lang="en" sz="3800">
                <a:solidFill>
                  <a:srgbClr val="434343"/>
                </a:solidFill>
              </a:rPr>
              <a:t>From Shoestrings to Pursestrings: Securing Funding for Small, Open-Access Scholarly Journals</a:t>
            </a:r>
          </a:p>
        </p:txBody>
      </p:sp>
      <p:pic>
        <p:nvPicPr>
          <p:cNvPr id="55" name="Shape 55"/>
          <p:cNvPicPr preferRelativeResize="0"/>
          <p:nvPr/>
        </p:nvPicPr>
        <p:blipFill>
          <a:blip r:embed="rId3">
            <a:alphaModFix/>
          </a:blip>
          <a:stretch>
            <a:fillRect/>
          </a:stretch>
        </p:blipFill>
        <p:spPr>
          <a:xfrm>
            <a:off x="7722450" y="3627325"/>
            <a:ext cx="1345349" cy="14399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9" name="Shape 59"/>
        <p:cNvGrpSpPr/>
        <p:nvPr/>
      </p:nvGrpSpPr>
      <p:grpSpPr>
        <a:xfrm>
          <a:off x="0" y="0"/>
          <a:ext cx="0" cy="0"/>
          <a:chOff x="0" y="0"/>
          <a:chExt cx="0" cy="0"/>
        </a:xfrm>
      </p:grpSpPr>
      <p:sp>
        <p:nvSpPr>
          <p:cNvPr id="60" name="Shape 60"/>
          <p:cNvSpPr txBox="1"/>
          <p:nvPr/>
        </p:nvSpPr>
        <p:spPr>
          <a:xfrm>
            <a:off x="543175" y="249125"/>
            <a:ext cx="8520600" cy="572700"/>
          </a:xfrm>
          <a:prstGeom prst="rect">
            <a:avLst/>
          </a:prstGeom>
          <a:noFill/>
          <a:ln>
            <a:noFill/>
          </a:ln>
        </p:spPr>
        <p:txBody>
          <a:bodyPr anchorCtr="0" anchor="t" bIns="91425" lIns="91425" rIns="91425" tIns="91425">
            <a:noAutofit/>
          </a:bodyPr>
          <a:lstStyle/>
          <a:p>
            <a:pPr lvl="0" rtl="0">
              <a:spcBef>
                <a:spcPts val="0"/>
              </a:spcBef>
              <a:buNone/>
            </a:pPr>
            <a:r>
              <a:rPr b="1" lang="en" sz="2800">
                <a:solidFill>
                  <a:srgbClr val="434343"/>
                </a:solidFill>
              </a:rPr>
              <a:t>Who’s here? </a:t>
            </a:r>
          </a:p>
        </p:txBody>
      </p:sp>
      <p:sp>
        <p:nvSpPr>
          <p:cNvPr id="61" name="Shape 61"/>
          <p:cNvSpPr txBox="1"/>
          <p:nvPr/>
        </p:nvSpPr>
        <p:spPr>
          <a:xfrm>
            <a:off x="607450" y="1045625"/>
            <a:ext cx="7378800" cy="3416400"/>
          </a:xfrm>
          <a:prstGeom prst="rect">
            <a:avLst/>
          </a:prstGeom>
          <a:noFill/>
          <a:ln>
            <a:noFill/>
          </a:ln>
        </p:spPr>
        <p:txBody>
          <a:bodyPr anchorCtr="0" anchor="t" bIns="91425" lIns="91425" rIns="91425" tIns="91425">
            <a:noAutofit/>
          </a:bodyPr>
          <a:lstStyle/>
          <a:p>
            <a:pPr lvl="0" rtl="0">
              <a:lnSpc>
                <a:spcPct val="115000"/>
              </a:lnSpc>
              <a:spcBef>
                <a:spcPts val="0"/>
              </a:spcBef>
              <a:spcAft>
                <a:spcPts val="1600"/>
              </a:spcAft>
              <a:buNone/>
            </a:pPr>
            <a:r>
              <a:rPr lang="en" sz="2400">
                <a:solidFill>
                  <a:srgbClr val="595959"/>
                </a:solidFill>
              </a:rPr>
              <a:t>Michigan Publishing (University of Michigan Library)</a:t>
            </a:r>
          </a:p>
          <a:p>
            <a:pPr indent="-381000" lvl="0" marL="457200" rtl="0">
              <a:lnSpc>
                <a:spcPct val="115000"/>
              </a:lnSpc>
              <a:spcBef>
                <a:spcPts val="0"/>
              </a:spcBef>
              <a:spcAft>
                <a:spcPts val="1600"/>
              </a:spcAft>
              <a:buClr>
                <a:srgbClr val="595959"/>
              </a:buClr>
              <a:buSzPct val="100000"/>
            </a:pPr>
            <a:r>
              <a:rPr b="1" lang="en" sz="2400">
                <a:solidFill>
                  <a:srgbClr val="595959"/>
                </a:solidFill>
              </a:rPr>
              <a:t>Allison Peters</a:t>
            </a:r>
            <a:r>
              <a:rPr lang="en" sz="2400">
                <a:solidFill>
                  <a:srgbClr val="595959"/>
                </a:solidFill>
              </a:rPr>
              <a:t>, Digital Publishing Coordinator</a:t>
            </a:r>
          </a:p>
          <a:p>
            <a:pPr indent="-381000" lvl="0" marL="457200" rtl="0">
              <a:lnSpc>
                <a:spcPct val="115000"/>
              </a:lnSpc>
              <a:spcBef>
                <a:spcPts val="0"/>
              </a:spcBef>
              <a:spcAft>
                <a:spcPts val="1600"/>
              </a:spcAft>
              <a:buClr>
                <a:srgbClr val="595959"/>
              </a:buClr>
              <a:buSzPct val="100000"/>
            </a:pPr>
            <a:r>
              <a:rPr b="1" lang="en" sz="2400">
                <a:solidFill>
                  <a:srgbClr val="595959"/>
                </a:solidFill>
              </a:rPr>
              <a:t>Rebecca Welzenbach</a:t>
            </a:r>
            <a:r>
              <a:rPr lang="en" sz="2400">
                <a:solidFill>
                  <a:srgbClr val="595959"/>
                </a:solidFill>
              </a:rPr>
              <a:t>, Director, Strategic Integration and Partnerships</a:t>
            </a:r>
          </a:p>
          <a:p>
            <a:pPr indent="-381000" lvl="0" marL="457200" rtl="0">
              <a:lnSpc>
                <a:spcPct val="115000"/>
              </a:lnSpc>
              <a:spcBef>
                <a:spcPts val="0"/>
              </a:spcBef>
              <a:spcAft>
                <a:spcPts val="1600"/>
              </a:spcAft>
              <a:buClr>
                <a:srgbClr val="595959"/>
              </a:buClr>
              <a:buSzPct val="100000"/>
            </a:pPr>
            <a:r>
              <a:rPr b="1" lang="en" sz="2400">
                <a:solidFill>
                  <a:srgbClr val="595959"/>
                </a:solidFill>
              </a:rPr>
              <a:t>Kelly Witchen</a:t>
            </a:r>
            <a:r>
              <a:rPr lang="en" sz="2400">
                <a:solidFill>
                  <a:srgbClr val="595959"/>
                </a:solidFill>
              </a:rPr>
              <a:t>, Digital Publishing Coordinator</a:t>
            </a:r>
          </a:p>
          <a:p>
            <a:pPr lvl="0" rtl="0" algn="r">
              <a:lnSpc>
                <a:spcPct val="115000"/>
              </a:lnSpc>
              <a:spcBef>
                <a:spcPts val="0"/>
              </a:spcBef>
              <a:spcAft>
                <a:spcPts val="1600"/>
              </a:spcAft>
              <a:buNone/>
            </a:pPr>
            <a:br>
              <a:rPr lang="en" sz="2400">
                <a:solidFill>
                  <a:srgbClr val="595959"/>
                </a:solidFill>
              </a:rPr>
            </a:br>
            <a:r>
              <a:rPr lang="en" sz="2400">
                <a:solidFill>
                  <a:srgbClr val="595959"/>
                </a:solidFill>
              </a:rPr>
              <a:t>#LPForum | Thursday, May 19, 2016</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accent3"/>
        </a:solidFill>
      </p:bgPr>
    </p:bg>
    <p:spTree>
      <p:nvGrpSpPr>
        <p:cNvPr id="65" name="Shape 65"/>
        <p:cNvGrpSpPr/>
        <p:nvPr/>
      </p:nvGrpSpPr>
      <p:grpSpPr>
        <a:xfrm>
          <a:off x="0" y="0"/>
          <a:ext cx="0" cy="0"/>
          <a:chOff x="0" y="0"/>
          <a:chExt cx="0" cy="0"/>
        </a:xfrm>
      </p:grpSpPr>
      <p:sp>
        <p:nvSpPr>
          <p:cNvPr id="66" name="Shape 66"/>
          <p:cNvSpPr txBox="1"/>
          <p:nvPr>
            <p:ph type="title"/>
          </p:nvPr>
        </p:nvSpPr>
        <p:spPr>
          <a:xfrm>
            <a:off x="311700" y="365050"/>
            <a:ext cx="8520600" cy="4778400"/>
          </a:xfrm>
          <a:prstGeom prst="rect">
            <a:avLst/>
          </a:prstGeom>
        </p:spPr>
        <p:txBody>
          <a:bodyPr anchorCtr="0" anchor="t" bIns="91425" lIns="91425" rIns="91425" tIns="91425">
            <a:noAutofit/>
          </a:bodyPr>
          <a:lstStyle/>
          <a:p>
            <a:pPr lvl="0" algn="ctr">
              <a:spcBef>
                <a:spcPts val="0"/>
              </a:spcBef>
              <a:buNone/>
            </a:pPr>
            <a:r>
              <a:rPr b="1" lang="en" sz="4800">
                <a:solidFill>
                  <a:srgbClr val="434343"/>
                </a:solidFill>
              </a:rPr>
              <a:t>1</a:t>
            </a:r>
            <a:br>
              <a:rPr b="1" lang="en" sz="4800">
                <a:solidFill>
                  <a:srgbClr val="434343"/>
                </a:solidFill>
              </a:rPr>
            </a:br>
            <a:br>
              <a:rPr b="1" lang="en" sz="4800">
                <a:solidFill>
                  <a:srgbClr val="434343"/>
                </a:solidFill>
              </a:rPr>
            </a:br>
            <a:r>
              <a:rPr b="1" lang="en" sz="4800">
                <a:solidFill>
                  <a:srgbClr val="434343"/>
                </a:solidFill>
              </a:rPr>
              <a:t>Initiating Transition: </a:t>
            </a:r>
            <a:br>
              <a:rPr b="1" lang="en" sz="4800">
                <a:solidFill>
                  <a:srgbClr val="434343"/>
                </a:solidFill>
              </a:rPr>
            </a:br>
            <a:r>
              <a:rPr b="1" lang="en" sz="4800">
                <a:solidFill>
                  <a:srgbClr val="434343"/>
                </a:solidFill>
              </a:rPr>
              <a:t>The Grind of Shifting Gears</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0" name="Shape 70"/>
        <p:cNvGrpSpPr/>
        <p:nvPr/>
      </p:nvGrpSpPr>
      <p:grpSpPr>
        <a:xfrm>
          <a:off x="0" y="0"/>
          <a:ext cx="0" cy="0"/>
          <a:chOff x="0" y="0"/>
          <a:chExt cx="0" cy="0"/>
        </a:xfrm>
      </p:grpSpPr>
      <p:sp>
        <p:nvSpPr>
          <p:cNvPr id="71" name="Shape 71"/>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b="1" lang="en">
                <a:solidFill>
                  <a:srgbClr val="434343"/>
                </a:solidFill>
              </a:rPr>
              <a:t>Where were we...</a:t>
            </a:r>
          </a:p>
        </p:txBody>
      </p:sp>
      <p:sp>
        <p:nvSpPr>
          <p:cNvPr id="72" name="Shape 72"/>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368300" lvl="1" marL="914400">
              <a:spcBef>
                <a:spcPts val="0"/>
              </a:spcBef>
              <a:spcAft>
                <a:spcPts val="0"/>
              </a:spcAft>
              <a:buClr>
                <a:srgbClr val="666666"/>
              </a:buClr>
              <a:buSzPct val="100000"/>
              <a:buChar char="○"/>
            </a:pPr>
            <a:r>
              <a:rPr lang="en" sz="2200">
                <a:solidFill>
                  <a:srgbClr val="666666"/>
                </a:solidFill>
              </a:rPr>
              <a:t>Early, early on, our model was: If you make your journal free, we will host for free, and if you charge a subscription, we’ll take a cut</a:t>
            </a:r>
          </a:p>
          <a:p>
            <a:pPr indent="-368300" lvl="2" marL="1371600">
              <a:spcBef>
                <a:spcPts val="0"/>
              </a:spcBef>
              <a:spcAft>
                <a:spcPts val="0"/>
              </a:spcAft>
              <a:buClr>
                <a:srgbClr val="666666"/>
              </a:buClr>
              <a:buSzPct val="100000"/>
              <a:buChar char="■"/>
            </a:pPr>
            <a:r>
              <a:rPr lang="en" sz="2200">
                <a:solidFill>
                  <a:srgbClr val="666666"/>
                </a:solidFill>
              </a:rPr>
              <a:t>Our subscription partners, however, have fallen away (or never really took off to begin with) </a:t>
            </a:r>
          </a:p>
          <a:p>
            <a:pPr indent="-368300" lvl="2" marL="1371600">
              <a:spcBef>
                <a:spcPts val="0"/>
              </a:spcBef>
              <a:spcAft>
                <a:spcPts val="0"/>
              </a:spcAft>
              <a:buClr>
                <a:srgbClr val="666666"/>
              </a:buClr>
              <a:buSzPct val="100000"/>
              <a:buChar char="■"/>
            </a:pPr>
            <a:r>
              <a:rPr lang="en" sz="2200">
                <a:solidFill>
                  <a:srgbClr val="666666"/>
                </a:solidFill>
              </a:rPr>
              <a:t>Minimal differentiation between internal and external journals</a:t>
            </a:r>
          </a:p>
          <a:p>
            <a:pPr indent="-368300" lvl="2" marL="1371600">
              <a:spcBef>
                <a:spcPts val="0"/>
              </a:spcBef>
              <a:spcAft>
                <a:spcPts val="0"/>
              </a:spcAft>
              <a:buClr>
                <a:srgbClr val="666666"/>
              </a:buClr>
              <a:buSzPct val="100000"/>
              <a:buChar char="■"/>
            </a:pPr>
            <a:r>
              <a:rPr lang="en" sz="2200">
                <a:solidFill>
                  <a:srgbClr val="666666"/>
                </a:solidFill>
              </a:rPr>
              <a:t>For external journals: small start-up fee (often waived)</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6" name="Shape 76"/>
        <p:cNvGrpSpPr/>
        <p:nvPr/>
      </p:nvGrpSpPr>
      <p:grpSpPr>
        <a:xfrm>
          <a:off x="0" y="0"/>
          <a:ext cx="0" cy="0"/>
          <a:chOff x="0" y="0"/>
          <a:chExt cx="0" cy="0"/>
        </a:xfrm>
      </p:grpSpPr>
      <p:sp>
        <p:nvSpPr>
          <p:cNvPr id="77" name="Shape 77"/>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b="1" lang="en">
                <a:solidFill>
                  <a:srgbClr val="434343"/>
                </a:solidFill>
              </a:rPr>
              <a:t>...and where are we trying to go together?</a:t>
            </a:r>
          </a:p>
        </p:txBody>
      </p:sp>
      <p:sp>
        <p:nvSpPr>
          <p:cNvPr id="78" name="Shape 78"/>
          <p:cNvSpPr txBox="1"/>
          <p:nvPr>
            <p:ph idx="1" type="body"/>
          </p:nvPr>
        </p:nvSpPr>
        <p:spPr>
          <a:xfrm>
            <a:off x="311700" y="1262925"/>
            <a:ext cx="8520600" cy="3416400"/>
          </a:xfrm>
          <a:prstGeom prst="rect">
            <a:avLst/>
          </a:prstGeom>
        </p:spPr>
        <p:txBody>
          <a:bodyPr anchorCtr="0" anchor="t" bIns="91425" lIns="91425" rIns="91425" tIns="91425">
            <a:noAutofit/>
          </a:bodyPr>
          <a:lstStyle/>
          <a:p>
            <a:pPr indent="-381000" lvl="1" marL="914400">
              <a:spcBef>
                <a:spcPts val="0"/>
              </a:spcBef>
              <a:spcAft>
                <a:spcPts val="0"/>
              </a:spcAft>
              <a:buClr>
                <a:srgbClr val="666666"/>
              </a:buClr>
              <a:buSzPct val="100000"/>
            </a:pPr>
            <a:r>
              <a:rPr lang="en" sz="2400">
                <a:solidFill>
                  <a:srgbClr val="666666"/>
                </a:solidFill>
              </a:rPr>
              <a:t>Shifting to a cost recovery model provided the opportunity to establish a precedent of health check-ins with journals</a:t>
            </a:r>
            <a:br>
              <a:rPr lang="en" sz="2400">
                <a:solidFill>
                  <a:srgbClr val="666666"/>
                </a:solidFill>
              </a:rPr>
            </a:br>
          </a:p>
          <a:p>
            <a:pPr indent="-368300" lvl="2" marL="1371600" rtl="0">
              <a:spcBef>
                <a:spcPts val="0"/>
              </a:spcBef>
              <a:spcAft>
                <a:spcPts val="0"/>
              </a:spcAft>
              <a:buClr>
                <a:srgbClr val="666666"/>
              </a:buClr>
              <a:buSzPct val="100000"/>
            </a:pPr>
            <a:r>
              <a:rPr lang="en" sz="2200">
                <a:solidFill>
                  <a:srgbClr val="666666"/>
                </a:solidFill>
              </a:rPr>
              <a:t>This is ongoing (annual check-ins)</a:t>
            </a:r>
            <a:br>
              <a:rPr lang="en" sz="2200">
                <a:solidFill>
                  <a:srgbClr val="666666"/>
                </a:solidFill>
              </a:rPr>
            </a:br>
          </a:p>
          <a:p>
            <a:pPr indent="-368300" lvl="2" marL="1371600" rtl="0">
              <a:spcBef>
                <a:spcPts val="0"/>
              </a:spcBef>
              <a:spcAft>
                <a:spcPts val="0"/>
              </a:spcAft>
              <a:buClr>
                <a:srgbClr val="666666"/>
              </a:buClr>
              <a:buSzPct val="100000"/>
            </a:pPr>
            <a:r>
              <a:rPr lang="en" sz="2200">
                <a:solidFill>
                  <a:srgbClr val="666666"/>
                </a:solidFill>
              </a:rPr>
              <a:t>Create new documents from scratch</a:t>
            </a:r>
            <a:br>
              <a:rPr lang="en" sz="2200">
                <a:solidFill>
                  <a:srgbClr val="666666"/>
                </a:solidFill>
              </a:rPr>
            </a:br>
          </a:p>
          <a:p>
            <a:pPr indent="-368300" lvl="2" marL="1371600" rtl="0">
              <a:spcBef>
                <a:spcPts val="0"/>
              </a:spcBef>
              <a:spcAft>
                <a:spcPts val="0"/>
              </a:spcAft>
              <a:buClr>
                <a:srgbClr val="666666"/>
              </a:buClr>
              <a:buSzPct val="100000"/>
            </a:pPr>
            <a:r>
              <a:rPr lang="en" sz="2200">
                <a:solidFill>
                  <a:srgbClr val="666666"/>
                </a:solidFill>
              </a:rPr>
              <a:t>A budget-balancing act</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accent3"/>
        </a:solidFill>
      </p:bgPr>
    </p:bg>
    <p:spTree>
      <p:nvGrpSpPr>
        <p:cNvPr id="82" name="Shape 82"/>
        <p:cNvGrpSpPr/>
        <p:nvPr/>
      </p:nvGrpSpPr>
      <p:grpSpPr>
        <a:xfrm>
          <a:off x="0" y="0"/>
          <a:ext cx="0" cy="0"/>
          <a:chOff x="0" y="0"/>
          <a:chExt cx="0" cy="0"/>
        </a:xfrm>
      </p:grpSpPr>
      <p:sp>
        <p:nvSpPr>
          <p:cNvPr id="83" name="Shape 83"/>
          <p:cNvSpPr txBox="1"/>
          <p:nvPr>
            <p:ph type="title"/>
          </p:nvPr>
        </p:nvSpPr>
        <p:spPr>
          <a:xfrm>
            <a:off x="311700" y="445025"/>
            <a:ext cx="8520600" cy="572700"/>
          </a:xfrm>
          <a:prstGeom prst="rect">
            <a:avLst/>
          </a:prstGeom>
        </p:spPr>
        <p:txBody>
          <a:bodyPr anchorCtr="0" anchor="t" bIns="91425" lIns="91425" rIns="91425" tIns="91425">
            <a:noAutofit/>
          </a:bodyPr>
          <a:lstStyle/>
          <a:p>
            <a:pPr lvl="0" rtl="0">
              <a:spcBef>
                <a:spcPts val="0"/>
              </a:spcBef>
              <a:buNone/>
            </a:pPr>
            <a:r>
              <a:rPr b="1" lang="en">
                <a:solidFill>
                  <a:srgbClr val="434343"/>
                </a:solidFill>
              </a:rPr>
              <a:t>Paperwork!</a:t>
            </a:r>
          </a:p>
        </p:txBody>
      </p:sp>
      <p:pic>
        <p:nvPicPr>
          <p:cNvPr descr="fee-sched.png" id="84" name="Shape 84"/>
          <p:cNvPicPr preferRelativeResize="0"/>
          <p:nvPr/>
        </p:nvPicPr>
        <p:blipFill>
          <a:blip r:embed="rId3">
            <a:alphaModFix/>
          </a:blip>
          <a:stretch>
            <a:fillRect/>
          </a:stretch>
        </p:blipFill>
        <p:spPr>
          <a:xfrm>
            <a:off x="6166900" y="1241975"/>
            <a:ext cx="2589200" cy="3072174"/>
          </a:xfrm>
          <a:prstGeom prst="rect">
            <a:avLst/>
          </a:prstGeom>
          <a:noFill/>
          <a:ln>
            <a:noFill/>
          </a:ln>
        </p:spPr>
      </p:pic>
      <p:pic>
        <p:nvPicPr>
          <p:cNvPr descr="pubsched.png" id="85" name="Shape 85"/>
          <p:cNvPicPr preferRelativeResize="0"/>
          <p:nvPr/>
        </p:nvPicPr>
        <p:blipFill>
          <a:blip r:embed="rId4">
            <a:alphaModFix/>
          </a:blip>
          <a:stretch>
            <a:fillRect/>
          </a:stretch>
        </p:blipFill>
        <p:spPr>
          <a:xfrm>
            <a:off x="3192912" y="1248950"/>
            <a:ext cx="2453375" cy="3148924"/>
          </a:xfrm>
          <a:prstGeom prst="rect">
            <a:avLst/>
          </a:prstGeom>
          <a:noFill/>
          <a:ln>
            <a:noFill/>
          </a:ln>
        </p:spPr>
      </p:pic>
      <p:pic>
        <p:nvPicPr>
          <p:cNvPr descr="Randr.png" id="86" name="Shape 86"/>
          <p:cNvPicPr preferRelativeResize="0"/>
          <p:nvPr/>
        </p:nvPicPr>
        <p:blipFill>
          <a:blip r:embed="rId5">
            <a:alphaModFix/>
          </a:blip>
          <a:stretch>
            <a:fillRect/>
          </a:stretch>
        </p:blipFill>
        <p:spPr>
          <a:xfrm>
            <a:off x="369374" y="1271225"/>
            <a:ext cx="2364300" cy="30136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0" name="Shape 90"/>
        <p:cNvGrpSpPr/>
        <p:nvPr/>
      </p:nvGrpSpPr>
      <p:grpSpPr>
        <a:xfrm>
          <a:off x="0" y="0"/>
          <a:ext cx="0" cy="0"/>
          <a:chOff x="0" y="0"/>
          <a:chExt cx="0" cy="0"/>
        </a:xfrm>
      </p:grpSpPr>
      <p:sp>
        <p:nvSpPr>
          <p:cNvPr id="91" name="Shape 91"/>
          <p:cNvSpPr txBox="1"/>
          <p:nvPr>
            <p:ph type="title"/>
          </p:nvPr>
        </p:nvSpPr>
        <p:spPr>
          <a:xfrm>
            <a:off x="266150" y="398775"/>
            <a:ext cx="8520600" cy="572700"/>
          </a:xfrm>
          <a:prstGeom prst="rect">
            <a:avLst/>
          </a:prstGeom>
        </p:spPr>
        <p:txBody>
          <a:bodyPr anchorCtr="0" anchor="t" bIns="91425" lIns="91425" rIns="91425" tIns="91425">
            <a:noAutofit/>
          </a:bodyPr>
          <a:lstStyle/>
          <a:p>
            <a:pPr lvl="0">
              <a:spcBef>
                <a:spcPts val="0"/>
              </a:spcBef>
              <a:buNone/>
            </a:pPr>
            <a:r>
              <a:rPr b="1" lang="en">
                <a:solidFill>
                  <a:srgbClr val="434343"/>
                </a:solidFill>
              </a:rPr>
              <a:t>Initial Takeaways</a:t>
            </a:r>
          </a:p>
        </p:txBody>
      </p:sp>
      <p:sp>
        <p:nvSpPr>
          <p:cNvPr id="92" name="Shape 92"/>
          <p:cNvSpPr txBox="1"/>
          <p:nvPr>
            <p:ph idx="1" type="body"/>
          </p:nvPr>
        </p:nvSpPr>
        <p:spPr>
          <a:xfrm>
            <a:off x="53425" y="876825"/>
            <a:ext cx="8778900" cy="3988800"/>
          </a:xfrm>
          <a:prstGeom prst="rect">
            <a:avLst/>
          </a:prstGeom>
        </p:spPr>
        <p:txBody>
          <a:bodyPr anchorCtr="0" anchor="t" bIns="91425" lIns="91425" rIns="91425" tIns="91425">
            <a:noAutofit/>
          </a:bodyPr>
          <a:lstStyle/>
          <a:p>
            <a:pPr indent="0" lvl="0" marL="0" rtl="0">
              <a:spcBef>
                <a:spcPts val="0"/>
              </a:spcBef>
              <a:spcAft>
                <a:spcPts val="0"/>
              </a:spcAft>
              <a:buNone/>
            </a:pPr>
            <a:r>
              <a:t/>
            </a:r>
            <a:endParaRPr sz="1100">
              <a:solidFill>
                <a:srgbClr val="666666"/>
              </a:solidFill>
            </a:endParaRPr>
          </a:p>
          <a:p>
            <a:pPr indent="-355600" lvl="2" marL="1371600" rtl="0">
              <a:spcBef>
                <a:spcPts val="0"/>
              </a:spcBef>
              <a:spcAft>
                <a:spcPts val="0"/>
              </a:spcAft>
              <a:buClr>
                <a:srgbClr val="666666"/>
              </a:buClr>
              <a:buSzPct val="100000"/>
            </a:pPr>
            <a:r>
              <a:rPr lang="en" sz="2000">
                <a:solidFill>
                  <a:srgbClr val="666666"/>
                </a:solidFill>
              </a:rPr>
              <a:t>Opportunity to revisit all of our documents and plans</a:t>
            </a:r>
            <a:br>
              <a:rPr lang="en" sz="2000">
                <a:solidFill>
                  <a:srgbClr val="666666"/>
                </a:solidFill>
              </a:rPr>
            </a:br>
          </a:p>
          <a:p>
            <a:pPr indent="-355600" lvl="2" marL="1371600" rtl="0">
              <a:spcBef>
                <a:spcPts val="0"/>
              </a:spcBef>
              <a:spcAft>
                <a:spcPts val="0"/>
              </a:spcAft>
              <a:buClr>
                <a:srgbClr val="666666"/>
              </a:buClr>
              <a:buSzPct val="100000"/>
            </a:pPr>
            <a:r>
              <a:rPr lang="en" sz="2000">
                <a:solidFill>
                  <a:srgbClr val="666666"/>
                </a:solidFill>
              </a:rPr>
              <a:t>Chance to truly check in with journals</a:t>
            </a:r>
          </a:p>
          <a:p>
            <a:pPr indent="-355600" lvl="3" marL="1828800" rtl="0">
              <a:spcBef>
                <a:spcPts val="0"/>
              </a:spcBef>
              <a:spcAft>
                <a:spcPts val="0"/>
              </a:spcAft>
              <a:buClr>
                <a:srgbClr val="666666"/>
              </a:buClr>
              <a:buSzPct val="100000"/>
            </a:pPr>
            <a:r>
              <a:rPr lang="en" sz="2000">
                <a:solidFill>
                  <a:srgbClr val="666666"/>
                </a:solidFill>
              </a:rPr>
              <a:t>You can’t help them succeed if you don’t know where they’re struggling</a:t>
            </a:r>
            <a:br>
              <a:rPr lang="en" sz="2000">
                <a:solidFill>
                  <a:srgbClr val="666666"/>
                </a:solidFill>
              </a:rPr>
            </a:br>
          </a:p>
          <a:p>
            <a:pPr indent="-355600" lvl="2" marL="1371600" rtl="0">
              <a:spcBef>
                <a:spcPts val="0"/>
              </a:spcBef>
              <a:spcAft>
                <a:spcPts val="0"/>
              </a:spcAft>
              <a:buClr>
                <a:srgbClr val="666666"/>
              </a:buClr>
              <a:buSzPct val="100000"/>
            </a:pPr>
            <a:r>
              <a:rPr lang="en" sz="2000">
                <a:solidFill>
                  <a:srgbClr val="666666"/>
                </a:solidFill>
              </a:rPr>
              <a:t>Journals have costs of all kinds</a:t>
            </a:r>
          </a:p>
          <a:p>
            <a:pPr indent="-355600" lvl="3" marL="1828800" rtl="0">
              <a:spcBef>
                <a:spcPts val="0"/>
              </a:spcBef>
              <a:spcAft>
                <a:spcPts val="0"/>
              </a:spcAft>
              <a:buClr>
                <a:srgbClr val="666666"/>
              </a:buClr>
              <a:buSzPct val="100000"/>
            </a:pPr>
            <a:r>
              <a:rPr lang="en" sz="2000">
                <a:solidFill>
                  <a:srgbClr val="666666"/>
                </a:solidFill>
              </a:rPr>
              <a:t>Even if they’re not paying </a:t>
            </a:r>
            <a:r>
              <a:rPr i="1" lang="en" sz="2000">
                <a:solidFill>
                  <a:srgbClr val="666666"/>
                </a:solidFill>
              </a:rPr>
              <a:t>you</a:t>
            </a:r>
            <a:r>
              <a:rPr lang="en" sz="2000">
                <a:solidFill>
                  <a:srgbClr val="666666"/>
                </a:solidFill>
              </a:rPr>
              <a:t>, thinking about costs and how to cover them will help the journal to thrive in any setting</a:t>
            </a:r>
            <a:br>
              <a:rPr lang="en" sz="2000">
                <a:solidFill>
                  <a:srgbClr val="666666"/>
                </a:solidFill>
              </a:rPr>
            </a:br>
          </a:p>
          <a:p>
            <a:pPr indent="-355600" lvl="2" marL="1371600" rtl="0">
              <a:spcBef>
                <a:spcPts val="0"/>
              </a:spcBef>
              <a:spcAft>
                <a:spcPts val="0"/>
              </a:spcAft>
              <a:buClr>
                <a:srgbClr val="666666"/>
              </a:buClr>
              <a:buSzPct val="100000"/>
            </a:pPr>
            <a:r>
              <a:rPr lang="en" sz="2000">
                <a:solidFill>
                  <a:srgbClr val="666666"/>
                </a:solidFill>
              </a:rPr>
              <a:t>Helping editors to understand the complete value of their journal</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accent3"/>
        </a:solidFill>
      </p:bgPr>
    </p:bg>
    <p:spTree>
      <p:nvGrpSpPr>
        <p:cNvPr id="96" name="Shape 96"/>
        <p:cNvGrpSpPr/>
        <p:nvPr/>
      </p:nvGrpSpPr>
      <p:grpSpPr>
        <a:xfrm>
          <a:off x="0" y="0"/>
          <a:ext cx="0" cy="0"/>
          <a:chOff x="0" y="0"/>
          <a:chExt cx="0" cy="0"/>
        </a:xfrm>
      </p:grpSpPr>
      <p:sp>
        <p:nvSpPr>
          <p:cNvPr id="97" name="Shape 97"/>
          <p:cNvSpPr txBox="1"/>
          <p:nvPr>
            <p:ph type="title"/>
          </p:nvPr>
        </p:nvSpPr>
        <p:spPr>
          <a:xfrm>
            <a:off x="311700" y="249150"/>
            <a:ext cx="8520600" cy="4496400"/>
          </a:xfrm>
          <a:prstGeom prst="rect">
            <a:avLst/>
          </a:prstGeom>
        </p:spPr>
        <p:txBody>
          <a:bodyPr anchorCtr="0" anchor="t" bIns="91425" lIns="91425" rIns="91425" tIns="91425">
            <a:noAutofit/>
          </a:bodyPr>
          <a:lstStyle/>
          <a:p>
            <a:pPr lvl="0" algn="ctr">
              <a:spcBef>
                <a:spcPts val="0"/>
              </a:spcBef>
              <a:buNone/>
            </a:pPr>
            <a:r>
              <a:rPr b="1" lang="en" sz="4800">
                <a:solidFill>
                  <a:srgbClr val="434343"/>
                </a:solidFill>
              </a:rPr>
              <a:t>2</a:t>
            </a:r>
          </a:p>
          <a:p>
            <a:pPr lvl="0" algn="ctr">
              <a:spcBef>
                <a:spcPts val="0"/>
              </a:spcBef>
              <a:buNone/>
            </a:pPr>
            <a:r>
              <a:t/>
            </a:r>
            <a:endParaRPr b="1" sz="4800">
              <a:solidFill>
                <a:srgbClr val="434343"/>
              </a:solidFill>
            </a:endParaRPr>
          </a:p>
          <a:p>
            <a:pPr lvl="0" algn="ctr">
              <a:spcBef>
                <a:spcPts val="0"/>
              </a:spcBef>
              <a:buNone/>
            </a:pPr>
            <a:r>
              <a:rPr b="1" lang="en" sz="4800">
                <a:solidFill>
                  <a:srgbClr val="434343"/>
                </a:solidFill>
              </a:rPr>
              <a:t>Providing A</a:t>
            </a:r>
          </a:p>
          <a:p>
            <a:pPr lvl="0" algn="ctr">
              <a:spcBef>
                <a:spcPts val="0"/>
              </a:spcBef>
              <a:buNone/>
            </a:pPr>
            <a:r>
              <a:rPr b="1" lang="en" sz="4800">
                <a:solidFill>
                  <a:srgbClr val="434343"/>
                </a:solidFill>
              </a:rPr>
              <a:t>Transition Guidebook</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1" name="Shape 101"/>
        <p:cNvGrpSpPr/>
        <p:nvPr/>
      </p:nvGrpSpPr>
      <p:grpSpPr>
        <a:xfrm>
          <a:off x="0" y="0"/>
          <a:ext cx="0" cy="0"/>
          <a:chOff x="0" y="0"/>
          <a:chExt cx="0" cy="0"/>
        </a:xfrm>
      </p:grpSpPr>
      <p:sp>
        <p:nvSpPr>
          <p:cNvPr id="102" name="Shape 102"/>
          <p:cNvSpPr txBox="1"/>
          <p:nvPr>
            <p:ph type="title"/>
          </p:nvPr>
        </p:nvSpPr>
        <p:spPr>
          <a:xfrm>
            <a:off x="95700" y="445025"/>
            <a:ext cx="8869800" cy="572700"/>
          </a:xfrm>
          <a:prstGeom prst="rect">
            <a:avLst/>
          </a:prstGeom>
        </p:spPr>
        <p:txBody>
          <a:bodyPr anchorCtr="0" anchor="t" bIns="91425" lIns="91425" rIns="91425" tIns="91425">
            <a:noAutofit/>
          </a:bodyPr>
          <a:lstStyle/>
          <a:p>
            <a:pPr lvl="0">
              <a:spcBef>
                <a:spcPts val="0"/>
              </a:spcBef>
              <a:buNone/>
            </a:pPr>
            <a:r>
              <a:rPr b="1" lang="en">
                <a:solidFill>
                  <a:srgbClr val="434343"/>
                </a:solidFill>
              </a:rPr>
              <a:t>Michigan Publishing’s Guide to Financing Journals</a:t>
            </a:r>
          </a:p>
        </p:txBody>
      </p:sp>
      <p:sp>
        <p:nvSpPr>
          <p:cNvPr id="103" name="Shape 103"/>
          <p:cNvSpPr txBox="1"/>
          <p:nvPr>
            <p:ph idx="1" type="body"/>
          </p:nvPr>
        </p:nvSpPr>
        <p:spPr>
          <a:xfrm>
            <a:off x="445250" y="1250400"/>
            <a:ext cx="8520600" cy="3416400"/>
          </a:xfrm>
          <a:prstGeom prst="rect">
            <a:avLst/>
          </a:prstGeom>
        </p:spPr>
        <p:txBody>
          <a:bodyPr anchorCtr="0" anchor="t" bIns="91425" lIns="91425" rIns="91425" tIns="91425">
            <a:noAutofit/>
          </a:bodyPr>
          <a:lstStyle/>
          <a:p>
            <a:pPr indent="-381000" lvl="0" marL="457200">
              <a:spcBef>
                <a:spcPts val="0"/>
              </a:spcBef>
              <a:spcAft>
                <a:spcPts val="0"/>
              </a:spcAft>
              <a:buClr>
                <a:srgbClr val="666666"/>
              </a:buClr>
              <a:buSzPct val="100000"/>
            </a:pPr>
            <a:r>
              <a:rPr lang="en" sz="2400">
                <a:solidFill>
                  <a:srgbClr val="666666"/>
                </a:solidFill>
              </a:rPr>
              <a:t>We hosted a journal finances webinar for all of our journal partners in December 2015</a:t>
            </a:r>
          </a:p>
          <a:p>
            <a:pPr indent="-381000" lvl="1" marL="914400">
              <a:spcBef>
                <a:spcPts val="0"/>
              </a:spcBef>
              <a:spcAft>
                <a:spcPts val="0"/>
              </a:spcAft>
              <a:buClr>
                <a:srgbClr val="666666"/>
              </a:buClr>
              <a:buSzPct val="100000"/>
            </a:pPr>
            <a:r>
              <a:rPr lang="en" sz="2400">
                <a:solidFill>
                  <a:srgbClr val="666666"/>
                </a:solidFill>
              </a:rPr>
              <a:t>Making a case for a journal and communicating impact</a:t>
            </a:r>
          </a:p>
          <a:p>
            <a:pPr indent="-381000" lvl="1" marL="914400" rtl="0">
              <a:spcBef>
                <a:spcPts val="0"/>
              </a:spcBef>
              <a:spcAft>
                <a:spcPts val="0"/>
              </a:spcAft>
              <a:buClr>
                <a:srgbClr val="666666"/>
              </a:buClr>
              <a:buSzPct val="100000"/>
            </a:pPr>
            <a:r>
              <a:rPr lang="en" sz="2400">
                <a:solidFill>
                  <a:srgbClr val="666666"/>
                </a:solidFill>
              </a:rPr>
              <a:t>Managing and tracking finances </a:t>
            </a:r>
          </a:p>
          <a:p>
            <a:pPr indent="-381000" lvl="1" marL="914400" rtl="0">
              <a:spcBef>
                <a:spcPts val="0"/>
              </a:spcBef>
              <a:spcAft>
                <a:spcPts val="0"/>
              </a:spcAft>
              <a:buClr>
                <a:srgbClr val="666666"/>
              </a:buClr>
              <a:buSzPct val="100000"/>
            </a:pPr>
            <a:r>
              <a:rPr lang="en" sz="2400">
                <a:solidFill>
                  <a:srgbClr val="666666"/>
                </a:solidFill>
              </a:rPr>
              <a:t>Starting a discussion </a:t>
            </a:r>
            <a:r>
              <a:rPr i="1" lang="en" sz="2400">
                <a:solidFill>
                  <a:srgbClr val="666666"/>
                </a:solidFill>
              </a:rPr>
              <a:t>among</a:t>
            </a:r>
            <a:r>
              <a:rPr lang="en" sz="2400">
                <a:solidFill>
                  <a:srgbClr val="666666"/>
                </a:solidFill>
              </a:rPr>
              <a:t> editorial teams</a:t>
            </a:r>
          </a:p>
          <a:p>
            <a:pPr indent="-381000" lvl="2" marL="1371600">
              <a:spcBef>
                <a:spcPts val="0"/>
              </a:spcBef>
              <a:spcAft>
                <a:spcPts val="0"/>
              </a:spcAft>
              <a:buClr>
                <a:srgbClr val="666666"/>
              </a:buClr>
              <a:buSzPct val="100000"/>
            </a:pPr>
            <a:r>
              <a:rPr lang="en" sz="2400">
                <a:solidFill>
                  <a:srgbClr val="666666"/>
                </a:solidFill>
              </a:rPr>
              <a:t>Q&amp;A with the editors of </a:t>
            </a:r>
            <a:r>
              <a:rPr i="1" lang="en" sz="2400">
                <a:solidFill>
                  <a:srgbClr val="666666"/>
                </a:solidFill>
              </a:rPr>
              <a:t>Weave: Journal of Library User Experience</a:t>
            </a:r>
            <a:r>
              <a:rPr lang="en" sz="2400">
                <a:solidFill>
                  <a:srgbClr val="666666"/>
                </a:solidFill>
              </a:rPr>
              <a:t>, who shared their unique experiences with the editors of our other journals</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7" name="Shape 107"/>
        <p:cNvGrpSpPr/>
        <p:nvPr/>
      </p:nvGrpSpPr>
      <p:grpSpPr>
        <a:xfrm>
          <a:off x="0" y="0"/>
          <a:ext cx="0" cy="0"/>
          <a:chOff x="0" y="0"/>
          <a:chExt cx="0" cy="0"/>
        </a:xfrm>
      </p:grpSpPr>
      <p:sp>
        <p:nvSpPr>
          <p:cNvPr id="108" name="Shape 108"/>
          <p:cNvSpPr txBox="1"/>
          <p:nvPr/>
        </p:nvSpPr>
        <p:spPr>
          <a:xfrm>
            <a:off x="249850" y="169075"/>
            <a:ext cx="8520600" cy="877800"/>
          </a:xfrm>
          <a:prstGeom prst="rect">
            <a:avLst/>
          </a:prstGeom>
          <a:noFill/>
          <a:ln>
            <a:noFill/>
          </a:ln>
        </p:spPr>
        <p:txBody>
          <a:bodyPr anchorCtr="0" anchor="t" bIns="91425" lIns="91425" rIns="91425" tIns="91425">
            <a:noAutofit/>
          </a:bodyPr>
          <a:lstStyle/>
          <a:p>
            <a:pPr lvl="0" rtl="0">
              <a:spcBef>
                <a:spcPts val="0"/>
              </a:spcBef>
              <a:buNone/>
            </a:pPr>
            <a:r>
              <a:rPr b="1" lang="en" sz="2800">
                <a:solidFill>
                  <a:srgbClr val="434343"/>
                </a:solidFill>
              </a:rPr>
              <a:t>Thinking about impact: Remember, reflect, re-imagine...</a:t>
            </a:r>
          </a:p>
        </p:txBody>
      </p:sp>
      <p:sp>
        <p:nvSpPr>
          <p:cNvPr id="109" name="Shape 109"/>
          <p:cNvSpPr txBox="1"/>
          <p:nvPr/>
        </p:nvSpPr>
        <p:spPr>
          <a:xfrm>
            <a:off x="1283200" y="1524850"/>
            <a:ext cx="6453900" cy="3416400"/>
          </a:xfrm>
          <a:prstGeom prst="rect">
            <a:avLst/>
          </a:prstGeom>
          <a:noFill/>
          <a:ln>
            <a:noFill/>
          </a:ln>
        </p:spPr>
        <p:txBody>
          <a:bodyPr anchorCtr="0" anchor="t" bIns="91425" lIns="91425" rIns="91425" tIns="91425">
            <a:noAutofit/>
          </a:bodyPr>
          <a:lstStyle/>
          <a:p>
            <a:pPr indent="-381000" lvl="0" marL="457200" rtl="0">
              <a:lnSpc>
                <a:spcPct val="115000"/>
              </a:lnSpc>
              <a:spcBef>
                <a:spcPts val="0"/>
              </a:spcBef>
              <a:spcAft>
                <a:spcPts val="1600"/>
              </a:spcAft>
              <a:buClr>
                <a:srgbClr val="595959"/>
              </a:buClr>
              <a:buSzPct val="100000"/>
            </a:pPr>
            <a:r>
              <a:rPr lang="en" sz="2400">
                <a:solidFill>
                  <a:srgbClr val="595959"/>
                </a:solidFill>
              </a:rPr>
              <a:t>Why did they initially start the journal?</a:t>
            </a:r>
            <a:br>
              <a:rPr lang="en" sz="2400">
                <a:solidFill>
                  <a:srgbClr val="595959"/>
                </a:solidFill>
              </a:rPr>
            </a:br>
          </a:p>
          <a:p>
            <a:pPr indent="-381000" lvl="0" marL="457200" rtl="0">
              <a:lnSpc>
                <a:spcPct val="115000"/>
              </a:lnSpc>
              <a:spcBef>
                <a:spcPts val="0"/>
              </a:spcBef>
              <a:spcAft>
                <a:spcPts val="1600"/>
              </a:spcAft>
              <a:buClr>
                <a:srgbClr val="595959"/>
              </a:buClr>
              <a:buSzPct val="100000"/>
            </a:pPr>
            <a:r>
              <a:rPr lang="en" sz="2400">
                <a:solidFill>
                  <a:srgbClr val="595959"/>
                </a:solidFill>
              </a:rPr>
              <a:t>What gap in scholarship does it fill?</a:t>
            </a:r>
          </a:p>
          <a:p>
            <a:pPr indent="-381000" lvl="1" marL="914400" rtl="0">
              <a:lnSpc>
                <a:spcPct val="115000"/>
              </a:lnSpc>
              <a:spcBef>
                <a:spcPts val="0"/>
              </a:spcBef>
              <a:spcAft>
                <a:spcPts val="1600"/>
              </a:spcAft>
              <a:buClr>
                <a:srgbClr val="595959"/>
              </a:buClr>
              <a:buSzPct val="100000"/>
            </a:pPr>
            <a:r>
              <a:rPr lang="en" sz="2400">
                <a:solidFill>
                  <a:srgbClr val="595959"/>
                </a:solidFill>
              </a:rPr>
              <a:t>What would be missing without it?</a:t>
            </a:r>
            <a:br>
              <a:rPr lang="en" sz="2400">
                <a:solidFill>
                  <a:srgbClr val="595959"/>
                </a:solidFill>
              </a:rPr>
            </a:br>
            <a:r>
              <a:rPr lang="en" sz="2400">
                <a:solidFill>
                  <a:srgbClr val="595959"/>
                </a:solidFill>
              </a:rPr>
              <a:t> </a:t>
            </a:r>
          </a:p>
          <a:p>
            <a:pPr indent="-381000" lvl="0" marL="457200" rtl="0">
              <a:lnSpc>
                <a:spcPct val="115000"/>
              </a:lnSpc>
              <a:spcBef>
                <a:spcPts val="0"/>
              </a:spcBef>
              <a:spcAft>
                <a:spcPts val="1600"/>
              </a:spcAft>
              <a:buClr>
                <a:srgbClr val="595959"/>
              </a:buClr>
              <a:buSzPct val="100000"/>
            </a:pPr>
            <a:r>
              <a:rPr lang="en" sz="2400">
                <a:solidFill>
                  <a:srgbClr val="595959"/>
                </a:solidFill>
              </a:rPr>
              <a:t>Who were editors hoping to reach?</a:t>
            </a:r>
            <a:br>
              <a:rPr lang="en" sz="2400">
                <a:solidFill>
                  <a:srgbClr val="595959"/>
                </a:solidFill>
              </a:rPr>
            </a:br>
          </a:p>
          <a:p>
            <a:pPr indent="-381000" lvl="0" marL="457200" rtl="0">
              <a:lnSpc>
                <a:spcPct val="115000"/>
              </a:lnSpc>
              <a:spcBef>
                <a:spcPts val="0"/>
              </a:spcBef>
              <a:spcAft>
                <a:spcPts val="1600"/>
              </a:spcAft>
              <a:buClr>
                <a:srgbClr val="595959"/>
              </a:buClr>
              <a:buSzPct val="100000"/>
            </a:pPr>
            <a:r>
              <a:rPr lang="en" sz="2400">
                <a:solidFill>
                  <a:srgbClr val="595959"/>
                </a:solidFill>
              </a:rPr>
              <a:t>What was their primary motivation? </a:t>
            </a:r>
          </a:p>
          <a:p>
            <a:pPr lvl="0" rtl="0">
              <a:lnSpc>
                <a:spcPct val="115000"/>
              </a:lnSpc>
              <a:spcBef>
                <a:spcPts val="0"/>
              </a:spcBef>
              <a:spcAft>
                <a:spcPts val="1600"/>
              </a:spcAft>
              <a:buNone/>
            </a:pPr>
            <a:r>
              <a:t/>
            </a:r>
            <a:endParaRPr sz="1800">
              <a:solidFill>
                <a:srgbClr val="595959"/>
              </a:solidFill>
            </a:endParaRPr>
          </a:p>
          <a:p>
            <a:pPr lvl="0" rtl="0">
              <a:lnSpc>
                <a:spcPct val="115000"/>
              </a:lnSpc>
              <a:spcBef>
                <a:spcPts val="0"/>
              </a:spcBef>
              <a:spcAft>
                <a:spcPts val="1600"/>
              </a:spcAft>
              <a:buNone/>
            </a:pPr>
            <a:r>
              <a:t/>
            </a:r>
            <a:endParaRPr sz="1800">
              <a:solidFill>
                <a:srgbClr val="595959"/>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3" name="Shape 113"/>
        <p:cNvGrpSpPr/>
        <p:nvPr/>
      </p:nvGrpSpPr>
      <p:grpSpPr>
        <a:xfrm>
          <a:off x="0" y="0"/>
          <a:ext cx="0" cy="0"/>
          <a:chOff x="0" y="0"/>
          <a:chExt cx="0" cy="0"/>
        </a:xfrm>
      </p:grpSpPr>
      <p:sp>
        <p:nvSpPr>
          <p:cNvPr id="114" name="Shape 114"/>
          <p:cNvSpPr txBox="1"/>
          <p:nvPr>
            <p:ph type="title"/>
          </p:nvPr>
        </p:nvSpPr>
        <p:spPr>
          <a:xfrm>
            <a:off x="209450" y="249025"/>
            <a:ext cx="8520600" cy="707400"/>
          </a:xfrm>
          <a:prstGeom prst="rect">
            <a:avLst/>
          </a:prstGeom>
        </p:spPr>
        <p:txBody>
          <a:bodyPr anchorCtr="0" anchor="t" bIns="91425" lIns="91425" rIns="91425" tIns="91425">
            <a:noAutofit/>
          </a:bodyPr>
          <a:lstStyle/>
          <a:p>
            <a:pPr lvl="0" rtl="0">
              <a:spcBef>
                <a:spcPts val="0"/>
              </a:spcBef>
              <a:buNone/>
            </a:pPr>
            <a:r>
              <a:rPr b="1" lang="en" sz="3600">
                <a:solidFill>
                  <a:srgbClr val="434343"/>
                </a:solidFill>
              </a:rPr>
              <a:t>Communicating Impact</a:t>
            </a:r>
          </a:p>
        </p:txBody>
      </p:sp>
      <p:sp>
        <p:nvSpPr>
          <p:cNvPr id="115" name="Shape 115"/>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381000" lvl="0" marL="457200" rtl="0">
              <a:spcBef>
                <a:spcPts val="0"/>
              </a:spcBef>
              <a:buSzPct val="100000"/>
            </a:pPr>
            <a:r>
              <a:rPr lang="en" sz="2400"/>
              <a:t>Google Analytics</a:t>
            </a:r>
          </a:p>
          <a:p>
            <a:pPr indent="-381000" lvl="0" marL="457200" rtl="0">
              <a:spcBef>
                <a:spcPts val="0"/>
              </a:spcBef>
              <a:buSzPct val="100000"/>
            </a:pPr>
            <a:r>
              <a:rPr lang="en" sz="2400"/>
              <a:t>Altmetric</a:t>
            </a:r>
          </a:p>
          <a:p>
            <a:pPr indent="-381000" lvl="0" marL="457200" rtl="0">
              <a:spcBef>
                <a:spcPts val="0"/>
              </a:spcBef>
              <a:buSzPct val="100000"/>
            </a:pPr>
            <a:r>
              <a:rPr lang="en" sz="2400"/>
              <a:t>Google Scholar Alerts</a:t>
            </a:r>
          </a:p>
          <a:p>
            <a:pPr indent="-381000" lvl="0" marL="457200" rtl="0">
              <a:spcBef>
                <a:spcPts val="0"/>
              </a:spcBef>
              <a:buSzPct val="100000"/>
            </a:pPr>
            <a:r>
              <a:rPr lang="en" sz="2400"/>
              <a:t>Any messages from authors, reviewers, readers, etc. about what the journal means to them</a:t>
            </a:r>
          </a:p>
          <a:p>
            <a:pPr indent="-381000" lvl="0" marL="457200" rtl="0">
              <a:spcBef>
                <a:spcPts val="0"/>
              </a:spcBef>
              <a:buSzPct val="100000"/>
            </a:pPr>
            <a:r>
              <a:rPr lang="en" sz="2400"/>
              <a:t>Look at the strategic plan of editors’ university, department, etc. to identify what their institution is focusing on right now. How does the journal align? </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9" name="Shape 119"/>
        <p:cNvGrpSpPr/>
        <p:nvPr/>
      </p:nvGrpSpPr>
      <p:grpSpPr>
        <a:xfrm>
          <a:off x="0" y="0"/>
          <a:ext cx="0" cy="0"/>
          <a:chOff x="0" y="0"/>
          <a:chExt cx="0" cy="0"/>
        </a:xfrm>
      </p:grpSpPr>
      <p:sp>
        <p:nvSpPr>
          <p:cNvPr id="120" name="Shape 120"/>
          <p:cNvSpPr txBox="1"/>
          <p:nvPr>
            <p:ph type="title"/>
          </p:nvPr>
        </p:nvSpPr>
        <p:spPr>
          <a:xfrm>
            <a:off x="175350" y="70050"/>
            <a:ext cx="8520600" cy="670500"/>
          </a:xfrm>
          <a:prstGeom prst="rect">
            <a:avLst/>
          </a:prstGeom>
        </p:spPr>
        <p:txBody>
          <a:bodyPr anchorCtr="0" anchor="t" bIns="91425" lIns="91425" rIns="91425" tIns="91425">
            <a:noAutofit/>
          </a:bodyPr>
          <a:lstStyle/>
          <a:p>
            <a:pPr lvl="0" rtl="0">
              <a:spcBef>
                <a:spcPts val="0"/>
              </a:spcBef>
              <a:buNone/>
            </a:pPr>
            <a:r>
              <a:rPr lang="en" sz="3600">
                <a:solidFill>
                  <a:srgbClr val="434343"/>
                </a:solidFill>
              </a:rPr>
              <a:t>.</a:t>
            </a:r>
            <a:r>
              <a:rPr b="1" lang="en" sz="3600">
                <a:solidFill>
                  <a:srgbClr val="434343"/>
                </a:solidFill>
              </a:rPr>
              <a:t>..create a story from the numbers!</a:t>
            </a:r>
            <a:r>
              <a:rPr lang="en" sz="3600">
                <a:solidFill>
                  <a:srgbClr val="434343"/>
                </a:solidFill>
              </a:rPr>
              <a:t> </a:t>
            </a:r>
          </a:p>
        </p:txBody>
      </p:sp>
      <p:sp>
        <p:nvSpPr>
          <p:cNvPr id="121" name="Shape 121"/>
          <p:cNvSpPr txBox="1"/>
          <p:nvPr>
            <p:ph idx="1" type="body"/>
          </p:nvPr>
        </p:nvSpPr>
        <p:spPr>
          <a:xfrm>
            <a:off x="175350" y="1152475"/>
            <a:ext cx="8520600" cy="3416400"/>
          </a:xfrm>
          <a:prstGeom prst="rect">
            <a:avLst/>
          </a:prstGeom>
        </p:spPr>
        <p:txBody>
          <a:bodyPr anchorCtr="0" anchor="t" bIns="91425" lIns="91425" rIns="91425" tIns="91425">
            <a:noAutofit/>
          </a:bodyPr>
          <a:lstStyle/>
          <a:p>
            <a:pPr indent="0" lvl="0" marL="457200" marR="0" rtl="0" algn="l">
              <a:lnSpc>
                <a:spcPct val="115000"/>
              </a:lnSpc>
              <a:spcBef>
                <a:spcPts val="0"/>
              </a:spcBef>
              <a:spcAft>
                <a:spcPts val="0"/>
              </a:spcAft>
              <a:buNone/>
            </a:pPr>
            <a:r>
              <a:t/>
            </a:r>
            <a:endParaRPr sz="1100">
              <a:solidFill>
                <a:schemeClr val="dk1"/>
              </a:solidFill>
            </a:endParaRPr>
          </a:p>
          <a:p>
            <a:pPr indent="0" lvl="0" marL="457200" rtl="0">
              <a:spcBef>
                <a:spcPts val="0"/>
              </a:spcBef>
              <a:spcAft>
                <a:spcPts val="0"/>
              </a:spcAft>
              <a:buNone/>
            </a:pPr>
            <a:r>
              <a:t/>
            </a:r>
            <a:endParaRPr sz="1100">
              <a:solidFill>
                <a:schemeClr val="dk1"/>
              </a:solidFill>
            </a:endParaRPr>
          </a:p>
          <a:p>
            <a:pPr indent="0" lvl="0" marL="457200" rtl="0">
              <a:spcBef>
                <a:spcPts val="0"/>
              </a:spcBef>
              <a:spcAft>
                <a:spcPts val="0"/>
              </a:spcAft>
              <a:buNone/>
            </a:pPr>
            <a:r>
              <a:t/>
            </a:r>
            <a:endParaRPr/>
          </a:p>
        </p:txBody>
      </p:sp>
      <p:pic>
        <p:nvPicPr>
          <p:cNvPr id="122" name="Shape 122"/>
          <p:cNvPicPr preferRelativeResize="0"/>
          <p:nvPr/>
        </p:nvPicPr>
        <p:blipFill>
          <a:blip r:embed="rId3">
            <a:alphaModFix/>
          </a:blip>
          <a:stretch>
            <a:fillRect/>
          </a:stretch>
        </p:blipFill>
        <p:spPr>
          <a:xfrm>
            <a:off x="175350" y="1086149"/>
            <a:ext cx="8520599" cy="33366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6" name="Shape 126"/>
        <p:cNvGrpSpPr/>
        <p:nvPr/>
      </p:nvGrpSpPr>
      <p:grpSpPr>
        <a:xfrm>
          <a:off x="0" y="0"/>
          <a:ext cx="0" cy="0"/>
          <a:chOff x="0" y="0"/>
          <a:chExt cx="0" cy="0"/>
        </a:xfrm>
      </p:grpSpPr>
      <p:sp>
        <p:nvSpPr>
          <p:cNvPr id="127" name="Shape 127"/>
          <p:cNvSpPr txBox="1"/>
          <p:nvPr>
            <p:ph type="title"/>
          </p:nvPr>
        </p:nvSpPr>
        <p:spPr>
          <a:xfrm>
            <a:off x="24175" y="68400"/>
            <a:ext cx="9144000" cy="939600"/>
          </a:xfrm>
          <a:prstGeom prst="rect">
            <a:avLst/>
          </a:prstGeom>
        </p:spPr>
        <p:txBody>
          <a:bodyPr anchorCtr="0" anchor="t" bIns="91425" lIns="91425" rIns="91425" tIns="91425">
            <a:noAutofit/>
          </a:bodyPr>
          <a:lstStyle/>
          <a:p>
            <a:pPr lvl="0" rtl="0">
              <a:spcBef>
                <a:spcPts val="0"/>
              </a:spcBef>
              <a:buNone/>
            </a:pPr>
            <a:r>
              <a:rPr b="1" lang="en" sz="2200">
                <a:solidFill>
                  <a:srgbClr val="434343"/>
                </a:solidFill>
              </a:rPr>
              <a:t>Emphasizing non-academic (and non-US/non-Western) audiences</a:t>
            </a:r>
          </a:p>
        </p:txBody>
      </p:sp>
      <p:pic>
        <p:nvPicPr>
          <p:cNvPr id="128" name="Shape 128"/>
          <p:cNvPicPr preferRelativeResize="0"/>
          <p:nvPr/>
        </p:nvPicPr>
        <p:blipFill>
          <a:blip r:embed="rId3">
            <a:alphaModFix/>
          </a:blip>
          <a:stretch>
            <a:fillRect/>
          </a:stretch>
        </p:blipFill>
        <p:spPr>
          <a:xfrm>
            <a:off x="3148100" y="893025"/>
            <a:ext cx="5802575" cy="3555025"/>
          </a:xfrm>
          <a:prstGeom prst="rect">
            <a:avLst/>
          </a:prstGeom>
          <a:noFill/>
          <a:ln>
            <a:noFill/>
          </a:ln>
        </p:spPr>
      </p:pic>
      <p:sp>
        <p:nvSpPr>
          <p:cNvPr id="129" name="Shape 129"/>
          <p:cNvSpPr txBox="1"/>
          <p:nvPr>
            <p:ph idx="1" type="body"/>
          </p:nvPr>
        </p:nvSpPr>
        <p:spPr>
          <a:xfrm>
            <a:off x="-439000" y="742775"/>
            <a:ext cx="3909600" cy="4185000"/>
          </a:xfrm>
          <a:prstGeom prst="rect">
            <a:avLst/>
          </a:prstGeom>
        </p:spPr>
        <p:txBody>
          <a:bodyPr anchorCtr="0" anchor="t" bIns="91425" lIns="91425" rIns="91425" tIns="91425">
            <a:noAutofit/>
          </a:bodyPr>
          <a:lstStyle/>
          <a:p>
            <a:pPr indent="-342900" lvl="1" marL="914400" rtl="0">
              <a:spcBef>
                <a:spcPts val="0"/>
              </a:spcBef>
              <a:buSzPct val="100000"/>
            </a:pPr>
            <a:r>
              <a:rPr lang="en" sz="1800"/>
              <a:t>available to users at schools of all sizes—if this were a subscription journal, your school might not have access to it (especially if you’re at a small school)</a:t>
            </a:r>
            <a:br>
              <a:rPr lang="en" sz="1800"/>
            </a:br>
          </a:p>
          <a:p>
            <a:pPr indent="-342900" lvl="1" marL="914400" rtl="0">
              <a:spcBef>
                <a:spcPts val="0"/>
              </a:spcBef>
              <a:buSzPct val="100000"/>
            </a:pPr>
            <a:r>
              <a:rPr lang="en" sz="1800"/>
              <a:t>clinical/practical uses (social workers, therapists) </a:t>
            </a:r>
            <a:br>
              <a:rPr lang="en" sz="1800"/>
            </a:br>
          </a:p>
          <a:p>
            <a:pPr indent="-342900" lvl="1" marL="914400" rtl="0">
              <a:spcBef>
                <a:spcPts val="0"/>
              </a:spcBef>
              <a:buSzPct val="100000"/>
            </a:pPr>
            <a:r>
              <a:rPr lang="en" sz="1800"/>
              <a:t>Readers around the world</a:t>
            </a:r>
            <a:br>
              <a:rPr lang="en" sz="1800"/>
            </a:br>
          </a:p>
          <a:p>
            <a:pPr indent="-228600" lvl="1" marL="914400" rtl="0">
              <a:spcBef>
                <a:spcPts val="0"/>
              </a:spcBef>
            </a:pPr>
            <a:r>
              <a:rPr lang="en" sz="1800"/>
              <a:t>The public! </a:t>
            </a:r>
            <a:br>
              <a:rPr lang="en"/>
            </a:br>
          </a:p>
          <a:p>
            <a:pPr lvl="0" rtl="0">
              <a:spcBef>
                <a:spcPts val="0"/>
              </a:spcBef>
              <a:buNone/>
            </a:pPr>
            <a:r>
              <a:t/>
            </a:r>
            <a:endParaRPr/>
          </a:p>
          <a:p>
            <a:pPr lvl="0" rtl="0">
              <a:spcBef>
                <a:spcPts val="0"/>
              </a:spcBef>
              <a:buClr>
                <a:schemeClr val="dk1"/>
              </a:buClr>
              <a:buSzPct val="61111"/>
              <a:buFont typeface="Arial"/>
              <a:buNone/>
            </a:pPr>
            <a:r>
              <a:t/>
            </a:r>
            <a:endParaRPr/>
          </a:p>
          <a:p>
            <a:pPr lvl="0" rtl="0">
              <a:spcBef>
                <a:spcPts val="0"/>
              </a:spcBef>
              <a:buNone/>
            </a:pPr>
            <a:r>
              <a:t/>
            </a:r>
            <a:endParaRPr/>
          </a:p>
        </p:txBody>
      </p:sp>
      <p:sp>
        <p:nvSpPr>
          <p:cNvPr id="130" name="Shape 130"/>
          <p:cNvSpPr txBox="1"/>
          <p:nvPr/>
        </p:nvSpPr>
        <p:spPr>
          <a:xfrm>
            <a:off x="4610875" y="4690375"/>
            <a:ext cx="4078200" cy="318000"/>
          </a:xfrm>
          <a:prstGeom prst="rect">
            <a:avLst/>
          </a:prstGeom>
          <a:noFill/>
          <a:ln>
            <a:noFill/>
          </a:ln>
        </p:spPr>
        <p:txBody>
          <a:bodyPr anchorCtr="0" anchor="t" bIns="91425" lIns="91425" rIns="91425" tIns="91425">
            <a:noAutofit/>
          </a:bodyPr>
          <a:lstStyle/>
          <a:p>
            <a:pPr lvl="0">
              <a:spcBef>
                <a:spcPts val="0"/>
              </a:spcBef>
              <a:buNone/>
            </a:pPr>
            <a:r>
              <a:rPr i="1" lang="en" sz="1200">
                <a:solidFill>
                  <a:srgbClr val="434343"/>
                </a:solidFill>
              </a:rPr>
              <a:t>Journal of Muslim Mental Health</a:t>
            </a:r>
            <a:r>
              <a:rPr lang="en" sz="1200">
                <a:solidFill>
                  <a:srgbClr val="434343"/>
                </a:solidFill>
              </a:rPr>
              <a:t> [April 2015-May 2016]</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accent3"/>
        </a:solidFill>
      </p:bgPr>
    </p:bg>
    <p:spTree>
      <p:nvGrpSpPr>
        <p:cNvPr id="134" name="Shape 134"/>
        <p:cNvGrpSpPr/>
        <p:nvPr/>
      </p:nvGrpSpPr>
      <p:grpSpPr>
        <a:xfrm>
          <a:off x="0" y="0"/>
          <a:ext cx="0" cy="0"/>
          <a:chOff x="0" y="0"/>
          <a:chExt cx="0" cy="0"/>
        </a:xfrm>
      </p:grpSpPr>
      <p:sp>
        <p:nvSpPr>
          <p:cNvPr id="135" name="Shape 135"/>
          <p:cNvSpPr txBox="1"/>
          <p:nvPr>
            <p:ph type="title"/>
          </p:nvPr>
        </p:nvSpPr>
        <p:spPr>
          <a:xfrm>
            <a:off x="311700" y="445025"/>
            <a:ext cx="8520600" cy="3428100"/>
          </a:xfrm>
          <a:prstGeom prst="rect">
            <a:avLst/>
          </a:prstGeom>
        </p:spPr>
        <p:txBody>
          <a:bodyPr anchorCtr="0" anchor="t" bIns="91425" lIns="91425" rIns="91425" tIns="91425">
            <a:noAutofit/>
          </a:bodyPr>
          <a:lstStyle/>
          <a:p>
            <a:pPr lvl="0" algn="ctr">
              <a:spcBef>
                <a:spcPts val="0"/>
              </a:spcBef>
              <a:buNone/>
            </a:pPr>
            <a:r>
              <a:rPr b="1" lang="en" sz="4800">
                <a:solidFill>
                  <a:srgbClr val="434343"/>
                </a:solidFill>
              </a:rPr>
              <a:t>3</a:t>
            </a:r>
            <a:br>
              <a:rPr b="1" lang="en" sz="4800">
                <a:solidFill>
                  <a:srgbClr val="434343"/>
                </a:solidFill>
              </a:rPr>
            </a:br>
            <a:br>
              <a:rPr b="1" lang="en" sz="4800">
                <a:solidFill>
                  <a:srgbClr val="434343"/>
                </a:solidFill>
              </a:rPr>
            </a:br>
            <a:r>
              <a:rPr b="1" lang="en" sz="4800">
                <a:solidFill>
                  <a:srgbClr val="434343"/>
                </a:solidFill>
              </a:rPr>
              <a:t>Change = Discovery</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9" name="Shape 139"/>
        <p:cNvGrpSpPr/>
        <p:nvPr/>
      </p:nvGrpSpPr>
      <p:grpSpPr>
        <a:xfrm>
          <a:off x="0" y="0"/>
          <a:ext cx="0" cy="0"/>
          <a:chOff x="0" y="0"/>
          <a:chExt cx="0" cy="0"/>
        </a:xfrm>
      </p:grpSpPr>
      <p:sp>
        <p:nvSpPr>
          <p:cNvPr id="140" name="Shape 140"/>
          <p:cNvSpPr txBox="1"/>
          <p:nvPr>
            <p:ph type="title"/>
          </p:nvPr>
        </p:nvSpPr>
        <p:spPr>
          <a:xfrm>
            <a:off x="-80150" y="89025"/>
            <a:ext cx="9010800" cy="1063500"/>
          </a:xfrm>
          <a:prstGeom prst="rect">
            <a:avLst/>
          </a:prstGeom>
        </p:spPr>
        <p:txBody>
          <a:bodyPr anchorCtr="0" anchor="t" bIns="91425" lIns="91425" rIns="91425" tIns="91425">
            <a:noAutofit/>
          </a:bodyPr>
          <a:lstStyle/>
          <a:p>
            <a:pPr indent="0" lvl="0" marL="457200">
              <a:lnSpc>
                <a:spcPct val="115000"/>
              </a:lnSpc>
              <a:spcBef>
                <a:spcPts val="0"/>
              </a:spcBef>
              <a:buNone/>
            </a:pPr>
            <a:r>
              <a:rPr b="1" lang="en" sz="3000">
                <a:solidFill>
                  <a:srgbClr val="434343"/>
                </a:solidFill>
              </a:rPr>
              <a:t>What alternative funding options and opportunities are available to journal editors?</a:t>
            </a:r>
          </a:p>
        </p:txBody>
      </p:sp>
      <p:sp>
        <p:nvSpPr>
          <p:cNvPr id="141" name="Shape 141"/>
          <p:cNvSpPr txBox="1"/>
          <p:nvPr>
            <p:ph idx="1" type="body"/>
          </p:nvPr>
        </p:nvSpPr>
        <p:spPr>
          <a:xfrm>
            <a:off x="-240375" y="1371150"/>
            <a:ext cx="4291500" cy="3416400"/>
          </a:xfrm>
          <a:prstGeom prst="rect">
            <a:avLst/>
          </a:prstGeom>
        </p:spPr>
        <p:txBody>
          <a:bodyPr anchorCtr="0" anchor="t" bIns="91425" lIns="91425" rIns="91425" tIns="91425">
            <a:noAutofit/>
          </a:bodyPr>
          <a:lstStyle/>
          <a:p>
            <a:pPr indent="-342900" lvl="2" marL="1371600" rtl="0">
              <a:spcBef>
                <a:spcPts val="0"/>
              </a:spcBef>
              <a:spcAft>
                <a:spcPts val="0"/>
              </a:spcAft>
              <a:buClr>
                <a:srgbClr val="666666"/>
              </a:buClr>
              <a:buSzPct val="100000"/>
            </a:pPr>
            <a:r>
              <a:rPr lang="en" sz="1800">
                <a:solidFill>
                  <a:srgbClr val="666666"/>
                </a:solidFill>
              </a:rPr>
              <a:t>Editorial board chips in</a:t>
            </a:r>
          </a:p>
          <a:p>
            <a:pPr indent="-342900" lvl="2" marL="1371600" rtl="0">
              <a:spcBef>
                <a:spcPts val="0"/>
              </a:spcBef>
              <a:spcAft>
                <a:spcPts val="0"/>
              </a:spcAft>
              <a:buClr>
                <a:srgbClr val="666666"/>
              </a:buClr>
              <a:buSzPct val="100000"/>
            </a:pPr>
            <a:r>
              <a:rPr lang="en" sz="1800">
                <a:solidFill>
                  <a:srgbClr val="666666"/>
                </a:solidFill>
              </a:rPr>
              <a:t>Sponsored themed issues </a:t>
            </a:r>
          </a:p>
          <a:p>
            <a:pPr indent="-342900" lvl="2" marL="1371600">
              <a:spcBef>
                <a:spcPts val="0"/>
              </a:spcBef>
              <a:spcAft>
                <a:spcPts val="0"/>
              </a:spcAft>
              <a:buClr>
                <a:srgbClr val="666666"/>
              </a:buClr>
              <a:buSzPct val="100000"/>
            </a:pPr>
            <a:r>
              <a:rPr lang="en" sz="1800">
                <a:solidFill>
                  <a:srgbClr val="666666"/>
                </a:solidFill>
              </a:rPr>
              <a:t>Departmental funds from home institution</a:t>
            </a:r>
          </a:p>
          <a:p>
            <a:pPr indent="-342900" lvl="2" marL="1371600" rtl="0">
              <a:spcBef>
                <a:spcPts val="0"/>
              </a:spcBef>
              <a:spcAft>
                <a:spcPts val="0"/>
              </a:spcAft>
              <a:buClr>
                <a:srgbClr val="666666"/>
              </a:buClr>
              <a:buSzPct val="100000"/>
            </a:pPr>
            <a:r>
              <a:rPr lang="en" sz="1800">
                <a:solidFill>
                  <a:srgbClr val="666666"/>
                </a:solidFill>
              </a:rPr>
              <a:t>Grants </a:t>
            </a:r>
          </a:p>
          <a:p>
            <a:pPr indent="-342900" lvl="2" marL="1371600" rtl="0">
              <a:spcBef>
                <a:spcPts val="0"/>
              </a:spcBef>
              <a:spcAft>
                <a:spcPts val="0"/>
              </a:spcAft>
              <a:buClr>
                <a:srgbClr val="666666"/>
              </a:buClr>
              <a:buSzPct val="100000"/>
            </a:pPr>
            <a:r>
              <a:rPr lang="en" sz="1800">
                <a:solidFill>
                  <a:srgbClr val="666666"/>
                </a:solidFill>
              </a:rPr>
              <a:t>Team up with a conference or association</a:t>
            </a:r>
          </a:p>
          <a:p>
            <a:pPr indent="-342900" lvl="2" marL="1371600" rtl="0">
              <a:spcBef>
                <a:spcPts val="0"/>
              </a:spcBef>
              <a:spcAft>
                <a:spcPts val="0"/>
              </a:spcAft>
              <a:buClr>
                <a:srgbClr val="666666"/>
              </a:buClr>
              <a:buSzPct val="100000"/>
            </a:pPr>
            <a:r>
              <a:rPr lang="en" sz="1800">
                <a:solidFill>
                  <a:srgbClr val="666666"/>
                </a:solidFill>
              </a:rPr>
              <a:t>Charging for submissions and/or publication fees</a:t>
            </a:r>
          </a:p>
          <a:p>
            <a:pPr indent="-342900" lvl="2" marL="1371600">
              <a:spcBef>
                <a:spcPts val="0"/>
              </a:spcBef>
              <a:spcAft>
                <a:spcPts val="0"/>
              </a:spcAft>
              <a:buClr>
                <a:srgbClr val="666666"/>
              </a:buClr>
              <a:buSzPct val="100000"/>
            </a:pPr>
            <a:r>
              <a:rPr lang="en" sz="1800">
                <a:solidFill>
                  <a:srgbClr val="666666"/>
                </a:solidFill>
              </a:rPr>
              <a:t>Donate button</a:t>
            </a:r>
          </a:p>
          <a:p>
            <a:pPr lvl="0">
              <a:spcBef>
                <a:spcPts val="0"/>
              </a:spcBef>
              <a:buNone/>
            </a:pPr>
            <a:r>
              <a:t/>
            </a:r>
            <a:endParaRPr>
              <a:solidFill>
                <a:srgbClr val="666666"/>
              </a:solidFill>
            </a:endParaRPr>
          </a:p>
        </p:txBody>
      </p:sp>
      <p:sp>
        <p:nvSpPr>
          <p:cNvPr id="142" name="Shape 142"/>
          <p:cNvSpPr txBox="1"/>
          <p:nvPr/>
        </p:nvSpPr>
        <p:spPr>
          <a:xfrm>
            <a:off x="4051125" y="1273225"/>
            <a:ext cx="4238100" cy="3703800"/>
          </a:xfrm>
          <a:prstGeom prst="rect">
            <a:avLst/>
          </a:prstGeom>
          <a:noFill/>
          <a:ln>
            <a:noFill/>
          </a:ln>
        </p:spPr>
        <p:txBody>
          <a:bodyPr anchorCtr="0" anchor="t" bIns="91425" lIns="91425" rIns="91425" tIns="91425">
            <a:noAutofit/>
          </a:bodyPr>
          <a:lstStyle/>
          <a:p>
            <a:pPr indent="-342900" lvl="2" marL="1371600" rtl="0">
              <a:lnSpc>
                <a:spcPct val="115000"/>
              </a:lnSpc>
              <a:spcBef>
                <a:spcPts val="0"/>
              </a:spcBef>
              <a:buClr>
                <a:srgbClr val="666666"/>
              </a:buClr>
              <a:buSzPct val="100000"/>
              <a:buChar char="■"/>
            </a:pPr>
            <a:r>
              <a:rPr lang="en" sz="1800">
                <a:solidFill>
                  <a:srgbClr val="666666"/>
                </a:solidFill>
              </a:rPr>
              <a:t>kickstarter/gofundme (crowdsourcing)</a:t>
            </a:r>
          </a:p>
          <a:p>
            <a:pPr indent="-342900" lvl="2" marL="1371600" rtl="0">
              <a:lnSpc>
                <a:spcPct val="115000"/>
              </a:lnSpc>
              <a:spcBef>
                <a:spcPts val="0"/>
              </a:spcBef>
              <a:buClr>
                <a:srgbClr val="666666"/>
              </a:buClr>
              <a:buSzPct val="100000"/>
              <a:buChar char="■"/>
            </a:pPr>
            <a:r>
              <a:rPr lang="en" sz="1800">
                <a:solidFill>
                  <a:srgbClr val="666666"/>
                </a:solidFill>
              </a:rPr>
              <a:t>Advertising </a:t>
            </a:r>
          </a:p>
          <a:p>
            <a:pPr indent="-342900" lvl="2" marL="1371600" rtl="0">
              <a:lnSpc>
                <a:spcPct val="115000"/>
              </a:lnSpc>
              <a:spcBef>
                <a:spcPts val="0"/>
              </a:spcBef>
              <a:buClr>
                <a:srgbClr val="666666"/>
              </a:buClr>
              <a:buSzPct val="100000"/>
              <a:buChar char="■"/>
            </a:pPr>
            <a:r>
              <a:rPr lang="en" sz="1800">
                <a:solidFill>
                  <a:srgbClr val="666666"/>
                </a:solidFill>
              </a:rPr>
              <a:t>(Re)negotiating faculty contract to include support for the journal </a:t>
            </a:r>
          </a:p>
          <a:p>
            <a:pPr indent="-342900" lvl="2" marL="1371600" rtl="0">
              <a:lnSpc>
                <a:spcPct val="115000"/>
              </a:lnSpc>
              <a:spcBef>
                <a:spcPts val="0"/>
              </a:spcBef>
              <a:buClr>
                <a:srgbClr val="666666"/>
              </a:buClr>
              <a:buSzPct val="100000"/>
              <a:buChar char="■"/>
            </a:pPr>
            <a:r>
              <a:rPr lang="en" sz="1800">
                <a:solidFill>
                  <a:srgbClr val="666666"/>
                </a:solidFill>
              </a:rPr>
              <a:t>Banding together with the institution’s other journals</a:t>
            </a:r>
          </a:p>
          <a:p>
            <a:pPr indent="-342900" lvl="2" marL="1371600" rtl="0">
              <a:lnSpc>
                <a:spcPct val="115000"/>
              </a:lnSpc>
              <a:spcBef>
                <a:spcPts val="0"/>
              </a:spcBef>
              <a:buClr>
                <a:srgbClr val="666666"/>
              </a:buClr>
              <a:buSzPct val="100000"/>
              <a:buChar char="■"/>
            </a:pPr>
            <a:r>
              <a:rPr lang="en" sz="1800">
                <a:solidFill>
                  <a:srgbClr val="666666"/>
                </a:solidFill>
              </a:rPr>
              <a:t>Be creative, collaborative</a:t>
            </a:r>
          </a:p>
          <a:p>
            <a:pPr indent="-342900" lvl="2" marL="1371600" rtl="0">
              <a:lnSpc>
                <a:spcPct val="115000"/>
              </a:lnSpc>
              <a:spcBef>
                <a:spcPts val="0"/>
              </a:spcBef>
              <a:buClr>
                <a:srgbClr val="666666"/>
              </a:buClr>
              <a:buSzPct val="100000"/>
              <a:buChar char="■"/>
            </a:pPr>
            <a:r>
              <a:rPr lang="en" sz="1800">
                <a:solidFill>
                  <a:srgbClr val="666666"/>
                </a:solidFill>
              </a:rPr>
              <a:t>Bake sale! (jk)</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6" name="Shape 146"/>
        <p:cNvGrpSpPr/>
        <p:nvPr/>
      </p:nvGrpSpPr>
      <p:grpSpPr>
        <a:xfrm>
          <a:off x="0" y="0"/>
          <a:ext cx="0" cy="0"/>
          <a:chOff x="0" y="0"/>
          <a:chExt cx="0" cy="0"/>
        </a:xfrm>
      </p:grpSpPr>
      <p:sp>
        <p:nvSpPr>
          <p:cNvPr id="147" name="Shape 147"/>
          <p:cNvSpPr txBox="1"/>
          <p:nvPr>
            <p:ph type="title"/>
          </p:nvPr>
        </p:nvSpPr>
        <p:spPr>
          <a:xfrm>
            <a:off x="311700" y="88875"/>
            <a:ext cx="8520600" cy="1157700"/>
          </a:xfrm>
          <a:prstGeom prst="rect">
            <a:avLst/>
          </a:prstGeom>
        </p:spPr>
        <p:txBody>
          <a:bodyPr anchorCtr="0" anchor="t" bIns="91425" lIns="91425" rIns="91425" tIns="91425">
            <a:noAutofit/>
          </a:bodyPr>
          <a:lstStyle/>
          <a:p>
            <a:pPr indent="0" lvl="0" marL="0">
              <a:lnSpc>
                <a:spcPct val="115000"/>
              </a:lnSpc>
              <a:spcBef>
                <a:spcPts val="0"/>
              </a:spcBef>
              <a:buNone/>
            </a:pPr>
            <a:r>
              <a:rPr b="1" lang="en" sz="3000">
                <a:solidFill>
                  <a:srgbClr val="434343"/>
                </a:solidFill>
              </a:rPr>
              <a:t>We learned that most journals have no bank account! How can we advise them?</a:t>
            </a:r>
          </a:p>
        </p:txBody>
      </p:sp>
      <p:sp>
        <p:nvSpPr>
          <p:cNvPr id="148" name="Shape 148"/>
          <p:cNvSpPr txBox="1"/>
          <p:nvPr>
            <p:ph idx="1" type="body"/>
          </p:nvPr>
        </p:nvSpPr>
        <p:spPr>
          <a:xfrm>
            <a:off x="765800" y="1485475"/>
            <a:ext cx="7318800" cy="3416400"/>
          </a:xfrm>
          <a:prstGeom prst="rect">
            <a:avLst/>
          </a:prstGeom>
        </p:spPr>
        <p:txBody>
          <a:bodyPr anchorCtr="0" anchor="t" bIns="91425" lIns="91425" rIns="91425" tIns="91425">
            <a:noAutofit/>
          </a:bodyPr>
          <a:lstStyle/>
          <a:p>
            <a:pPr indent="-228600" lvl="0" marL="457200" rtl="0">
              <a:spcBef>
                <a:spcPts val="0"/>
              </a:spcBef>
              <a:spcAft>
                <a:spcPts val="0"/>
              </a:spcAft>
              <a:buClr>
                <a:srgbClr val="666666"/>
              </a:buClr>
            </a:pPr>
            <a:r>
              <a:rPr lang="en">
                <a:solidFill>
                  <a:srgbClr val="666666"/>
                </a:solidFill>
              </a:rPr>
              <a:t>Make use of institutional infrastructure, if possible</a:t>
            </a:r>
            <a:br>
              <a:rPr lang="en">
                <a:solidFill>
                  <a:srgbClr val="666666"/>
                </a:solidFill>
              </a:rPr>
            </a:br>
          </a:p>
          <a:p>
            <a:pPr indent="-228600" lvl="0" marL="457200">
              <a:spcBef>
                <a:spcPts val="0"/>
              </a:spcBef>
              <a:spcAft>
                <a:spcPts val="0"/>
              </a:spcAft>
              <a:buClr>
                <a:srgbClr val="666666"/>
              </a:buClr>
            </a:pPr>
            <a:r>
              <a:rPr lang="en">
                <a:solidFill>
                  <a:srgbClr val="666666"/>
                </a:solidFill>
              </a:rPr>
              <a:t>Incorporating is an option (though this may not be necessary or make sense; it’s often overkill for a small, open access journal)</a:t>
            </a:r>
            <a:br>
              <a:rPr lang="en">
                <a:solidFill>
                  <a:srgbClr val="666666"/>
                </a:solidFill>
              </a:rPr>
            </a:br>
          </a:p>
          <a:p>
            <a:pPr indent="-228600" lvl="0" marL="457200">
              <a:spcBef>
                <a:spcPts val="0"/>
              </a:spcBef>
              <a:spcAft>
                <a:spcPts val="0"/>
              </a:spcAft>
              <a:buClr>
                <a:srgbClr val="666666"/>
              </a:buClr>
            </a:pPr>
            <a:r>
              <a:rPr lang="en">
                <a:solidFill>
                  <a:srgbClr val="666666"/>
                </a:solidFill>
              </a:rPr>
              <a:t>Are there stipulations attached to money you’re receiving? What kind of reporting out will need to happen?</a:t>
            </a:r>
            <a:br>
              <a:rPr lang="en">
                <a:solidFill>
                  <a:srgbClr val="666666"/>
                </a:solidFill>
              </a:rPr>
            </a:br>
          </a:p>
          <a:p>
            <a:pPr indent="-228600" lvl="0" marL="457200">
              <a:spcBef>
                <a:spcPts val="0"/>
              </a:spcBef>
              <a:spcAft>
                <a:spcPts val="0"/>
              </a:spcAft>
              <a:buClr>
                <a:srgbClr val="666666"/>
              </a:buClr>
            </a:pPr>
            <a:r>
              <a:rPr lang="en">
                <a:solidFill>
                  <a:srgbClr val="666666"/>
                </a:solidFill>
              </a:rPr>
              <a:t>Work with the Development Office at your institution to create a channel for a designated gift </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accent3"/>
        </a:solidFill>
      </p:bgPr>
    </p:bg>
    <p:spTree>
      <p:nvGrpSpPr>
        <p:cNvPr id="152" name="Shape 152"/>
        <p:cNvGrpSpPr/>
        <p:nvPr/>
      </p:nvGrpSpPr>
      <p:grpSpPr>
        <a:xfrm>
          <a:off x="0" y="0"/>
          <a:ext cx="0" cy="0"/>
          <a:chOff x="0" y="0"/>
          <a:chExt cx="0" cy="0"/>
        </a:xfrm>
      </p:grpSpPr>
      <p:sp>
        <p:nvSpPr>
          <p:cNvPr id="153" name="Shape 153"/>
          <p:cNvSpPr txBox="1"/>
          <p:nvPr>
            <p:ph type="title"/>
          </p:nvPr>
        </p:nvSpPr>
        <p:spPr>
          <a:xfrm>
            <a:off x="311700" y="673625"/>
            <a:ext cx="8520600" cy="2537700"/>
          </a:xfrm>
          <a:prstGeom prst="rect">
            <a:avLst/>
          </a:prstGeom>
        </p:spPr>
        <p:txBody>
          <a:bodyPr anchorCtr="0" anchor="t" bIns="91425" lIns="91425" rIns="91425" tIns="91425">
            <a:noAutofit/>
          </a:bodyPr>
          <a:lstStyle/>
          <a:p>
            <a:pPr lvl="0" algn="ctr">
              <a:spcBef>
                <a:spcPts val="0"/>
              </a:spcBef>
              <a:buNone/>
            </a:pPr>
            <a:r>
              <a:rPr b="1" lang="en" sz="4800">
                <a:solidFill>
                  <a:srgbClr val="434343"/>
                </a:solidFill>
              </a:rPr>
              <a:t>4</a:t>
            </a:r>
          </a:p>
          <a:p>
            <a:pPr lvl="0" algn="ctr">
              <a:spcBef>
                <a:spcPts val="0"/>
              </a:spcBef>
              <a:buNone/>
            </a:pPr>
            <a:r>
              <a:t/>
            </a:r>
            <a:endParaRPr b="1" sz="4800">
              <a:solidFill>
                <a:srgbClr val="434343"/>
              </a:solidFill>
            </a:endParaRPr>
          </a:p>
          <a:p>
            <a:pPr lvl="0" algn="ctr">
              <a:spcBef>
                <a:spcPts val="0"/>
              </a:spcBef>
              <a:buNone/>
            </a:pPr>
            <a:r>
              <a:rPr b="1" lang="en" sz="4800">
                <a:solidFill>
                  <a:srgbClr val="434343"/>
                </a:solidFill>
              </a:rPr>
              <a:t>Moving Forward</a:t>
            </a:r>
          </a:p>
          <a:p>
            <a:pPr lvl="0">
              <a:spcBef>
                <a:spcPts val="0"/>
              </a:spcBef>
              <a:buNone/>
            </a:pPr>
            <a:r>
              <a:t/>
            </a:r>
            <a:endParaRPr b="1">
              <a:solidFill>
                <a:srgbClr val="434343"/>
              </a:solidFill>
            </a:endParaRPr>
          </a:p>
          <a:p>
            <a:pPr lvl="0">
              <a:spcBef>
                <a:spcPts val="0"/>
              </a:spcBef>
              <a:buNone/>
            </a:pPr>
            <a:r>
              <a:t/>
            </a:r>
            <a:endParaRPr b="1">
              <a:solidFill>
                <a:srgbClr val="434343"/>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7" name="Shape 157"/>
        <p:cNvGrpSpPr/>
        <p:nvPr/>
      </p:nvGrpSpPr>
      <p:grpSpPr>
        <a:xfrm>
          <a:off x="0" y="0"/>
          <a:ext cx="0" cy="0"/>
          <a:chOff x="0" y="0"/>
          <a:chExt cx="0" cy="0"/>
        </a:xfrm>
      </p:grpSpPr>
      <p:sp>
        <p:nvSpPr>
          <p:cNvPr id="158" name="Shape 158"/>
          <p:cNvSpPr txBox="1"/>
          <p:nvPr>
            <p:ph idx="1" type="body"/>
          </p:nvPr>
        </p:nvSpPr>
        <p:spPr>
          <a:xfrm>
            <a:off x="311700" y="563700"/>
            <a:ext cx="8520600" cy="4536900"/>
          </a:xfrm>
          <a:prstGeom prst="rect">
            <a:avLst/>
          </a:prstGeom>
        </p:spPr>
        <p:txBody>
          <a:bodyPr anchorCtr="0" anchor="t" bIns="91425" lIns="91425" rIns="91425" tIns="91425">
            <a:noAutofit/>
          </a:bodyPr>
          <a:lstStyle/>
          <a:p>
            <a:pPr indent="-342900" lvl="0" marL="457200" rtl="0">
              <a:spcBef>
                <a:spcPts val="0"/>
              </a:spcBef>
              <a:spcAft>
                <a:spcPts val="0"/>
              </a:spcAft>
              <a:buClr>
                <a:srgbClr val="666666"/>
              </a:buClr>
              <a:buSzPct val="100000"/>
            </a:pPr>
            <a:r>
              <a:rPr lang="en" sz="1800">
                <a:solidFill>
                  <a:srgbClr val="666666"/>
                </a:solidFill>
              </a:rPr>
              <a:t>Continuing to chase folks down to determine whether they’re committed to going forward with us</a:t>
            </a:r>
            <a:br>
              <a:rPr lang="en">
                <a:solidFill>
                  <a:srgbClr val="666666"/>
                </a:solidFill>
              </a:rPr>
            </a:br>
          </a:p>
          <a:p>
            <a:pPr indent="-342900" lvl="0" marL="457200">
              <a:spcBef>
                <a:spcPts val="0"/>
              </a:spcBef>
              <a:spcAft>
                <a:spcPts val="0"/>
              </a:spcAft>
              <a:buClr>
                <a:srgbClr val="666666"/>
              </a:buClr>
              <a:buSzPct val="100000"/>
            </a:pPr>
            <a:r>
              <a:rPr lang="en" sz="1800">
                <a:solidFill>
                  <a:srgbClr val="666666"/>
                </a:solidFill>
              </a:rPr>
              <a:t>How to waive fees when appropriate? </a:t>
            </a:r>
            <a:br>
              <a:rPr lang="en" sz="1800">
                <a:solidFill>
                  <a:srgbClr val="666666"/>
                </a:solidFill>
              </a:rPr>
            </a:br>
          </a:p>
          <a:p>
            <a:pPr indent="-342900" lvl="0" marL="457200">
              <a:spcBef>
                <a:spcPts val="0"/>
              </a:spcBef>
              <a:spcAft>
                <a:spcPts val="0"/>
              </a:spcAft>
              <a:buClr>
                <a:srgbClr val="666666"/>
              </a:buClr>
              <a:buSzPct val="100000"/>
            </a:pPr>
            <a:r>
              <a:rPr lang="en" sz="1800">
                <a:solidFill>
                  <a:srgbClr val="666666"/>
                </a:solidFill>
              </a:rPr>
              <a:t>How to prepare our business office for what’s coming</a:t>
            </a:r>
            <a:br>
              <a:rPr lang="en" sz="1800">
                <a:solidFill>
                  <a:srgbClr val="666666"/>
                </a:solidFill>
              </a:rPr>
            </a:br>
          </a:p>
          <a:p>
            <a:pPr indent="-342900" lvl="0" marL="457200">
              <a:spcBef>
                <a:spcPts val="0"/>
              </a:spcBef>
              <a:spcAft>
                <a:spcPts val="0"/>
              </a:spcAft>
              <a:buClr>
                <a:srgbClr val="666666"/>
              </a:buClr>
              <a:buSzPct val="100000"/>
            </a:pPr>
            <a:r>
              <a:rPr lang="en" sz="1800">
                <a:solidFill>
                  <a:srgbClr val="666666"/>
                </a:solidFill>
              </a:rPr>
              <a:t>How to prepare ourselves</a:t>
            </a:r>
            <a:br>
              <a:rPr lang="en" sz="1800">
                <a:solidFill>
                  <a:srgbClr val="666666"/>
                </a:solidFill>
              </a:rPr>
            </a:br>
          </a:p>
          <a:p>
            <a:pPr indent="-342900" lvl="0" marL="457200">
              <a:spcBef>
                <a:spcPts val="0"/>
              </a:spcBef>
              <a:spcAft>
                <a:spcPts val="0"/>
              </a:spcAft>
              <a:buClr>
                <a:srgbClr val="666666"/>
              </a:buClr>
              <a:buSzPct val="100000"/>
            </a:pPr>
            <a:r>
              <a:rPr lang="en" sz="1800">
                <a:solidFill>
                  <a:srgbClr val="666666"/>
                </a:solidFill>
              </a:rPr>
              <a:t>Journal Editors</a:t>
            </a:r>
            <a:r>
              <a:rPr lang="en">
                <a:solidFill>
                  <a:srgbClr val="666666"/>
                </a:solidFill>
              </a:rPr>
              <a:t>’ T</a:t>
            </a:r>
            <a:r>
              <a:rPr lang="en" sz="1800">
                <a:solidFill>
                  <a:srgbClr val="666666"/>
                </a:solidFill>
              </a:rPr>
              <a:t>ea (panel on campus) </a:t>
            </a:r>
            <a:br>
              <a:rPr lang="en" sz="1800">
                <a:solidFill>
                  <a:srgbClr val="666666"/>
                </a:solidFill>
              </a:rPr>
            </a:br>
          </a:p>
          <a:p>
            <a:pPr indent="-342900" lvl="0" marL="457200">
              <a:spcBef>
                <a:spcPts val="0"/>
              </a:spcBef>
              <a:spcAft>
                <a:spcPts val="0"/>
              </a:spcAft>
              <a:buClr>
                <a:srgbClr val="666666"/>
              </a:buClr>
              <a:buSzPct val="100000"/>
            </a:pPr>
            <a:r>
              <a:rPr lang="en" sz="1800">
                <a:solidFill>
                  <a:srgbClr val="666666"/>
                </a:solidFill>
              </a:rPr>
              <a:t>Google Group</a:t>
            </a:r>
          </a:p>
          <a:p>
            <a:pPr lvl="0">
              <a:spcBef>
                <a:spcPts val="0"/>
              </a:spcBef>
              <a:buNone/>
            </a:pPr>
            <a:r>
              <a:t/>
            </a:r>
            <a:endParaRPr>
              <a:solidFill>
                <a:srgbClr val="666666"/>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accent3"/>
        </a:solidFill>
      </p:bgPr>
    </p:bg>
    <p:spTree>
      <p:nvGrpSpPr>
        <p:cNvPr id="162" name="Shape 162"/>
        <p:cNvGrpSpPr/>
        <p:nvPr/>
      </p:nvGrpSpPr>
      <p:grpSpPr>
        <a:xfrm>
          <a:off x="0" y="0"/>
          <a:ext cx="0" cy="0"/>
          <a:chOff x="0" y="0"/>
          <a:chExt cx="0" cy="0"/>
        </a:xfrm>
      </p:grpSpPr>
      <p:sp>
        <p:nvSpPr>
          <p:cNvPr id="163" name="Shape 163"/>
          <p:cNvSpPr txBox="1"/>
          <p:nvPr>
            <p:ph type="title"/>
          </p:nvPr>
        </p:nvSpPr>
        <p:spPr>
          <a:xfrm>
            <a:off x="2359500" y="1414200"/>
            <a:ext cx="4425000" cy="2315100"/>
          </a:xfrm>
          <a:prstGeom prst="rect">
            <a:avLst/>
          </a:prstGeom>
        </p:spPr>
        <p:txBody>
          <a:bodyPr anchorCtr="0" anchor="t" bIns="91425" lIns="91425" rIns="91425" tIns="91425">
            <a:noAutofit/>
          </a:bodyPr>
          <a:lstStyle/>
          <a:p>
            <a:pPr lvl="0">
              <a:spcBef>
                <a:spcPts val="0"/>
              </a:spcBef>
              <a:buNone/>
            </a:pPr>
            <a:r>
              <a:rPr b="1" lang="en" sz="6000">
                <a:solidFill>
                  <a:srgbClr val="434343"/>
                </a:solidFill>
              </a:rPr>
              <a:t>FINALLY...</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accent3"/>
        </a:solidFill>
      </p:bgPr>
    </p:bg>
    <p:spTree>
      <p:nvGrpSpPr>
        <p:cNvPr id="167" name="Shape 167"/>
        <p:cNvGrpSpPr/>
        <p:nvPr/>
      </p:nvGrpSpPr>
      <p:grpSpPr>
        <a:xfrm>
          <a:off x="0" y="0"/>
          <a:ext cx="0" cy="0"/>
          <a:chOff x="0" y="0"/>
          <a:chExt cx="0" cy="0"/>
        </a:xfrm>
      </p:grpSpPr>
      <p:pic>
        <p:nvPicPr>
          <p:cNvPr descr="excited-baby.gif" id="168" name="Shape 168"/>
          <p:cNvPicPr preferRelativeResize="0"/>
          <p:nvPr/>
        </p:nvPicPr>
        <p:blipFill>
          <a:blip r:embed="rId3">
            <a:alphaModFix/>
          </a:blip>
          <a:stretch>
            <a:fillRect/>
          </a:stretch>
        </p:blipFill>
        <p:spPr>
          <a:xfrm>
            <a:off x="2131375" y="1800047"/>
            <a:ext cx="4881250" cy="2479650"/>
          </a:xfrm>
          <a:prstGeom prst="rect">
            <a:avLst/>
          </a:prstGeom>
          <a:noFill/>
          <a:ln>
            <a:noFill/>
          </a:ln>
        </p:spPr>
      </p:pic>
      <p:sp>
        <p:nvSpPr>
          <p:cNvPr id="169" name="Shape 169"/>
          <p:cNvSpPr txBox="1"/>
          <p:nvPr/>
        </p:nvSpPr>
        <p:spPr>
          <a:xfrm>
            <a:off x="2216250" y="353375"/>
            <a:ext cx="4711500" cy="1197600"/>
          </a:xfrm>
          <a:prstGeom prst="rect">
            <a:avLst/>
          </a:prstGeom>
          <a:noFill/>
          <a:ln>
            <a:noFill/>
          </a:ln>
        </p:spPr>
        <p:txBody>
          <a:bodyPr anchorCtr="0" anchor="t" bIns="91425" lIns="91425" rIns="91425" tIns="91425">
            <a:noAutofit/>
          </a:bodyPr>
          <a:lstStyle/>
          <a:p>
            <a:pPr lvl="0">
              <a:spcBef>
                <a:spcPts val="0"/>
              </a:spcBef>
              <a:buNone/>
            </a:pPr>
            <a:r>
              <a:rPr b="1" lang="en" sz="6000">
                <a:solidFill>
                  <a:srgbClr val="434343"/>
                </a:solidFill>
              </a:rPr>
              <a:t>Thank you!!</a:t>
            </a:r>
          </a:p>
        </p:txBody>
      </p:sp>
    </p:spTree>
  </p:cSld>
  <p:clrMapOvr>
    <a:masterClrMapping/>
  </p:clrMapOvr>
</p:sld>
</file>

<file path=ppt/theme/theme1.xml><?xml version="1.0" encoding="utf-8"?>
<a:theme xmlns:a="http://schemas.openxmlformats.org/drawingml/2006/main" xmlns:r="http://schemas.openxmlformats.org/officeDocument/2006/relationships"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