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 id="2147483664" r:id="rId2"/>
  </p:sldMasterIdLst>
  <p:notesMasterIdLst>
    <p:notesMasterId r:id="rId39"/>
  </p:notesMasterIdLst>
  <p:sldIdLst>
    <p:sldId id="331" r:id="rId3"/>
    <p:sldId id="263" r:id="rId4"/>
    <p:sldId id="337" r:id="rId5"/>
    <p:sldId id="264" r:id="rId6"/>
    <p:sldId id="317" r:id="rId7"/>
    <p:sldId id="265" r:id="rId8"/>
    <p:sldId id="274" r:id="rId9"/>
    <p:sldId id="275" r:id="rId10"/>
    <p:sldId id="280" r:id="rId11"/>
    <p:sldId id="276" r:id="rId12"/>
    <p:sldId id="272" r:id="rId13"/>
    <p:sldId id="295" r:id="rId14"/>
    <p:sldId id="319" r:id="rId15"/>
    <p:sldId id="296" r:id="rId16"/>
    <p:sldId id="297" r:id="rId17"/>
    <p:sldId id="322" r:id="rId18"/>
    <p:sldId id="299" r:id="rId19"/>
    <p:sldId id="323" r:id="rId20"/>
    <p:sldId id="329" r:id="rId21"/>
    <p:sldId id="300" r:id="rId22"/>
    <p:sldId id="301" r:id="rId23"/>
    <p:sldId id="302" r:id="rId24"/>
    <p:sldId id="327" r:id="rId25"/>
    <p:sldId id="328" r:id="rId26"/>
    <p:sldId id="330" r:id="rId27"/>
    <p:sldId id="321" r:id="rId28"/>
    <p:sldId id="332" r:id="rId29"/>
    <p:sldId id="339" r:id="rId30"/>
    <p:sldId id="342" r:id="rId31"/>
    <p:sldId id="333" r:id="rId32"/>
    <p:sldId id="338" r:id="rId33"/>
    <p:sldId id="334" r:id="rId34"/>
    <p:sldId id="336" r:id="rId35"/>
    <p:sldId id="340" r:id="rId36"/>
    <p:sldId id="341" r:id="rId37"/>
    <p:sldId id="316" r:id="rId3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248" autoAdjust="0"/>
  </p:normalViewPr>
  <p:slideViewPr>
    <p:cSldViewPr>
      <p:cViewPr varScale="1">
        <p:scale>
          <a:sx n="100" d="100"/>
          <a:sy n="100" d="100"/>
        </p:scale>
        <p:origin x="191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589A3F-A7C2-45F9-A7D9-16D37A7A1E7E}" type="datetimeFigureOut">
              <a:rPr lang="en-US" smtClean="0"/>
              <a:t>9/16/2016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137567-5C9E-4C71-9D70-2FB1B3103B43}" type="slidenum">
              <a:rPr lang="en-US" smtClean="0"/>
              <a:t>‹#›</a:t>
            </a:fld>
            <a:endParaRPr lang="en-US"/>
          </a:p>
        </p:txBody>
      </p:sp>
    </p:spTree>
    <p:extLst>
      <p:ext uri="{BB962C8B-B14F-4D97-AF65-F5344CB8AC3E}">
        <p14:creationId xmlns:p14="http://schemas.microsoft.com/office/powerpoint/2010/main" val="3403743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This </a:t>
            </a:r>
            <a:r>
              <a:rPr lang="en-US" sz="1200" b="0" i="0" kern="1200" dirty="0" smtClean="0">
                <a:solidFill>
                  <a:schemeClr val="tx1"/>
                </a:solidFill>
                <a:effectLst/>
                <a:latin typeface="+mn-lt"/>
                <a:ea typeface="+mn-ea"/>
                <a:cs typeface="+mn-cs"/>
              </a:rPr>
              <a:t>presentation discusses how ICPSR, a social and behavioral science data archive, shares sensitive data.  As of February 2016, ICPSR's archival holdings include 1,256 restricted-use data collections; ICPSR staff manage over </a:t>
            </a:r>
            <a:r>
              <a:rPr lang="en-US" sz="1200" b="0" i="0" kern="1200" dirty="0" smtClean="0">
                <a:solidFill>
                  <a:schemeClr val="tx1"/>
                </a:solidFill>
                <a:effectLst/>
                <a:latin typeface="+mn-lt"/>
                <a:ea typeface="+mn-ea"/>
                <a:cs typeface="+mn-cs"/>
              </a:rPr>
              <a:t>2,000 </a:t>
            </a:r>
            <a:r>
              <a:rPr lang="en-US" sz="1200" b="0" i="0" kern="1200" dirty="0" smtClean="0">
                <a:solidFill>
                  <a:schemeClr val="tx1"/>
                </a:solidFill>
                <a:effectLst/>
                <a:latin typeface="+mn-lt"/>
                <a:ea typeface="+mn-ea"/>
                <a:cs typeface="+mn-cs"/>
              </a:rPr>
              <a:t>active data use agreements.  The presentation will discuss how ICPSR: 1) curates data to limit disclosure, 2) uses secure technologies to reduce risk, and 3) trains and informs users through data use agreements.</a:t>
            </a:r>
            <a:r>
              <a:rPr lang="en-US" sz="1200" b="0" i="0" kern="1200" baseline="0" dirty="0" smtClean="0">
                <a:solidFill>
                  <a:schemeClr val="tx1"/>
                </a:solidFill>
                <a:effectLst/>
                <a:latin typeface="+mn-lt"/>
                <a:ea typeface="+mn-ea"/>
                <a:cs typeface="+mn-cs"/>
              </a:rPr>
              <a:t>  We will also discuss future opportunities to improve the process of reviewing and sharing sensitive social and behavioral science data</a:t>
            </a:r>
            <a:r>
              <a:rPr lang="en-US" sz="1200" b="0" i="0" kern="1200" baseline="0" dirty="0" smtClean="0">
                <a:solidFill>
                  <a:schemeClr val="tx1"/>
                </a:solidFill>
                <a:effectLst/>
                <a:latin typeface="+mn-lt"/>
                <a:ea typeface="+mn-ea"/>
                <a:cs typeface="+mn-cs"/>
              </a:rPr>
              <a:t>. The presentation also outlines future opportunities and challenges with respect to sensitive and </a:t>
            </a:r>
            <a:r>
              <a:rPr lang="en-US" sz="1200" b="0" i="0" kern="1200" baseline="0" dirty="0" err="1" smtClean="0">
                <a:solidFill>
                  <a:schemeClr val="tx1"/>
                </a:solidFill>
                <a:effectLst/>
                <a:latin typeface="+mn-lt"/>
                <a:ea typeface="+mn-ea"/>
                <a:cs typeface="+mn-cs"/>
              </a:rPr>
              <a:t>disclosive</a:t>
            </a:r>
            <a:r>
              <a:rPr lang="en-US" sz="1200" b="0" i="0" kern="1200" baseline="0" dirty="0" smtClean="0">
                <a:solidFill>
                  <a:schemeClr val="tx1"/>
                </a:solidFill>
                <a:effectLst/>
                <a:latin typeface="+mn-lt"/>
                <a:ea typeface="+mn-ea"/>
                <a:cs typeface="+mn-cs"/>
              </a:rPr>
              <a:t> data, including privacy budgets, transactional data, geospatial data, and researcher credentialing.</a:t>
            </a:r>
            <a:endParaRPr lang="en-US" sz="1200" b="0" i="0" kern="1200" baseline="0" dirty="0" smtClean="0">
              <a:solidFill>
                <a:schemeClr val="tx1"/>
              </a:solidFill>
              <a:effectLst/>
              <a:latin typeface="+mn-lt"/>
              <a:ea typeface="+mn-ea"/>
              <a:cs typeface="+mn-cs"/>
            </a:endParaRP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Some information here was presented at IDCC 2013 with George Alter.</a:t>
            </a:r>
            <a:endParaRPr lang="en-US" dirty="0"/>
          </a:p>
        </p:txBody>
      </p:sp>
      <p:sp>
        <p:nvSpPr>
          <p:cNvPr id="4" name="Slide Number Placeholder 3"/>
          <p:cNvSpPr>
            <a:spLocks noGrp="1"/>
          </p:cNvSpPr>
          <p:nvPr>
            <p:ph type="sldNum" sz="quarter" idx="10"/>
          </p:nvPr>
        </p:nvSpPr>
        <p:spPr/>
        <p:txBody>
          <a:bodyPr/>
          <a:lstStyle/>
          <a:p>
            <a:fld id="{05137567-5C9E-4C71-9D70-2FB1B3103B43}" type="slidenum">
              <a:rPr lang="en-US" smtClean="0"/>
              <a:t>1</a:t>
            </a:fld>
            <a:endParaRPr lang="en-US"/>
          </a:p>
        </p:txBody>
      </p:sp>
    </p:spTree>
    <p:extLst>
      <p:ext uri="{BB962C8B-B14F-4D97-AF65-F5344CB8AC3E}">
        <p14:creationId xmlns:p14="http://schemas.microsoft.com/office/powerpoint/2010/main" val="3063873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Traditionally, we’ve dealt with quantitative social surveys with properties and structures that made it fairly manageable to assess and treat for confidentiality</a:t>
            </a:r>
            <a:r>
              <a:rPr lang="en-US" baseline="0" dirty="0" smtClean="0"/>
              <a:t> issues</a:t>
            </a:r>
            <a:r>
              <a:rPr lang="en-US" dirty="0" smtClean="0"/>
              <a:t>.</a:t>
            </a:r>
            <a:endParaRPr lang="en-US" dirty="0"/>
          </a:p>
        </p:txBody>
      </p:sp>
      <p:sp>
        <p:nvSpPr>
          <p:cNvPr id="4" name="Slide Number Placeholder 3"/>
          <p:cNvSpPr>
            <a:spLocks noGrp="1"/>
          </p:cNvSpPr>
          <p:nvPr>
            <p:ph type="sldNum" sz="quarter" idx="10"/>
          </p:nvPr>
        </p:nvSpPr>
        <p:spPr/>
        <p:txBody>
          <a:bodyPr/>
          <a:lstStyle/>
          <a:p>
            <a:fld id="{05137567-5C9E-4C71-9D70-2FB1B3103B43}" type="slidenum">
              <a:rPr lang="en-US" smtClean="0"/>
              <a:t>5</a:t>
            </a:fld>
            <a:endParaRPr lang="en-US"/>
          </a:p>
        </p:txBody>
      </p:sp>
    </p:spTree>
    <p:extLst>
      <p:ext uri="{BB962C8B-B14F-4D97-AF65-F5344CB8AC3E}">
        <p14:creationId xmlns:p14="http://schemas.microsoft.com/office/powerpoint/2010/main" val="336421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more and more traditional</a:t>
            </a:r>
            <a:r>
              <a:rPr lang="en-US" baseline="0" dirty="0" smtClean="0"/>
              <a:t> data now have disclosure risk, and </a:t>
            </a:r>
            <a:r>
              <a:rPr lang="en-US" dirty="0" smtClean="0"/>
              <a:t>other types</a:t>
            </a:r>
            <a:r>
              <a:rPr lang="en-US" baseline="0" dirty="0" smtClean="0"/>
              <a:t> of data are emerging with disclosure risks (e.g., quantity of data, new methodologies), which increases the challenges (and opportunities) to disseminate…</a:t>
            </a:r>
          </a:p>
        </p:txBody>
      </p:sp>
      <p:sp>
        <p:nvSpPr>
          <p:cNvPr id="4" name="Slide Number Placeholder 3"/>
          <p:cNvSpPr>
            <a:spLocks noGrp="1"/>
          </p:cNvSpPr>
          <p:nvPr>
            <p:ph type="sldNum" sz="quarter" idx="10"/>
          </p:nvPr>
        </p:nvSpPr>
        <p:spPr/>
        <p:txBody>
          <a:bodyPr/>
          <a:lstStyle/>
          <a:p>
            <a:fld id="{05137567-5C9E-4C71-9D70-2FB1B3103B43}" type="slidenum">
              <a:rPr lang="en-US" smtClean="0"/>
              <a:t>6</a:t>
            </a:fld>
            <a:endParaRPr lang="en-US"/>
          </a:p>
        </p:txBody>
      </p:sp>
    </p:spTree>
    <p:extLst>
      <p:ext uri="{BB962C8B-B14F-4D97-AF65-F5344CB8AC3E}">
        <p14:creationId xmlns:p14="http://schemas.microsoft.com/office/powerpoint/2010/main" val="652036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137567-5C9E-4C71-9D70-2FB1B3103B43}" type="slidenum">
              <a:rPr lang="en-US" smtClean="0"/>
              <a:t>7</a:t>
            </a:fld>
            <a:endParaRPr lang="en-US"/>
          </a:p>
        </p:txBody>
      </p:sp>
    </p:spTree>
    <p:extLst>
      <p:ext uri="{BB962C8B-B14F-4D97-AF65-F5344CB8AC3E}">
        <p14:creationId xmlns:p14="http://schemas.microsoft.com/office/powerpoint/2010/main" val="1087344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charset="0"/>
              </a:rPr>
              <a:t>Type I disclosure: when an intruder has knowledge that a given person (or organization) is included in a survey and the intruder attempts to find this record. </a:t>
            </a:r>
          </a:p>
          <a:p>
            <a:endParaRPr lang="en-US" dirty="0" smtClean="0">
              <a:latin typeface="Times" charset="0"/>
            </a:endParaRPr>
          </a:p>
          <a:p>
            <a:r>
              <a:rPr lang="en-US" dirty="0" smtClean="0">
                <a:latin typeface="Times" charset="0"/>
              </a:rPr>
              <a:t>Type II disclosure occurs when an intruder does not know the identity ahead of time and uses externally available resources (linking databases) to attempt to find survey respondents.</a:t>
            </a:r>
          </a:p>
        </p:txBody>
      </p:sp>
      <p:sp>
        <p:nvSpPr>
          <p:cNvPr id="4" name="Slide Number Placeholder 3"/>
          <p:cNvSpPr>
            <a:spLocks noGrp="1"/>
          </p:cNvSpPr>
          <p:nvPr>
            <p:ph type="sldNum" sz="quarter" idx="10"/>
          </p:nvPr>
        </p:nvSpPr>
        <p:spPr/>
        <p:txBody>
          <a:bodyPr/>
          <a:lstStyle/>
          <a:p>
            <a:fld id="{05137567-5C9E-4C71-9D70-2FB1B3103B43}" type="slidenum">
              <a:rPr lang="en-US" smtClean="0"/>
              <a:t>10</a:t>
            </a:fld>
            <a:endParaRPr lang="en-US"/>
          </a:p>
        </p:txBody>
      </p:sp>
    </p:spTree>
    <p:extLst>
      <p:ext uri="{BB962C8B-B14F-4D97-AF65-F5344CB8AC3E}">
        <p14:creationId xmlns:p14="http://schemas.microsoft.com/office/powerpoint/2010/main" val="2023453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More and more data are coming to us with disclosure risks.</a:t>
            </a:r>
            <a:r>
              <a:rPr lang="en-US" baseline="0" dirty="0" smtClean="0"/>
              <a:t>  The data are harder to evaluate.  And they’re much harder to </a:t>
            </a:r>
            <a:r>
              <a:rPr lang="en-US" baseline="0" dirty="0" err="1" smtClean="0"/>
              <a:t>anonymize</a:t>
            </a: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Naturally, the ideal system is for the data producer to reduce or remove disclosure risk upon data collection.  But we also understand that many data producers do not identify or understand disclosure issues before submitting to an archive.  We see all parties who touch data (producers, archives, and users) responsible for responsible handling of confidential data.  Here, we focus on the archive’s role in processing and sharing confidential data.</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Our system for archiving and sharing confidential data involves a three-pronged approach: Safe data, Safe places, and Safe people…</a:t>
            </a:r>
            <a:endParaRPr lang="en-US" dirty="0" smtClean="0"/>
          </a:p>
          <a:p>
            <a:endParaRPr lang="en-US" dirty="0"/>
          </a:p>
        </p:txBody>
      </p:sp>
      <p:sp>
        <p:nvSpPr>
          <p:cNvPr id="4" name="Slide Number Placeholder 3"/>
          <p:cNvSpPr>
            <a:spLocks noGrp="1"/>
          </p:cNvSpPr>
          <p:nvPr>
            <p:ph type="sldNum" sz="quarter" idx="10"/>
          </p:nvPr>
        </p:nvSpPr>
        <p:spPr/>
        <p:txBody>
          <a:bodyPr/>
          <a:lstStyle/>
          <a:p>
            <a:fld id="{05137567-5C9E-4C71-9D70-2FB1B3103B43}" type="slidenum">
              <a:rPr lang="en-US" smtClean="0"/>
              <a:t>11</a:t>
            </a:fld>
            <a:endParaRPr lang="en-US"/>
          </a:p>
        </p:txBody>
      </p:sp>
    </p:spTree>
    <p:extLst>
      <p:ext uri="{BB962C8B-B14F-4D97-AF65-F5344CB8AC3E}">
        <p14:creationId xmlns:p14="http://schemas.microsoft.com/office/powerpoint/2010/main" val="1440641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200" dirty="0" smtClean="0"/>
              <a:t>Safe data</a:t>
            </a:r>
            <a:r>
              <a:rPr lang="en-US" sz="1200" baseline="0" dirty="0" smtClean="0"/>
              <a:t> involves modifying the actual data to reduce disclosure risk.  </a:t>
            </a:r>
          </a:p>
          <a:p>
            <a:pPr eaLnBrk="1" hangingPunct="1"/>
            <a:endParaRPr lang="en-US" sz="1200" baseline="0" dirty="0" smtClean="0"/>
          </a:p>
          <a:p>
            <a:pPr eaLnBrk="1" hangingPunct="1"/>
            <a:r>
              <a:rPr lang="en-US" sz="1200" dirty="0" smtClean="0"/>
              <a:t>All direct identifiers should be removed from files prior to deposit.</a:t>
            </a:r>
          </a:p>
          <a:p>
            <a:pPr eaLnBrk="1" hangingPunct="1"/>
            <a:endParaRPr lang="en-US" sz="1200" dirty="0" smtClean="0">
              <a:latin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All data collections acquired by ICPSR undergo confidentiality review to determine whether the data contain any information that could be used to identify respondents. </a:t>
            </a:r>
          </a:p>
          <a:p>
            <a:pPr eaLnBrk="1" hangingPunct="1"/>
            <a:endParaRPr lang="en-US" dirty="0" smtClean="0">
              <a:latin typeface="Arial" pitchFamily="34" charset="0"/>
            </a:endParaRPr>
          </a:p>
          <a:p>
            <a:r>
              <a:rPr lang="en-US" dirty="0" smtClean="0"/>
              <a:t>There are a number of actions you can take to protect respondent confidentiality: removing, masking, or collapsing variables within public-use versions of the datasets. Or, restricting access to the data.</a:t>
            </a:r>
          </a:p>
          <a:p>
            <a:pPr defTabSz="914334"/>
            <a:endParaRPr lang="en-US" dirty="0" smtClean="0"/>
          </a:p>
          <a:p>
            <a:pPr defTabSz="914334"/>
            <a:r>
              <a:rPr lang="en-US" dirty="0" smtClean="0"/>
              <a:t>Removing variables is a good solution for treating direct identifiers.</a:t>
            </a:r>
          </a:p>
          <a:p>
            <a:pPr defTabSz="914334"/>
            <a:endParaRPr lang="en-US" dirty="0" smtClean="0"/>
          </a:p>
          <a:p>
            <a:pPr defTabSz="914334"/>
            <a:r>
              <a:rPr lang="en-US" dirty="0" smtClean="0"/>
              <a:t>Blanking masks identifiers by altering original data values to missing data codes.  For example, ‘</a:t>
            </a:r>
            <a:r>
              <a:rPr lang="en-US" dirty="0" err="1" smtClean="0"/>
              <a:t>abcd</a:t>
            </a:r>
            <a:r>
              <a:rPr lang="en-US" dirty="0" smtClean="0"/>
              <a:t>’ to “ “ (all blanks). </a:t>
            </a:r>
          </a:p>
          <a:p>
            <a:endParaRPr lang="en-US" dirty="0" smtClean="0"/>
          </a:p>
          <a:p>
            <a:r>
              <a:rPr lang="en-US" dirty="0" smtClean="0"/>
              <a:t>Recoding alters original data values to missing data codes.  For example, value ‘1234’ is changed to ‘9999’.</a:t>
            </a:r>
          </a:p>
          <a:p>
            <a:endParaRPr lang="en-US" dirty="0" smtClean="0"/>
          </a:p>
          <a:p>
            <a:r>
              <a:rPr lang="en-US" dirty="0" smtClean="0"/>
              <a:t>Bracketing/collapsing combines the categories of a variable or merges the concepts embodies in two or more variables by creating a new summary variable.  For example, age: 13-29=1, 30-49=2.</a:t>
            </a:r>
          </a:p>
          <a:p>
            <a:endParaRPr lang="en-US" dirty="0" smtClean="0"/>
          </a:p>
          <a:p>
            <a:r>
              <a:rPr lang="en-US" dirty="0" smtClean="0"/>
              <a:t>Top/Bottom coding groups the upper or lower limits to eliminate outliers.  For instance, a sample with extreme values for income might top-code or round all income &gt;$100,000.</a:t>
            </a:r>
          </a:p>
          <a:p>
            <a:endParaRPr lang="en-US" dirty="0" smtClean="0"/>
          </a:p>
          <a:p>
            <a:r>
              <a:rPr lang="en-US" dirty="0" err="1" smtClean="0"/>
              <a:t>Perterbing</a:t>
            </a:r>
            <a:r>
              <a:rPr lang="en-US" dirty="0" smtClean="0"/>
              <a:t> is a more complex statistical technique that involves alteration of the variable by variable suppressing, adding, or removing records, and random noise continuous/pseudo-continuous variables.  This technique limits the appeal of the data since it alters the original data values.</a:t>
            </a:r>
          </a:p>
          <a:p>
            <a:endParaRPr lang="en-US" dirty="0" smtClean="0"/>
          </a:p>
          <a:p>
            <a:r>
              <a:rPr lang="en-US" dirty="0" smtClean="0"/>
              <a:t>Restricting access through requiring users to apply for use, and highly restricted access (e.g., secured enclave-only access).</a:t>
            </a:r>
          </a:p>
          <a:p>
            <a:pPr eaLnBrk="1" hangingPunct="1"/>
            <a:endParaRPr lang="en-US" dirty="0" smtClean="0">
              <a:latin typeface="Arial" pitchFamily="34" charset="0"/>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300" baseline="-25000">
                <a:solidFill>
                  <a:schemeClr val="tx1"/>
                </a:solidFill>
                <a:latin typeface="Times" charset="0"/>
              </a:defRPr>
            </a:lvl1pPr>
            <a:lvl2pPr marL="702756" indent="-270291">
              <a:defRPr sz="2300" baseline="-25000">
                <a:solidFill>
                  <a:schemeClr val="tx1"/>
                </a:solidFill>
                <a:latin typeface="Times" charset="0"/>
              </a:defRPr>
            </a:lvl2pPr>
            <a:lvl3pPr marL="1081164" indent="-216233">
              <a:defRPr sz="2300" baseline="-25000">
                <a:solidFill>
                  <a:schemeClr val="tx1"/>
                </a:solidFill>
                <a:latin typeface="Times" charset="0"/>
              </a:defRPr>
            </a:lvl3pPr>
            <a:lvl4pPr marL="1513629" indent="-216233">
              <a:defRPr sz="2300" baseline="-25000">
                <a:solidFill>
                  <a:schemeClr val="tx1"/>
                </a:solidFill>
                <a:latin typeface="Times" charset="0"/>
              </a:defRPr>
            </a:lvl4pPr>
            <a:lvl5pPr marL="1946095" indent="-216233">
              <a:defRPr sz="2300" baseline="-25000">
                <a:solidFill>
                  <a:schemeClr val="tx1"/>
                </a:solidFill>
                <a:latin typeface="Times" charset="0"/>
              </a:defRPr>
            </a:lvl5pPr>
            <a:lvl6pPr marL="2378560" indent="-216233" eaLnBrk="0" fontAlgn="base" hangingPunct="0">
              <a:spcBef>
                <a:spcPct val="0"/>
              </a:spcBef>
              <a:spcAft>
                <a:spcPct val="0"/>
              </a:spcAft>
              <a:defRPr sz="2300" baseline="-25000">
                <a:solidFill>
                  <a:schemeClr val="tx1"/>
                </a:solidFill>
                <a:latin typeface="Times" charset="0"/>
              </a:defRPr>
            </a:lvl6pPr>
            <a:lvl7pPr marL="2811026" indent="-216233" eaLnBrk="0" fontAlgn="base" hangingPunct="0">
              <a:spcBef>
                <a:spcPct val="0"/>
              </a:spcBef>
              <a:spcAft>
                <a:spcPct val="0"/>
              </a:spcAft>
              <a:defRPr sz="2300" baseline="-25000">
                <a:solidFill>
                  <a:schemeClr val="tx1"/>
                </a:solidFill>
                <a:latin typeface="Times" charset="0"/>
              </a:defRPr>
            </a:lvl7pPr>
            <a:lvl8pPr marL="3243491" indent="-216233" eaLnBrk="0" fontAlgn="base" hangingPunct="0">
              <a:spcBef>
                <a:spcPct val="0"/>
              </a:spcBef>
              <a:spcAft>
                <a:spcPct val="0"/>
              </a:spcAft>
              <a:defRPr sz="2300" baseline="-25000">
                <a:solidFill>
                  <a:schemeClr val="tx1"/>
                </a:solidFill>
                <a:latin typeface="Times" charset="0"/>
              </a:defRPr>
            </a:lvl8pPr>
            <a:lvl9pPr marL="3675957" indent="-216233" eaLnBrk="0" fontAlgn="base" hangingPunct="0">
              <a:spcBef>
                <a:spcPct val="0"/>
              </a:spcBef>
              <a:spcAft>
                <a:spcPct val="0"/>
              </a:spcAft>
              <a:defRPr sz="2300" baseline="-25000">
                <a:solidFill>
                  <a:schemeClr val="tx1"/>
                </a:solidFill>
                <a:latin typeface="Times" charset="0"/>
              </a:defRPr>
            </a:lvl9pPr>
          </a:lstStyle>
          <a:p>
            <a:fld id="{A36E5A87-561A-4B95-890A-475551962ED3}" type="slidenum">
              <a:rPr lang="en-US" sz="1200" baseline="0">
                <a:latin typeface="Arial" pitchFamily="34" charset="0"/>
              </a:rPr>
              <a:pPr/>
              <a:t>12</a:t>
            </a:fld>
            <a:endParaRPr lang="en-US" sz="1200" baseline="0">
              <a:latin typeface="Arial" pitchFamily="34" charset="0"/>
            </a:endParaRPr>
          </a:p>
        </p:txBody>
      </p:sp>
    </p:spTree>
    <p:extLst>
      <p:ext uri="{BB962C8B-B14F-4D97-AF65-F5344CB8AC3E}">
        <p14:creationId xmlns:p14="http://schemas.microsoft.com/office/powerpoint/2010/main" val="2109393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Safe places involves</a:t>
            </a:r>
            <a:r>
              <a:rPr lang="en-US" baseline="0" dirty="0" smtClean="0"/>
              <a:t> both the transfer of content to ICPSR and the distribution of the data by the archive.</a:t>
            </a:r>
            <a:endParaRPr lang="en-US" dirty="0" smtClean="0"/>
          </a:p>
          <a:p>
            <a:endParaRPr lang="en-US" dirty="0" smtClean="0"/>
          </a:p>
          <a:p>
            <a:r>
              <a:rPr lang="en-US" dirty="0" smtClean="0"/>
              <a:t>Your Data Protection Plan should contain the following </a:t>
            </a:r>
          </a:p>
          <a:p>
            <a:r>
              <a:rPr lang="en-US" dirty="0" smtClean="0"/>
              <a:t>components:</a:t>
            </a:r>
          </a:p>
          <a:p>
            <a:r>
              <a:rPr lang="en-US" dirty="0" smtClean="0"/>
              <a:t>1. Make reference to Title of Research Project and Principal Investigators.</a:t>
            </a:r>
          </a:p>
          <a:p>
            <a:r>
              <a:rPr lang="en-US" dirty="0" smtClean="0"/>
              <a:t>2. List and describe all locations where copies of the data will be kept.</a:t>
            </a:r>
          </a:p>
          <a:p>
            <a:r>
              <a:rPr lang="en-US" dirty="0" smtClean="0"/>
              <a:t>3. Describe the computing environment in which the data will be used:</a:t>
            </a:r>
          </a:p>
          <a:p>
            <a:r>
              <a:rPr lang="en-US" dirty="0" smtClean="0"/>
              <a:t>• Computing platform (PC, workstation, mainframe platform)</a:t>
            </a:r>
          </a:p>
          <a:p>
            <a:r>
              <a:rPr lang="en-US" dirty="0" smtClean="0"/>
              <a:t>• Number of computers on which data will be stored or analyzed</a:t>
            </a:r>
          </a:p>
          <a:p>
            <a:r>
              <a:rPr lang="en-US" dirty="0" smtClean="0"/>
              <a:t>• Whether personal computers used in the research project will be attached to a </a:t>
            </a:r>
          </a:p>
          <a:p>
            <a:r>
              <a:rPr lang="en-US" dirty="0" smtClean="0"/>
              <a:t>network or will operate independently (stand-alone)</a:t>
            </a:r>
          </a:p>
          <a:p>
            <a:r>
              <a:rPr lang="en-US" dirty="0" smtClean="0"/>
              <a:t>• Physical environment in which computer is kept (e.g., in room with public </a:t>
            </a:r>
          </a:p>
          <a:p>
            <a:r>
              <a:rPr lang="en-US" dirty="0" smtClean="0"/>
              <a:t>access, in room locked when not in use by research staff)</a:t>
            </a:r>
          </a:p>
          <a:p>
            <a:r>
              <a:rPr lang="en-US" dirty="0" smtClean="0"/>
              <a:t>4. List and describe how data will be stored: (e.g., on PC hard drive, on removable </a:t>
            </a:r>
          </a:p>
          <a:p>
            <a:r>
              <a:rPr lang="en-US" dirty="0" smtClean="0"/>
              <a:t>storage media such as CD, diskettes, or Zip(R) drive.)</a:t>
            </a:r>
          </a:p>
          <a:p>
            <a:r>
              <a:rPr lang="en-US" dirty="0" smtClean="0"/>
              <a:t>5. Describe methods of data storage when data are not being used.6. Describe methods of transmitting the data between research team members (if </a:t>
            </a:r>
          </a:p>
          <a:p>
            <a:r>
              <a:rPr lang="en-US" dirty="0" smtClean="0"/>
              <a:t>applicable).</a:t>
            </a:r>
          </a:p>
          <a:p>
            <a:r>
              <a:rPr lang="en-US" dirty="0" smtClean="0"/>
              <a:t>7. Describe methods of storage of computer</a:t>
            </a:r>
            <a:endParaRPr lang="en-US" dirty="0"/>
          </a:p>
        </p:txBody>
      </p:sp>
      <p:sp>
        <p:nvSpPr>
          <p:cNvPr id="4" name="Slide Number Placeholder 3"/>
          <p:cNvSpPr>
            <a:spLocks noGrp="1"/>
          </p:cNvSpPr>
          <p:nvPr>
            <p:ph type="sldNum" sz="quarter" idx="10"/>
          </p:nvPr>
        </p:nvSpPr>
        <p:spPr/>
        <p:txBody>
          <a:bodyPr/>
          <a:lstStyle/>
          <a:p>
            <a:fld id="{05137567-5C9E-4C71-9D70-2FB1B3103B43}" type="slidenum">
              <a:rPr lang="en-US" smtClean="0"/>
              <a:t>14</a:t>
            </a:fld>
            <a:endParaRPr lang="en-US"/>
          </a:p>
        </p:txBody>
      </p:sp>
    </p:spTree>
    <p:extLst>
      <p:ext uri="{BB962C8B-B14F-4D97-AF65-F5344CB8AC3E}">
        <p14:creationId xmlns:p14="http://schemas.microsoft.com/office/powerpoint/2010/main" val="14296765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62BDAC-0B1A-4BFF-A4EA-2BD9149B97BA}" type="slidenum">
              <a:rPr lang="en-US" smtClean="0"/>
              <a:pPr/>
              <a:t>15</a:t>
            </a:fld>
            <a:endParaRPr lang="en-US"/>
          </a:p>
        </p:txBody>
      </p:sp>
    </p:spTree>
    <p:extLst>
      <p:ext uri="{BB962C8B-B14F-4D97-AF65-F5344CB8AC3E}">
        <p14:creationId xmlns:p14="http://schemas.microsoft.com/office/powerpoint/2010/main" val="29155517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All staff sign confidentiality pledges.  ICPSR offers training to data managers</a:t>
            </a:r>
            <a:r>
              <a:rPr lang="en-US" sz="1200" b="0" i="0" kern="1200" baseline="0" dirty="0" smtClean="0">
                <a:solidFill>
                  <a:schemeClr val="tx1"/>
                </a:solidFill>
                <a:effectLst/>
                <a:latin typeface="+mn-lt"/>
                <a:ea typeface="+mn-ea"/>
                <a:cs typeface="+mn-cs"/>
              </a:rPr>
              <a:t> in methods to protect confidentiality.  </a:t>
            </a:r>
            <a:r>
              <a:rPr lang="en-US" sz="1200" b="0" i="0" kern="1200" dirty="0" smtClean="0">
                <a:solidFill>
                  <a:schemeClr val="tx1"/>
                </a:solidFill>
                <a:effectLst/>
                <a:latin typeface="+mn-lt"/>
                <a:ea typeface="+mn-ea"/>
                <a:cs typeface="+mn-cs"/>
              </a:rPr>
              <a:t>Participants learn how to use a decision tree to assess disclosure risk for each study. The training also includes a new standard for basic disclosure protection, referred to as the five essential steps to limiting risk. At the end of the training, participants are tested on their skills for certification in disclosure risk management</a:t>
            </a:r>
          </a:p>
          <a:p>
            <a:endParaRPr lang="en-US"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5137567-5C9E-4C71-9D70-2FB1B3103B43}" type="slidenum">
              <a:rPr lang="en-US" smtClean="0"/>
              <a:t>17</a:t>
            </a:fld>
            <a:endParaRPr lang="en-US"/>
          </a:p>
        </p:txBody>
      </p:sp>
    </p:spTree>
    <p:extLst>
      <p:ext uri="{BB962C8B-B14F-4D97-AF65-F5344CB8AC3E}">
        <p14:creationId xmlns:p14="http://schemas.microsoft.com/office/powerpoint/2010/main" val="20796710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All users</a:t>
            </a:r>
            <a:r>
              <a:rPr lang="en-US" baseline="0" dirty="0" smtClean="0"/>
              <a:t> must agree to the Responsible Use Statement.</a:t>
            </a:r>
            <a:endParaRPr lang="en-US" dirty="0" smtClean="0"/>
          </a:p>
        </p:txBody>
      </p:sp>
      <p:sp>
        <p:nvSpPr>
          <p:cNvPr id="6144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30766" indent="-281064" eaLnBrk="0" hangingPunct="0">
              <a:defRPr>
                <a:solidFill>
                  <a:schemeClr val="tx1"/>
                </a:solidFill>
                <a:latin typeface="Arial" pitchFamily="34" charset="0"/>
                <a:ea typeface="ＭＳ Ｐゴシック" pitchFamily="34" charset="-128"/>
              </a:defRPr>
            </a:lvl2pPr>
            <a:lvl3pPr marL="1124255" indent="-224851" eaLnBrk="0" hangingPunct="0">
              <a:defRPr>
                <a:solidFill>
                  <a:schemeClr val="tx1"/>
                </a:solidFill>
                <a:latin typeface="Arial" pitchFamily="34" charset="0"/>
                <a:ea typeface="ＭＳ Ｐゴシック" pitchFamily="34" charset="-128"/>
              </a:defRPr>
            </a:lvl3pPr>
            <a:lvl4pPr marL="1573957" indent="-224851" eaLnBrk="0" hangingPunct="0">
              <a:defRPr>
                <a:solidFill>
                  <a:schemeClr val="tx1"/>
                </a:solidFill>
                <a:latin typeface="Arial" pitchFamily="34" charset="0"/>
                <a:ea typeface="ＭＳ Ｐゴシック" pitchFamily="34" charset="-128"/>
              </a:defRPr>
            </a:lvl4pPr>
            <a:lvl5pPr marL="2023659" indent="-224851" eaLnBrk="0" hangingPunct="0">
              <a:defRPr>
                <a:solidFill>
                  <a:schemeClr val="tx1"/>
                </a:solidFill>
                <a:latin typeface="Arial" pitchFamily="34" charset="0"/>
                <a:ea typeface="ＭＳ Ｐゴシック" pitchFamily="34" charset="-128"/>
              </a:defRPr>
            </a:lvl5pPr>
            <a:lvl6pPr marL="2473361" indent="-224851" defTabSz="449702" eaLnBrk="0" fontAlgn="base" hangingPunct="0">
              <a:spcBef>
                <a:spcPct val="0"/>
              </a:spcBef>
              <a:spcAft>
                <a:spcPct val="0"/>
              </a:spcAft>
              <a:defRPr>
                <a:solidFill>
                  <a:schemeClr val="tx1"/>
                </a:solidFill>
                <a:latin typeface="Arial" pitchFamily="34" charset="0"/>
                <a:ea typeface="ＭＳ Ｐゴシック" pitchFamily="34" charset="-128"/>
              </a:defRPr>
            </a:lvl6pPr>
            <a:lvl7pPr marL="2923062" indent="-224851" defTabSz="449702" eaLnBrk="0" fontAlgn="base" hangingPunct="0">
              <a:spcBef>
                <a:spcPct val="0"/>
              </a:spcBef>
              <a:spcAft>
                <a:spcPct val="0"/>
              </a:spcAft>
              <a:defRPr>
                <a:solidFill>
                  <a:schemeClr val="tx1"/>
                </a:solidFill>
                <a:latin typeface="Arial" pitchFamily="34" charset="0"/>
                <a:ea typeface="ＭＳ Ｐゴシック" pitchFamily="34" charset="-128"/>
              </a:defRPr>
            </a:lvl7pPr>
            <a:lvl8pPr marL="3372764" indent="-224851" defTabSz="449702" eaLnBrk="0" fontAlgn="base" hangingPunct="0">
              <a:spcBef>
                <a:spcPct val="0"/>
              </a:spcBef>
              <a:spcAft>
                <a:spcPct val="0"/>
              </a:spcAft>
              <a:defRPr>
                <a:solidFill>
                  <a:schemeClr val="tx1"/>
                </a:solidFill>
                <a:latin typeface="Arial" pitchFamily="34" charset="0"/>
                <a:ea typeface="ＭＳ Ｐゴシック" pitchFamily="34" charset="-128"/>
              </a:defRPr>
            </a:lvl8pPr>
            <a:lvl9pPr marL="3822466" indent="-224851" defTabSz="449702"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defRPr/>
            </a:pPr>
            <a:fld id="{D7ADFDA7-F2DC-44B8-B732-149E3F662317}" type="slidenum">
              <a:rPr lang="en-US" smtClean="0"/>
              <a:pPr eaLnBrk="1" hangingPunct="1">
                <a:defRPr/>
              </a:pPr>
              <a:t>18</a:t>
            </a:fld>
            <a:endParaRPr lang="en-US" smtClean="0"/>
          </a:p>
        </p:txBody>
      </p:sp>
    </p:spTree>
    <p:extLst>
      <p:ext uri="{BB962C8B-B14F-4D97-AF65-F5344CB8AC3E}">
        <p14:creationId xmlns:p14="http://schemas.microsoft.com/office/powerpoint/2010/main" val="6547817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z="1000">
              <a:latin typeface="Arial" pitchFamily="34" charset="0"/>
              <a:cs typeface="Arial" pitchFamily="34" charset="0"/>
            </a:endParaRPr>
          </a:p>
        </p:txBody>
      </p:sp>
      <p:sp>
        <p:nvSpPr>
          <p:cNvPr id="809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30766" indent="-281064" eaLnBrk="0" hangingPunct="0">
              <a:defRPr>
                <a:solidFill>
                  <a:schemeClr val="tx1"/>
                </a:solidFill>
                <a:latin typeface="Arial" pitchFamily="34" charset="0"/>
                <a:ea typeface="ＭＳ Ｐゴシック" pitchFamily="34" charset="-128"/>
              </a:defRPr>
            </a:lvl2pPr>
            <a:lvl3pPr marL="1124255" indent="-224851" eaLnBrk="0" hangingPunct="0">
              <a:defRPr>
                <a:solidFill>
                  <a:schemeClr val="tx1"/>
                </a:solidFill>
                <a:latin typeface="Arial" pitchFamily="34" charset="0"/>
                <a:ea typeface="ＭＳ Ｐゴシック" pitchFamily="34" charset="-128"/>
              </a:defRPr>
            </a:lvl3pPr>
            <a:lvl4pPr marL="1573957" indent="-224851" eaLnBrk="0" hangingPunct="0">
              <a:defRPr>
                <a:solidFill>
                  <a:schemeClr val="tx1"/>
                </a:solidFill>
                <a:latin typeface="Arial" pitchFamily="34" charset="0"/>
                <a:ea typeface="ＭＳ Ｐゴシック" pitchFamily="34" charset="-128"/>
              </a:defRPr>
            </a:lvl4pPr>
            <a:lvl5pPr marL="2023659" indent="-224851" eaLnBrk="0" hangingPunct="0">
              <a:defRPr>
                <a:solidFill>
                  <a:schemeClr val="tx1"/>
                </a:solidFill>
                <a:latin typeface="Arial" pitchFamily="34" charset="0"/>
                <a:ea typeface="ＭＳ Ｐゴシック" pitchFamily="34" charset="-128"/>
              </a:defRPr>
            </a:lvl5pPr>
            <a:lvl6pPr marL="2473361" indent="-224851" defTabSz="449702" eaLnBrk="0" fontAlgn="base" hangingPunct="0">
              <a:spcBef>
                <a:spcPct val="0"/>
              </a:spcBef>
              <a:spcAft>
                <a:spcPct val="0"/>
              </a:spcAft>
              <a:defRPr>
                <a:solidFill>
                  <a:schemeClr val="tx1"/>
                </a:solidFill>
                <a:latin typeface="Arial" pitchFamily="34" charset="0"/>
                <a:ea typeface="ＭＳ Ｐゴシック" pitchFamily="34" charset="-128"/>
              </a:defRPr>
            </a:lvl6pPr>
            <a:lvl7pPr marL="2923062" indent="-224851" defTabSz="449702" eaLnBrk="0" fontAlgn="base" hangingPunct="0">
              <a:spcBef>
                <a:spcPct val="0"/>
              </a:spcBef>
              <a:spcAft>
                <a:spcPct val="0"/>
              </a:spcAft>
              <a:defRPr>
                <a:solidFill>
                  <a:schemeClr val="tx1"/>
                </a:solidFill>
                <a:latin typeface="Arial" pitchFamily="34" charset="0"/>
                <a:ea typeface="ＭＳ Ｐゴシック" pitchFamily="34" charset="-128"/>
              </a:defRPr>
            </a:lvl7pPr>
            <a:lvl8pPr marL="3372764" indent="-224851" defTabSz="449702" eaLnBrk="0" fontAlgn="base" hangingPunct="0">
              <a:spcBef>
                <a:spcPct val="0"/>
              </a:spcBef>
              <a:spcAft>
                <a:spcPct val="0"/>
              </a:spcAft>
              <a:defRPr>
                <a:solidFill>
                  <a:schemeClr val="tx1"/>
                </a:solidFill>
                <a:latin typeface="Arial" pitchFamily="34" charset="0"/>
                <a:ea typeface="ＭＳ Ｐゴシック" pitchFamily="34" charset="-128"/>
              </a:defRPr>
            </a:lvl8pPr>
            <a:lvl9pPr marL="3822466" indent="-224851" defTabSz="449702"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defRPr/>
            </a:pPr>
            <a:fld id="{44B845F3-2D04-4522-8A2F-830EE03BC951}" type="slidenum">
              <a:rPr lang="en-US" smtClean="0"/>
              <a:pPr eaLnBrk="1" hangingPunct="1">
                <a:defRPr/>
              </a:pPr>
              <a:t>19</a:t>
            </a:fld>
            <a:endParaRPr lang="en-US" smtClean="0"/>
          </a:p>
        </p:txBody>
      </p:sp>
    </p:spTree>
    <p:extLst>
      <p:ext uri="{BB962C8B-B14F-4D97-AF65-F5344CB8AC3E}">
        <p14:creationId xmlns:p14="http://schemas.microsoft.com/office/powerpoint/2010/main" val="3394547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take confidentiality</a:t>
            </a:r>
            <a:r>
              <a:rPr lang="en-US" baseline="0" dirty="0" smtClean="0"/>
              <a:t> very seriously…</a:t>
            </a:r>
            <a:endParaRPr lang="en-US" dirty="0"/>
          </a:p>
        </p:txBody>
      </p:sp>
      <p:sp>
        <p:nvSpPr>
          <p:cNvPr id="4" name="Slide Number Placeholder 3"/>
          <p:cNvSpPr>
            <a:spLocks noGrp="1"/>
          </p:cNvSpPr>
          <p:nvPr>
            <p:ph type="sldNum" sz="quarter" idx="10"/>
          </p:nvPr>
        </p:nvSpPr>
        <p:spPr/>
        <p:txBody>
          <a:bodyPr/>
          <a:lstStyle/>
          <a:p>
            <a:fld id="{05137567-5C9E-4C71-9D70-2FB1B3103B43}" type="slidenum">
              <a:rPr lang="en-US" smtClean="0"/>
              <a:t>21</a:t>
            </a:fld>
            <a:endParaRPr lang="en-US"/>
          </a:p>
        </p:txBody>
      </p:sp>
    </p:spTree>
    <p:extLst>
      <p:ext uri="{BB962C8B-B14F-4D97-AF65-F5344CB8AC3E}">
        <p14:creationId xmlns:p14="http://schemas.microsoft.com/office/powerpoint/2010/main" val="192179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We take confidentiality</a:t>
            </a:r>
            <a:r>
              <a:rPr lang="en-US" baseline="0" dirty="0" smtClean="0"/>
              <a:t> very seriously…</a:t>
            </a:r>
            <a:endParaRPr lang="en-US" dirty="0" smtClean="0"/>
          </a:p>
          <a:p>
            <a:endParaRPr lang="en-US" dirty="0"/>
          </a:p>
        </p:txBody>
      </p:sp>
      <p:sp>
        <p:nvSpPr>
          <p:cNvPr id="4" name="Slide Number Placeholder 3"/>
          <p:cNvSpPr>
            <a:spLocks noGrp="1"/>
          </p:cNvSpPr>
          <p:nvPr>
            <p:ph type="sldNum" sz="quarter" idx="10"/>
          </p:nvPr>
        </p:nvSpPr>
        <p:spPr/>
        <p:txBody>
          <a:bodyPr/>
          <a:lstStyle/>
          <a:p>
            <a:fld id="{05137567-5C9E-4C71-9D70-2FB1B3103B43}" type="slidenum">
              <a:rPr lang="en-US" smtClean="0"/>
              <a:t>22</a:t>
            </a:fld>
            <a:endParaRPr lang="en-US"/>
          </a:p>
        </p:txBody>
      </p:sp>
    </p:spTree>
    <p:extLst>
      <p:ext uri="{BB962C8B-B14F-4D97-AF65-F5344CB8AC3E}">
        <p14:creationId xmlns:p14="http://schemas.microsoft.com/office/powerpoint/2010/main" val="26157747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730766" lvl="1" indent="-281064"/>
            <a:endParaRPr lang="en-US" sz="1000">
              <a:latin typeface="Arial" pitchFamily="34" charset="0"/>
              <a:cs typeface="Arial" pitchFamily="34" charset="0"/>
            </a:endParaRPr>
          </a:p>
        </p:txBody>
      </p:sp>
      <p:sp>
        <p:nvSpPr>
          <p:cNvPr id="7782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30766" indent="-281064" eaLnBrk="0" hangingPunct="0">
              <a:defRPr>
                <a:solidFill>
                  <a:schemeClr val="tx1"/>
                </a:solidFill>
                <a:latin typeface="Arial" pitchFamily="34" charset="0"/>
                <a:ea typeface="ＭＳ Ｐゴシック" pitchFamily="34" charset="-128"/>
              </a:defRPr>
            </a:lvl2pPr>
            <a:lvl3pPr marL="1124255" indent="-224851" eaLnBrk="0" hangingPunct="0">
              <a:defRPr>
                <a:solidFill>
                  <a:schemeClr val="tx1"/>
                </a:solidFill>
                <a:latin typeface="Arial" pitchFamily="34" charset="0"/>
                <a:ea typeface="ＭＳ Ｐゴシック" pitchFamily="34" charset="-128"/>
              </a:defRPr>
            </a:lvl3pPr>
            <a:lvl4pPr marL="1573957" indent="-224851" eaLnBrk="0" hangingPunct="0">
              <a:defRPr>
                <a:solidFill>
                  <a:schemeClr val="tx1"/>
                </a:solidFill>
                <a:latin typeface="Arial" pitchFamily="34" charset="0"/>
                <a:ea typeface="ＭＳ Ｐゴシック" pitchFamily="34" charset="-128"/>
              </a:defRPr>
            </a:lvl4pPr>
            <a:lvl5pPr marL="2023659" indent="-224851" eaLnBrk="0" hangingPunct="0">
              <a:defRPr>
                <a:solidFill>
                  <a:schemeClr val="tx1"/>
                </a:solidFill>
                <a:latin typeface="Arial" pitchFamily="34" charset="0"/>
                <a:ea typeface="ＭＳ Ｐゴシック" pitchFamily="34" charset="-128"/>
              </a:defRPr>
            </a:lvl5pPr>
            <a:lvl6pPr marL="2473361" indent="-224851" defTabSz="449702" eaLnBrk="0" fontAlgn="base" hangingPunct="0">
              <a:spcBef>
                <a:spcPct val="0"/>
              </a:spcBef>
              <a:spcAft>
                <a:spcPct val="0"/>
              </a:spcAft>
              <a:defRPr>
                <a:solidFill>
                  <a:schemeClr val="tx1"/>
                </a:solidFill>
                <a:latin typeface="Arial" pitchFamily="34" charset="0"/>
                <a:ea typeface="ＭＳ Ｐゴシック" pitchFamily="34" charset="-128"/>
              </a:defRPr>
            </a:lvl6pPr>
            <a:lvl7pPr marL="2923062" indent="-224851" defTabSz="449702" eaLnBrk="0" fontAlgn="base" hangingPunct="0">
              <a:spcBef>
                <a:spcPct val="0"/>
              </a:spcBef>
              <a:spcAft>
                <a:spcPct val="0"/>
              </a:spcAft>
              <a:defRPr>
                <a:solidFill>
                  <a:schemeClr val="tx1"/>
                </a:solidFill>
                <a:latin typeface="Arial" pitchFamily="34" charset="0"/>
                <a:ea typeface="ＭＳ Ｐゴシック" pitchFamily="34" charset="-128"/>
              </a:defRPr>
            </a:lvl7pPr>
            <a:lvl8pPr marL="3372764" indent="-224851" defTabSz="449702" eaLnBrk="0" fontAlgn="base" hangingPunct="0">
              <a:spcBef>
                <a:spcPct val="0"/>
              </a:spcBef>
              <a:spcAft>
                <a:spcPct val="0"/>
              </a:spcAft>
              <a:defRPr>
                <a:solidFill>
                  <a:schemeClr val="tx1"/>
                </a:solidFill>
                <a:latin typeface="Arial" pitchFamily="34" charset="0"/>
                <a:ea typeface="ＭＳ Ｐゴシック" pitchFamily="34" charset="-128"/>
              </a:defRPr>
            </a:lvl8pPr>
            <a:lvl9pPr marL="3822466" indent="-224851" defTabSz="449702"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defRPr/>
            </a:pPr>
            <a:fld id="{1FEF6F73-5D51-4A84-B250-419A14A0820E}" type="slidenum">
              <a:rPr lang="en-US" smtClean="0"/>
              <a:pPr eaLnBrk="1" hangingPunct="1">
                <a:defRPr/>
              </a:pPr>
              <a:t>23</a:t>
            </a:fld>
            <a:endParaRPr lang="en-US" smtClean="0"/>
          </a:p>
        </p:txBody>
      </p:sp>
    </p:spTree>
    <p:extLst>
      <p:ext uri="{BB962C8B-B14F-4D97-AF65-F5344CB8AC3E}">
        <p14:creationId xmlns:p14="http://schemas.microsoft.com/office/powerpoint/2010/main" val="34436495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798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30766" indent="-281064" eaLnBrk="0" hangingPunct="0">
              <a:defRPr>
                <a:solidFill>
                  <a:schemeClr val="tx1"/>
                </a:solidFill>
                <a:latin typeface="Arial" pitchFamily="34" charset="0"/>
                <a:ea typeface="ＭＳ Ｐゴシック" pitchFamily="34" charset="-128"/>
              </a:defRPr>
            </a:lvl2pPr>
            <a:lvl3pPr marL="1124255" indent="-224851" eaLnBrk="0" hangingPunct="0">
              <a:defRPr>
                <a:solidFill>
                  <a:schemeClr val="tx1"/>
                </a:solidFill>
                <a:latin typeface="Arial" pitchFamily="34" charset="0"/>
                <a:ea typeface="ＭＳ Ｐゴシック" pitchFamily="34" charset="-128"/>
              </a:defRPr>
            </a:lvl3pPr>
            <a:lvl4pPr marL="1573957" indent="-224851" eaLnBrk="0" hangingPunct="0">
              <a:defRPr>
                <a:solidFill>
                  <a:schemeClr val="tx1"/>
                </a:solidFill>
                <a:latin typeface="Arial" pitchFamily="34" charset="0"/>
                <a:ea typeface="ＭＳ Ｐゴシック" pitchFamily="34" charset="-128"/>
              </a:defRPr>
            </a:lvl4pPr>
            <a:lvl5pPr marL="2023659" indent="-224851" eaLnBrk="0" hangingPunct="0">
              <a:defRPr>
                <a:solidFill>
                  <a:schemeClr val="tx1"/>
                </a:solidFill>
                <a:latin typeface="Arial" pitchFamily="34" charset="0"/>
                <a:ea typeface="ＭＳ Ｐゴシック" pitchFamily="34" charset="-128"/>
              </a:defRPr>
            </a:lvl5pPr>
            <a:lvl6pPr marL="2473361" indent="-224851" defTabSz="449702" eaLnBrk="0" fontAlgn="base" hangingPunct="0">
              <a:spcBef>
                <a:spcPct val="0"/>
              </a:spcBef>
              <a:spcAft>
                <a:spcPct val="0"/>
              </a:spcAft>
              <a:defRPr>
                <a:solidFill>
                  <a:schemeClr val="tx1"/>
                </a:solidFill>
                <a:latin typeface="Arial" pitchFamily="34" charset="0"/>
                <a:ea typeface="ＭＳ Ｐゴシック" pitchFamily="34" charset="-128"/>
              </a:defRPr>
            </a:lvl6pPr>
            <a:lvl7pPr marL="2923062" indent="-224851" defTabSz="449702" eaLnBrk="0" fontAlgn="base" hangingPunct="0">
              <a:spcBef>
                <a:spcPct val="0"/>
              </a:spcBef>
              <a:spcAft>
                <a:spcPct val="0"/>
              </a:spcAft>
              <a:defRPr>
                <a:solidFill>
                  <a:schemeClr val="tx1"/>
                </a:solidFill>
                <a:latin typeface="Arial" pitchFamily="34" charset="0"/>
                <a:ea typeface="ＭＳ Ｐゴシック" pitchFamily="34" charset="-128"/>
              </a:defRPr>
            </a:lvl7pPr>
            <a:lvl8pPr marL="3372764" indent="-224851" defTabSz="449702" eaLnBrk="0" fontAlgn="base" hangingPunct="0">
              <a:spcBef>
                <a:spcPct val="0"/>
              </a:spcBef>
              <a:spcAft>
                <a:spcPct val="0"/>
              </a:spcAft>
              <a:defRPr>
                <a:solidFill>
                  <a:schemeClr val="tx1"/>
                </a:solidFill>
                <a:latin typeface="Arial" pitchFamily="34" charset="0"/>
                <a:ea typeface="ＭＳ Ｐゴシック" pitchFamily="34" charset="-128"/>
              </a:defRPr>
            </a:lvl8pPr>
            <a:lvl9pPr marL="3822466" indent="-224851" defTabSz="449702"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defRPr/>
            </a:pPr>
            <a:fld id="{2A38E71D-FBB6-466C-A06C-0A5E4986362E}" type="slidenum">
              <a:rPr lang="en-US" smtClean="0"/>
              <a:pPr eaLnBrk="1" hangingPunct="1">
                <a:defRPr/>
              </a:pPr>
              <a:t>24</a:t>
            </a:fld>
            <a:endParaRPr lang="en-US" smtClean="0"/>
          </a:p>
        </p:txBody>
      </p:sp>
    </p:spTree>
    <p:extLst>
      <p:ext uri="{BB962C8B-B14F-4D97-AF65-F5344CB8AC3E}">
        <p14:creationId xmlns:p14="http://schemas.microsoft.com/office/powerpoint/2010/main" val="30322325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137567-5C9E-4C71-9D70-2FB1B3103B43}" type="slidenum">
              <a:rPr lang="en-US" smtClean="0"/>
              <a:t>26</a:t>
            </a:fld>
            <a:endParaRPr lang="en-US"/>
          </a:p>
        </p:txBody>
      </p:sp>
    </p:spTree>
    <p:extLst>
      <p:ext uri="{BB962C8B-B14F-4D97-AF65-F5344CB8AC3E}">
        <p14:creationId xmlns:p14="http://schemas.microsoft.com/office/powerpoint/2010/main" val="14406411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222222"/>
                </a:solidFill>
                <a:latin typeface="trebuchet ms" panose="020B0603020202020204" pitchFamily="34" charset="0"/>
              </a:rPr>
              <a:t>Ideas:</a:t>
            </a:r>
            <a:r>
              <a:rPr lang="en-US" baseline="0" dirty="0" smtClean="0">
                <a:solidFill>
                  <a:srgbClr val="222222"/>
                </a:solidFill>
                <a:latin typeface="trebuchet ms" panose="020B0603020202020204" pitchFamily="34" charset="0"/>
              </a:rPr>
              <a:t> </a:t>
            </a:r>
            <a:r>
              <a:rPr lang="en-US" dirty="0" smtClean="0">
                <a:solidFill>
                  <a:srgbClr val="222222"/>
                </a:solidFill>
                <a:latin typeface="trebuchet ms" panose="020B0603020202020204" pitchFamily="34" charset="0"/>
              </a:rPr>
              <a:t>Proposed researcher credentialing system, the interaction of safe data/safe people/safe places, increased risk associated with data linkages and new types of data (e.g., geospatial), and other approaches such as differential privacy and a privacy budget for managing  access to/release of analysis of confidential data). We could also talk about technological improvements, such as two-factor authentication, for the VDE, that we are already doing, but which indicate how technology can increase protection and decrease the barriers to using confidential data.  Remote job submission (differential privacy).  Researcher credentialing (how do you enforce agreements).</a:t>
            </a:r>
            <a:endParaRPr lang="en-US" dirty="0" smtClean="0"/>
          </a:p>
          <a:p>
            <a:endParaRPr lang="en-US" dirty="0"/>
          </a:p>
        </p:txBody>
      </p:sp>
      <p:sp>
        <p:nvSpPr>
          <p:cNvPr id="4" name="Slide Number Placeholder 3"/>
          <p:cNvSpPr>
            <a:spLocks noGrp="1"/>
          </p:cNvSpPr>
          <p:nvPr>
            <p:ph type="sldNum" sz="quarter" idx="10"/>
          </p:nvPr>
        </p:nvSpPr>
        <p:spPr/>
        <p:txBody>
          <a:bodyPr/>
          <a:lstStyle/>
          <a:p>
            <a:fld id="{05137567-5C9E-4C71-9D70-2FB1B3103B4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6882819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222222"/>
                </a:solidFill>
                <a:latin typeface="trebuchet ms" panose="020B0603020202020204" pitchFamily="34" charset="0"/>
              </a:rPr>
              <a:t>Ideas:</a:t>
            </a:r>
            <a:r>
              <a:rPr lang="en-US" baseline="0" dirty="0" smtClean="0">
                <a:solidFill>
                  <a:srgbClr val="222222"/>
                </a:solidFill>
                <a:latin typeface="trebuchet ms" panose="020B0603020202020204" pitchFamily="34" charset="0"/>
              </a:rPr>
              <a:t> </a:t>
            </a:r>
            <a:r>
              <a:rPr lang="en-US" dirty="0" smtClean="0">
                <a:solidFill>
                  <a:srgbClr val="222222"/>
                </a:solidFill>
                <a:latin typeface="trebuchet ms" panose="020B0603020202020204" pitchFamily="34" charset="0"/>
              </a:rPr>
              <a:t>Proposed researcher credentialing system, the interaction of safe data/safe people/safe places, increased risk associated with data linkages and new types of data (e.g., geospatial), and other approaches such as differential privacy and a privacy budget for managing  access to/release of analysis of confidential data). We could also talk about technological improvements, such as two-factor authentication, for the VDE, that we are already doing, but which indicate how technology can increase protection and decrease the barriers to using confidential data.  Remote job submission (differential privacy).  Researcher credentialing (how do you enforce agreements).</a:t>
            </a:r>
            <a:endParaRPr lang="en-US" dirty="0" smtClean="0"/>
          </a:p>
          <a:p>
            <a:endParaRPr lang="en-US" dirty="0"/>
          </a:p>
        </p:txBody>
      </p:sp>
      <p:sp>
        <p:nvSpPr>
          <p:cNvPr id="4" name="Slide Number Placeholder 3"/>
          <p:cNvSpPr>
            <a:spLocks noGrp="1"/>
          </p:cNvSpPr>
          <p:nvPr>
            <p:ph type="sldNum" sz="quarter" idx="10"/>
          </p:nvPr>
        </p:nvSpPr>
        <p:spPr/>
        <p:txBody>
          <a:bodyPr/>
          <a:lstStyle/>
          <a:p>
            <a:fld id="{05137567-5C9E-4C71-9D70-2FB1B3103B4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1829778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137567-5C9E-4C71-9D70-2FB1B3103B4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40692403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137567-5C9E-4C71-9D70-2FB1B3103B4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5765911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137567-5C9E-4C71-9D70-2FB1B3103B4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48652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137567-5C9E-4C71-9D70-2FB1B3103B4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7952194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137567-5C9E-4C71-9D70-2FB1B3103B4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6959089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137567-5C9E-4C71-9D70-2FB1B3103B4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5912964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137567-5C9E-4C71-9D70-2FB1B3103B4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9946623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905000"/>
            <a:ext cx="5181600" cy="2209800"/>
          </a:xfrm>
        </p:spPr>
        <p:txBody>
          <a:bodyPr/>
          <a:lstStyle>
            <a:lvl1pPr>
              <a:defRPr>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06188" y="4419600"/>
            <a:ext cx="5413612" cy="1676400"/>
          </a:xfrm>
        </p:spPr>
        <p:txBody>
          <a:bodyPr/>
          <a:lstStyle>
            <a:lvl1pPr marL="0" indent="0" algn="l">
              <a:buNone/>
              <a:defRPr>
                <a:solidFill>
                  <a:srgbClr val="FFFFFF"/>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Tree>
    <p:extLst>
      <p:ext uri="{BB962C8B-B14F-4D97-AF65-F5344CB8AC3E}">
        <p14:creationId xmlns:p14="http://schemas.microsoft.com/office/powerpoint/2010/main" val="2512716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59472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ior no backgroun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685800" y="2286000"/>
            <a:ext cx="77724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18739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erior gradient only">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Content Placeholder 3"/>
          <p:cNvSpPr>
            <a:spLocks noGrp="1"/>
          </p:cNvSpPr>
          <p:nvPr>
            <p:ph sz="quarter" idx="10"/>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60066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erior no black bars">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685800" y="2362200"/>
            <a:ext cx="77724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54028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969864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30713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30275"/>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219075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830512"/>
            <a:ext cx="4040188" cy="34940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219075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830512"/>
            <a:ext cx="4041775" cy="34940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861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007307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7838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04887"/>
            <a:ext cx="30083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1004887"/>
            <a:ext cx="5111750" cy="53197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166938"/>
            <a:ext cx="3008313" cy="41576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241314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52578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0699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824538"/>
            <a:ext cx="5486400" cy="5762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188919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654316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990600"/>
            <a:ext cx="1943100" cy="5334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990600"/>
            <a:ext cx="5676900" cy="533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421349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09600" y="1905000"/>
            <a:ext cx="5181600" cy="2209800"/>
          </a:xfrm>
        </p:spPr>
        <p:txBody>
          <a:bodyPr/>
          <a:lstStyle>
            <a:lvl1pPr>
              <a:defRPr>
                <a:solidFill>
                  <a:schemeClr val="bg1"/>
                </a:solidFill>
              </a:defRPr>
            </a:lvl1pPr>
          </a:lstStyle>
          <a:p>
            <a:r>
              <a:rPr lang="en-US" dirty="0" smtClean="0"/>
              <a:t>CNS Technology Update</a:t>
            </a:r>
            <a:endParaRPr lang="en-US" dirty="0"/>
          </a:p>
        </p:txBody>
      </p:sp>
      <p:sp>
        <p:nvSpPr>
          <p:cNvPr id="3" name="Subtitle 2"/>
          <p:cNvSpPr>
            <a:spLocks noGrp="1"/>
          </p:cNvSpPr>
          <p:nvPr>
            <p:ph type="subTitle" idx="1" hasCustomPrompt="1"/>
          </p:nvPr>
        </p:nvSpPr>
        <p:spPr>
          <a:xfrm>
            <a:off x="606188" y="4419600"/>
            <a:ext cx="5413612" cy="1676400"/>
          </a:xfrm>
        </p:spPr>
        <p:txBody>
          <a:bodyPr/>
          <a:lstStyle>
            <a:lvl1pPr marL="0" indent="0" algn="l">
              <a:buNone/>
              <a:defRPr>
                <a:solidFill>
                  <a:srgbClr val="FFFFFF"/>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Putting it into perspective</a:t>
            </a:r>
            <a:endParaRPr lang="en-US" dirty="0"/>
          </a:p>
        </p:txBody>
      </p:sp>
    </p:spTree>
    <p:extLst>
      <p:ext uri="{BB962C8B-B14F-4D97-AF65-F5344CB8AC3E}">
        <p14:creationId xmlns:p14="http://schemas.microsoft.com/office/powerpoint/2010/main" val="30605224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Agenda</a:t>
            </a:r>
            <a:endParaRPr lang="en-US" dirty="0"/>
          </a:p>
        </p:txBody>
      </p:sp>
      <p:sp>
        <p:nvSpPr>
          <p:cNvPr id="3" name="Content Placeholder 2"/>
          <p:cNvSpPr>
            <a:spLocks noGrp="1"/>
          </p:cNvSpPr>
          <p:nvPr>
            <p:ph idx="1" hasCustomPrompt="1"/>
          </p:nvPr>
        </p:nvSpPr>
        <p:spPr/>
        <p:txBody>
          <a:bodyPr/>
          <a:lstStyle/>
          <a:p>
            <a:pPr lvl="0"/>
            <a:r>
              <a:rPr lang="en-US" dirty="0" smtClean="0"/>
              <a:t>FLAME – Future fit into ICPSR Technology</a:t>
            </a:r>
          </a:p>
          <a:p>
            <a:pPr lvl="1"/>
            <a:r>
              <a:rPr lang="en-US" dirty="0" smtClean="0"/>
              <a:t>Open Archive Information System Standard</a:t>
            </a:r>
          </a:p>
          <a:p>
            <a:pPr lvl="0"/>
            <a:r>
              <a:rPr lang="en-US" dirty="0" smtClean="0"/>
              <a:t>Architecture</a:t>
            </a:r>
          </a:p>
          <a:p>
            <a:pPr lvl="0"/>
            <a:r>
              <a:rPr lang="en-US" dirty="0" smtClean="0"/>
              <a:t>Features and Benefits</a:t>
            </a:r>
          </a:p>
          <a:p>
            <a:pPr lvl="0"/>
            <a:r>
              <a:rPr lang="en-US" dirty="0" smtClean="0"/>
              <a:t>Road Map</a:t>
            </a:r>
          </a:p>
          <a:p>
            <a:pPr lvl="0"/>
            <a:r>
              <a:rPr lang="en-US" dirty="0" smtClean="0"/>
              <a:t>Q &amp; A</a:t>
            </a:r>
            <a:endParaRPr lang="en-US" dirty="0"/>
          </a:p>
        </p:txBody>
      </p:sp>
    </p:spTree>
    <p:extLst>
      <p:ext uri="{BB962C8B-B14F-4D97-AF65-F5344CB8AC3E}">
        <p14:creationId xmlns:p14="http://schemas.microsoft.com/office/powerpoint/2010/main" val="23535559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6916643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terior no background">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685800" y="2286000"/>
            <a:ext cx="77724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918983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terior gradient only">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Content Placeholder 3"/>
          <p:cNvSpPr>
            <a:spLocks noGrp="1"/>
          </p:cNvSpPr>
          <p:nvPr>
            <p:ph sz="quarter" idx="10"/>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84961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terior no black bars">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685800" y="2362200"/>
            <a:ext cx="77724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454912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9985801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700346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30275"/>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219075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830512"/>
            <a:ext cx="4040188" cy="34940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219075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830512"/>
            <a:ext cx="4041775" cy="34940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561861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992324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894948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04887"/>
            <a:ext cx="30083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1004887"/>
            <a:ext cx="5111750" cy="53197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166938"/>
            <a:ext cx="3008313" cy="41576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8458675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52578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0699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824538"/>
            <a:ext cx="5486400" cy="5762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7381777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76341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990600"/>
            <a:ext cx="1943100" cy="5334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990600"/>
            <a:ext cx="5676900" cy="533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81461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6.jpeg"/><Relationship Id="rId2" Type="http://schemas.openxmlformats.org/officeDocument/2006/relationships/slideLayout" Target="../slideLayouts/slideLayout16.xml"/><Relationship Id="rId16"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1066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a:p>
        </p:txBody>
      </p:sp>
      <p:sp>
        <p:nvSpPr>
          <p:cNvPr id="1027" name="Rectangle 3"/>
          <p:cNvSpPr>
            <a:spLocks noGrp="1" noChangeArrowheads="1"/>
          </p:cNvSpPr>
          <p:nvPr>
            <p:ph type="body" idx="1"/>
          </p:nvPr>
        </p:nvSpPr>
        <p:spPr bwMode="auto">
          <a:xfrm>
            <a:off x="685800" y="22860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61" r:id="rId3"/>
    <p:sldLayoutId id="2147483662" r:id="rId4"/>
    <p:sldLayoutId id="2147483663"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xStyles>
    <p:titleStyle>
      <a:lvl1pPr algn="l" rtl="0" eaLnBrk="1" fontAlgn="base" hangingPunct="1">
        <a:spcBef>
          <a:spcPct val="0"/>
        </a:spcBef>
        <a:spcAft>
          <a:spcPct val="0"/>
        </a:spcAft>
        <a:defRPr sz="3600" b="1">
          <a:solidFill>
            <a:schemeClr val="tx2"/>
          </a:solidFill>
          <a:latin typeface="+mj-lt"/>
          <a:ea typeface="ＭＳ Ｐゴシック" charset="0"/>
          <a:cs typeface="ＭＳ Ｐゴシック" charset="0"/>
        </a:defRPr>
      </a:lvl1pPr>
      <a:lvl2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2pPr>
      <a:lvl3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3pPr>
      <a:lvl4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4pPr>
      <a:lvl5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5pPr>
      <a:lvl6pPr marL="457200" algn="l" rtl="0" eaLnBrk="1" fontAlgn="base" hangingPunct="1">
        <a:spcBef>
          <a:spcPct val="0"/>
        </a:spcBef>
        <a:spcAft>
          <a:spcPct val="0"/>
        </a:spcAft>
        <a:defRPr sz="3600" b="1">
          <a:solidFill>
            <a:schemeClr val="tx2"/>
          </a:solidFill>
          <a:latin typeface="Verdana" charset="0"/>
        </a:defRPr>
      </a:lvl6pPr>
      <a:lvl7pPr marL="914400" algn="l" rtl="0" eaLnBrk="1" fontAlgn="base" hangingPunct="1">
        <a:spcBef>
          <a:spcPct val="0"/>
        </a:spcBef>
        <a:spcAft>
          <a:spcPct val="0"/>
        </a:spcAft>
        <a:defRPr sz="3600" b="1">
          <a:solidFill>
            <a:schemeClr val="tx2"/>
          </a:solidFill>
          <a:latin typeface="Verdana" charset="0"/>
        </a:defRPr>
      </a:lvl7pPr>
      <a:lvl8pPr marL="1371600" algn="l" rtl="0" eaLnBrk="1" fontAlgn="base" hangingPunct="1">
        <a:spcBef>
          <a:spcPct val="0"/>
        </a:spcBef>
        <a:spcAft>
          <a:spcPct val="0"/>
        </a:spcAft>
        <a:defRPr sz="3600" b="1">
          <a:solidFill>
            <a:schemeClr val="tx2"/>
          </a:solidFill>
          <a:latin typeface="Verdana" charset="0"/>
        </a:defRPr>
      </a:lvl8pPr>
      <a:lvl9pPr marL="1828800" algn="l" rtl="0" eaLnBrk="1" fontAlgn="base" hangingPunct="1">
        <a:spcBef>
          <a:spcPct val="0"/>
        </a:spcBef>
        <a:spcAft>
          <a:spcPct val="0"/>
        </a:spcAft>
        <a:defRPr sz="3600" b="1">
          <a:solidFill>
            <a:schemeClr val="tx2"/>
          </a:solidFill>
          <a:latin typeface="Verdana" charset="0"/>
        </a:defRPr>
      </a:lvl9pPr>
    </p:titleStyle>
    <p:bodyStyle>
      <a:lvl1pPr marL="342900" indent="-342900" algn="l" rtl="0" eaLnBrk="1" fontAlgn="base" hangingPunct="1">
        <a:spcBef>
          <a:spcPct val="20000"/>
        </a:spcBef>
        <a:spcAft>
          <a:spcPct val="0"/>
        </a:spcAft>
        <a:buChar char="•"/>
        <a:defRPr sz="3000">
          <a:solidFill>
            <a:schemeClr val="tx1"/>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har char="–"/>
        <a:defRPr sz="2800">
          <a:solidFill>
            <a:schemeClr val="tx1"/>
          </a:solidFill>
          <a:latin typeface="+mn-lt"/>
          <a:ea typeface="ＭＳ Ｐゴシック" charset="-128"/>
        </a:defRPr>
      </a:lvl2pPr>
      <a:lvl3pPr marL="1143000" indent="-228600" algn="l" rtl="0" eaLnBrk="1" fontAlgn="base" hangingPunct="1">
        <a:spcBef>
          <a:spcPct val="20000"/>
        </a:spcBef>
        <a:spcAft>
          <a:spcPct val="0"/>
        </a:spcAft>
        <a:buChar char="•"/>
        <a:defRPr sz="2400">
          <a:solidFill>
            <a:schemeClr val="tx1"/>
          </a:solidFill>
          <a:latin typeface="+mn-lt"/>
          <a:ea typeface="ＭＳ Ｐゴシック" charset="-128"/>
        </a:defRPr>
      </a:lvl3pPr>
      <a:lvl4pPr marL="1600200" indent="-228600" algn="l" rtl="0" eaLnBrk="1" fontAlgn="base" hangingPunct="1">
        <a:spcBef>
          <a:spcPct val="20000"/>
        </a:spcBef>
        <a:spcAft>
          <a:spcPct val="0"/>
        </a:spcAft>
        <a:buChar char="–"/>
        <a:defRPr sz="2000">
          <a:solidFill>
            <a:schemeClr val="tx1"/>
          </a:solidFill>
          <a:latin typeface="+mn-lt"/>
          <a:ea typeface="ＭＳ Ｐゴシック" charset="-128"/>
        </a:defRPr>
      </a:lvl4pPr>
      <a:lvl5pPr marL="2057400" indent="-228600" algn="l" rtl="0" eaLnBrk="1" fontAlgn="base" hangingPunct="1">
        <a:spcBef>
          <a:spcPct val="20000"/>
        </a:spcBef>
        <a:spcAft>
          <a:spcPct val="0"/>
        </a:spcAft>
        <a:buChar char="»"/>
        <a:defRPr sz="2000">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7"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1066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dirty="0" smtClean="0"/>
              <a:t>Agenda</a:t>
            </a:r>
            <a:endParaRPr lang="en-US" dirty="0"/>
          </a:p>
        </p:txBody>
      </p:sp>
      <p:sp>
        <p:nvSpPr>
          <p:cNvPr id="1027" name="Rectangle 3"/>
          <p:cNvSpPr>
            <a:spLocks noGrp="1" noChangeArrowheads="1"/>
          </p:cNvSpPr>
          <p:nvPr>
            <p:ph type="body" idx="1"/>
          </p:nvPr>
        </p:nvSpPr>
        <p:spPr bwMode="auto">
          <a:xfrm>
            <a:off x="685800" y="22860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smtClean="0"/>
              <a:t>FLAME – Future fit into ICPSR Technology</a:t>
            </a:r>
          </a:p>
          <a:p>
            <a:pPr lvl="1"/>
            <a:r>
              <a:rPr lang="en-US" dirty="0" smtClean="0"/>
              <a:t>Open Archive Information System Standard</a:t>
            </a:r>
          </a:p>
          <a:p>
            <a:pPr lvl="0"/>
            <a:r>
              <a:rPr lang="en-US" dirty="0" smtClean="0"/>
              <a:t>Architecture</a:t>
            </a:r>
          </a:p>
          <a:p>
            <a:pPr lvl="0"/>
            <a:r>
              <a:rPr lang="en-US" dirty="0" smtClean="0"/>
              <a:t>Features and Benefits</a:t>
            </a:r>
          </a:p>
          <a:p>
            <a:pPr lvl="0"/>
            <a:r>
              <a:rPr lang="en-US" dirty="0" smtClean="0"/>
              <a:t>Road Map</a:t>
            </a:r>
          </a:p>
          <a:p>
            <a:pPr lvl="0"/>
            <a:r>
              <a:rPr lang="en-US" dirty="0" smtClean="0"/>
              <a:t>Q &amp; A</a:t>
            </a:r>
            <a:endParaRPr lang="en-US" dirty="0"/>
          </a:p>
        </p:txBody>
      </p:sp>
    </p:spTree>
    <p:extLst>
      <p:ext uri="{BB962C8B-B14F-4D97-AF65-F5344CB8AC3E}">
        <p14:creationId xmlns:p14="http://schemas.microsoft.com/office/powerpoint/2010/main" val="22484887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Lst>
  <p:txStyles>
    <p:titleStyle>
      <a:lvl1pPr algn="l" rtl="0" eaLnBrk="1" fontAlgn="base" hangingPunct="1">
        <a:spcBef>
          <a:spcPct val="0"/>
        </a:spcBef>
        <a:spcAft>
          <a:spcPct val="0"/>
        </a:spcAft>
        <a:defRPr sz="3600" b="1">
          <a:solidFill>
            <a:schemeClr val="tx2"/>
          </a:solidFill>
          <a:latin typeface="+mj-lt"/>
          <a:ea typeface="ＭＳ Ｐゴシック" charset="0"/>
          <a:cs typeface="ＭＳ Ｐゴシック" charset="0"/>
        </a:defRPr>
      </a:lvl1pPr>
      <a:lvl2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2pPr>
      <a:lvl3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3pPr>
      <a:lvl4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4pPr>
      <a:lvl5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5pPr>
      <a:lvl6pPr marL="457200" algn="l" rtl="0" eaLnBrk="1" fontAlgn="base" hangingPunct="1">
        <a:spcBef>
          <a:spcPct val="0"/>
        </a:spcBef>
        <a:spcAft>
          <a:spcPct val="0"/>
        </a:spcAft>
        <a:defRPr sz="3600" b="1">
          <a:solidFill>
            <a:schemeClr val="tx2"/>
          </a:solidFill>
          <a:latin typeface="Verdana" charset="0"/>
        </a:defRPr>
      </a:lvl6pPr>
      <a:lvl7pPr marL="914400" algn="l" rtl="0" eaLnBrk="1" fontAlgn="base" hangingPunct="1">
        <a:spcBef>
          <a:spcPct val="0"/>
        </a:spcBef>
        <a:spcAft>
          <a:spcPct val="0"/>
        </a:spcAft>
        <a:defRPr sz="3600" b="1">
          <a:solidFill>
            <a:schemeClr val="tx2"/>
          </a:solidFill>
          <a:latin typeface="Verdana" charset="0"/>
        </a:defRPr>
      </a:lvl7pPr>
      <a:lvl8pPr marL="1371600" algn="l" rtl="0" eaLnBrk="1" fontAlgn="base" hangingPunct="1">
        <a:spcBef>
          <a:spcPct val="0"/>
        </a:spcBef>
        <a:spcAft>
          <a:spcPct val="0"/>
        </a:spcAft>
        <a:defRPr sz="3600" b="1">
          <a:solidFill>
            <a:schemeClr val="tx2"/>
          </a:solidFill>
          <a:latin typeface="Verdana" charset="0"/>
        </a:defRPr>
      </a:lvl8pPr>
      <a:lvl9pPr marL="1828800" algn="l" rtl="0" eaLnBrk="1" fontAlgn="base" hangingPunct="1">
        <a:spcBef>
          <a:spcPct val="0"/>
        </a:spcBef>
        <a:spcAft>
          <a:spcPct val="0"/>
        </a:spcAft>
        <a:defRPr sz="3600" b="1">
          <a:solidFill>
            <a:schemeClr val="tx2"/>
          </a:solidFill>
          <a:latin typeface="Verdana" charset="0"/>
        </a:defRPr>
      </a:lvl9pPr>
    </p:titleStyle>
    <p:bodyStyle>
      <a:lvl1pPr marL="342900" indent="-342900" algn="l" rtl="0" eaLnBrk="1" fontAlgn="base" hangingPunct="1">
        <a:spcBef>
          <a:spcPct val="20000"/>
        </a:spcBef>
        <a:spcAft>
          <a:spcPct val="0"/>
        </a:spcAft>
        <a:buChar char="•"/>
        <a:defRPr sz="3000" baseline="0">
          <a:solidFill>
            <a:schemeClr val="tx1"/>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har char="–"/>
        <a:defRPr sz="2800" baseline="0">
          <a:solidFill>
            <a:schemeClr val="tx1"/>
          </a:solidFill>
          <a:latin typeface="+mn-lt"/>
          <a:ea typeface="ＭＳ Ｐゴシック" charset="-128"/>
        </a:defRPr>
      </a:lvl2pPr>
      <a:lvl3pPr marL="1143000" indent="-228600" algn="l" rtl="0" eaLnBrk="1" fontAlgn="base" hangingPunct="1">
        <a:spcBef>
          <a:spcPct val="20000"/>
        </a:spcBef>
        <a:spcAft>
          <a:spcPct val="0"/>
        </a:spcAft>
        <a:buChar char="•"/>
        <a:defRPr sz="2400">
          <a:solidFill>
            <a:schemeClr val="tx1"/>
          </a:solidFill>
          <a:latin typeface="+mn-lt"/>
          <a:ea typeface="ＭＳ Ｐゴシック" charset="-128"/>
        </a:defRPr>
      </a:lvl3pPr>
      <a:lvl4pPr marL="1600200" indent="-228600" algn="l" rtl="0" eaLnBrk="1" fontAlgn="base" hangingPunct="1">
        <a:spcBef>
          <a:spcPct val="20000"/>
        </a:spcBef>
        <a:spcAft>
          <a:spcPct val="0"/>
        </a:spcAft>
        <a:buChar char="–"/>
        <a:defRPr sz="2000">
          <a:solidFill>
            <a:schemeClr val="tx1"/>
          </a:solidFill>
          <a:latin typeface="+mn-lt"/>
          <a:ea typeface="ＭＳ Ｐゴシック" charset="-128"/>
        </a:defRPr>
      </a:lvl4pPr>
      <a:lvl5pPr marL="2057400" indent="-228600" algn="l" rtl="0" eaLnBrk="1" fontAlgn="base" hangingPunct="1">
        <a:spcBef>
          <a:spcPct val="20000"/>
        </a:spcBef>
        <a:spcAft>
          <a:spcPct val="0"/>
        </a:spcAft>
        <a:buChar char="»"/>
        <a:defRPr sz="2000">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community.amstat.org/cpc/methods/methodse_further_refs" TargetMode="External"/><Relationship Id="rId2" Type="http://schemas.openxmlformats.org/officeDocument/2006/relationships/hyperlink" Target="https://www.hhs.gov/sites/default/files/spwp22.pdf" TargetMode="External"/><Relationship Id="rId1" Type="http://schemas.openxmlformats.org/officeDocument/2006/relationships/slideLayout" Target="../slideLayouts/slideLayout2.xml"/><Relationship Id="rId4" Type="http://schemas.openxmlformats.org/officeDocument/2006/relationships/hyperlink" Target="http://www.icpsr.umich.edu/icpsrweb/content/datamanagement/confidentiality/"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techaticpsr.blogspot.nl/2012/09/introducing-icpsrs-virtual-data-enclave.html" TargetMode="External"/><Relationship Id="rId2" Type="http://schemas.openxmlformats.org/officeDocument/2006/relationships/hyperlink" Target="http://www.icpsr.umich.edu/files/ICPSR/access/restricted/all.pdf" TargetMode="External"/><Relationship Id="rId1" Type="http://schemas.openxmlformats.org/officeDocument/2006/relationships/slideLayout" Target="../slideLayouts/slideLayout2.xml"/><Relationship Id="rId4" Type="http://schemas.openxmlformats.org/officeDocument/2006/relationships/hyperlink" Target="http://www.icpsr.umich.edu/icpsrweb/content/ICPSR/access/restricted/enclave.html"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bit.ly/Vi3RXd"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bit.ly/Vi3RXd"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hyperlink" Target="http://bit.ly/Vi3RXd"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bit.ly/Vi3RXd"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icpsr.umich.edu/files/NAHDAP/NAHDAP-RestrictedDataProcedures.pdf" TargetMode="External"/><Relationship Id="rId2" Type="http://schemas.openxmlformats.org/officeDocument/2006/relationships/hyperlink" Target="http://www.icpsr.umich.edu/files/NAHDAP/GenericRDAAgreement.pdf" TargetMode="External"/><Relationship Id="rId1" Type="http://schemas.openxmlformats.org/officeDocument/2006/relationships/slideLayout" Target="../slideLayouts/slideLayout2.xml"/><Relationship Id="rId4" Type="http://schemas.openxmlformats.org/officeDocument/2006/relationships/hyperlink" Target="http://bit.ly/Vi3RXd"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596153" y="2590800"/>
            <a:ext cx="710004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tx2"/>
                </a:solidFill>
                <a:latin typeface="+mj-lt"/>
                <a:ea typeface="ＭＳ Ｐゴシック" charset="0"/>
                <a:cs typeface="ＭＳ Ｐゴシック" charset="0"/>
              </a:defRPr>
            </a:lvl1pPr>
            <a:lvl2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2pPr>
            <a:lvl3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3pPr>
            <a:lvl4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4pPr>
            <a:lvl5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5pPr>
            <a:lvl6pPr marL="457200" algn="l" rtl="0" eaLnBrk="1" fontAlgn="base" hangingPunct="1">
              <a:spcBef>
                <a:spcPct val="0"/>
              </a:spcBef>
              <a:spcAft>
                <a:spcPct val="0"/>
              </a:spcAft>
              <a:defRPr sz="3600" b="1">
                <a:solidFill>
                  <a:schemeClr val="tx2"/>
                </a:solidFill>
                <a:latin typeface="Verdana" charset="0"/>
              </a:defRPr>
            </a:lvl6pPr>
            <a:lvl7pPr marL="914400" algn="l" rtl="0" eaLnBrk="1" fontAlgn="base" hangingPunct="1">
              <a:spcBef>
                <a:spcPct val="0"/>
              </a:spcBef>
              <a:spcAft>
                <a:spcPct val="0"/>
              </a:spcAft>
              <a:defRPr sz="3600" b="1">
                <a:solidFill>
                  <a:schemeClr val="tx2"/>
                </a:solidFill>
                <a:latin typeface="Verdana" charset="0"/>
              </a:defRPr>
            </a:lvl7pPr>
            <a:lvl8pPr marL="1371600" algn="l" rtl="0" eaLnBrk="1" fontAlgn="base" hangingPunct="1">
              <a:spcBef>
                <a:spcPct val="0"/>
              </a:spcBef>
              <a:spcAft>
                <a:spcPct val="0"/>
              </a:spcAft>
              <a:defRPr sz="3600" b="1">
                <a:solidFill>
                  <a:schemeClr val="tx2"/>
                </a:solidFill>
                <a:latin typeface="Verdana" charset="0"/>
              </a:defRPr>
            </a:lvl8pPr>
            <a:lvl9pPr marL="1828800" algn="l" rtl="0" eaLnBrk="1" fontAlgn="base" hangingPunct="1">
              <a:spcBef>
                <a:spcPct val="0"/>
              </a:spcBef>
              <a:spcAft>
                <a:spcPct val="0"/>
              </a:spcAft>
              <a:defRPr sz="3600" b="1">
                <a:solidFill>
                  <a:schemeClr val="tx2"/>
                </a:solidFill>
                <a:latin typeface="Verdana" charset="0"/>
              </a:defRPr>
            </a:lvl9pPr>
          </a:lstStyle>
          <a:p>
            <a:r>
              <a:rPr lang="en-US" kern="0" dirty="0" smtClean="0">
                <a:solidFill>
                  <a:srgbClr val="0C266C"/>
                </a:solidFill>
              </a:rPr>
              <a:t>Sharing Sensitive </a:t>
            </a:r>
          </a:p>
          <a:p>
            <a:r>
              <a:rPr lang="en-US" kern="0" dirty="0" smtClean="0">
                <a:solidFill>
                  <a:srgbClr val="0C266C"/>
                </a:solidFill>
              </a:rPr>
              <a:t>Social and Behavioral Science Data</a:t>
            </a:r>
            <a:endParaRPr lang="en-US" kern="0" dirty="0">
              <a:solidFill>
                <a:srgbClr val="0C266C"/>
              </a:solidFill>
            </a:endParaRPr>
          </a:p>
        </p:txBody>
      </p:sp>
      <p:sp>
        <p:nvSpPr>
          <p:cNvPr id="5" name="Subtitle 2"/>
          <p:cNvSpPr txBox="1">
            <a:spLocks/>
          </p:cNvSpPr>
          <p:nvPr/>
        </p:nvSpPr>
        <p:spPr>
          <a:xfrm>
            <a:off x="609600" y="5181600"/>
            <a:ext cx="7547212" cy="1066800"/>
          </a:xfrm>
          <a:prstGeom prst="rect">
            <a:avLst/>
          </a:prstGeom>
        </p:spPr>
        <p:txBody>
          <a:bodyPr/>
          <a:lstStyle>
            <a:lvl1pPr marL="342900" indent="-342900" algn="l" rtl="0" eaLnBrk="1" fontAlgn="base" hangingPunct="1">
              <a:spcBef>
                <a:spcPct val="20000"/>
              </a:spcBef>
              <a:spcAft>
                <a:spcPct val="0"/>
              </a:spcAft>
              <a:buChar char="•"/>
              <a:defRPr sz="3000" baseline="0">
                <a:solidFill>
                  <a:schemeClr val="tx1"/>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har char="–"/>
              <a:defRPr sz="2800" baseline="0">
                <a:solidFill>
                  <a:schemeClr val="tx1"/>
                </a:solidFill>
                <a:latin typeface="+mn-lt"/>
                <a:ea typeface="ＭＳ Ｐゴシック" charset="-128"/>
              </a:defRPr>
            </a:lvl2pPr>
            <a:lvl3pPr marL="1143000" indent="-228600" algn="l" rtl="0" eaLnBrk="1" fontAlgn="base" hangingPunct="1">
              <a:spcBef>
                <a:spcPct val="20000"/>
              </a:spcBef>
              <a:spcAft>
                <a:spcPct val="0"/>
              </a:spcAft>
              <a:buChar char="•"/>
              <a:defRPr sz="2400">
                <a:solidFill>
                  <a:schemeClr val="tx1"/>
                </a:solidFill>
                <a:latin typeface="+mn-lt"/>
                <a:ea typeface="ＭＳ Ｐゴシック" charset="-128"/>
              </a:defRPr>
            </a:lvl3pPr>
            <a:lvl4pPr marL="1600200" indent="-228600" algn="l" rtl="0" eaLnBrk="1" fontAlgn="base" hangingPunct="1">
              <a:spcBef>
                <a:spcPct val="20000"/>
              </a:spcBef>
              <a:spcAft>
                <a:spcPct val="0"/>
              </a:spcAft>
              <a:buChar char="–"/>
              <a:defRPr sz="2000">
                <a:solidFill>
                  <a:schemeClr val="tx1"/>
                </a:solidFill>
                <a:latin typeface="+mn-lt"/>
                <a:ea typeface="ＭＳ Ｐゴシック" charset="-128"/>
              </a:defRPr>
            </a:lvl4pPr>
            <a:lvl5pPr marL="2057400" indent="-228600" algn="l" rtl="0" eaLnBrk="1" fontAlgn="base" hangingPunct="1">
              <a:spcBef>
                <a:spcPct val="20000"/>
              </a:spcBef>
              <a:spcAft>
                <a:spcPct val="0"/>
              </a:spcAft>
              <a:buChar char="»"/>
              <a:defRPr sz="2000">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charset="-128"/>
              </a:defRPr>
            </a:lvl9pPr>
          </a:lstStyle>
          <a:p>
            <a:pPr marL="0" indent="0">
              <a:spcBef>
                <a:spcPts val="0"/>
              </a:spcBef>
              <a:buFontTx/>
              <a:buNone/>
            </a:pPr>
            <a:r>
              <a:rPr lang="en-US" sz="2400" kern="0" dirty="0" smtClean="0">
                <a:solidFill>
                  <a:srgbClr val="0C266C"/>
                </a:solidFill>
              </a:rPr>
              <a:t>Margaret </a:t>
            </a:r>
            <a:r>
              <a:rPr lang="en-US" sz="2400" kern="0" dirty="0" err="1" smtClean="0">
                <a:solidFill>
                  <a:srgbClr val="0C266C"/>
                </a:solidFill>
              </a:rPr>
              <a:t>Levenstein</a:t>
            </a:r>
            <a:r>
              <a:rPr lang="en-US" sz="2400" kern="0" dirty="0" smtClean="0">
                <a:solidFill>
                  <a:srgbClr val="0C266C"/>
                </a:solidFill>
              </a:rPr>
              <a:t> &amp; Jared Lyle</a:t>
            </a:r>
          </a:p>
          <a:p>
            <a:pPr marL="0" indent="0">
              <a:spcBef>
                <a:spcPts val="0"/>
              </a:spcBef>
              <a:buFontTx/>
              <a:buNone/>
            </a:pPr>
            <a:r>
              <a:rPr lang="en-US" sz="2400" dirty="0" err="1" smtClean="0">
                <a:solidFill>
                  <a:srgbClr val="0C266C"/>
                </a:solidFill>
              </a:rPr>
              <a:t>SciDataCon</a:t>
            </a:r>
            <a:r>
              <a:rPr lang="en-US" sz="2400" dirty="0" smtClean="0">
                <a:solidFill>
                  <a:srgbClr val="0C266C"/>
                </a:solidFill>
              </a:rPr>
              <a:t> 2016</a:t>
            </a:r>
          </a:p>
          <a:p>
            <a:pPr marL="0" indent="0">
              <a:spcBef>
                <a:spcPts val="0"/>
              </a:spcBef>
              <a:buFontTx/>
              <a:buNone/>
            </a:pPr>
            <a:r>
              <a:rPr lang="en-US" sz="2400" kern="0" dirty="0" smtClean="0">
                <a:solidFill>
                  <a:srgbClr val="0C266C"/>
                </a:solidFill>
              </a:rPr>
              <a:t>12 September 2016</a:t>
            </a:r>
            <a:endParaRPr lang="en-US" sz="2400" kern="0" dirty="0">
              <a:solidFill>
                <a:srgbClr val="0C266C"/>
              </a:solidFill>
            </a:endParaRPr>
          </a:p>
        </p:txBody>
      </p:sp>
    </p:spTree>
    <p:extLst>
      <p:ext uri="{BB962C8B-B14F-4D97-AF65-F5344CB8AC3E}">
        <p14:creationId xmlns:p14="http://schemas.microsoft.com/office/powerpoint/2010/main" val="28545593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dirty="0" smtClean="0"/>
              <a:t>About ICPSR</a:t>
            </a:r>
            <a:endParaRPr lang="en-US" dirty="0"/>
          </a:p>
        </p:txBody>
      </p:sp>
      <p:sp>
        <p:nvSpPr>
          <p:cNvPr id="3" name="Content Placeholder 2"/>
          <p:cNvSpPr>
            <a:spLocks noGrp="1"/>
          </p:cNvSpPr>
          <p:nvPr>
            <p:ph sz="quarter" idx="10"/>
          </p:nvPr>
        </p:nvSpPr>
        <p:spPr>
          <a:xfrm>
            <a:off x="685800" y="1447800"/>
            <a:ext cx="7772400" cy="4114800"/>
          </a:xfrm>
        </p:spPr>
        <p:txBody>
          <a:bodyPr/>
          <a:lstStyle/>
          <a:p>
            <a:pPr>
              <a:spcBef>
                <a:spcPts val="0"/>
              </a:spcBef>
              <a:spcAft>
                <a:spcPts val="1200"/>
              </a:spcAft>
            </a:pPr>
            <a:r>
              <a:rPr lang="en-US" dirty="0" smtClean="0"/>
              <a:t>Founded in 1962 as a consortium of 21 universities to share the National Election Survey</a:t>
            </a:r>
          </a:p>
          <a:p>
            <a:pPr>
              <a:spcBef>
                <a:spcPts val="0"/>
              </a:spcBef>
              <a:spcAft>
                <a:spcPts val="1200"/>
              </a:spcAft>
            </a:pPr>
            <a:r>
              <a:rPr lang="en-US" dirty="0" smtClean="0"/>
              <a:t>Today: 750+ members around the world</a:t>
            </a:r>
          </a:p>
          <a:p>
            <a:pPr>
              <a:spcBef>
                <a:spcPts val="0"/>
              </a:spcBef>
              <a:spcAft>
                <a:spcPts val="1200"/>
              </a:spcAft>
            </a:pPr>
            <a:r>
              <a:rPr lang="en-US" dirty="0" smtClean="0"/>
              <a:t>Data dissemination for more than 20 federal and non-government sponsors</a:t>
            </a:r>
          </a:p>
        </p:txBody>
      </p:sp>
    </p:spTree>
    <p:extLst>
      <p:ext uri="{BB962C8B-B14F-4D97-AF65-F5344CB8AC3E}">
        <p14:creationId xmlns:p14="http://schemas.microsoft.com/office/powerpoint/2010/main" val="25882649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dirty="0" smtClean="0"/>
              <a:t>About ICPSR</a:t>
            </a:r>
            <a:endParaRPr lang="en-US" dirty="0"/>
          </a:p>
        </p:txBody>
      </p:sp>
      <p:sp>
        <p:nvSpPr>
          <p:cNvPr id="3" name="Content Placeholder 2"/>
          <p:cNvSpPr>
            <a:spLocks noGrp="1"/>
          </p:cNvSpPr>
          <p:nvPr>
            <p:ph sz="quarter" idx="10"/>
          </p:nvPr>
        </p:nvSpPr>
        <p:spPr>
          <a:xfrm>
            <a:off x="685800" y="1447800"/>
            <a:ext cx="7772400" cy="4114800"/>
          </a:xfrm>
        </p:spPr>
        <p:txBody>
          <a:bodyPr/>
          <a:lstStyle/>
          <a:p>
            <a:pPr>
              <a:spcBef>
                <a:spcPts val="0"/>
              </a:spcBef>
              <a:spcAft>
                <a:spcPts val="1200"/>
              </a:spcAft>
            </a:pPr>
            <a:r>
              <a:rPr lang="en-US" dirty="0" smtClean="0"/>
              <a:t>600,000+ visitors per year</a:t>
            </a:r>
          </a:p>
          <a:p>
            <a:pPr>
              <a:spcBef>
                <a:spcPts val="0"/>
              </a:spcBef>
              <a:spcAft>
                <a:spcPts val="1200"/>
              </a:spcAft>
            </a:pPr>
            <a:r>
              <a:rPr lang="en-US" dirty="0" smtClean="0"/>
              <a:t>9,000+ data collections (1,365 of these have at least one file that is restricted-use)</a:t>
            </a:r>
          </a:p>
          <a:p>
            <a:pPr>
              <a:spcBef>
                <a:spcPts val="0"/>
              </a:spcBef>
              <a:spcAft>
                <a:spcPts val="1200"/>
              </a:spcAft>
            </a:pPr>
            <a:r>
              <a:rPr lang="en-US" dirty="0" smtClean="0"/>
              <a:t>250,000+ files</a:t>
            </a:r>
          </a:p>
          <a:p>
            <a:pPr>
              <a:spcBef>
                <a:spcPts val="0"/>
              </a:spcBef>
              <a:spcAft>
                <a:spcPts val="1200"/>
              </a:spcAft>
            </a:pPr>
            <a:r>
              <a:rPr lang="en-US" dirty="0" smtClean="0"/>
              <a:t>Staff of 109</a:t>
            </a:r>
          </a:p>
        </p:txBody>
      </p:sp>
    </p:spTree>
    <p:extLst>
      <p:ext uri="{BB962C8B-B14F-4D97-AF65-F5344CB8AC3E}">
        <p14:creationId xmlns:p14="http://schemas.microsoft.com/office/powerpoint/2010/main" val="39306946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3"/>
          <p:cNvSpPr txBox="1">
            <a:spLocks noChangeArrowheads="1"/>
          </p:cNvSpPr>
          <p:nvPr/>
        </p:nvSpPr>
        <p:spPr>
          <a:xfrm>
            <a:off x="685800" y="1600200"/>
            <a:ext cx="7772400" cy="3810000"/>
          </a:xfrm>
          <a:prstGeom prst="rect">
            <a:avLst/>
          </a:prstGeom>
        </p:spPr>
        <p:txBody>
          <a:bodyPr>
            <a:normAutofit/>
          </a:bodyPr>
          <a:lstStyle>
            <a:lvl1pPr marL="342900" indent="-342900" algn="l" rtl="0" eaLnBrk="1" fontAlgn="base" hangingPunct="1">
              <a:spcBef>
                <a:spcPct val="20000"/>
              </a:spcBef>
              <a:spcAft>
                <a:spcPct val="0"/>
              </a:spcAft>
              <a:buChar char="•"/>
              <a:defRPr sz="3000">
                <a:solidFill>
                  <a:schemeClr val="tx1"/>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har char="–"/>
              <a:defRPr sz="2800">
                <a:solidFill>
                  <a:schemeClr val="tx1"/>
                </a:solidFill>
                <a:latin typeface="+mn-lt"/>
                <a:ea typeface="ＭＳ Ｐゴシック" charset="-128"/>
              </a:defRPr>
            </a:lvl2pPr>
            <a:lvl3pPr marL="1143000" indent="-228600" algn="l" rtl="0" eaLnBrk="1" fontAlgn="base" hangingPunct="1">
              <a:spcBef>
                <a:spcPct val="20000"/>
              </a:spcBef>
              <a:spcAft>
                <a:spcPct val="0"/>
              </a:spcAft>
              <a:buChar char="•"/>
              <a:defRPr sz="2400">
                <a:solidFill>
                  <a:schemeClr val="tx1"/>
                </a:solidFill>
                <a:latin typeface="+mn-lt"/>
                <a:ea typeface="ＭＳ Ｐゴシック" charset="-128"/>
              </a:defRPr>
            </a:lvl3pPr>
            <a:lvl4pPr marL="1600200" indent="-228600" algn="l" rtl="0" eaLnBrk="1" fontAlgn="base" hangingPunct="1">
              <a:spcBef>
                <a:spcPct val="20000"/>
              </a:spcBef>
              <a:spcAft>
                <a:spcPct val="0"/>
              </a:spcAft>
              <a:buChar char="–"/>
              <a:defRPr sz="2000">
                <a:solidFill>
                  <a:schemeClr val="tx1"/>
                </a:solidFill>
                <a:latin typeface="+mn-lt"/>
                <a:ea typeface="ＭＳ Ｐゴシック" charset="-128"/>
              </a:defRPr>
            </a:lvl4pPr>
            <a:lvl5pPr marL="2057400" indent="-228600" algn="l" rtl="0" eaLnBrk="1" fontAlgn="base" hangingPunct="1">
              <a:spcBef>
                <a:spcPct val="20000"/>
              </a:spcBef>
              <a:spcAft>
                <a:spcPct val="0"/>
              </a:spcAft>
              <a:buChar char="»"/>
              <a:defRPr sz="2000">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charset="-128"/>
              </a:defRPr>
            </a:lvl9pPr>
          </a:lstStyle>
          <a:p>
            <a:pPr>
              <a:spcBef>
                <a:spcPts val="0"/>
              </a:spcBef>
              <a:spcAft>
                <a:spcPts val="0"/>
              </a:spcAft>
            </a:pPr>
            <a:r>
              <a:rPr lang="en-US" dirty="0" smtClean="0"/>
              <a:t>Acquire and archive social science data</a:t>
            </a:r>
          </a:p>
          <a:p>
            <a:pPr>
              <a:spcBef>
                <a:spcPts val="0"/>
              </a:spcBef>
              <a:spcAft>
                <a:spcPts val="0"/>
              </a:spcAft>
            </a:pPr>
            <a:r>
              <a:rPr lang="en-US" dirty="0" smtClean="0"/>
              <a:t>Disseminate data to researchers</a:t>
            </a:r>
          </a:p>
          <a:p>
            <a:pPr>
              <a:spcBef>
                <a:spcPts val="0"/>
              </a:spcBef>
              <a:spcAft>
                <a:spcPts val="0"/>
              </a:spcAft>
            </a:pPr>
            <a:r>
              <a:rPr lang="en-US" dirty="0" smtClean="0"/>
              <a:t>Preserve data for future generations</a:t>
            </a:r>
          </a:p>
          <a:p>
            <a:pPr>
              <a:spcBef>
                <a:spcPts val="0"/>
              </a:spcBef>
              <a:spcAft>
                <a:spcPts val="0"/>
              </a:spcAft>
            </a:pPr>
            <a:r>
              <a:rPr lang="en-US" dirty="0" smtClean="0"/>
              <a:t>Provide training in quantitative methods</a:t>
            </a:r>
          </a:p>
          <a:p>
            <a:pPr marL="0" indent="0">
              <a:buFontTx/>
              <a:buNone/>
            </a:pPr>
            <a:endParaRPr lang="en-US" dirty="0" smtClean="0"/>
          </a:p>
        </p:txBody>
      </p:sp>
      <p:sp>
        <p:nvSpPr>
          <p:cNvPr id="3" name="Title 1"/>
          <p:cNvSpPr>
            <a:spLocks noGrp="1"/>
          </p:cNvSpPr>
          <p:nvPr>
            <p:ph type="title"/>
          </p:nvPr>
        </p:nvSpPr>
        <p:spPr>
          <a:xfrm>
            <a:off x="685800" y="457200"/>
            <a:ext cx="7772400" cy="1143000"/>
          </a:xfrm>
        </p:spPr>
        <p:txBody>
          <a:bodyPr/>
          <a:lstStyle/>
          <a:p>
            <a:r>
              <a:rPr lang="en-US" dirty="0" smtClean="0"/>
              <a:t>What we do</a:t>
            </a:r>
            <a:endParaRPr lang="en-US" dirty="0"/>
          </a:p>
        </p:txBody>
      </p:sp>
    </p:spTree>
    <p:extLst>
      <p:ext uri="{BB962C8B-B14F-4D97-AF65-F5344CB8AC3E}">
        <p14:creationId xmlns:p14="http://schemas.microsoft.com/office/powerpoint/2010/main" val="39091682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3111532" y="304800"/>
            <a:ext cx="2901885" cy="553998"/>
          </a:xfrm>
          <a:prstGeom prst="rect">
            <a:avLst/>
          </a:prstGeom>
          <a:noFill/>
        </p:spPr>
        <p:txBody>
          <a:bodyPr wrap="none" rtlCol="0">
            <a:spAutoFit/>
          </a:bodyPr>
          <a:lstStyle/>
          <a:p>
            <a:r>
              <a:rPr lang="en-US" sz="3000" dirty="0" smtClean="0">
                <a:latin typeface="Calibri" panose="020F0502020204030204" pitchFamily="34" charset="0"/>
              </a:rPr>
              <a:t>Quantitative data</a:t>
            </a:r>
            <a:endParaRPr lang="en-US" sz="3000" dirty="0">
              <a:latin typeface="Calibri" panose="020F0502020204030204" pitchFamily="34" charset="0"/>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752600"/>
            <a:ext cx="6838950" cy="2971800"/>
          </a:xfrm>
          <a:prstGeom prst="rect">
            <a:avLst/>
          </a:prstGeom>
          <a:noFill/>
          <a:ln w="9525" algn="ctr">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35125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7772400" cy="1143000"/>
          </a:xfrm>
        </p:spPr>
        <p:txBody>
          <a:bodyPr/>
          <a:lstStyle/>
          <a:p>
            <a:r>
              <a:rPr lang="en-US" dirty="0"/>
              <a:t>Emerging </a:t>
            </a:r>
            <a:r>
              <a:rPr lang="en-US" dirty="0" smtClean="0"/>
              <a:t>sources, types, and quantities </a:t>
            </a:r>
            <a:r>
              <a:rPr lang="en-US" dirty="0"/>
              <a:t>of </a:t>
            </a:r>
            <a:r>
              <a:rPr lang="en-US" dirty="0" smtClean="0"/>
              <a:t>data</a:t>
            </a:r>
            <a:endParaRPr lang="en-US" dirty="0"/>
          </a:p>
        </p:txBody>
      </p:sp>
      <p:sp>
        <p:nvSpPr>
          <p:cNvPr id="3" name="Content Placeholder 2"/>
          <p:cNvSpPr>
            <a:spLocks noGrp="1"/>
          </p:cNvSpPr>
          <p:nvPr>
            <p:ph sz="quarter" idx="10"/>
          </p:nvPr>
        </p:nvSpPr>
        <p:spPr>
          <a:xfrm>
            <a:off x="685800" y="1828800"/>
            <a:ext cx="7772400" cy="4114800"/>
          </a:xfrm>
        </p:spPr>
        <p:txBody>
          <a:bodyPr/>
          <a:lstStyle/>
          <a:p>
            <a:r>
              <a:rPr lang="en-US" dirty="0" smtClean="0"/>
              <a:t>Geo-spatial</a:t>
            </a:r>
          </a:p>
          <a:p>
            <a:r>
              <a:rPr lang="en-US" dirty="0" smtClean="0"/>
              <a:t>Video</a:t>
            </a:r>
          </a:p>
          <a:p>
            <a:r>
              <a:rPr lang="en-US" dirty="0" smtClean="0"/>
              <a:t>Administrative data</a:t>
            </a:r>
          </a:p>
          <a:p>
            <a:r>
              <a:rPr lang="en-US" dirty="0" smtClean="0"/>
              <a:t>Transactions</a:t>
            </a:r>
          </a:p>
          <a:p>
            <a:r>
              <a:rPr lang="en-US" dirty="0" smtClean="0"/>
              <a:t>Clicks</a:t>
            </a:r>
          </a:p>
          <a:p>
            <a:r>
              <a:rPr lang="en-US" dirty="0" smtClean="0"/>
              <a:t>Sensors</a:t>
            </a:r>
            <a:endParaRPr lang="en-US" dirty="0"/>
          </a:p>
        </p:txBody>
      </p:sp>
    </p:spTree>
    <p:extLst>
      <p:ext uri="{BB962C8B-B14F-4D97-AF65-F5344CB8AC3E}">
        <p14:creationId xmlns:p14="http://schemas.microsoft.com/office/powerpoint/2010/main" val="16196224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762000" y="31845"/>
            <a:ext cx="7772400" cy="1143000"/>
          </a:xfrm>
        </p:spPr>
        <p:txBody>
          <a:bodyPr/>
          <a:lstStyle/>
          <a:p>
            <a:r>
              <a:rPr lang="en-US" dirty="0"/>
              <a:t>Disclosure: Risk &amp; Harm</a:t>
            </a:r>
          </a:p>
        </p:txBody>
      </p:sp>
      <p:sp>
        <p:nvSpPr>
          <p:cNvPr id="167939" name="Rectangle 3"/>
          <p:cNvSpPr>
            <a:spLocks noGrp="1" noChangeArrowheads="1"/>
          </p:cNvSpPr>
          <p:nvPr>
            <p:ph type="body" idx="1"/>
          </p:nvPr>
        </p:nvSpPr>
        <p:spPr>
          <a:xfrm>
            <a:off x="609600" y="990600"/>
            <a:ext cx="8153400" cy="4267200"/>
          </a:xfrm>
        </p:spPr>
        <p:txBody>
          <a:bodyPr/>
          <a:lstStyle/>
          <a:p>
            <a:r>
              <a:rPr lang="en-US" dirty="0"/>
              <a:t>What do we promise when we conduct research about people? </a:t>
            </a:r>
          </a:p>
          <a:p>
            <a:pPr lvl="1"/>
            <a:r>
              <a:rPr lang="en-US" dirty="0"/>
              <a:t>That benefits (usually to society) outweigh risk of harm (usually to individual)</a:t>
            </a:r>
          </a:p>
          <a:p>
            <a:pPr lvl="1"/>
            <a:r>
              <a:rPr lang="en-US" dirty="0"/>
              <a:t>That we will protect confidentiality</a:t>
            </a:r>
          </a:p>
          <a:p>
            <a:r>
              <a:rPr lang="en-US" dirty="0"/>
              <a:t>Why is confidentiality so important?</a:t>
            </a:r>
          </a:p>
          <a:p>
            <a:pPr lvl="1"/>
            <a:r>
              <a:rPr lang="en-US" dirty="0"/>
              <a:t>Because people may reveal information to us that could cause them harm if revealed.</a:t>
            </a:r>
          </a:p>
          <a:p>
            <a:pPr lvl="1"/>
            <a:r>
              <a:rPr lang="en-US" dirty="0"/>
              <a:t>Examples: criminal activity, antisocial activity, medical conditions...</a:t>
            </a:r>
          </a:p>
        </p:txBody>
      </p:sp>
    </p:spTree>
    <p:extLst>
      <p:ext uri="{BB962C8B-B14F-4D97-AF65-F5344CB8AC3E}">
        <p14:creationId xmlns:p14="http://schemas.microsoft.com/office/powerpoint/2010/main" val="8092815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685800" y="152400"/>
            <a:ext cx="7772400" cy="1143000"/>
          </a:xfrm>
        </p:spPr>
        <p:txBody>
          <a:bodyPr/>
          <a:lstStyle/>
          <a:p>
            <a:r>
              <a:rPr lang="en-US"/>
              <a:t>What are We Afraid of...</a:t>
            </a:r>
          </a:p>
        </p:txBody>
      </p:sp>
      <p:sp>
        <p:nvSpPr>
          <p:cNvPr id="184323" name="Rectangle 3"/>
          <p:cNvSpPr>
            <a:spLocks noGrp="1" noChangeArrowheads="1"/>
          </p:cNvSpPr>
          <p:nvPr>
            <p:ph type="body" idx="1"/>
          </p:nvPr>
        </p:nvSpPr>
        <p:spPr>
          <a:xfrm>
            <a:off x="685800" y="1295400"/>
            <a:ext cx="7772400" cy="4114800"/>
          </a:xfrm>
        </p:spPr>
        <p:txBody>
          <a:bodyPr/>
          <a:lstStyle/>
          <a:p>
            <a:pPr marL="342900" lvl="1" indent="-342900">
              <a:buFontTx/>
              <a:buChar char="•"/>
            </a:pPr>
            <a:r>
              <a:rPr lang="en-US" dirty="0"/>
              <a:t>Direct </a:t>
            </a:r>
            <a:r>
              <a:rPr lang="en-US" dirty="0" smtClean="0"/>
              <a:t>Identifiers</a:t>
            </a:r>
            <a:endParaRPr lang="en-US" dirty="0"/>
          </a:p>
          <a:p>
            <a:pPr lvl="1"/>
            <a:r>
              <a:rPr lang="en-US" dirty="0" smtClean="0"/>
              <a:t>Inadvertent release of </a:t>
            </a:r>
            <a:r>
              <a:rPr lang="en-US" dirty="0"/>
              <a:t>unnecessary information (Name, phone number, SSN</a:t>
            </a:r>
            <a:r>
              <a:rPr lang="en-US" dirty="0" smtClean="0"/>
              <a:t>…)</a:t>
            </a:r>
          </a:p>
          <a:p>
            <a:pPr lvl="1"/>
            <a:r>
              <a:rPr lang="en-US" dirty="0" smtClean="0"/>
              <a:t>Direct </a:t>
            </a:r>
            <a:r>
              <a:rPr lang="en-US" dirty="0"/>
              <a:t>identifiers </a:t>
            </a:r>
            <a:r>
              <a:rPr lang="en-US" dirty="0" smtClean="0"/>
              <a:t>required for analysis (location</a:t>
            </a:r>
            <a:r>
              <a:rPr lang="en-US" dirty="0"/>
              <a:t>, genetic characteristics</a:t>
            </a:r>
            <a:r>
              <a:rPr lang="en-US" dirty="0" smtClean="0"/>
              <a:t>,…)</a:t>
            </a:r>
            <a:endParaRPr lang="en-US" dirty="0"/>
          </a:p>
          <a:p>
            <a:r>
              <a:rPr lang="en-US" dirty="0"/>
              <a:t>Indirect Identifiers</a:t>
            </a:r>
          </a:p>
          <a:p>
            <a:pPr lvl="1"/>
            <a:r>
              <a:rPr lang="en-US" dirty="0" smtClean="0"/>
              <a:t>Characteristics that identify a subject when combined (sex, race, age, education, occupation)</a:t>
            </a:r>
            <a:endParaRPr lang="en-US" dirty="0"/>
          </a:p>
        </p:txBody>
      </p:sp>
    </p:spTree>
    <p:extLst>
      <p:ext uri="{BB962C8B-B14F-4D97-AF65-F5344CB8AC3E}">
        <p14:creationId xmlns:p14="http://schemas.microsoft.com/office/powerpoint/2010/main" val="28120798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7" name="Rectangle 3"/>
          <p:cNvSpPr>
            <a:spLocks noGrp="1" noChangeArrowheads="1"/>
          </p:cNvSpPr>
          <p:nvPr>
            <p:ph type="body" idx="1"/>
          </p:nvPr>
        </p:nvSpPr>
        <p:spPr>
          <a:xfrm>
            <a:off x="457200" y="609600"/>
            <a:ext cx="8229600" cy="3657600"/>
          </a:xfrm>
        </p:spPr>
        <p:txBody>
          <a:bodyPr/>
          <a:lstStyle/>
          <a:p>
            <a:pPr marL="0" indent="0" eaLnBrk="1" hangingPunct="1">
              <a:buFontTx/>
              <a:buNone/>
            </a:pPr>
            <a:r>
              <a:rPr lang="en-US" sz="3600" b="1" dirty="0" smtClean="0">
                <a:ea typeface="ＭＳ Ｐゴシック" pitchFamily="34" charset="-128"/>
              </a:rPr>
              <a:t>Current Survey Designs Increase the Risks of Disclosing Subjects’ Identities</a:t>
            </a:r>
          </a:p>
          <a:p>
            <a:pPr marL="0" indent="0" eaLnBrk="1" hangingPunct="1">
              <a:buFontTx/>
              <a:buNone/>
            </a:pPr>
            <a:endParaRPr lang="en-US" sz="2800" b="1" dirty="0" smtClean="0">
              <a:ea typeface="ＭＳ Ｐゴシック" pitchFamily="34" charset="-128"/>
            </a:endParaRPr>
          </a:p>
          <a:p>
            <a:pPr eaLnBrk="1" hangingPunct="1"/>
            <a:r>
              <a:rPr lang="en-US" sz="2800" dirty="0" smtClean="0">
                <a:ea typeface="ＭＳ Ｐゴシック" pitchFamily="34" charset="-128"/>
              </a:rPr>
              <a:t>Geographically referenced data</a:t>
            </a:r>
          </a:p>
          <a:p>
            <a:pPr eaLnBrk="1" hangingPunct="1"/>
            <a:r>
              <a:rPr lang="en-US" sz="2800" dirty="0" smtClean="0">
                <a:ea typeface="ＭＳ Ｐゴシック" pitchFamily="34" charset="-128"/>
              </a:rPr>
              <a:t>Longitudinal data</a:t>
            </a:r>
          </a:p>
          <a:p>
            <a:pPr eaLnBrk="1" hangingPunct="1"/>
            <a:r>
              <a:rPr lang="en-US" sz="2800" dirty="0" smtClean="0">
                <a:ea typeface="ＭＳ Ｐゴシック" pitchFamily="34" charset="-128"/>
              </a:rPr>
              <a:t>Multi-level data: </a:t>
            </a:r>
          </a:p>
          <a:p>
            <a:pPr lvl="1" eaLnBrk="1" hangingPunct="1"/>
            <a:r>
              <a:rPr lang="en-US" sz="2600" dirty="0" smtClean="0">
                <a:ea typeface="ＭＳ Ｐゴシック" pitchFamily="34" charset="-128"/>
              </a:rPr>
              <a:t>Student, teacher, school, school district</a:t>
            </a:r>
          </a:p>
          <a:p>
            <a:pPr lvl="1" eaLnBrk="1" hangingPunct="1"/>
            <a:r>
              <a:rPr lang="en-US" sz="2600" dirty="0" smtClean="0">
                <a:ea typeface="ＭＳ Ｐゴシック" pitchFamily="34" charset="-128"/>
              </a:rPr>
              <a:t>Patient, clinic, community</a:t>
            </a:r>
          </a:p>
          <a:p>
            <a:pPr lvl="1" eaLnBrk="1" hangingPunct="1"/>
            <a:r>
              <a:rPr lang="en-US" sz="2600" dirty="0" smtClean="0">
                <a:ea typeface="ＭＳ Ｐゴシック" pitchFamily="34" charset="-128"/>
              </a:rPr>
              <a:t>Other people knowing that someone participated</a:t>
            </a:r>
          </a:p>
        </p:txBody>
      </p:sp>
    </p:spTree>
    <p:extLst>
      <p:ext uri="{BB962C8B-B14F-4D97-AF65-F5344CB8AC3E}">
        <p14:creationId xmlns:p14="http://schemas.microsoft.com/office/powerpoint/2010/main" val="41271937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xfrm>
            <a:off x="685800" y="228600"/>
            <a:ext cx="7772400" cy="1143000"/>
          </a:xfrm>
        </p:spPr>
        <p:txBody>
          <a:bodyPr/>
          <a:lstStyle/>
          <a:p>
            <a:r>
              <a:rPr lang="en-US" dirty="0"/>
              <a:t>Who are We Afraid of?</a:t>
            </a:r>
          </a:p>
        </p:txBody>
      </p:sp>
      <p:sp>
        <p:nvSpPr>
          <p:cNvPr id="198659" name="Rectangle 3"/>
          <p:cNvSpPr>
            <a:spLocks noGrp="1" noChangeArrowheads="1"/>
          </p:cNvSpPr>
          <p:nvPr>
            <p:ph type="body" idx="1"/>
          </p:nvPr>
        </p:nvSpPr>
        <p:spPr>
          <a:xfrm>
            <a:off x="685800" y="1371600"/>
            <a:ext cx="7772400" cy="4114800"/>
          </a:xfrm>
        </p:spPr>
        <p:txBody>
          <a:bodyPr/>
          <a:lstStyle/>
          <a:p>
            <a:r>
              <a:rPr lang="en-US" dirty="0"/>
              <a:t>Parents trying to find out if their child had an abortion or uses drugs</a:t>
            </a:r>
          </a:p>
          <a:p>
            <a:r>
              <a:rPr lang="en-US" dirty="0"/>
              <a:t>Spouse seeking hidden income or infidelity in a divorce</a:t>
            </a:r>
          </a:p>
          <a:p>
            <a:r>
              <a:rPr lang="en-US" dirty="0"/>
              <a:t>Insurance companies seeking to eliminate risky individuals</a:t>
            </a:r>
          </a:p>
          <a:p>
            <a:r>
              <a:rPr lang="en-US" dirty="0"/>
              <a:t>Other criminals and </a:t>
            </a:r>
            <a:r>
              <a:rPr lang="en-US" dirty="0" smtClean="0"/>
              <a:t>nuisances</a:t>
            </a:r>
            <a:endParaRPr lang="en-US" dirty="0"/>
          </a:p>
          <a:p>
            <a:r>
              <a:rPr lang="en-US" dirty="0"/>
              <a:t>CIA, FBI, KGB, SABOT, SBL, SMERSH, KAOS, etc...</a:t>
            </a:r>
          </a:p>
        </p:txBody>
      </p:sp>
    </p:spTree>
    <p:extLst>
      <p:ext uri="{BB962C8B-B14F-4D97-AF65-F5344CB8AC3E}">
        <p14:creationId xmlns:p14="http://schemas.microsoft.com/office/powerpoint/2010/main" val="31131794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772400" cy="1143000"/>
          </a:xfrm>
        </p:spPr>
        <p:txBody>
          <a:bodyPr/>
          <a:lstStyle/>
          <a:p>
            <a:r>
              <a:rPr lang="en-US" dirty="0" smtClean="0"/>
              <a:t>Sharing confidential data</a:t>
            </a:r>
            <a:endParaRPr lang="en-US" dirty="0"/>
          </a:p>
        </p:txBody>
      </p:sp>
      <p:sp>
        <p:nvSpPr>
          <p:cNvPr id="3" name="Content Placeholder 2"/>
          <p:cNvSpPr>
            <a:spLocks noGrp="1"/>
          </p:cNvSpPr>
          <p:nvPr>
            <p:ph sz="quarter" idx="10"/>
          </p:nvPr>
        </p:nvSpPr>
        <p:spPr>
          <a:xfrm>
            <a:off x="685800" y="1981200"/>
            <a:ext cx="7772400" cy="4114800"/>
          </a:xfrm>
        </p:spPr>
        <p:txBody>
          <a:bodyPr/>
          <a:lstStyle/>
          <a:p>
            <a:pPr>
              <a:spcBef>
                <a:spcPts val="1800"/>
              </a:spcBef>
            </a:pPr>
            <a:r>
              <a:rPr lang="en-US" b="1" dirty="0" smtClean="0"/>
              <a:t>Safe data</a:t>
            </a:r>
            <a:r>
              <a:rPr lang="en-US" dirty="0" smtClean="0"/>
              <a:t>: Modify the data to reduce the risk of re-identification</a:t>
            </a:r>
          </a:p>
          <a:p>
            <a:pPr>
              <a:spcBef>
                <a:spcPts val="1800"/>
              </a:spcBef>
            </a:pPr>
            <a:r>
              <a:rPr lang="en-US" b="1" dirty="0" smtClean="0"/>
              <a:t>Safe places</a:t>
            </a:r>
            <a:r>
              <a:rPr lang="en-US" dirty="0" smtClean="0"/>
              <a:t>: Physical isolation and secure technologies</a:t>
            </a:r>
          </a:p>
          <a:p>
            <a:pPr>
              <a:spcBef>
                <a:spcPts val="1800"/>
              </a:spcBef>
            </a:pPr>
            <a:r>
              <a:rPr lang="en-US" b="1" dirty="0" smtClean="0"/>
              <a:t>Safe people</a:t>
            </a:r>
            <a:r>
              <a:rPr lang="en-US" dirty="0" smtClean="0"/>
              <a:t>: Training and data use agreements</a:t>
            </a:r>
            <a:endParaRPr lang="en-US" dirty="0"/>
          </a:p>
        </p:txBody>
      </p:sp>
    </p:spTree>
    <p:extLst>
      <p:ext uri="{BB962C8B-B14F-4D97-AF65-F5344CB8AC3E}">
        <p14:creationId xmlns:p14="http://schemas.microsoft.com/office/powerpoint/2010/main" val="39982211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itle 1"/>
          <p:cNvSpPr>
            <a:spLocks noGrp="1"/>
          </p:cNvSpPr>
          <p:nvPr>
            <p:ph type="title"/>
          </p:nvPr>
        </p:nvSpPr>
        <p:spPr>
          <a:xfrm>
            <a:off x="533400" y="152400"/>
            <a:ext cx="7772400" cy="1143000"/>
          </a:xfrm>
        </p:spPr>
        <p:txBody>
          <a:bodyPr/>
          <a:lstStyle/>
          <a:p>
            <a:pPr eaLnBrk="1" hangingPunct="1"/>
            <a:r>
              <a:rPr lang="en-US" dirty="0" smtClean="0"/>
              <a:t>Safe Data</a:t>
            </a:r>
          </a:p>
        </p:txBody>
      </p:sp>
      <p:sp>
        <p:nvSpPr>
          <p:cNvPr id="16387" name="Content Placeholder 2"/>
          <p:cNvSpPr>
            <a:spLocks noGrp="1"/>
          </p:cNvSpPr>
          <p:nvPr>
            <p:ph idx="1"/>
          </p:nvPr>
        </p:nvSpPr>
        <p:spPr>
          <a:xfrm>
            <a:off x="609600" y="1295400"/>
            <a:ext cx="8001000" cy="4495800"/>
          </a:xfrm>
        </p:spPr>
        <p:txBody>
          <a:bodyPr/>
          <a:lstStyle/>
          <a:p>
            <a:pPr>
              <a:spcBef>
                <a:spcPts val="1200"/>
              </a:spcBef>
            </a:pPr>
            <a:r>
              <a:rPr lang="en-US" dirty="0" smtClean="0"/>
              <a:t>Suppressing </a:t>
            </a:r>
            <a:r>
              <a:rPr lang="en-US" dirty="0"/>
              <a:t>unique cases</a:t>
            </a:r>
          </a:p>
          <a:p>
            <a:pPr>
              <a:spcBef>
                <a:spcPts val="1200"/>
              </a:spcBef>
            </a:pPr>
            <a:r>
              <a:rPr lang="en-US" dirty="0" smtClean="0"/>
              <a:t>Grouping </a:t>
            </a:r>
            <a:r>
              <a:rPr lang="en-US" dirty="0"/>
              <a:t>values </a:t>
            </a:r>
            <a:r>
              <a:rPr lang="en-US" dirty="0" smtClean="0"/>
              <a:t>(e.g., 13-29=1</a:t>
            </a:r>
            <a:r>
              <a:rPr lang="en-US" dirty="0"/>
              <a:t>, </a:t>
            </a:r>
            <a:r>
              <a:rPr lang="en-US" dirty="0" smtClean="0"/>
              <a:t>30-49=2)</a:t>
            </a:r>
          </a:p>
          <a:p>
            <a:pPr>
              <a:spcBef>
                <a:spcPts val="1200"/>
              </a:spcBef>
            </a:pPr>
            <a:r>
              <a:rPr lang="en-US" dirty="0"/>
              <a:t>Top-coding </a:t>
            </a:r>
            <a:r>
              <a:rPr lang="en-US" dirty="0" smtClean="0"/>
              <a:t>(e.g., &gt;1,000=1,000)</a:t>
            </a:r>
          </a:p>
          <a:p>
            <a:pPr eaLnBrk="1" hangingPunct="1">
              <a:spcBef>
                <a:spcPts val="1200"/>
              </a:spcBef>
            </a:pPr>
            <a:r>
              <a:rPr lang="en-US" dirty="0" smtClean="0"/>
              <a:t>Aggregating geographic areas</a:t>
            </a:r>
          </a:p>
          <a:p>
            <a:pPr eaLnBrk="1" hangingPunct="1">
              <a:spcBef>
                <a:spcPts val="1200"/>
              </a:spcBef>
            </a:pPr>
            <a:r>
              <a:rPr lang="en-US" dirty="0" smtClean="0"/>
              <a:t>Swapping values</a:t>
            </a:r>
          </a:p>
          <a:p>
            <a:r>
              <a:rPr lang="en-US" dirty="0" smtClean="0">
                <a:ea typeface="ＭＳ Ｐゴシック" pitchFamily="34" charset="-128"/>
              </a:rPr>
              <a:t>Sampling </a:t>
            </a:r>
            <a:r>
              <a:rPr lang="en-US" dirty="0">
                <a:ea typeface="ＭＳ Ｐゴシック" pitchFamily="34" charset="-128"/>
              </a:rPr>
              <a:t>within a larger data collection</a:t>
            </a:r>
          </a:p>
          <a:p>
            <a:r>
              <a:rPr lang="en-US" dirty="0" smtClean="0">
                <a:ea typeface="ＭＳ Ｐゴシック" pitchFamily="34" charset="-128"/>
              </a:rPr>
              <a:t>Adding </a:t>
            </a:r>
            <a:r>
              <a:rPr lang="en-US" dirty="0">
                <a:ea typeface="ＭＳ Ｐゴシック" pitchFamily="34" charset="-128"/>
              </a:rPr>
              <a:t>“noise</a:t>
            </a:r>
            <a:r>
              <a:rPr lang="en-US" dirty="0" smtClean="0">
                <a:ea typeface="ＭＳ Ｐゴシック" pitchFamily="34" charset="-128"/>
              </a:rPr>
              <a:t>”</a:t>
            </a:r>
          </a:p>
          <a:p>
            <a:r>
              <a:rPr lang="en-US" dirty="0" smtClean="0"/>
              <a:t>Replacing </a:t>
            </a:r>
            <a:r>
              <a:rPr lang="en-US" dirty="0"/>
              <a:t>real data with synthetic data</a:t>
            </a:r>
          </a:p>
          <a:p>
            <a:pPr marL="0" indent="0">
              <a:buNone/>
            </a:pPr>
            <a:endParaRPr lang="en-US" dirty="0" smtClean="0"/>
          </a:p>
          <a:p>
            <a:pPr lvl="1" eaLnBrk="1" hangingPunct="1">
              <a:spcBef>
                <a:spcPts val="1200"/>
              </a:spcBef>
            </a:pPr>
            <a:endParaRPr lang="en-US" dirty="0" smtClean="0"/>
          </a:p>
        </p:txBody>
      </p:sp>
    </p:spTree>
    <p:extLst>
      <p:ext uri="{BB962C8B-B14F-4D97-AF65-F5344CB8AC3E}">
        <p14:creationId xmlns:p14="http://schemas.microsoft.com/office/powerpoint/2010/main" val="31241769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dirty="0" smtClean="0"/>
              <a:t>Further Resources: Safe Data</a:t>
            </a:r>
            <a:endParaRPr lang="en-US" dirty="0"/>
          </a:p>
        </p:txBody>
      </p:sp>
      <p:sp>
        <p:nvSpPr>
          <p:cNvPr id="3" name="Content Placeholder 2"/>
          <p:cNvSpPr>
            <a:spLocks noGrp="1"/>
          </p:cNvSpPr>
          <p:nvPr>
            <p:ph idx="1"/>
          </p:nvPr>
        </p:nvSpPr>
        <p:spPr>
          <a:xfrm>
            <a:off x="685800" y="1981200"/>
            <a:ext cx="7848600" cy="4114800"/>
          </a:xfrm>
        </p:spPr>
        <p:txBody>
          <a:bodyPr>
            <a:normAutofit fontScale="77500" lnSpcReduction="20000"/>
          </a:bodyPr>
          <a:lstStyle/>
          <a:p>
            <a:r>
              <a:rPr lang="en-US" dirty="0" smtClean="0"/>
              <a:t>Statistical </a:t>
            </a:r>
            <a:r>
              <a:rPr lang="en-US" dirty="0"/>
              <a:t>Policy Working Paper 22 - Report on Statistical Disclosure Limitation Methodology </a:t>
            </a:r>
            <a:r>
              <a:rPr lang="en-US" sz="2600" dirty="0">
                <a:hlinkClick r:id="rId2"/>
              </a:rPr>
              <a:t>https://</a:t>
            </a:r>
            <a:r>
              <a:rPr lang="en-US" sz="2600" dirty="0" smtClean="0">
                <a:hlinkClick r:id="rId2"/>
              </a:rPr>
              <a:t>www.hhs.gov/sites/default/files/spwp22.pdf</a:t>
            </a:r>
            <a:r>
              <a:rPr lang="en-US" sz="2600" dirty="0" smtClean="0"/>
              <a:t> </a:t>
            </a:r>
          </a:p>
          <a:p>
            <a:pPr marL="0" indent="0">
              <a:buNone/>
            </a:pPr>
            <a:endParaRPr lang="en-US" dirty="0"/>
          </a:p>
          <a:p>
            <a:r>
              <a:rPr lang="en-US" dirty="0" smtClean="0"/>
              <a:t>The </a:t>
            </a:r>
            <a:r>
              <a:rPr lang="en-US" dirty="0"/>
              <a:t>American Statistical Association, Committee on Privacy and Confidentiality - Methods for Reducing Disclosure Risks When Sharing Data </a:t>
            </a:r>
            <a:r>
              <a:rPr lang="en-US" sz="2600" u="sng" dirty="0">
                <a:hlinkClick r:id="rId3"/>
              </a:rPr>
              <a:t>http://</a:t>
            </a:r>
            <a:r>
              <a:rPr lang="en-US" sz="2600" u="sng" dirty="0" smtClean="0">
                <a:hlinkClick r:id="rId3"/>
              </a:rPr>
              <a:t>community.amstat.org/cpc/methods/methodse_further_refs</a:t>
            </a:r>
            <a:r>
              <a:rPr lang="en-US" sz="2600" u="sng" dirty="0" smtClean="0"/>
              <a:t>  </a:t>
            </a:r>
          </a:p>
          <a:p>
            <a:pPr marL="0" indent="0">
              <a:buNone/>
            </a:pPr>
            <a:r>
              <a:rPr lang="en-US" dirty="0"/>
              <a:t> </a:t>
            </a:r>
            <a:endParaRPr lang="en-US" dirty="0" smtClean="0"/>
          </a:p>
          <a:p>
            <a:r>
              <a:rPr lang="en-US" dirty="0" smtClean="0"/>
              <a:t>ICPSR's </a:t>
            </a:r>
            <a:r>
              <a:rPr lang="en-US" dirty="0"/>
              <a:t>Confidentiality and Privacy web page </a:t>
            </a:r>
            <a:r>
              <a:rPr lang="en-US" sz="2700" u="sng" dirty="0" smtClean="0">
                <a:hlinkClick r:id="rId4"/>
              </a:rPr>
              <a:t>http://www.icpsr.umich.edu/icpsrweb/content/datamanagement/confidentiality/</a:t>
            </a:r>
            <a:r>
              <a:rPr lang="en-US" sz="2700" u="sng" dirty="0" smtClean="0"/>
              <a:t> </a:t>
            </a:r>
            <a:endParaRPr lang="en-US" sz="2700" dirty="0"/>
          </a:p>
        </p:txBody>
      </p:sp>
    </p:spTree>
    <p:extLst>
      <p:ext uri="{BB962C8B-B14F-4D97-AF65-F5344CB8AC3E}">
        <p14:creationId xmlns:p14="http://schemas.microsoft.com/office/powerpoint/2010/main" val="21826944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609600" y="304800"/>
            <a:ext cx="7772400" cy="1143000"/>
          </a:xfrm>
        </p:spPr>
        <p:txBody>
          <a:bodyPr/>
          <a:lstStyle/>
          <a:p>
            <a:r>
              <a:rPr lang="en-US" dirty="0" smtClean="0"/>
              <a:t>Safe Places</a:t>
            </a:r>
            <a:endParaRPr lang="en-US" dirty="0"/>
          </a:p>
        </p:txBody>
      </p:sp>
      <p:sp>
        <p:nvSpPr>
          <p:cNvPr id="5" name="Content Placeholder 4"/>
          <p:cNvSpPr>
            <a:spLocks noGrp="1"/>
          </p:cNvSpPr>
          <p:nvPr>
            <p:ph idx="1"/>
          </p:nvPr>
        </p:nvSpPr>
        <p:spPr>
          <a:xfrm>
            <a:off x="685800" y="1371600"/>
            <a:ext cx="7772400" cy="4114800"/>
          </a:xfrm>
        </p:spPr>
        <p:txBody>
          <a:bodyPr/>
          <a:lstStyle/>
          <a:p>
            <a:r>
              <a:rPr lang="en-US" dirty="0" smtClean="0"/>
              <a:t>Secure Deposit Form</a:t>
            </a:r>
          </a:p>
          <a:p>
            <a:r>
              <a:rPr lang="en-US" dirty="0" smtClean="0"/>
              <a:t>Secure Processing Environment (SDE)</a:t>
            </a:r>
          </a:p>
          <a:p>
            <a:r>
              <a:rPr lang="en-US" dirty="0" smtClean="0"/>
              <a:t>Data protection plans</a:t>
            </a:r>
          </a:p>
          <a:p>
            <a:r>
              <a:rPr lang="en-US" dirty="0" smtClean="0"/>
              <a:t>Virtual data enclave</a:t>
            </a:r>
          </a:p>
          <a:p>
            <a:r>
              <a:rPr lang="en-US" dirty="0" smtClean="0"/>
              <a:t>Physical enclave</a:t>
            </a:r>
          </a:p>
          <a:p>
            <a:endParaRPr lang="en-US" dirty="0"/>
          </a:p>
        </p:txBody>
      </p:sp>
    </p:spTree>
    <p:extLst>
      <p:ext uri="{BB962C8B-B14F-4D97-AF65-F5344CB8AC3E}">
        <p14:creationId xmlns:p14="http://schemas.microsoft.com/office/powerpoint/2010/main" val="7654435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 y="306228"/>
            <a:ext cx="8229600" cy="525637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25507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dirty="0" smtClean="0"/>
              <a:t>Further Resources: Safe Places</a:t>
            </a:r>
            <a:endParaRPr lang="en-US" dirty="0"/>
          </a:p>
        </p:txBody>
      </p:sp>
      <p:sp>
        <p:nvSpPr>
          <p:cNvPr id="3" name="Content Placeholder 2"/>
          <p:cNvSpPr>
            <a:spLocks noGrp="1"/>
          </p:cNvSpPr>
          <p:nvPr>
            <p:ph idx="1"/>
          </p:nvPr>
        </p:nvSpPr>
        <p:spPr>
          <a:xfrm>
            <a:off x="533400" y="1524000"/>
            <a:ext cx="8229600" cy="4343400"/>
          </a:xfrm>
        </p:spPr>
        <p:txBody>
          <a:bodyPr>
            <a:normAutofit fontScale="92500" lnSpcReduction="10000"/>
          </a:bodyPr>
          <a:lstStyle/>
          <a:p>
            <a:r>
              <a:rPr lang="en-US" dirty="0" smtClean="0"/>
              <a:t>ICPSR “Instructions for Preparing the </a:t>
            </a:r>
            <a:r>
              <a:rPr lang="en-US" dirty="0"/>
              <a:t>Data Protection Plan” </a:t>
            </a:r>
            <a:r>
              <a:rPr lang="en-US" sz="2400" dirty="0" smtClean="0">
                <a:hlinkClick r:id="rId2"/>
              </a:rPr>
              <a:t>http://www.icpsr.umich.edu/files/ICPSR/access/restricted/all.pdf</a:t>
            </a:r>
            <a:r>
              <a:rPr lang="en-US" sz="2400" dirty="0" smtClean="0"/>
              <a:t> </a:t>
            </a:r>
          </a:p>
          <a:p>
            <a:pPr marL="0" indent="0">
              <a:buNone/>
            </a:pPr>
            <a:endParaRPr lang="en-US" dirty="0" smtClean="0"/>
          </a:p>
          <a:p>
            <a:r>
              <a:rPr lang="en-US" dirty="0" smtClean="0"/>
              <a:t>“Introducing ICPSR’s Virtual </a:t>
            </a:r>
            <a:r>
              <a:rPr lang="en-US" dirty="0"/>
              <a:t>Data Enclave (</a:t>
            </a:r>
            <a:r>
              <a:rPr lang="en-US" dirty="0" smtClean="0"/>
              <a:t>SDE)”</a:t>
            </a:r>
            <a:r>
              <a:rPr lang="en-US" dirty="0" smtClean="0">
                <a:hlinkClick r:id="rId3"/>
              </a:rPr>
              <a:t> </a:t>
            </a:r>
            <a:r>
              <a:rPr lang="en-US" sz="2200" dirty="0" smtClean="0">
                <a:hlinkClick r:id="rId3"/>
              </a:rPr>
              <a:t>http://techaticpsr.blogspot.nl/2012/09/introducing-icpsrs-virtual-data-enclave.html</a:t>
            </a:r>
            <a:endParaRPr lang="en-US" sz="2200" dirty="0" smtClean="0"/>
          </a:p>
          <a:p>
            <a:pPr marL="0" indent="0">
              <a:buNone/>
            </a:pPr>
            <a:r>
              <a:rPr lang="en-US" dirty="0" smtClean="0"/>
              <a:t>  </a:t>
            </a:r>
          </a:p>
          <a:p>
            <a:r>
              <a:rPr lang="en-US" dirty="0" smtClean="0"/>
              <a:t>ICPSR Physical </a:t>
            </a:r>
            <a:r>
              <a:rPr lang="en-US" dirty="0"/>
              <a:t>Data Enclave </a:t>
            </a:r>
            <a:r>
              <a:rPr lang="en-US" sz="2400" dirty="0">
                <a:hlinkClick r:id="rId4"/>
              </a:rPr>
              <a:t>http://</a:t>
            </a:r>
            <a:r>
              <a:rPr lang="en-US" sz="2400" dirty="0" smtClean="0">
                <a:hlinkClick r:id="rId4"/>
              </a:rPr>
              <a:t>www.icpsr.umich.edu/icpsrweb/content/ICPSR/access/restricted/enclave.html</a:t>
            </a:r>
            <a:r>
              <a:rPr lang="en-US" sz="2400" dirty="0" smtClean="0"/>
              <a:t> </a:t>
            </a:r>
          </a:p>
          <a:p>
            <a:endParaRPr lang="en-US" dirty="0"/>
          </a:p>
        </p:txBody>
      </p:sp>
    </p:spTree>
    <p:extLst>
      <p:ext uri="{BB962C8B-B14F-4D97-AF65-F5344CB8AC3E}">
        <p14:creationId xmlns:p14="http://schemas.microsoft.com/office/powerpoint/2010/main" val="14372524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dirty="0" smtClean="0"/>
              <a:t>Safe People</a:t>
            </a:r>
            <a:endParaRPr lang="en-US" dirty="0"/>
          </a:p>
        </p:txBody>
      </p:sp>
      <p:sp>
        <p:nvSpPr>
          <p:cNvPr id="3" name="Content Placeholder 2"/>
          <p:cNvSpPr>
            <a:spLocks noGrp="1"/>
          </p:cNvSpPr>
          <p:nvPr>
            <p:ph idx="1"/>
          </p:nvPr>
        </p:nvSpPr>
        <p:spPr>
          <a:xfrm>
            <a:off x="685800" y="1371600"/>
            <a:ext cx="7772400" cy="4114800"/>
          </a:xfrm>
        </p:spPr>
        <p:txBody>
          <a:bodyPr/>
          <a:lstStyle/>
          <a:p>
            <a:r>
              <a:rPr lang="en-US" dirty="0" smtClean="0"/>
              <a:t>Staff training</a:t>
            </a:r>
          </a:p>
          <a:p>
            <a:r>
              <a:rPr lang="en-US" dirty="0" smtClean="0"/>
              <a:t>Data use agreements</a:t>
            </a:r>
          </a:p>
          <a:p>
            <a:pPr lvl="1"/>
            <a:r>
              <a:rPr lang="en-US" dirty="0" smtClean="0"/>
              <a:t>Responsible Use Statement</a:t>
            </a:r>
          </a:p>
          <a:p>
            <a:pPr lvl="1"/>
            <a:r>
              <a:rPr lang="en-US" dirty="0" smtClean="0"/>
              <a:t>Research plan</a:t>
            </a:r>
          </a:p>
          <a:p>
            <a:pPr lvl="1"/>
            <a:r>
              <a:rPr lang="en-US" dirty="0" smtClean="0"/>
              <a:t>IRB approval</a:t>
            </a:r>
          </a:p>
          <a:p>
            <a:pPr lvl="1"/>
            <a:r>
              <a:rPr lang="en-US" dirty="0" smtClean="0"/>
              <a:t>Data protection plan</a:t>
            </a:r>
          </a:p>
          <a:p>
            <a:pPr lvl="1"/>
            <a:r>
              <a:rPr lang="en-US" dirty="0" smtClean="0"/>
              <a:t>Behavior rules</a:t>
            </a:r>
          </a:p>
          <a:p>
            <a:pPr lvl="1"/>
            <a:r>
              <a:rPr lang="en-US" dirty="0"/>
              <a:t>Security </a:t>
            </a:r>
            <a:r>
              <a:rPr lang="en-US" dirty="0" smtClean="0"/>
              <a:t>pledge</a:t>
            </a:r>
          </a:p>
          <a:p>
            <a:pPr lvl="1"/>
            <a:r>
              <a:rPr lang="en-US" dirty="0" smtClean="0"/>
              <a:t>Institutional signature</a:t>
            </a:r>
          </a:p>
        </p:txBody>
      </p:sp>
    </p:spTree>
    <p:extLst>
      <p:ext uri="{BB962C8B-B14F-4D97-AF65-F5344CB8AC3E}">
        <p14:creationId xmlns:p14="http://schemas.microsoft.com/office/powerpoint/2010/main" val="41650350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Title 1"/>
          <p:cNvSpPr>
            <a:spLocks noGrp="1"/>
          </p:cNvSpPr>
          <p:nvPr>
            <p:ph type="title"/>
          </p:nvPr>
        </p:nvSpPr>
        <p:spPr>
          <a:xfrm>
            <a:off x="533400" y="446088"/>
            <a:ext cx="8153400" cy="1001712"/>
          </a:xfrm>
        </p:spPr>
        <p:txBody>
          <a:bodyPr/>
          <a:lstStyle/>
          <a:p>
            <a:r>
              <a:rPr lang="en-US" sz="4400" b="1" dirty="0" smtClean="0">
                <a:ea typeface="ＭＳ Ｐゴシック" pitchFamily="34" charset="-128"/>
              </a:rPr>
              <a:t>ICPSR Responsible</a:t>
            </a:r>
            <a:r>
              <a:rPr lang="en-US" sz="4400" dirty="0">
                <a:ea typeface="ＭＳ Ｐゴシック" pitchFamily="34" charset="-128"/>
              </a:rPr>
              <a:t> </a:t>
            </a:r>
            <a:r>
              <a:rPr lang="en-US" sz="4400" b="1" dirty="0" smtClean="0">
                <a:ea typeface="ＭＳ Ｐゴシック" pitchFamily="34" charset="-128"/>
              </a:rPr>
              <a:t>Use Statement</a:t>
            </a:r>
          </a:p>
        </p:txBody>
      </p:sp>
      <p:sp>
        <p:nvSpPr>
          <p:cNvPr id="3" name="Content Placeholder 2"/>
          <p:cNvSpPr>
            <a:spLocks noGrp="1"/>
          </p:cNvSpPr>
          <p:nvPr>
            <p:ph idx="1"/>
          </p:nvPr>
        </p:nvSpPr>
        <p:spPr>
          <a:xfrm>
            <a:off x="609600" y="1676400"/>
            <a:ext cx="7848600" cy="5029200"/>
          </a:xfrm>
        </p:spPr>
        <p:txBody>
          <a:bodyPr/>
          <a:lstStyle/>
          <a:p>
            <a:pPr marL="0" indent="0">
              <a:buFont typeface="Arial" charset="0"/>
              <a:buNone/>
              <a:defRPr/>
            </a:pPr>
            <a:r>
              <a:rPr lang="en-US" sz="2000" dirty="0" smtClean="0"/>
              <a:t>Users </a:t>
            </a:r>
            <a:r>
              <a:rPr lang="en-US" sz="2000" dirty="0"/>
              <a:t>of ICPSR data agree to a responsible use statement before downloading data from the Web site. It reads, in part:</a:t>
            </a:r>
          </a:p>
          <a:p>
            <a:pPr>
              <a:spcBef>
                <a:spcPts val="1000"/>
              </a:spcBef>
              <a:buFont typeface="Arial" charset="0"/>
              <a:buChar char="•"/>
              <a:defRPr/>
            </a:pPr>
            <a:r>
              <a:rPr lang="en-US" sz="1800" dirty="0"/>
              <a:t>Any intentional identification of a RESEARCH SUBJECT (whether an individual or an organization) or unauthorized disclosure of his or her confidential information violates the PROMISE OF CONFIDENTIALITY given to the providers of the information. Therefore, users of data agree</a:t>
            </a:r>
            <a:r>
              <a:rPr lang="en-US" sz="1800" dirty="0" smtClean="0"/>
              <a:t>:</a:t>
            </a:r>
            <a:endParaRPr lang="en-US" sz="1800" dirty="0"/>
          </a:p>
          <a:p>
            <a:pPr>
              <a:spcBef>
                <a:spcPts val="1000"/>
              </a:spcBef>
              <a:buFont typeface="Arial" charset="0"/>
              <a:buChar char="•"/>
              <a:defRPr/>
            </a:pPr>
            <a:r>
              <a:rPr lang="en-US" sz="1800" dirty="0"/>
              <a:t>To use these datasets solely for research or statistical purposes and not for investigation of specific RESEARCH SUBJECTS, except when identification is authorized in writing by </a:t>
            </a:r>
            <a:r>
              <a:rPr lang="en-US" sz="1800" dirty="0" smtClean="0"/>
              <a:t>ICPSR</a:t>
            </a:r>
          </a:p>
          <a:p>
            <a:pPr>
              <a:spcBef>
                <a:spcPts val="1000"/>
              </a:spcBef>
              <a:buFont typeface="Arial" charset="0"/>
              <a:buChar char="•"/>
              <a:defRPr/>
            </a:pPr>
            <a:r>
              <a:rPr lang="en-US" sz="1800" dirty="0"/>
              <a:t>To make no use of the identity of any RESEARCH SUBJECT discovered inadvertently, and to advise ICPSR of any such </a:t>
            </a:r>
            <a:r>
              <a:rPr lang="en-US" sz="1800" dirty="0" smtClean="0"/>
              <a:t>discovery</a:t>
            </a:r>
          </a:p>
          <a:p>
            <a:pPr>
              <a:spcBef>
                <a:spcPts val="1000"/>
              </a:spcBef>
              <a:buFont typeface="Arial" charset="0"/>
              <a:buChar char="•"/>
              <a:defRPr/>
            </a:pPr>
            <a:r>
              <a:rPr lang="en-US" sz="1800" dirty="0" smtClean="0"/>
              <a:t>Agree </a:t>
            </a:r>
            <a:r>
              <a:rPr lang="en-US" sz="1800" dirty="0"/>
              <a:t>not to redistribute data or other materials without the written agreement of ICPSR</a:t>
            </a:r>
            <a:endParaRPr lang="en-US" dirty="0"/>
          </a:p>
        </p:txBody>
      </p:sp>
      <p:sp>
        <p:nvSpPr>
          <p:cNvPr id="2" name="TextBox 1"/>
          <p:cNvSpPr txBox="1"/>
          <p:nvPr/>
        </p:nvSpPr>
        <p:spPr>
          <a:xfrm>
            <a:off x="533400" y="6400800"/>
            <a:ext cx="8394414" cy="646331"/>
          </a:xfrm>
          <a:prstGeom prst="rect">
            <a:avLst/>
          </a:prstGeom>
          <a:noFill/>
        </p:spPr>
        <p:txBody>
          <a:bodyPr wrap="none" rtlCol="0">
            <a:spAutoFit/>
          </a:bodyPr>
          <a:lstStyle/>
          <a:p>
            <a:r>
              <a:rPr lang="en-US" sz="1800" dirty="0" smtClean="0">
                <a:solidFill>
                  <a:schemeClr val="accent1">
                    <a:lumMod val="40000"/>
                    <a:lumOff val="60000"/>
                  </a:schemeClr>
                </a:solidFill>
              </a:rPr>
              <a:t>Source: </a:t>
            </a:r>
            <a:r>
              <a:rPr lang="en-US" sz="1800" dirty="0">
                <a:solidFill>
                  <a:schemeClr val="accent1">
                    <a:lumMod val="40000"/>
                    <a:lumOff val="60000"/>
                  </a:schemeClr>
                </a:solidFill>
              </a:rPr>
              <a:t>“Navigating Your IRB to Share Restricted Data” Webinar </a:t>
            </a:r>
            <a:r>
              <a:rPr lang="en-US" sz="1800" dirty="0" smtClean="0">
                <a:solidFill>
                  <a:schemeClr val="accent1">
                    <a:lumMod val="40000"/>
                    <a:lumOff val="60000"/>
                  </a:schemeClr>
                </a:solidFill>
              </a:rPr>
              <a:t>(</a:t>
            </a:r>
            <a:r>
              <a:rPr lang="en-US" sz="1800" dirty="0" smtClean="0">
                <a:solidFill>
                  <a:schemeClr val="accent1">
                    <a:lumMod val="40000"/>
                    <a:lumOff val="60000"/>
                  </a:schemeClr>
                </a:solidFill>
                <a:hlinkClick r:id="rId3"/>
              </a:rPr>
              <a:t>http</a:t>
            </a:r>
            <a:r>
              <a:rPr lang="en-US" sz="1800" dirty="0">
                <a:solidFill>
                  <a:schemeClr val="accent1">
                    <a:lumMod val="40000"/>
                    <a:lumOff val="60000"/>
                  </a:schemeClr>
                </a:solidFill>
                <a:hlinkClick r:id="rId3"/>
              </a:rPr>
              <a:t>://</a:t>
            </a:r>
            <a:r>
              <a:rPr lang="en-US" sz="1800" dirty="0" smtClean="0">
                <a:solidFill>
                  <a:schemeClr val="accent1">
                    <a:lumMod val="40000"/>
                    <a:lumOff val="60000"/>
                  </a:schemeClr>
                </a:solidFill>
                <a:hlinkClick r:id="rId3"/>
              </a:rPr>
              <a:t>bit.ly/Vi3RXd</a:t>
            </a:r>
            <a:r>
              <a:rPr lang="en-US" sz="1800" dirty="0" smtClean="0">
                <a:solidFill>
                  <a:schemeClr val="accent1">
                    <a:lumMod val="40000"/>
                    <a:lumOff val="60000"/>
                  </a:schemeClr>
                </a:solidFill>
              </a:rPr>
              <a:t>) </a:t>
            </a:r>
            <a:endParaRPr lang="en-US" sz="1800" dirty="0">
              <a:solidFill>
                <a:schemeClr val="accent1">
                  <a:lumMod val="40000"/>
                  <a:lumOff val="60000"/>
                </a:schemeClr>
              </a:solidFill>
            </a:endParaRPr>
          </a:p>
          <a:p>
            <a:endParaRPr lang="en-US" sz="1800" dirty="0">
              <a:solidFill>
                <a:schemeClr val="accent1">
                  <a:lumMod val="40000"/>
                  <a:lumOff val="60000"/>
                </a:schemeClr>
              </a:solidFill>
            </a:endParaRPr>
          </a:p>
        </p:txBody>
      </p:sp>
    </p:spTree>
    <p:extLst>
      <p:ext uri="{BB962C8B-B14F-4D97-AF65-F5344CB8AC3E}">
        <p14:creationId xmlns:p14="http://schemas.microsoft.com/office/powerpoint/2010/main" val="35068818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74638"/>
            <a:ext cx="8001000" cy="1143000"/>
          </a:xfrm>
        </p:spPr>
        <p:txBody>
          <a:bodyPr/>
          <a:lstStyle/>
          <a:p>
            <a:pPr lvl="1" algn="l">
              <a:defRPr/>
            </a:pPr>
            <a:r>
              <a:rPr lang="en-US" sz="3200" b="1" dirty="0" smtClean="0">
                <a:solidFill>
                  <a:schemeClr val="tx1"/>
                </a:solidFill>
              </a:rPr>
              <a:t>Restricted Data Use Agreement</a:t>
            </a:r>
            <a:endParaRPr lang="en-US" sz="3200" dirty="0">
              <a:solidFill>
                <a:schemeClr val="tx1"/>
              </a:solidFill>
            </a:endParaRPr>
          </a:p>
        </p:txBody>
      </p:sp>
      <p:sp>
        <p:nvSpPr>
          <p:cNvPr id="41987" name="Content Placeholder 2"/>
          <p:cNvSpPr>
            <a:spLocks noGrp="1"/>
          </p:cNvSpPr>
          <p:nvPr>
            <p:ph idx="1"/>
          </p:nvPr>
        </p:nvSpPr>
        <p:spPr>
          <a:xfrm>
            <a:off x="838200" y="1417638"/>
            <a:ext cx="7848600" cy="5211762"/>
          </a:xfrm>
        </p:spPr>
        <p:txBody>
          <a:bodyPr/>
          <a:lstStyle/>
          <a:p>
            <a:r>
              <a:rPr lang="en-US" sz="2800" dirty="0" smtClean="0">
                <a:ea typeface="ＭＳ Ｐゴシック" pitchFamily="34" charset="-128"/>
              </a:rPr>
              <a:t>Sets requirements of the investigator and institution</a:t>
            </a:r>
          </a:p>
          <a:p>
            <a:r>
              <a:rPr lang="en-US" sz="2800" dirty="0" smtClean="0">
                <a:ea typeface="ＭＳ Ｐゴシック" pitchFamily="34" charset="-128"/>
              </a:rPr>
              <a:t>Defines ICPSR’s obligations</a:t>
            </a:r>
          </a:p>
          <a:p>
            <a:r>
              <a:rPr lang="en-US" sz="2800" dirty="0" smtClean="0">
                <a:ea typeface="ＭＳ Ｐゴシック" pitchFamily="34" charset="-128"/>
              </a:rPr>
              <a:t>Requires signatures from investigator and legal representative of researcher’s institution</a:t>
            </a:r>
          </a:p>
          <a:p>
            <a:r>
              <a:rPr lang="en-US" sz="2800" dirty="0" smtClean="0">
                <a:ea typeface="ＭＳ Ｐゴシック" pitchFamily="34" charset="-128"/>
              </a:rPr>
              <a:t>Incorporates by reference</a:t>
            </a:r>
          </a:p>
          <a:p>
            <a:pPr lvl="1"/>
            <a:r>
              <a:rPr lang="en-US" dirty="0" smtClean="0">
                <a:ea typeface="ＭＳ Ｐゴシック" pitchFamily="34" charset="-128"/>
              </a:rPr>
              <a:t>Information entered into the access system</a:t>
            </a:r>
          </a:p>
          <a:p>
            <a:pPr lvl="1"/>
            <a:r>
              <a:rPr lang="en-US" dirty="0" smtClean="0">
                <a:ea typeface="ＭＳ Ｐゴシック" pitchFamily="34" charset="-128"/>
              </a:rPr>
              <a:t>IRB approval or exemption for project</a:t>
            </a:r>
          </a:p>
          <a:p>
            <a:pPr lvl="1"/>
            <a:r>
              <a:rPr lang="en-US" dirty="0" smtClean="0">
                <a:ea typeface="ＭＳ Ｐゴシック" pitchFamily="34" charset="-128"/>
              </a:rPr>
              <a:t>Data security plan </a:t>
            </a:r>
            <a:endParaRPr lang="en-US" sz="2800" dirty="0" smtClean="0">
              <a:ea typeface="ＭＳ Ｐゴシック" pitchFamily="34" charset="-128"/>
            </a:endParaRPr>
          </a:p>
          <a:p>
            <a:endParaRPr lang="en-US" dirty="0" smtClean="0">
              <a:ea typeface="ＭＳ Ｐゴシック" pitchFamily="34" charset="-128"/>
            </a:endParaRPr>
          </a:p>
        </p:txBody>
      </p:sp>
      <p:sp>
        <p:nvSpPr>
          <p:cNvPr id="4" name="TextBox 3"/>
          <p:cNvSpPr txBox="1"/>
          <p:nvPr/>
        </p:nvSpPr>
        <p:spPr>
          <a:xfrm>
            <a:off x="533400" y="6400800"/>
            <a:ext cx="8394414" cy="646331"/>
          </a:xfrm>
          <a:prstGeom prst="rect">
            <a:avLst/>
          </a:prstGeom>
          <a:noFill/>
        </p:spPr>
        <p:txBody>
          <a:bodyPr wrap="none" rtlCol="0">
            <a:spAutoFit/>
          </a:bodyPr>
          <a:lstStyle/>
          <a:p>
            <a:r>
              <a:rPr lang="en-US" sz="1800" dirty="0" smtClean="0">
                <a:solidFill>
                  <a:schemeClr val="accent1">
                    <a:lumMod val="40000"/>
                    <a:lumOff val="60000"/>
                  </a:schemeClr>
                </a:solidFill>
              </a:rPr>
              <a:t>Source: </a:t>
            </a:r>
            <a:r>
              <a:rPr lang="en-US" sz="1800" dirty="0">
                <a:solidFill>
                  <a:schemeClr val="accent1">
                    <a:lumMod val="40000"/>
                    <a:lumOff val="60000"/>
                  </a:schemeClr>
                </a:solidFill>
              </a:rPr>
              <a:t>“Navigating Your IRB to Share Restricted Data” Webinar </a:t>
            </a:r>
            <a:r>
              <a:rPr lang="en-US" sz="1800" dirty="0" smtClean="0">
                <a:solidFill>
                  <a:schemeClr val="accent1">
                    <a:lumMod val="40000"/>
                    <a:lumOff val="60000"/>
                  </a:schemeClr>
                </a:solidFill>
              </a:rPr>
              <a:t>(</a:t>
            </a:r>
            <a:r>
              <a:rPr lang="en-US" sz="1800" dirty="0" smtClean="0">
                <a:solidFill>
                  <a:schemeClr val="accent1">
                    <a:lumMod val="40000"/>
                    <a:lumOff val="60000"/>
                  </a:schemeClr>
                </a:solidFill>
                <a:hlinkClick r:id="rId3"/>
              </a:rPr>
              <a:t>http</a:t>
            </a:r>
            <a:r>
              <a:rPr lang="en-US" sz="1800" dirty="0">
                <a:solidFill>
                  <a:schemeClr val="accent1">
                    <a:lumMod val="40000"/>
                    <a:lumOff val="60000"/>
                  </a:schemeClr>
                </a:solidFill>
                <a:hlinkClick r:id="rId3"/>
              </a:rPr>
              <a:t>://</a:t>
            </a:r>
            <a:r>
              <a:rPr lang="en-US" sz="1800" dirty="0" smtClean="0">
                <a:solidFill>
                  <a:schemeClr val="accent1">
                    <a:lumMod val="40000"/>
                    <a:lumOff val="60000"/>
                  </a:schemeClr>
                </a:solidFill>
                <a:hlinkClick r:id="rId3"/>
              </a:rPr>
              <a:t>bit.ly/Vi3RXd</a:t>
            </a:r>
            <a:r>
              <a:rPr lang="en-US" sz="1800" dirty="0" smtClean="0">
                <a:solidFill>
                  <a:schemeClr val="accent1">
                    <a:lumMod val="40000"/>
                    <a:lumOff val="60000"/>
                  </a:schemeClr>
                </a:solidFill>
              </a:rPr>
              <a:t>) </a:t>
            </a:r>
            <a:endParaRPr lang="en-US" sz="1800" dirty="0">
              <a:solidFill>
                <a:schemeClr val="accent1">
                  <a:lumMod val="40000"/>
                  <a:lumOff val="60000"/>
                </a:schemeClr>
              </a:solidFill>
            </a:endParaRPr>
          </a:p>
          <a:p>
            <a:endParaRPr lang="en-US" sz="1800" dirty="0">
              <a:solidFill>
                <a:schemeClr val="accent1">
                  <a:lumMod val="40000"/>
                  <a:lumOff val="60000"/>
                </a:schemeClr>
              </a:solidFill>
            </a:endParaRPr>
          </a:p>
        </p:txBody>
      </p:sp>
    </p:spTree>
    <p:extLst>
      <p:ext uri="{BB962C8B-B14F-4D97-AF65-F5344CB8AC3E}">
        <p14:creationId xmlns:p14="http://schemas.microsoft.com/office/powerpoint/2010/main" val="12354190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04850" y="38100"/>
            <a:ext cx="7772400" cy="1143000"/>
          </a:xfrm>
        </p:spPr>
        <p:txBody>
          <a:bodyPr/>
          <a:lstStyle/>
          <a:p>
            <a:r>
              <a:rPr lang="en-US" dirty="0" smtClean="0"/>
              <a:t>Data Use Agreement </a:t>
            </a:r>
            <a:endParaRPr lang="en-US" dirty="0"/>
          </a:p>
        </p:txBody>
      </p:sp>
      <p:sp>
        <p:nvSpPr>
          <p:cNvPr id="4" name="TextBox 3"/>
          <p:cNvSpPr txBox="1"/>
          <p:nvPr/>
        </p:nvSpPr>
        <p:spPr>
          <a:xfrm>
            <a:off x="152400" y="990600"/>
            <a:ext cx="8839200" cy="5632311"/>
          </a:xfrm>
          <a:prstGeom prst="rect">
            <a:avLst/>
          </a:prstGeom>
          <a:noFill/>
        </p:spPr>
        <p:txBody>
          <a:bodyPr wrap="square" rtlCol="0">
            <a:spAutoFit/>
          </a:bodyPr>
          <a:lstStyle/>
          <a:p>
            <a:r>
              <a:rPr lang="en-US" dirty="0"/>
              <a:t>To avoid inadvertent disclosure of persons, families, households</a:t>
            </a:r>
            <a:r>
              <a:rPr lang="en-US" dirty="0" smtClean="0"/>
              <a:t>, neighborhoods</a:t>
            </a:r>
            <a:r>
              <a:rPr lang="en-US" dirty="0"/>
              <a:t>, schools or health services by using the following</a:t>
            </a:r>
          </a:p>
          <a:p>
            <a:r>
              <a:rPr lang="en-US" dirty="0"/>
              <a:t>guidelines in the release of statistics derived from the dataset.</a:t>
            </a:r>
          </a:p>
          <a:p>
            <a:pPr lvl="1"/>
            <a:r>
              <a:rPr lang="en-US" dirty="0"/>
              <a:t>1. In no table should all cases in any row or column be found in a</a:t>
            </a:r>
          </a:p>
          <a:p>
            <a:pPr lvl="1"/>
            <a:r>
              <a:rPr lang="en-US" dirty="0"/>
              <a:t>single cell.</a:t>
            </a:r>
          </a:p>
          <a:p>
            <a:pPr lvl="1"/>
            <a:r>
              <a:rPr lang="en-US" dirty="0"/>
              <a:t>2. In no case should the total for a row or column of a </a:t>
            </a:r>
            <a:r>
              <a:rPr lang="en-US" dirty="0" smtClean="0"/>
              <a:t>cross-tabulation be </a:t>
            </a:r>
            <a:r>
              <a:rPr lang="en-US" dirty="0"/>
              <a:t>fewer than ten.</a:t>
            </a:r>
          </a:p>
          <a:p>
            <a:pPr lvl="1"/>
            <a:r>
              <a:rPr lang="en-US" dirty="0"/>
              <a:t>3. In no case should a quantity figure be based on fewer than ten cases.</a:t>
            </a:r>
          </a:p>
          <a:p>
            <a:pPr lvl="1"/>
            <a:r>
              <a:rPr lang="en-US" dirty="0"/>
              <a:t>4. In no case should a quantity figure be published if one case</a:t>
            </a:r>
          </a:p>
          <a:p>
            <a:pPr lvl="1"/>
            <a:r>
              <a:rPr lang="en-US" dirty="0"/>
              <a:t>contributes more than 60 percent of the amount.</a:t>
            </a:r>
          </a:p>
          <a:p>
            <a:pPr lvl="1"/>
            <a:r>
              <a:rPr lang="en-US" dirty="0"/>
              <a:t>5. In no case should data on an identifiable case, or any of the </a:t>
            </a:r>
            <a:r>
              <a:rPr lang="en-US" dirty="0" smtClean="0"/>
              <a:t>kinds of </a:t>
            </a:r>
            <a:r>
              <a:rPr lang="en-US" dirty="0"/>
              <a:t>data listed in preceding items 1-3, be derivable through </a:t>
            </a:r>
            <a:r>
              <a:rPr lang="en-US" dirty="0" smtClean="0"/>
              <a:t>subtraction or </a:t>
            </a:r>
            <a:r>
              <a:rPr lang="en-US" dirty="0"/>
              <a:t>other calculation from the combination of tables released.</a:t>
            </a:r>
          </a:p>
        </p:txBody>
      </p:sp>
    </p:spTree>
    <p:extLst>
      <p:ext uri="{BB962C8B-B14F-4D97-AF65-F5344CB8AC3E}">
        <p14:creationId xmlns:p14="http://schemas.microsoft.com/office/powerpoint/2010/main" val="35395557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772400" cy="1143000"/>
          </a:xfrm>
        </p:spPr>
        <p:txBody>
          <a:bodyPr/>
          <a:lstStyle/>
          <a:p>
            <a:r>
              <a:rPr lang="en-US" dirty="0" smtClean="0"/>
              <a:t>Data Use Agreement</a:t>
            </a:r>
            <a:endParaRPr lang="en-US" dirty="0"/>
          </a:p>
        </p:txBody>
      </p:sp>
      <p:sp>
        <p:nvSpPr>
          <p:cNvPr id="4" name="TextBox 3"/>
          <p:cNvSpPr txBox="1"/>
          <p:nvPr/>
        </p:nvSpPr>
        <p:spPr>
          <a:xfrm>
            <a:off x="304800" y="1066800"/>
            <a:ext cx="8382000" cy="5016758"/>
          </a:xfrm>
          <a:prstGeom prst="rect">
            <a:avLst/>
          </a:prstGeom>
          <a:noFill/>
        </p:spPr>
        <p:txBody>
          <a:bodyPr wrap="square" rtlCol="0">
            <a:spAutoFit/>
          </a:bodyPr>
          <a:lstStyle/>
          <a:p>
            <a:pPr marL="0" marR="0">
              <a:spcBef>
                <a:spcPts val="0"/>
              </a:spcBef>
              <a:spcAft>
                <a:spcPts val="0"/>
              </a:spcAft>
            </a:pPr>
            <a:r>
              <a:rPr lang="en-US" sz="3200" dirty="0">
                <a:latin typeface="Georgia"/>
                <a:ea typeface="Georgia"/>
                <a:cs typeface="Times New Roman"/>
              </a:rPr>
              <a:t>The Recipient Institution will treat allegations, by NAHDAP/ICPSR or other parties, of violations of this agreement as allegations of </a:t>
            </a:r>
            <a:r>
              <a:rPr lang="en-US" sz="3200" dirty="0">
                <a:highlight>
                  <a:srgbClr val="FFFF00"/>
                </a:highlight>
                <a:latin typeface="Georgia"/>
                <a:ea typeface="Georgia"/>
                <a:cs typeface="Times New Roman"/>
              </a:rPr>
              <a:t>violations of its policies and procedures on scientific integrity and misconduct</a:t>
            </a:r>
            <a:r>
              <a:rPr lang="en-US" sz="3200" dirty="0">
                <a:latin typeface="Georgia"/>
                <a:ea typeface="Georgia"/>
                <a:cs typeface="Times New Roman"/>
              </a:rPr>
              <a:t>. If the allegations are confirmed, the Recipient Institution will treat the violations as it would violations of the explicit terms of its policies on scientific integrity and misconduct</a:t>
            </a:r>
            <a:r>
              <a:rPr lang="en-US" sz="3200" dirty="0" smtClean="0">
                <a:latin typeface="Georgia"/>
                <a:ea typeface="Georgia"/>
                <a:cs typeface="Times New Roman"/>
              </a:rPr>
              <a:t>.</a:t>
            </a:r>
            <a:endParaRPr lang="en-US" sz="3200" dirty="0">
              <a:latin typeface="Georgia"/>
              <a:ea typeface="Georgia"/>
              <a:cs typeface="Times New Roman"/>
            </a:endParaRPr>
          </a:p>
        </p:txBody>
      </p:sp>
    </p:spTree>
    <p:extLst>
      <p:ext uri="{BB962C8B-B14F-4D97-AF65-F5344CB8AC3E}">
        <p14:creationId xmlns:p14="http://schemas.microsoft.com/office/powerpoint/2010/main" val="6755401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19100" y="152400"/>
            <a:ext cx="8305800" cy="6247864"/>
          </a:xfrm>
          <a:prstGeom prst="rect">
            <a:avLst/>
          </a:prstGeom>
          <a:noFill/>
        </p:spPr>
        <p:txBody>
          <a:bodyPr wrap="square" rtlCol="0">
            <a:spAutoFit/>
          </a:bodyPr>
          <a:lstStyle/>
          <a:p>
            <a:pPr marL="0" marR="0">
              <a:spcBef>
                <a:spcPts val="0"/>
              </a:spcBef>
              <a:spcAft>
                <a:spcPts val="0"/>
              </a:spcAft>
            </a:pPr>
            <a:r>
              <a:rPr lang="en-US" sz="2000" b="1" dirty="0">
                <a:latin typeface="Times New Roman"/>
                <a:ea typeface="Times New Roman"/>
              </a:rPr>
              <a:t>What are the consequences of violating the terms of use agreement for ICPSR data</a:t>
            </a:r>
            <a:r>
              <a:rPr lang="en-US" sz="2000" b="1" dirty="0" smtClean="0">
                <a:latin typeface="Times New Roman"/>
                <a:ea typeface="Times New Roman"/>
              </a:rPr>
              <a:t>?</a:t>
            </a:r>
            <a:r>
              <a:rPr lang="en-US" sz="1800" dirty="0">
                <a:latin typeface="Times New Roman"/>
                <a:ea typeface="Times New Roman"/>
              </a:rPr>
              <a:t> </a:t>
            </a:r>
          </a:p>
          <a:p>
            <a:pPr marL="0" marR="0">
              <a:spcBef>
                <a:spcPts val="0"/>
              </a:spcBef>
              <a:spcAft>
                <a:spcPts val="0"/>
              </a:spcAft>
            </a:pPr>
            <a:r>
              <a:rPr lang="en-US" sz="1800" dirty="0">
                <a:latin typeface="Times New Roman"/>
                <a:ea typeface="Times New Roman"/>
              </a:rPr>
              <a:t>Subjects who participate in surveys and other research instruments distributed by ICPSR expect their responses to remain confidential.  The data distributed by ICPSR are for statistical analysis, and they may not be used to identify specific individuals or organizations.  Although ICPSR takes steps to assure that subjects cannot be identified, users are also obligated to act responsibly and not to violate the privacy of subjects intentionally or unintentionally.  </a:t>
            </a:r>
          </a:p>
          <a:p>
            <a:pPr marL="0" marR="0">
              <a:spcBef>
                <a:spcPts val="0"/>
              </a:spcBef>
              <a:spcAft>
                <a:spcPts val="0"/>
              </a:spcAft>
            </a:pPr>
            <a:r>
              <a:rPr lang="en-US" sz="1800" dirty="0">
                <a:latin typeface="Times New Roman"/>
                <a:ea typeface="Times New Roman"/>
              </a:rPr>
              <a:t>If ICPSR determines that the terms of use agreement has been violated, one or more of the steps will be taken which may include: </a:t>
            </a:r>
          </a:p>
          <a:p>
            <a:pPr marL="1143000" marR="0" lvl="2" indent="-228600">
              <a:spcBef>
                <a:spcPts val="0"/>
              </a:spcBef>
              <a:spcAft>
                <a:spcPts val="0"/>
              </a:spcAft>
              <a:buFont typeface="Symbol"/>
              <a:buChar char=""/>
              <a:tabLst>
                <a:tab pos="457200" algn="l"/>
              </a:tabLst>
            </a:pPr>
            <a:r>
              <a:rPr lang="en-US" sz="1800" dirty="0">
                <a:latin typeface="Times New Roman"/>
                <a:ea typeface="Times New Roman"/>
              </a:rPr>
              <a:t>ICPSR may revoke the existing agreement, demand the return of the data in question, and deny all future access to ICPSR data. </a:t>
            </a:r>
          </a:p>
          <a:p>
            <a:pPr marL="1143000" marR="0" lvl="2" indent="-228600">
              <a:spcBef>
                <a:spcPts val="0"/>
              </a:spcBef>
              <a:spcAft>
                <a:spcPts val="0"/>
              </a:spcAft>
              <a:buFont typeface="Symbol"/>
              <a:buChar char=""/>
              <a:tabLst>
                <a:tab pos="457200" algn="l"/>
              </a:tabLst>
            </a:pPr>
            <a:r>
              <a:rPr lang="en-US" sz="1800" dirty="0">
                <a:latin typeface="Times New Roman"/>
                <a:ea typeface="Times New Roman"/>
              </a:rPr>
              <a:t>The violation may be reported to the Research Integrity Officer, Institutional Review Board, or Human Subjects Review Committee of the user’s institution.  A range of sanctions are available to institutions including revocation of tenure and termination.</a:t>
            </a:r>
          </a:p>
          <a:p>
            <a:pPr marL="1143000" marR="0" lvl="2" indent="-228600">
              <a:spcBef>
                <a:spcPts val="0"/>
              </a:spcBef>
              <a:spcAft>
                <a:spcPts val="0"/>
              </a:spcAft>
              <a:buFont typeface="Symbol"/>
              <a:buChar char=""/>
              <a:tabLst>
                <a:tab pos="457200" algn="l"/>
              </a:tabLst>
            </a:pPr>
            <a:r>
              <a:rPr lang="en-US" sz="1800" dirty="0">
                <a:latin typeface="Times New Roman"/>
                <a:ea typeface="Times New Roman"/>
              </a:rPr>
              <a:t>If the confidentiality of human subjects has been violated, the case may be reported to the Federal Office for Human Research Protections.  This may result in an investigation of the user’s institution, which can result in institution-wide sanctions including the suspension of all research grants. </a:t>
            </a:r>
          </a:p>
          <a:p>
            <a:pPr marL="1143000" marR="0" lvl="2" indent="-228600">
              <a:spcBef>
                <a:spcPts val="0"/>
              </a:spcBef>
              <a:spcAft>
                <a:spcPts val="0"/>
              </a:spcAft>
              <a:buFont typeface="Symbol"/>
              <a:buChar char=""/>
              <a:tabLst>
                <a:tab pos="457200" algn="l"/>
              </a:tabLst>
            </a:pPr>
            <a:r>
              <a:rPr lang="en-US" sz="1800" dirty="0">
                <a:latin typeface="Times New Roman"/>
                <a:ea typeface="Times New Roman"/>
              </a:rPr>
              <a:t>A court may award the payment of damages to any individual harmed by the breach of the agreement</a:t>
            </a:r>
            <a:r>
              <a:rPr lang="en-US" sz="1800" dirty="0" smtClean="0">
                <a:latin typeface="Times New Roman"/>
                <a:ea typeface="Times New Roman"/>
              </a:rPr>
              <a:t>.</a:t>
            </a:r>
            <a:endParaRPr lang="en-US" sz="1800" dirty="0"/>
          </a:p>
        </p:txBody>
      </p:sp>
    </p:spTree>
    <p:extLst>
      <p:ext uri="{BB962C8B-B14F-4D97-AF65-F5344CB8AC3E}">
        <p14:creationId xmlns:p14="http://schemas.microsoft.com/office/powerpoint/2010/main" val="33584836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06307" y="228600"/>
            <a:ext cx="7848600" cy="1143000"/>
          </a:xfrm>
        </p:spPr>
        <p:txBody>
          <a:bodyPr/>
          <a:lstStyle/>
          <a:p>
            <a:pPr algn="l">
              <a:defRPr/>
            </a:pPr>
            <a:r>
              <a:rPr lang="en-US" b="1" dirty="0" smtClean="0">
                <a:solidFill>
                  <a:schemeClr val="tx1"/>
                </a:solidFill>
              </a:rPr>
              <a:t>Customizing the RUDDDA </a:t>
            </a:r>
            <a:endParaRPr lang="en-US" dirty="0">
              <a:solidFill>
                <a:schemeClr val="tx1"/>
              </a:solidFill>
            </a:endParaRPr>
          </a:p>
        </p:txBody>
      </p:sp>
      <p:sp>
        <p:nvSpPr>
          <p:cNvPr id="3" name="Content Placeholder 2"/>
          <p:cNvSpPr>
            <a:spLocks noGrp="1"/>
          </p:cNvSpPr>
          <p:nvPr>
            <p:ph sz="half" idx="1"/>
          </p:nvPr>
        </p:nvSpPr>
        <p:spPr>
          <a:xfrm>
            <a:off x="806307" y="1398587"/>
            <a:ext cx="3048000" cy="4727575"/>
          </a:xfrm>
        </p:spPr>
        <p:txBody>
          <a:bodyPr/>
          <a:lstStyle/>
          <a:p>
            <a:pPr marL="285750" indent="-285750">
              <a:defRPr/>
            </a:pPr>
            <a:r>
              <a:rPr lang="en-US" sz="2200" dirty="0" smtClean="0"/>
              <a:t>Customize RUDDDA </a:t>
            </a:r>
            <a:r>
              <a:rPr lang="en-US" sz="2200" dirty="0"/>
              <a:t>with information supplied by the data provider</a:t>
            </a:r>
          </a:p>
          <a:p>
            <a:pPr marL="560070" lvl="1">
              <a:buFont typeface="Courier New" pitchFamily="49" charset="0"/>
              <a:buChar char="o"/>
              <a:defRPr/>
            </a:pPr>
            <a:r>
              <a:rPr lang="en-US" sz="2000" dirty="0"/>
              <a:t>Institution’s legal name and address</a:t>
            </a:r>
          </a:p>
          <a:p>
            <a:pPr marL="560070" lvl="1">
              <a:buFont typeface="Courier New" pitchFamily="49" charset="0"/>
              <a:buChar char="o"/>
              <a:defRPr/>
            </a:pPr>
            <a:r>
              <a:rPr lang="en-US" sz="2000" dirty="0"/>
              <a:t>Official name AND familiar reference of project or dataset</a:t>
            </a:r>
          </a:p>
          <a:p>
            <a:pPr marL="560070" lvl="1">
              <a:buFont typeface="Courier New" pitchFamily="49" charset="0"/>
              <a:buChar char="o"/>
              <a:defRPr/>
            </a:pPr>
            <a:r>
              <a:rPr lang="en-US" sz="2000" dirty="0"/>
              <a:t>Contact name of legal representative</a:t>
            </a:r>
          </a:p>
          <a:p>
            <a:pPr marL="560070" lvl="1">
              <a:buFont typeface="Courier New" pitchFamily="49" charset="0"/>
              <a:buChar char="o"/>
              <a:defRPr/>
            </a:pPr>
            <a:r>
              <a:rPr lang="en-US" sz="2000" dirty="0"/>
              <a:t>Preference for electronic or hard copy</a:t>
            </a:r>
          </a:p>
          <a:p>
            <a:pPr>
              <a:buFont typeface="Arial" charset="0"/>
              <a:buChar char="•"/>
              <a:defRPr/>
            </a:pPr>
            <a:endParaRPr lang="en-US" dirty="0"/>
          </a:p>
        </p:txBody>
      </p:sp>
      <p:pic>
        <p:nvPicPr>
          <p:cNvPr id="3891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rcRect l="-198" r="6081" b="21213"/>
          <a:stretch>
            <a:fillRect/>
          </a:stretch>
        </p:blipFill>
        <p:spPr>
          <a:xfrm>
            <a:off x="4006707" y="1398587"/>
            <a:ext cx="4389438" cy="4754562"/>
          </a:xfrm>
          <a:ln w="3175">
            <a:solidFill>
              <a:schemeClr val="accent1"/>
            </a:solidFill>
          </a:ln>
        </p:spPr>
      </p:pic>
      <p:sp>
        <p:nvSpPr>
          <p:cNvPr id="5" name="TextBox 4"/>
          <p:cNvSpPr txBox="1"/>
          <p:nvPr/>
        </p:nvSpPr>
        <p:spPr>
          <a:xfrm>
            <a:off x="533400" y="6400800"/>
            <a:ext cx="8394414" cy="646331"/>
          </a:xfrm>
          <a:prstGeom prst="rect">
            <a:avLst/>
          </a:prstGeom>
          <a:noFill/>
        </p:spPr>
        <p:txBody>
          <a:bodyPr wrap="none" rtlCol="0">
            <a:spAutoFit/>
          </a:bodyPr>
          <a:lstStyle/>
          <a:p>
            <a:r>
              <a:rPr lang="en-US" sz="1800" dirty="0" smtClean="0">
                <a:solidFill>
                  <a:schemeClr val="accent1">
                    <a:lumMod val="40000"/>
                    <a:lumOff val="60000"/>
                  </a:schemeClr>
                </a:solidFill>
              </a:rPr>
              <a:t>Source: </a:t>
            </a:r>
            <a:r>
              <a:rPr lang="en-US" sz="1800" dirty="0">
                <a:solidFill>
                  <a:schemeClr val="accent1">
                    <a:lumMod val="40000"/>
                    <a:lumOff val="60000"/>
                  </a:schemeClr>
                </a:solidFill>
              </a:rPr>
              <a:t>“Navigating Your IRB to Share Restricted Data” Webinar </a:t>
            </a:r>
            <a:r>
              <a:rPr lang="en-US" sz="1800" dirty="0" smtClean="0">
                <a:solidFill>
                  <a:schemeClr val="accent1">
                    <a:lumMod val="40000"/>
                    <a:lumOff val="60000"/>
                  </a:schemeClr>
                </a:solidFill>
              </a:rPr>
              <a:t>(</a:t>
            </a:r>
            <a:r>
              <a:rPr lang="en-US" sz="1800" dirty="0" smtClean="0">
                <a:solidFill>
                  <a:schemeClr val="accent1">
                    <a:lumMod val="40000"/>
                    <a:lumOff val="60000"/>
                  </a:schemeClr>
                </a:solidFill>
                <a:hlinkClick r:id="rId4"/>
              </a:rPr>
              <a:t>http</a:t>
            </a:r>
            <a:r>
              <a:rPr lang="en-US" sz="1800" dirty="0">
                <a:solidFill>
                  <a:schemeClr val="accent1">
                    <a:lumMod val="40000"/>
                    <a:lumOff val="60000"/>
                  </a:schemeClr>
                </a:solidFill>
                <a:hlinkClick r:id="rId4"/>
              </a:rPr>
              <a:t>://</a:t>
            </a:r>
            <a:r>
              <a:rPr lang="en-US" sz="1800" dirty="0" smtClean="0">
                <a:solidFill>
                  <a:schemeClr val="accent1">
                    <a:lumMod val="40000"/>
                    <a:lumOff val="60000"/>
                  </a:schemeClr>
                </a:solidFill>
                <a:hlinkClick r:id="rId4"/>
              </a:rPr>
              <a:t>bit.ly/Vi3RXd</a:t>
            </a:r>
            <a:r>
              <a:rPr lang="en-US" sz="1800" dirty="0" smtClean="0">
                <a:solidFill>
                  <a:schemeClr val="accent1">
                    <a:lumMod val="40000"/>
                    <a:lumOff val="60000"/>
                  </a:schemeClr>
                </a:solidFill>
              </a:rPr>
              <a:t>) </a:t>
            </a:r>
            <a:endParaRPr lang="en-US" sz="1800" dirty="0">
              <a:solidFill>
                <a:schemeClr val="accent1">
                  <a:lumMod val="40000"/>
                  <a:lumOff val="60000"/>
                </a:schemeClr>
              </a:solidFill>
            </a:endParaRPr>
          </a:p>
          <a:p>
            <a:endParaRPr lang="en-US" sz="1800" dirty="0">
              <a:solidFill>
                <a:schemeClr val="accent1">
                  <a:lumMod val="40000"/>
                  <a:lumOff val="60000"/>
                </a:schemeClr>
              </a:solidFill>
            </a:endParaRPr>
          </a:p>
        </p:txBody>
      </p:sp>
    </p:spTree>
    <p:extLst>
      <p:ext uri="{BB962C8B-B14F-4D97-AF65-F5344CB8AC3E}">
        <p14:creationId xmlns:p14="http://schemas.microsoft.com/office/powerpoint/2010/main" val="12280299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6307" y="228600"/>
            <a:ext cx="7848600" cy="1143000"/>
          </a:xfrm>
        </p:spPr>
        <p:txBody>
          <a:bodyPr/>
          <a:lstStyle/>
          <a:p>
            <a:pPr algn="l">
              <a:defRPr/>
            </a:pPr>
            <a:r>
              <a:rPr lang="en-US" sz="4000" b="1" dirty="0" smtClean="0">
                <a:solidFill>
                  <a:schemeClr val="tx1"/>
                </a:solidFill>
              </a:rPr>
              <a:t>Accessing Restricted-Use Data</a:t>
            </a:r>
            <a:endParaRPr lang="en-US" sz="4000" b="1" dirty="0">
              <a:solidFill>
                <a:schemeClr val="tx1"/>
              </a:solidFill>
            </a:endParaRPr>
          </a:p>
        </p:txBody>
      </p:sp>
      <p:sp>
        <p:nvSpPr>
          <p:cNvPr id="40963" name="Content Placeholder 2"/>
          <p:cNvSpPr>
            <a:spLocks noGrp="1"/>
          </p:cNvSpPr>
          <p:nvPr>
            <p:ph idx="1"/>
          </p:nvPr>
        </p:nvSpPr>
        <p:spPr>
          <a:xfrm>
            <a:off x="806307" y="1371600"/>
            <a:ext cx="7848600" cy="4876800"/>
          </a:xfrm>
        </p:spPr>
        <p:txBody>
          <a:bodyPr/>
          <a:lstStyle/>
          <a:p>
            <a:r>
              <a:rPr lang="en-US" sz="3000" dirty="0" smtClean="0">
                <a:ea typeface="ＭＳ Ｐゴシック" pitchFamily="34" charset="-128"/>
              </a:rPr>
              <a:t>Use online data access request system</a:t>
            </a:r>
          </a:p>
          <a:p>
            <a:pPr lvl="1"/>
            <a:r>
              <a:rPr lang="en-US" sz="2600" dirty="0" smtClean="0">
                <a:ea typeface="ＭＳ Ｐゴシック" pitchFamily="34" charset="-128"/>
              </a:rPr>
              <a:t>Link in Access Notes on study homepage</a:t>
            </a:r>
          </a:p>
          <a:p>
            <a:r>
              <a:rPr lang="en-US" sz="3000" dirty="0" smtClean="0">
                <a:ea typeface="ＭＳ Ｐゴシック" pitchFamily="34" charset="-128"/>
              </a:rPr>
              <a:t>Must provide:</a:t>
            </a:r>
          </a:p>
          <a:p>
            <a:pPr lvl="1"/>
            <a:r>
              <a:rPr lang="en-US" sz="2600" dirty="0" smtClean="0">
                <a:ea typeface="ＭＳ Ｐゴシック" pitchFamily="34" charset="-128"/>
              </a:rPr>
              <a:t>Name, department, and title of investigator</a:t>
            </a:r>
          </a:p>
          <a:p>
            <a:pPr lvl="1"/>
            <a:r>
              <a:rPr lang="en-US" sz="2600" dirty="0" smtClean="0">
                <a:ea typeface="ＭＳ Ｐゴシック" pitchFamily="34" charset="-128"/>
              </a:rPr>
              <a:t>Description of the proposed research</a:t>
            </a:r>
          </a:p>
          <a:p>
            <a:pPr lvl="1"/>
            <a:r>
              <a:rPr lang="en-US" sz="2600" dirty="0" smtClean="0">
                <a:ea typeface="ＭＳ Ｐゴシック" pitchFamily="34" charset="-128"/>
              </a:rPr>
              <a:t>Approval or exemption from IRB</a:t>
            </a:r>
          </a:p>
          <a:p>
            <a:pPr lvl="1"/>
            <a:r>
              <a:rPr lang="en-US" sz="2600" dirty="0" smtClean="0">
                <a:ea typeface="ＭＳ Ｐゴシック" pitchFamily="34" charset="-128"/>
              </a:rPr>
              <a:t>Names of research staff accessing data</a:t>
            </a:r>
          </a:p>
          <a:p>
            <a:pPr lvl="1"/>
            <a:r>
              <a:rPr lang="en-US" sz="2600" dirty="0" smtClean="0">
                <a:ea typeface="ＭＳ Ｐゴシック" pitchFamily="34" charset="-128"/>
              </a:rPr>
              <a:t>CVs and signed confidentiality pledges</a:t>
            </a:r>
          </a:p>
          <a:p>
            <a:pPr lvl="1"/>
            <a:r>
              <a:rPr lang="en-US" sz="2600" dirty="0" smtClean="0">
                <a:ea typeface="ＭＳ Ｐゴシック" pitchFamily="34" charset="-128"/>
              </a:rPr>
              <a:t>Information on data formats needed and data storage technology</a:t>
            </a:r>
          </a:p>
          <a:p>
            <a:pPr lvl="1"/>
            <a:endParaRPr lang="en-US" dirty="0" smtClean="0">
              <a:ea typeface="ＭＳ Ｐゴシック" pitchFamily="34" charset="-128"/>
            </a:endParaRPr>
          </a:p>
        </p:txBody>
      </p:sp>
      <p:sp>
        <p:nvSpPr>
          <p:cNvPr id="4" name="TextBox 3"/>
          <p:cNvSpPr txBox="1"/>
          <p:nvPr/>
        </p:nvSpPr>
        <p:spPr>
          <a:xfrm>
            <a:off x="533400" y="6400800"/>
            <a:ext cx="8394414" cy="646331"/>
          </a:xfrm>
          <a:prstGeom prst="rect">
            <a:avLst/>
          </a:prstGeom>
          <a:noFill/>
        </p:spPr>
        <p:txBody>
          <a:bodyPr wrap="none" rtlCol="0">
            <a:spAutoFit/>
          </a:bodyPr>
          <a:lstStyle/>
          <a:p>
            <a:r>
              <a:rPr lang="en-US" sz="1800" dirty="0" smtClean="0">
                <a:solidFill>
                  <a:schemeClr val="accent1">
                    <a:lumMod val="40000"/>
                    <a:lumOff val="60000"/>
                  </a:schemeClr>
                </a:solidFill>
              </a:rPr>
              <a:t>Source: </a:t>
            </a:r>
            <a:r>
              <a:rPr lang="en-US" sz="1800" dirty="0">
                <a:solidFill>
                  <a:schemeClr val="accent1">
                    <a:lumMod val="40000"/>
                    <a:lumOff val="60000"/>
                  </a:schemeClr>
                </a:solidFill>
              </a:rPr>
              <a:t>“Navigating Your IRB to Share Restricted Data” Webinar </a:t>
            </a:r>
            <a:r>
              <a:rPr lang="en-US" sz="1800" dirty="0" smtClean="0">
                <a:solidFill>
                  <a:schemeClr val="accent1">
                    <a:lumMod val="40000"/>
                    <a:lumOff val="60000"/>
                  </a:schemeClr>
                </a:solidFill>
              </a:rPr>
              <a:t>(</a:t>
            </a:r>
            <a:r>
              <a:rPr lang="en-US" sz="1800" dirty="0" smtClean="0">
                <a:solidFill>
                  <a:schemeClr val="accent1">
                    <a:lumMod val="40000"/>
                    <a:lumOff val="60000"/>
                  </a:schemeClr>
                </a:solidFill>
                <a:hlinkClick r:id="rId3"/>
              </a:rPr>
              <a:t>http</a:t>
            </a:r>
            <a:r>
              <a:rPr lang="en-US" sz="1800" dirty="0">
                <a:solidFill>
                  <a:schemeClr val="accent1">
                    <a:lumMod val="40000"/>
                    <a:lumOff val="60000"/>
                  </a:schemeClr>
                </a:solidFill>
                <a:hlinkClick r:id="rId3"/>
              </a:rPr>
              <a:t>://</a:t>
            </a:r>
            <a:r>
              <a:rPr lang="en-US" sz="1800" dirty="0" smtClean="0">
                <a:solidFill>
                  <a:schemeClr val="accent1">
                    <a:lumMod val="40000"/>
                    <a:lumOff val="60000"/>
                  </a:schemeClr>
                </a:solidFill>
                <a:hlinkClick r:id="rId3"/>
              </a:rPr>
              <a:t>bit.ly/Vi3RXd</a:t>
            </a:r>
            <a:r>
              <a:rPr lang="en-US" sz="1800" dirty="0" smtClean="0">
                <a:solidFill>
                  <a:schemeClr val="accent1">
                    <a:lumMod val="40000"/>
                    <a:lumOff val="60000"/>
                  </a:schemeClr>
                </a:solidFill>
              </a:rPr>
              <a:t>) </a:t>
            </a:r>
            <a:endParaRPr lang="en-US" sz="1800" dirty="0">
              <a:solidFill>
                <a:schemeClr val="accent1">
                  <a:lumMod val="40000"/>
                  <a:lumOff val="60000"/>
                </a:schemeClr>
              </a:solidFill>
            </a:endParaRPr>
          </a:p>
          <a:p>
            <a:endParaRPr lang="en-US" sz="1800" dirty="0">
              <a:solidFill>
                <a:schemeClr val="accent1">
                  <a:lumMod val="40000"/>
                  <a:lumOff val="60000"/>
                </a:schemeClr>
              </a:solidFill>
            </a:endParaRPr>
          </a:p>
        </p:txBody>
      </p:sp>
    </p:spTree>
    <p:extLst>
      <p:ext uri="{BB962C8B-B14F-4D97-AF65-F5344CB8AC3E}">
        <p14:creationId xmlns:p14="http://schemas.microsoft.com/office/powerpoint/2010/main" val="190646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dirty="0" smtClean="0"/>
              <a:t>Further Resources: Safe People</a:t>
            </a:r>
            <a:endParaRPr lang="en-US" dirty="0"/>
          </a:p>
        </p:txBody>
      </p:sp>
      <p:sp>
        <p:nvSpPr>
          <p:cNvPr id="3" name="Content Placeholder 2"/>
          <p:cNvSpPr>
            <a:spLocks noGrp="1"/>
          </p:cNvSpPr>
          <p:nvPr>
            <p:ph idx="1"/>
          </p:nvPr>
        </p:nvSpPr>
        <p:spPr>
          <a:xfrm>
            <a:off x="685800" y="1981200"/>
            <a:ext cx="8153400" cy="4114800"/>
          </a:xfrm>
        </p:spPr>
        <p:txBody>
          <a:bodyPr>
            <a:normAutofit fontScale="92500" lnSpcReduction="10000"/>
          </a:bodyPr>
          <a:lstStyle/>
          <a:p>
            <a:r>
              <a:rPr lang="en-US" dirty="0" smtClean="0"/>
              <a:t>Example NAHDAP Restricted </a:t>
            </a:r>
            <a:r>
              <a:rPr lang="en-US" dirty="0"/>
              <a:t>Data Use Agreement </a:t>
            </a:r>
            <a:r>
              <a:rPr lang="en-US" sz="2200" dirty="0">
                <a:hlinkClick r:id="rId2"/>
              </a:rPr>
              <a:t>http://</a:t>
            </a:r>
            <a:r>
              <a:rPr lang="en-US" sz="2200" dirty="0" smtClean="0">
                <a:hlinkClick r:id="rId2"/>
              </a:rPr>
              <a:t>www.icpsr.umich.edu/files/NAHDAP/GenericRDAAgreement.pdf</a:t>
            </a:r>
            <a:r>
              <a:rPr lang="en-US" sz="2200" dirty="0" smtClean="0"/>
              <a:t> </a:t>
            </a:r>
          </a:p>
          <a:p>
            <a:pPr marL="0" indent="0">
              <a:buNone/>
            </a:pPr>
            <a:endParaRPr lang="en-US" dirty="0" smtClean="0"/>
          </a:p>
          <a:p>
            <a:r>
              <a:rPr lang="en-US" dirty="0" smtClean="0"/>
              <a:t>NAHDAP “Restricted-Use Data Deposit and </a:t>
            </a:r>
            <a:r>
              <a:rPr lang="en-US" dirty="0"/>
              <a:t>Dissemination Procedures” </a:t>
            </a:r>
            <a:r>
              <a:rPr lang="en-US" sz="2200" dirty="0">
                <a:hlinkClick r:id="rId3"/>
              </a:rPr>
              <a:t>http://</a:t>
            </a:r>
            <a:r>
              <a:rPr lang="en-US" sz="2200" dirty="0" smtClean="0">
                <a:hlinkClick r:id="rId3"/>
              </a:rPr>
              <a:t>www.icpsr.umich.edu/files/NAHDAP/NAHDAP-RestrictedDataProcedures.pdf</a:t>
            </a:r>
            <a:endParaRPr lang="en-US" sz="2200" dirty="0" smtClean="0"/>
          </a:p>
          <a:p>
            <a:pPr marL="0" indent="0">
              <a:buNone/>
            </a:pPr>
            <a:endParaRPr lang="en-US" dirty="0" smtClean="0"/>
          </a:p>
          <a:p>
            <a:r>
              <a:rPr lang="en-US" dirty="0" smtClean="0"/>
              <a:t>“Navigating Your IRB to Share </a:t>
            </a:r>
            <a:r>
              <a:rPr lang="en-US" dirty="0"/>
              <a:t>Restricted Data” </a:t>
            </a:r>
            <a:r>
              <a:rPr lang="en-US" dirty="0" smtClean="0"/>
              <a:t>Webinar </a:t>
            </a:r>
            <a:r>
              <a:rPr lang="en-US" sz="2200" dirty="0" smtClean="0">
                <a:hlinkClick r:id="rId4"/>
              </a:rPr>
              <a:t>http</a:t>
            </a:r>
            <a:r>
              <a:rPr lang="en-US" sz="2200" dirty="0">
                <a:hlinkClick r:id="rId4"/>
              </a:rPr>
              <a:t>://</a:t>
            </a:r>
            <a:r>
              <a:rPr lang="en-US" sz="2200" dirty="0" smtClean="0">
                <a:hlinkClick r:id="rId4"/>
              </a:rPr>
              <a:t>bit.ly/Vi3RXd</a:t>
            </a:r>
            <a:r>
              <a:rPr lang="en-US" sz="2200" dirty="0" smtClean="0"/>
              <a:t> </a:t>
            </a:r>
            <a:endParaRPr lang="en-US" sz="2200" dirty="0"/>
          </a:p>
        </p:txBody>
      </p:sp>
    </p:spTree>
    <p:extLst>
      <p:ext uri="{BB962C8B-B14F-4D97-AF65-F5344CB8AC3E}">
        <p14:creationId xmlns:p14="http://schemas.microsoft.com/office/powerpoint/2010/main" val="12680774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772400" cy="1143000"/>
          </a:xfrm>
        </p:spPr>
        <p:txBody>
          <a:bodyPr/>
          <a:lstStyle/>
          <a:p>
            <a:r>
              <a:rPr lang="en-US" dirty="0" smtClean="0"/>
              <a:t>Sharing confidential data</a:t>
            </a:r>
            <a:endParaRPr lang="en-US" dirty="0"/>
          </a:p>
        </p:txBody>
      </p:sp>
      <p:sp>
        <p:nvSpPr>
          <p:cNvPr id="3" name="Content Placeholder 2"/>
          <p:cNvSpPr>
            <a:spLocks noGrp="1"/>
          </p:cNvSpPr>
          <p:nvPr>
            <p:ph sz="quarter" idx="10"/>
          </p:nvPr>
        </p:nvSpPr>
        <p:spPr>
          <a:xfrm>
            <a:off x="685800" y="1981200"/>
            <a:ext cx="7772400" cy="4114800"/>
          </a:xfrm>
        </p:spPr>
        <p:txBody>
          <a:bodyPr/>
          <a:lstStyle/>
          <a:p>
            <a:pPr>
              <a:spcBef>
                <a:spcPts val="1800"/>
              </a:spcBef>
            </a:pPr>
            <a:r>
              <a:rPr lang="en-US" b="1" dirty="0" smtClean="0"/>
              <a:t>Safe data</a:t>
            </a:r>
            <a:r>
              <a:rPr lang="en-US" dirty="0" smtClean="0"/>
              <a:t>: Modify the data to reduce the risk of re-identification</a:t>
            </a:r>
          </a:p>
          <a:p>
            <a:pPr>
              <a:spcBef>
                <a:spcPts val="1800"/>
              </a:spcBef>
            </a:pPr>
            <a:r>
              <a:rPr lang="en-US" b="1" dirty="0" smtClean="0"/>
              <a:t>Safe places</a:t>
            </a:r>
            <a:r>
              <a:rPr lang="en-US" dirty="0" smtClean="0"/>
              <a:t>: Physical isolation and secure technologies</a:t>
            </a:r>
          </a:p>
          <a:p>
            <a:pPr>
              <a:spcBef>
                <a:spcPts val="1800"/>
              </a:spcBef>
            </a:pPr>
            <a:r>
              <a:rPr lang="en-US" b="1" dirty="0" smtClean="0"/>
              <a:t>Safe people</a:t>
            </a:r>
            <a:r>
              <a:rPr lang="en-US" dirty="0" smtClean="0"/>
              <a:t>: Training and data use agreements</a:t>
            </a:r>
            <a:endParaRPr lang="en-US" dirty="0"/>
          </a:p>
        </p:txBody>
      </p:sp>
    </p:spTree>
    <p:extLst>
      <p:ext uri="{BB962C8B-B14F-4D97-AF65-F5344CB8AC3E}">
        <p14:creationId xmlns:p14="http://schemas.microsoft.com/office/powerpoint/2010/main" val="20777972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772400" cy="1143000"/>
          </a:xfrm>
        </p:spPr>
        <p:txBody>
          <a:bodyPr/>
          <a:lstStyle/>
          <a:p>
            <a:r>
              <a:rPr lang="en-US" dirty="0" smtClean="0"/>
              <a:t>Future Opportunities and Challenges</a:t>
            </a:r>
            <a:endParaRPr lang="en-US" dirty="0"/>
          </a:p>
        </p:txBody>
      </p:sp>
      <p:sp>
        <p:nvSpPr>
          <p:cNvPr id="3" name="Content Placeholder 2"/>
          <p:cNvSpPr>
            <a:spLocks noGrp="1"/>
          </p:cNvSpPr>
          <p:nvPr>
            <p:ph idx="1"/>
          </p:nvPr>
        </p:nvSpPr>
        <p:spPr>
          <a:xfrm>
            <a:off x="609600" y="1447800"/>
            <a:ext cx="7772400" cy="4114800"/>
          </a:xfrm>
        </p:spPr>
        <p:txBody>
          <a:bodyPr/>
          <a:lstStyle/>
          <a:p>
            <a:r>
              <a:rPr lang="en-US" dirty="0" smtClean="0"/>
              <a:t>New types of data</a:t>
            </a:r>
          </a:p>
          <a:p>
            <a:pPr lvl="1"/>
            <a:r>
              <a:rPr lang="en-US" dirty="0" smtClean="0"/>
              <a:t>New research opportunities</a:t>
            </a:r>
          </a:p>
          <a:p>
            <a:pPr lvl="1"/>
            <a:r>
              <a:rPr lang="en-US" dirty="0" smtClean="0"/>
              <a:t>New confidentiality (and proprietary) challenges</a:t>
            </a:r>
          </a:p>
          <a:p>
            <a:r>
              <a:rPr lang="en-US" dirty="0" smtClean="0"/>
              <a:t>New methods for protecting data</a:t>
            </a:r>
          </a:p>
          <a:p>
            <a:pPr lvl="1"/>
            <a:r>
              <a:rPr lang="en-US" dirty="0" smtClean="0"/>
              <a:t>Barriers to data should be low</a:t>
            </a:r>
          </a:p>
          <a:p>
            <a:pPr lvl="1"/>
            <a:r>
              <a:rPr lang="en-US" dirty="0" smtClean="0"/>
              <a:t>Access to confidential data is not “free” from a societal point of view, so it shouldn’t be from the researcher’s point of view either</a:t>
            </a:r>
          </a:p>
          <a:p>
            <a:r>
              <a:rPr lang="en-US" dirty="0" smtClean="0"/>
              <a:t>Interaction of safe data, safe places, safe people</a:t>
            </a:r>
          </a:p>
          <a:p>
            <a:pPr lvl="1"/>
            <a:endParaRPr lang="en-US" dirty="0"/>
          </a:p>
        </p:txBody>
      </p:sp>
    </p:spTree>
    <p:extLst>
      <p:ext uri="{BB962C8B-B14F-4D97-AF65-F5344CB8AC3E}">
        <p14:creationId xmlns:p14="http://schemas.microsoft.com/office/powerpoint/2010/main" val="3207302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772400" cy="1143000"/>
          </a:xfrm>
        </p:spPr>
        <p:txBody>
          <a:bodyPr/>
          <a:lstStyle/>
          <a:p>
            <a:r>
              <a:rPr lang="en-US" dirty="0" smtClean="0"/>
              <a:t>Future Opportunities and Challenges</a:t>
            </a:r>
            <a:endParaRPr lang="en-US" dirty="0"/>
          </a:p>
        </p:txBody>
      </p:sp>
      <p:sp>
        <p:nvSpPr>
          <p:cNvPr id="3" name="Content Placeholder 2"/>
          <p:cNvSpPr>
            <a:spLocks noGrp="1"/>
          </p:cNvSpPr>
          <p:nvPr>
            <p:ph idx="1"/>
          </p:nvPr>
        </p:nvSpPr>
        <p:spPr>
          <a:xfrm>
            <a:off x="609600" y="1447800"/>
            <a:ext cx="7772400" cy="4114800"/>
          </a:xfrm>
        </p:spPr>
        <p:txBody>
          <a:bodyPr/>
          <a:lstStyle/>
          <a:p>
            <a:r>
              <a:rPr lang="en-US" dirty="0" smtClean="0"/>
              <a:t>Interaction of safe data, safe places, safe people</a:t>
            </a:r>
          </a:p>
          <a:p>
            <a:pPr lvl="1"/>
            <a:r>
              <a:rPr lang="en-US" dirty="0"/>
              <a:t>Tradeoff between information content and </a:t>
            </a:r>
            <a:r>
              <a:rPr lang="en-US" dirty="0" smtClean="0"/>
              <a:t>confidentiality protection</a:t>
            </a:r>
          </a:p>
          <a:p>
            <a:pPr lvl="2"/>
            <a:r>
              <a:rPr lang="en-US" dirty="0" smtClean="0"/>
              <a:t>Can always – and only – assure 100% confidentiality protection by not allowing access</a:t>
            </a:r>
            <a:endParaRPr lang="en-US" dirty="0"/>
          </a:p>
          <a:p>
            <a:pPr lvl="1"/>
            <a:r>
              <a:rPr lang="en-US" dirty="0" smtClean="0"/>
              <a:t>Make data safer through transformation, aggregation, suppression, noise infusion</a:t>
            </a:r>
          </a:p>
          <a:p>
            <a:pPr lvl="2"/>
            <a:r>
              <a:rPr lang="en-US" dirty="0" smtClean="0"/>
              <a:t>“Less” safe data can be made safer through safe places and safe people</a:t>
            </a:r>
          </a:p>
          <a:p>
            <a:pPr lvl="2"/>
            <a:r>
              <a:rPr lang="en-US" dirty="0" smtClean="0"/>
              <a:t>Technological change, broadly speaking, can move out the frontier of these tradeoffs</a:t>
            </a:r>
          </a:p>
          <a:p>
            <a:pPr lvl="1"/>
            <a:endParaRPr lang="en-US" dirty="0"/>
          </a:p>
        </p:txBody>
      </p:sp>
    </p:spTree>
    <p:extLst>
      <p:ext uri="{BB962C8B-B14F-4D97-AF65-F5344CB8AC3E}">
        <p14:creationId xmlns:p14="http://schemas.microsoft.com/office/powerpoint/2010/main" val="24373105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r>
              <a:rPr lang="en-US" dirty="0" smtClean="0"/>
              <a:t>Privacy Budget</a:t>
            </a:r>
            <a:endParaRPr lang="en-US" dirty="0"/>
          </a:p>
        </p:txBody>
      </p:sp>
      <p:sp>
        <p:nvSpPr>
          <p:cNvPr id="5" name="Content Placeholder 4"/>
          <p:cNvSpPr>
            <a:spLocks noGrp="1"/>
          </p:cNvSpPr>
          <p:nvPr>
            <p:ph idx="1"/>
          </p:nvPr>
        </p:nvSpPr>
        <p:spPr>
          <a:xfrm>
            <a:off x="711200" y="1219200"/>
            <a:ext cx="7772400" cy="4114800"/>
          </a:xfrm>
        </p:spPr>
        <p:txBody>
          <a:bodyPr/>
          <a:lstStyle/>
          <a:p>
            <a:r>
              <a:rPr lang="en-US" dirty="0" smtClean="0">
                <a:latin typeface="trebuchet ms" panose="020B0603020202020204" pitchFamily="34" charset="0"/>
              </a:rPr>
              <a:t>Every </a:t>
            </a:r>
            <a:r>
              <a:rPr lang="en-US" dirty="0">
                <a:latin typeface="trebuchet ms" panose="020B0603020202020204" pitchFamily="34" charset="0"/>
              </a:rPr>
              <a:t>time you make </a:t>
            </a:r>
            <a:r>
              <a:rPr lang="en-US" dirty="0" smtClean="0">
                <a:latin typeface="trebuchet ms" panose="020B0603020202020204" pitchFamily="34" charset="0"/>
              </a:rPr>
              <a:t>data, or analysis of data, </a:t>
            </a:r>
            <a:r>
              <a:rPr lang="en-US" dirty="0">
                <a:latin typeface="trebuchet ms" panose="020B0603020202020204" pitchFamily="34" charset="0"/>
              </a:rPr>
              <a:t>available, it increases the risk of </a:t>
            </a:r>
            <a:r>
              <a:rPr lang="en-US" dirty="0" smtClean="0">
                <a:latin typeface="trebuchet ms" panose="020B0603020202020204" pitchFamily="34" charset="0"/>
              </a:rPr>
              <a:t>re-disclosure</a:t>
            </a:r>
          </a:p>
          <a:p>
            <a:r>
              <a:rPr lang="en-US" dirty="0" smtClean="0">
                <a:latin typeface="trebuchet ms" panose="020B0603020202020204" pitchFamily="34" charset="0"/>
              </a:rPr>
              <a:t>Goal is to maximize the social value of data without spending the </a:t>
            </a:r>
            <a:r>
              <a:rPr lang="en-US" dirty="0">
                <a:latin typeface="trebuchet ms" panose="020B0603020202020204" pitchFamily="34" charset="0"/>
              </a:rPr>
              <a:t>‘privacy budget</a:t>
            </a:r>
            <a:r>
              <a:rPr lang="en-US" dirty="0" smtClean="0">
                <a:latin typeface="trebuchet ms" panose="020B0603020202020204" pitchFamily="34" charset="0"/>
              </a:rPr>
              <a:t>’ that captures the acceptable level of risk</a:t>
            </a:r>
            <a:endParaRPr lang="en-US" dirty="0"/>
          </a:p>
          <a:p>
            <a:endParaRPr lang="en-US" dirty="0"/>
          </a:p>
        </p:txBody>
      </p:sp>
    </p:spTree>
    <p:extLst>
      <p:ext uri="{BB962C8B-B14F-4D97-AF65-F5344CB8AC3E}">
        <p14:creationId xmlns:p14="http://schemas.microsoft.com/office/powerpoint/2010/main" val="26143317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772400" cy="1143000"/>
          </a:xfrm>
        </p:spPr>
        <p:txBody>
          <a:bodyPr/>
          <a:lstStyle/>
          <a:p>
            <a:r>
              <a:rPr lang="en-US" dirty="0" smtClean="0"/>
              <a:t>Transactional Data</a:t>
            </a:r>
            <a:endParaRPr lang="en-US" dirty="0"/>
          </a:p>
        </p:txBody>
      </p:sp>
      <p:sp>
        <p:nvSpPr>
          <p:cNvPr id="6" name="Content Placeholder 5"/>
          <p:cNvSpPr>
            <a:spLocks noGrp="1"/>
          </p:cNvSpPr>
          <p:nvPr>
            <p:ph idx="1"/>
          </p:nvPr>
        </p:nvSpPr>
        <p:spPr>
          <a:xfrm>
            <a:off x="609600" y="1371600"/>
            <a:ext cx="7772400" cy="4114800"/>
          </a:xfrm>
        </p:spPr>
        <p:txBody>
          <a:bodyPr/>
          <a:lstStyle/>
          <a:p>
            <a:r>
              <a:rPr lang="en-US" sz="3200" dirty="0">
                <a:latin typeface="trebuchet ms" panose="020B0603020202020204" pitchFamily="34" charset="0"/>
              </a:rPr>
              <a:t>Commercial (and organizational) transaction </a:t>
            </a:r>
            <a:r>
              <a:rPr lang="en-US" sz="3200" dirty="0" smtClean="0">
                <a:latin typeface="trebuchet ms" panose="020B0603020202020204" pitchFamily="34" charset="0"/>
              </a:rPr>
              <a:t>data</a:t>
            </a:r>
          </a:p>
          <a:p>
            <a:pPr lvl="1"/>
            <a:r>
              <a:rPr lang="en-US" dirty="0" smtClean="0">
                <a:latin typeface="trebuchet ms" panose="020B0603020202020204" pitchFamily="34" charset="0"/>
              </a:rPr>
              <a:t>Created and collected in course of human activity</a:t>
            </a:r>
          </a:p>
          <a:p>
            <a:pPr lvl="1"/>
            <a:r>
              <a:rPr lang="en-US" dirty="0" smtClean="0">
                <a:latin typeface="trebuchet ms" panose="020B0603020202020204" pitchFamily="34" charset="0"/>
              </a:rPr>
              <a:t>Follow over time, across people and organizations</a:t>
            </a:r>
          </a:p>
          <a:p>
            <a:pPr lvl="1"/>
            <a:r>
              <a:rPr lang="en-US" dirty="0" smtClean="0">
                <a:latin typeface="trebuchet ms" panose="020B0603020202020204" pitchFamily="34" charset="0"/>
              </a:rPr>
              <a:t>Transforming social, behavioral, health sciences</a:t>
            </a:r>
          </a:p>
          <a:p>
            <a:pPr lvl="1"/>
            <a:r>
              <a:rPr lang="en-US" dirty="0" smtClean="0">
                <a:latin typeface="trebuchet ms" panose="020B0603020202020204" pitchFamily="34" charset="0"/>
              </a:rPr>
              <a:t>Contains both personal and organizational content that has private value</a:t>
            </a:r>
            <a:endParaRPr lang="en-US" dirty="0">
              <a:latin typeface="trebuchet ms" panose="020B0603020202020204" pitchFamily="34" charset="0"/>
            </a:endParaRPr>
          </a:p>
        </p:txBody>
      </p:sp>
    </p:spTree>
    <p:extLst>
      <p:ext uri="{BB962C8B-B14F-4D97-AF65-F5344CB8AC3E}">
        <p14:creationId xmlns:p14="http://schemas.microsoft.com/office/powerpoint/2010/main" val="11782018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772400" cy="1143000"/>
          </a:xfrm>
        </p:spPr>
        <p:txBody>
          <a:bodyPr/>
          <a:lstStyle/>
          <a:p>
            <a:r>
              <a:rPr lang="en-US" dirty="0" smtClean="0"/>
              <a:t>How to protect? </a:t>
            </a:r>
            <a:endParaRPr lang="en-US" dirty="0"/>
          </a:p>
        </p:txBody>
      </p:sp>
      <p:sp>
        <p:nvSpPr>
          <p:cNvPr id="6" name="Content Placeholder 5"/>
          <p:cNvSpPr>
            <a:spLocks noGrp="1"/>
          </p:cNvSpPr>
          <p:nvPr>
            <p:ph idx="1"/>
          </p:nvPr>
        </p:nvSpPr>
        <p:spPr>
          <a:xfrm>
            <a:off x="609600" y="1371600"/>
            <a:ext cx="7772400" cy="4114800"/>
          </a:xfrm>
        </p:spPr>
        <p:txBody>
          <a:bodyPr/>
          <a:lstStyle/>
          <a:p>
            <a:r>
              <a:rPr lang="en-US" sz="2400" dirty="0" smtClean="0">
                <a:latin typeface="trebuchet ms" panose="020B0603020202020204" pitchFamily="34" charset="0"/>
              </a:rPr>
              <a:t>One solution: transform </a:t>
            </a:r>
            <a:r>
              <a:rPr lang="en-US" sz="2400" dirty="0">
                <a:latin typeface="trebuchet ms" panose="020B0603020202020204" pitchFamily="34" charset="0"/>
              </a:rPr>
              <a:t>data to retain informational content while reducing </a:t>
            </a:r>
            <a:r>
              <a:rPr lang="en-US" sz="2400" dirty="0" smtClean="0">
                <a:latin typeface="trebuchet ms" panose="020B0603020202020204" pitchFamily="34" charset="0"/>
              </a:rPr>
              <a:t>potential </a:t>
            </a:r>
            <a:r>
              <a:rPr lang="en-US" sz="2400" dirty="0">
                <a:latin typeface="trebuchet ms" panose="020B0603020202020204" pitchFamily="34" charset="0"/>
              </a:rPr>
              <a:t>for </a:t>
            </a:r>
            <a:r>
              <a:rPr lang="en-US" sz="2400" dirty="0" smtClean="0">
                <a:latin typeface="trebuchet ms" panose="020B0603020202020204" pitchFamily="34" charset="0"/>
              </a:rPr>
              <a:t>disclosure</a:t>
            </a:r>
          </a:p>
          <a:p>
            <a:r>
              <a:rPr lang="en-US" sz="2600" i="1" dirty="0" smtClean="0">
                <a:latin typeface="trebuchet ms" panose="020B0603020202020204" pitchFamily="34" charset="0"/>
              </a:rPr>
              <a:t>Science</a:t>
            </a:r>
            <a:r>
              <a:rPr lang="en-US" sz="2600" dirty="0" smtClean="0">
                <a:latin typeface="trebuchet ms" panose="020B0603020202020204" pitchFamily="34" charset="0"/>
              </a:rPr>
              <a:t> </a:t>
            </a:r>
            <a:r>
              <a:rPr lang="en-US" sz="2600" dirty="0">
                <a:latin typeface="trebuchet ms" panose="020B0603020202020204" pitchFamily="34" charset="0"/>
              </a:rPr>
              <a:t>article </a:t>
            </a:r>
            <a:r>
              <a:rPr lang="en-US" sz="2800" dirty="0" smtClean="0"/>
              <a:t>(</a:t>
            </a:r>
            <a:r>
              <a:rPr lang="en-US" sz="2800" dirty="0"/>
              <a:t>11 July 2014</a:t>
            </a:r>
            <a:r>
              <a:rPr lang="en-US" sz="2800" dirty="0" smtClean="0"/>
              <a:t>)</a:t>
            </a:r>
            <a:endParaRPr lang="en-US" sz="2600" dirty="0" smtClean="0">
              <a:latin typeface="trebuchet ms" panose="020B0603020202020204" pitchFamily="34" charset="0"/>
            </a:endParaRPr>
          </a:p>
          <a:p>
            <a:pPr lvl="1"/>
            <a:r>
              <a:rPr lang="en-US" sz="2400" dirty="0">
                <a:latin typeface="trebuchet ms" panose="020B0603020202020204" pitchFamily="34" charset="0"/>
              </a:rPr>
              <a:t>E</a:t>
            </a:r>
            <a:r>
              <a:rPr lang="en-US" sz="2400" dirty="0" smtClean="0">
                <a:latin typeface="trebuchet ms" panose="020B0603020202020204" pitchFamily="34" charset="0"/>
              </a:rPr>
              <a:t>xamined </a:t>
            </a:r>
            <a:r>
              <a:rPr lang="en-US" sz="2400" dirty="0">
                <a:latin typeface="trebuchet ms" panose="020B0603020202020204" pitchFamily="34" charset="0"/>
              </a:rPr>
              <a:t>changes in individual consumption in response to changes in income (classic problem in economics</a:t>
            </a:r>
            <a:r>
              <a:rPr lang="en-US" sz="2400" dirty="0" smtClean="0">
                <a:latin typeface="trebuchet ms" panose="020B0603020202020204" pitchFamily="34" charset="0"/>
              </a:rPr>
              <a:t>)</a:t>
            </a:r>
          </a:p>
          <a:p>
            <a:pPr lvl="1"/>
            <a:r>
              <a:rPr lang="en-US" sz="2400" dirty="0" smtClean="0">
                <a:latin typeface="trebuchet ms" panose="020B0603020202020204" pitchFamily="34" charset="0"/>
              </a:rPr>
              <a:t>Used </a:t>
            </a:r>
            <a:r>
              <a:rPr lang="en-US" sz="2400" dirty="0">
                <a:latin typeface="trebuchet ms" panose="020B0603020202020204" pitchFamily="34" charset="0"/>
              </a:rPr>
              <a:t>transactional data from </a:t>
            </a:r>
            <a:r>
              <a:rPr lang="en-US" sz="2400" dirty="0" smtClean="0">
                <a:latin typeface="trebuchet ms" panose="020B0603020202020204" pitchFamily="34" charset="0"/>
              </a:rPr>
              <a:t>online app</a:t>
            </a:r>
          </a:p>
          <a:p>
            <a:pPr lvl="1"/>
            <a:r>
              <a:rPr lang="en-US" sz="2400" dirty="0" smtClean="0">
                <a:latin typeface="trebuchet ms" panose="020B0603020202020204" pitchFamily="34" charset="0"/>
              </a:rPr>
              <a:t>Reported individuals’ share </a:t>
            </a:r>
            <a:r>
              <a:rPr lang="en-US" sz="2400" dirty="0">
                <a:latin typeface="trebuchet ms" panose="020B0603020202020204" pitchFamily="34" charset="0"/>
              </a:rPr>
              <a:t>of income spent on different types of consumption and </a:t>
            </a:r>
            <a:r>
              <a:rPr lang="en-US" sz="2400" dirty="0" smtClean="0">
                <a:latin typeface="trebuchet ms" panose="020B0603020202020204" pitchFamily="34" charset="0"/>
              </a:rPr>
              <a:t>share saved</a:t>
            </a:r>
          </a:p>
          <a:p>
            <a:pPr lvl="2"/>
            <a:r>
              <a:rPr lang="en-US" sz="2000" dirty="0" smtClean="0">
                <a:latin typeface="trebuchet ms" panose="020B0603020202020204" pitchFamily="34" charset="0"/>
              </a:rPr>
              <a:t>Not </a:t>
            </a:r>
            <a:r>
              <a:rPr lang="en-US" sz="2000" dirty="0">
                <a:latin typeface="trebuchet ms" panose="020B0603020202020204" pitchFamily="34" charset="0"/>
              </a:rPr>
              <a:t>individual transactions, spending, or </a:t>
            </a:r>
            <a:r>
              <a:rPr lang="en-US" sz="2000" dirty="0" smtClean="0">
                <a:latin typeface="trebuchet ms" panose="020B0603020202020204" pitchFamily="34" charset="0"/>
              </a:rPr>
              <a:t>income</a:t>
            </a:r>
            <a:endParaRPr lang="en-US" sz="2400" dirty="0"/>
          </a:p>
        </p:txBody>
      </p:sp>
    </p:spTree>
    <p:extLst>
      <p:ext uri="{BB962C8B-B14F-4D97-AF65-F5344CB8AC3E}">
        <p14:creationId xmlns:p14="http://schemas.microsoft.com/office/powerpoint/2010/main" val="42359421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266700"/>
            <a:ext cx="7772400" cy="1143000"/>
          </a:xfrm>
        </p:spPr>
        <p:txBody>
          <a:bodyPr/>
          <a:lstStyle/>
          <a:p>
            <a:r>
              <a:rPr lang="en-US" dirty="0" smtClean="0"/>
              <a:t>Geospatial Data</a:t>
            </a:r>
            <a:endParaRPr lang="en-US" dirty="0"/>
          </a:p>
        </p:txBody>
      </p:sp>
      <p:sp>
        <p:nvSpPr>
          <p:cNvPr id="5" name="Content Placeholder 4"/>
          <p:cNvSpPr>
            <a:spLocks noGrp="1"/>
          </p:cNvSpPr>
          <p:nvPr>
            <p:ph idx="1"/>
          </p:nvPr>
        </p:nvSpPr>
        <p:spPr>
          <a:xfrm>
            <a:off x="685800" y="1143000"/>
            <a:ext cx="7772400" cy="4114800"/>
          </a:xfrm>
        </p:spPr>
        <p:txBody>
          <a:bodyPr/>
          <a:lstStyle/>
          <a:p>
            <a:r>
              <a:rPr lang="en-US" sz="2400" dirty="0" smtClean="0">
                <a:latin typeface="trebuchet ms" panose="020B0603020202020204" pitchFamily="34" charset="0"/>
              </a:rPr>
              <a:t>Enormous </a:t>
            </a:r>
            <a:r>
              <a:rPr lang="en-US" sz="2400" dirty="0">
                <a:latin typeface="trebuchet ms" panose="020B0603020202020204" pitchFamily="34" charset="0"/>
              </a:rPr>
              <a:t>value in linking </a:t>
            </a:r>
            <a:r>
              <a:rPr lang="en-US" sz="2400" dirty="0" smtClean="0">
                <a:latin typeface="trebuchet ms" panose="020B0603020202020204" pitchFamily="34" charset="0"/>
              </a:rPr>
              <a:t>physical, social and environmental data at very detailed geography</a:t>
            </a:r>
          </a:p>
          <a:p>
            <a:pPr lvl="1"/>
            <a:r>
              <a:rPr lang="en-US" sz="2200" dirty="0" smtClean="0">
                <a:latin typeface="trebuchet ms" panose="020B0603020202020204" pitchFamily="34" charset="0"/>
              </a:rPr>
              <a:t>Increases disclosure risk</a:t>
            </a:r>
          </a:p>
          <a:p>
            <a:r>
              <a:rPr lang="en-US" sz="2400" dirty="0" smtClean="0">
                <a:latin typeface="trebuchet ms" panose="020B0603020202020204" pitchFamily="34" charset="0"/>
              </a:rPr>
              <a:t>Tiered access</a:t>
            </a:r>
          </a:p>
          <a:p>
            <a:pPr lvl="1"/>
            <a:r>
              <a:rPr lang="en-US" sz="2200" dirty="0" smtClean="0">
                <a:latin typeface="trebuchet ms" panose="020B0603020202020204" pitchFamily="34" charset="0"/>
              </a:rPr>
              <a:t>Easier access to data that has been linked, but with the geography itself suppressed</a:t>
            </a:r>
          </a:p>
          <a:p>
            <a:pPr lvl="2"/>
            <a:r>
              <a:rPr lang="en-US" sz="1800" dirty="0" smtClean="0">
                <a:latin typeface="trebuchet ms" panose="020B0603020202020204" pitchFamily="34" charset="0"/>
              </a:rPr>
              <a:t>Example: Income, asthma, air quality but NOT </a:t>
            </a:r>
            <a:r>
              <a:rPr lang="en-US" sz="1800" dirty="0" err="1" smtClean="0">
                <a:latin typeface="trebuchet ms" panose="020B0603020202020204" pitchFamily="34" charset="0"/>
              </a:rPr>
              <a:t>lat</a:t>
            </a:r>
            <a:r>
              <a:rPr lang="en-US" sz="1800" dirty="0" smtClean="0">
                <a:latin typeface="trebuchet ms" panose="020B0603020202020204" pitchFamily="34" charset="0"/>
              </a:rPr>
              <a:t>/long</a:t>
            </a:r>
          </a:p>
          <a:p>
            <a:pPr lvl="1"/>
            <a:r>
              <a:rPr lang="en-US" sz="2200" dirty="0" smtClean="0">
                <a:latin typeface="trebuchet ms" panose="020B0603020202020204" pitchFamily="34" charset="0"/>
              </a:rPr>
              <a:t>Limited access to detailed geography</a:t>
            </a:r>
          </a:p>
          <a:p>
            <a:pPr lvl="2"/>
            <a:r>
              <a:rPr lang="en-US" sz="1800" dirty="0" smtClean="0">
                <a:latin typeface="trebuchet ms" panose="020B0603020202020204" pitchFamily="34" charset="0"/>
              </a:rPr>
              <a:t>But trusted researchers in safe environments can create new linkages that expand the data that can be more generally available</a:t>
            </a:r>
          </a:p>
          <a:p>
            <a:r>
              <a:rPr lang="en-US" sz="2400" dirty="0" smtClean="0">
                <a:latin typeface="trebuchet ms" panose="020B0603020202020204" pitchFamily="34" charset="0"/>
              </a:rPr>
              <a:t>Principle: greater access comes with responsibilities to the research community</a:t>
            </a:r>
          </a:p>
        </p:txBody>
      </p:sp>
    </p:spTree>
    <p:extLst>
      <p:ext uri="{BB962C8B-B14F-4D97-AF65-F5344CB8AC3E}">
        <p14:creationId xmlns:p14="http://schemas.microsoft.com/office/powerpoint/2010/main" val="23164370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347365"/>
            <a:ext cx="7772400" cy="1143000"/>
          </a:xfrm>
        </p:spPr>
        <p:txBody>
          <a:bodyPr/>
          <a:lstStyle/>
          <a:p>
            <a:r>
              <a:rPr lang="en-US" dirty="0" smtClean="0"/>
              <a:t>Researcher credentialing</a:t>
            </a:r>
            <a:endParaRPr lang="en-US" dirty="0"/>
          </a:p>
        </p:txBody>
      </p:sp>
      <p:sp>
        <p:nvSpPr>
          <p:cNvPr id="5" name="Content Placeholder 4"/>
          <p:cNvSpPr>
            <a:spLocks noGrp="1"/>
          </p:cNvSpPr>
          <p:nvPr>
            <p:ph idx="1"/>
          </p:nvPr>
        </p:nvSpPr>
        <p:spPr>
          <a:xfrm>
            <a:off x="762000" y="1219200"/>
            <a:ext cx="7772400" cy="4114800"/>
          </a:xfrm>
        </p:spPr>
        <p:txBody>
          <a:bodyPr/>
          <a:lstStyle/>
          <a:p>
            <a:r>
              <a:rPr lang="en-US" dirty="0" smtClean="0">
                <a:solidFill>
                  <a:srgbClr val="0C266C"/>
                </a:solidFill>
              </a:rPr>
              <a:t>Goal: establish community-recognized system of researcher qualities (training, institutional affiliation, prior experience with restricted data, background checks)</a:t>
            </a:r>
          </a:p>
          <a:p>
            <a:pPr lvl="1"/>
            <a:r>
              <a:rPr lang="en-US" dirty="0" smtClean="0">
                <a:solidFill>
                  <a:srgbClr val="0C266C"/>
                </a:solidFill>
              </a:rPr>
              <a:t>Reduce cost to researcher of obtaining access</a:t>
            </a:r>
          </a:p>
          <a:p>
            <a:pPr lvl="1"/>
            <a:r>
              <a:rPr lang="en-US" dirty="0" smtClean="0">
                <a:solidFill>
                  <a:srgbClr val="0C266C"/>
                </a:solidFill>
              </a:rPr>
              <a:t>Reduce cost to data providers of vetting and training researchers</a:t>
            </a:r>
          </a:p>
        </p:txBody>
      </p:sp>
    </p:spTree>
    <p:extLst>
      <p:ext uri="{BB962C8B-B14F-4D97-AF65-F5344CB8AC3E}">
        <p14:creationId xmlns:p14="http://schemas.microsoft.com/office/powerpoint/2010/main" val="5255570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347365"/>
            <a:ext cx="7772400" cy="1143000"/>
          </a:xfrm>
        </p:spPr>
        <p:txBody>
          <a:bodyPr/>
          <a:lstStyle/>
          <a:p>
            <a:r>
              <a:rPr lang="en-US" dirty="0" smtClean="0"/>
              <a:t>Researcher credentialing</a:t>
            </a:r>
            <a:endParaRPr lang="en-US" dirty="0"/>
          </a:p>
        </p:txBody>
      </p:sp>
      <p:sp>
        <p:nvSpPr>
          <p:cNvPr id="5" name="Content Placeholder 4"/>
          <p:cNvSpPr>
            <a:spLocks noGrp="1"/>
          </p:cNvSpPr>
          <p:nvPr>
            <p:ph idx="1"/>
          </p:nvPr>
        </p:nvSpPr>
        <p:spPr>
          <a:xfrm>
            <a:off x="762000" y="1219200"/>
            <a:ext cx="7772400" cy="4114800"/>
          </a:xfrm>
        </p:spPr>
        <p:txBody>
          <a:bodyPr/>
          <a:lstStyle/>
          <a:p>
            <a:r>
              <a:rPr lang="en-US" dirty="0" smtClean="0">
                <a:solidFill>
                  <a:srgbClr val="0C266C"/>
                </a:solidFill>
              </a:rPr>
              <a:t>Credentialing </a:t>
            </a:r>
            <a:r>
              <a:rPr lang="en-US" dirty="0">
                <a:solidFill>
                  <a:srgbClr val="0C266C"/>
                </a:solidFill>
              </a:rPr>
              <a:t>allows researchers to establish a </a:t>
            </a:r>
            <a:r>
              <a:rPr lang="en-US" dirty="0" smtClean="0">
                <a:solidFill>
                  <a:srgbClr val="0C266C"/>
                </a:solidFill>
              </a:rPr>
              <a:t>reputation for responsible use of confidential data </a:t>
            </a:r>
          </a:p>
          <a:p>
            <a:pPr lvl="1"/>
            <a:r>
              <a:rPr lang="en-US" dirty="0" smtClean="0">
                <a:solidFill>
                  <a:srgbClr val="0C266C"/>
                </a:solidFill>
              </a:rPr>
              <a:t>Credentialed researchers are offering their reputations as their bond </a:t>
            </a:r>
          </a:p>
          <a:p>
            <a:pPr lvl="2"/>
            <a:r>
              <a:rPr lang="en-US" dirty="0" smtClean="0">
                <a:solidFill>
                  <a:srgbClr val="0C266C"/>
                </a:solidFill>
              </a:rPr>
              <a:t>The existence of the credential and the reputation gives researchers something that they can lose, and thus makes </a:t>
            </a:r>
            <a:r>
              <a:rPr lang="en-US" dirty="0">
                <a:solidFill>
                  <a:srgbClr val="0C266C"/>
                </a:solidFill>
              </a:rPr>
              <a:t>it possible </a:t>
            </a:r>
            <a:r>
              <a:rPr lang="en-US" dirty="0" smtClean="0">
                <a:solidFill>
                  <a:srgbClr val="0C266C"/>
                </a:solidFill>
              </a:rPr>
              <a:t>for them to access data not possible if there were no credible bond</a:t>
            </a:r>
            <a:endParaRPr lang="en-US" dirty="0">
              <a:solidFill>
                <a:srgbClr val="0C266C"/>
              </a:solidFill>
            </a:endParaRPr>
          </a:p>
        </p:txBody>
      </p:sp>
    </p:spTree>
    <p:extLst>
      <p:ext uri="{BB962C8B-B14F-4D97-AF65-F5344CB8AC3E}">
        <p14:creationId xmlns:p14="http://schemas.microsoft.com/office/powerpoint/2010/main" val="34629572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347365"/>
            <a:ext cx="7772400" cy="1143000"/>
          </a:xfrm>
        </p:spPr>
        <p:txBody>
          <a:bodyPr/>
          <a:lstStyle/>
          <a:p>
            <a:r>
              <a:rPr lang="en-US" dirty="0" smtClean="0"/>
              <a:t>Researcher credentialing</a:t>
            </a:r>
            <a:endParaRPr lang="en-US" dirty="0"/>
          </a:p>
        </p:txBody>
      </p:sp>
      <p:sp>
        <p:nvSpPr>
          <p:cNvPr id="5" name="Content Placeholder 4"/>
          <p:cNvSpPr>
            <a:spLocks noGrp="1"/>
          </p:cNvSpPr>
          <p:nvPr>
            <p:ph idx="1"/>
          </p:nvPr>
        </p:nvSpPr>
        <p:spPr>
          <a:xfrm>
            <a:off x="762000" y="1219200"/>
            <a:ext cx="7772400" cy="4114800"/>
          </a:xfrm>
        </p:spPr>
        <p:txBody>
          <a:bodyPr/>
          <a:lstStyle/>
          <a:p>
            <a:r>
              <a:rPr lang="en-US" dirty="0" smtClean="0">
                <a:solidFill>
                  <a:srgbClr val="0C266C"/>
                </a:solidFill>
              </a:rPr>
              <a:t>Researcher credentialing can increase data sharing</a:t>
            </a:r>
          </a:p>
          <a:p>
            <a:pPr lvl="1"/>
            <a:r>
              <a:rPr lang="en-US" sz="2400" dirty="0">
                <a:solidFill>
                  <a:srgbClr val="0C266C"/>
                </a:solidFill>
              </a:rPr>
              <a:t>A</a:t>
            </a:r>
            <a:r>
              <a:rPr lang="en-US" sz="2400" dirty="0" smtClean="0">
                <a:solidFill>
                  <a:srgbClr val="0C266C"/>
                </a:solidFill>
              </a:rPr>
              <a:t>ssurance to data providers</a:t>
            </a:r>
          </a:p>
          <a:p>
            <a:pPr lvl="1"/>
            <a:r>
              <a:rPr lang="en-US" sz="2400" dirty="0" smtClean="0">
                <a:solidFill>
                  <a:srgbClr val="0C266C"/>
                </a:solidFill>
              </a:rPr>
              <a:t>Reduces cost of providing confidentiality protection</a:t>
            </a:r>
          </a:p>
          <a:p>
            <a:r>
              <a:rPr lang="en-US" dirty="0" smtClean="0">
                <a:solidFill>
                  <a:srgbClr val="0C266C"/>
                </a:solidFill>
              </a:rPr>
              <a:t>Existence of community norms creates </a:t>
            </a:r>
            <a:r>
              <a:rPr lang="en-US" dirty="0">
                <a:solidFill>
                  <a:srgbClr val="0C266C"/>
                </a:solidFill>
              </a:rPr>
              <a:t>a mechanism for data producers to share </a:t>
            </a:r>
            <a:r>
              <a:rPr lang="en-US" dirty="0" smtClean="0">
                <a:solidFill>
                  <a:srgbClr val="0C266C"/>
                </a:solidFill>
              </a:rPr>
              <a:t>data.</a:t>
            </a:r>
          </a:p>
          <a:p>
            <a:pPr lvl="1"/>
            <a:r>
              <a:rPr lang="en-US" sz="2400" dirty="0" smtClean="0">
                <a:solidFill>
                  <a:srgbClr val="0C266C"/>
                </a:solidFill>
              </a:rPr>
              <a:t>Rather </a:t>
            </a:r>
            <a:r>
              <a:rPr lang="en-US" sz="2400" dirty="0">
                <a:solidFill>
                  <a:srgbClr val="0C266C"/>
                </a:solidFill>
              </a:rPr>
              <a:t>than </a:t>
            </a:r>
            <a:r>
              <a:rPr lang="en-US" sz="2400" dirty="0" smtClean="0">
                <a:solidFill>
                  <a:srgbClr val="0C266C"/>
                </a:solidFill>
              </a:rPr>
              <a:t>“</a:t>
            </a:r>
            <a:r>
              <a:rPr lang="en-US" sz="2400" dirty="0">
                <a:solidFill>
                  <a:srgbClr val="0C266C"/>
                </a:solidFill>
              </a:rPr>
              <a:t>I can’t share the data,” </a:t>
            </a:r>
            <a:r>
              <a:rPr lang="en-US" sz="2400" dirty="0" smtClean="0">
                <a:solidFill>
                  <a:srgbClr val="0C266C"/>
                </a:solidFill>
              </a:rPr>
              <a:t>instead “</a:t>
            </a:r>
            <a:r>
              <a:rPr lang="en-US" sz="2400" dirty="0">
                <a:solidFill>
                  <a:srgbClr val="0C266C"/>
                </a:solidFill>
              </a:rPr>
              <a:t>I’m willing to share data with people with such and such a credential</a:t>
            </a:r>
            <a:r>
              <a:rPr lang="en-US" sz="2400" dirty="0" smtClean="0">
                <a:solidFill>
                  <a:srgbClr val="0C266C"/>
                </a:solidFill>
              </a:rPr>
              <a:t>.” </a:t>
            </a:r>
          </a:p>
          <a:p>
            <a:pPr lvl="1"/>
            <a:r>
              <a:rPr lang="en-US" sz="2400" dirty="0" smtClean="0">
                <a:solidFill>
                  <a:srgbClr val="0C266C"/>
                </a:solidFill>
              </a:rPr>
              <a:t>Data </a:t>
            </a:r>
            <a:r>
              <a:rPr lang="en-US" sz="2400" dirty="0">
                <a:solidFill>
                  <a:srgbClr val="0C266C"/>
                </a:solidFill>
              </a:rPr>
              <a:t>management plans </a:t>
            </a:r>
            <a:r>
              <a:rPr lang="en-US" sz="2400" dirty="0" smtClean="0">
                <a:solidFill>
                  <a:srgbClr val="0C266C"/>
                </a:solidFill>
              </a:rPr>
              <a:t>can protect </a:t>
            </a:r>
            <a:r>
              <a:rPr lang="en-US" sz="2400" dirty="0">
                <a:solidFill>
                  <a:srgbClr val="0C266C"/>
                </a:solidFill>
              </a:rPr>
              <a:t>confidentiality by relying on </a:t>
            </a:r>
            <a:r>
              <a:rPr lang="en-US" sz="2400" dirty="0" smtClean="0">
                <a:solidFill>
                  <a:srgbClr val="0C266C"/>
                </a:solidFill>
              </a:rPr>
              <a:t>established community norms</a:t>
            </a:r>
            <a:endParaRPr lang="en-US" sz="2400" dirty="0">
              <a:solidFill>
                <a:srgbClr val="0C266C"/>
              </a:solidFill>
            </a:endParaRPr>
          </a:p>
          <a:p>
            <a:endParaRPr lang="en-US" dirty="0"/>
          </a:p>
        </p:txBody>
      </p:sp>
    </p:spTree>
    <p:extLst>
      <p:ext uri="{BB962C8B-B14F-4D97-AF65-F5344CB8AC3E}">
        <p14:creationId xmlns:p14="http://schemas.microsoft.com/office/powerpoint/2010/main" val="35431738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Title 3"/>
          <p:cNvSpPr>
            <a:spLocks noGrp="1"/>
          </p:cNvSpPr>
          <p:nvPr>
            <p:ph type="title"/>
          </p:nvPr>
        </p:nvSpPr>
        <p:spPr>
          <a:xfrm>
            <a:off x="685800" y="1524000"/>
            <a:ext cx="7772400" cy="1143000"/>
          </a:xfrm>
        </p:spPr>
        <p:txBody>
          <a:bodyPr/>
          <a:lstStyle/>
          <a:p>
            <a:pPr algn="ctr"/>
            <a:r>
              <a:rPr lang="en-US" dirty="0" smtClean="0">
                <a:ea typeface="ＭＳ Ｐゴシック" pitchFamily="34" charset="-128"/>
              </a:rPr>
              <a:t>Thank you!</a:t>
            </a:r>
          </a:p>
        </p:txBody>
      </p:sp>
      <p:sp>
        <p:nvSpPr>
          <p:cNvPr id="3" name="Title 3"/>
          <p:cNvSpPr txBox="1">
            <a:spLocks/>
          </p:cNvSpPr>
          <p:nvPr/>
        </p:nvSpPr>
        <p:spPr bwMode="auto">
          <a:xfrm>
            <a:off x="685800" y="3276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tx2"/>
                </a:solidFill>
                <a:latin typeface="+mj-lt"/>
                <a:ea typeface="ＭＳ Ｐゴシック" charset="0"/>
                <a:cs typeface="ＭＳ Ｐゴシック" charset="0"/>
              </a:defRPr>
            </a:lvl1pPr>
            <a:lvl2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2pPr>
            <a:lvl3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3pPr>
            <a:lvl4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4pPr>
            <a:lvl5pPr algn="l" rtl="0" eaLnBrk="1" fontAlgn="base" hangingPunct="1">
              <a:spcBef>
                <a:spcPct val="0"/>
              </a:spcBef>
              <a:spcAft>
                <a:spcPct val="0"/>
              </a:spcAft>
              <a:defRPr sz="3600" b="1">
                <a:solidFill>
                  <a:schemeClr val="tx2"/>
                </a:solidFill>
                <a:latin typeface="Verdana" charset="0"/>
                <a:ea typeface="ＭＳ Ｐゴシック" charset="0"/>
                <a:cs typeface="ＭＳ Ｐゴシック" charset="0"/>
              </a:defRPr>
            </a:lvl5pPr>
            <a:lvl6pPr marL="457200" algn="l" rtl="0" eaLnBrk="1" fontAlgn="base" hangingPunct="1">
              <a:spcBef>
                <a:spcPct val="0"/>
              </a:spcBef>
              <a:spcAft>
                <a:spcPct val="0"/>
              </a:spcAft>
              <a:defRPr sz="3600" b="1">
                <a:solidFill>
                  <a:schemeClr val="tx2"/>
                </a:solidFill>
                <a:latin typeface="Verdana" charset="0"/>
              </a:defRPr>
            </a:lvl6pPr>
            <a:lvl7pPr marL="914400" algn="l" rtl="0" eaLnBrk="1" fontAlgn="base" hangingPunct="1">
              <a:spcBef>
                <a:spcPct val="0"/>
              </a:spcBef>
              <a:spcAft>
                <a:spcPct val="0"/>
              </a:spcAft>
              <a:defRPr sz="3600" b="1">
                <a:solidFill>
                  <a:schemeClr val="tx2"/>
                </a:solidFill>
                <a:latin typeface="Verdana" charset="0"/>
              </a:defRPr>
            </a:lvl7pPr>
            <a:lvl8pPr marL="1371600" algn="l" rtl="0" eaLnBrk="1" fontAlgn="base" hangingPunct="1">
              <a:spcBef>
                <a:spcPct val="0"/>
              </a:spcBef>
              <a:spcAft>
                <a:spcPct val="0"/>
              </a:spcAft>
              <a:defRPr sz="3600" b="1">
                <a:solidFill>
                  <a:schemeClr val="tx2"/>
                </a:solidFill>
                <a:latin typeface="Verdana" charset="0"/>
              </a:defRPr>
            </a:lvl8pPr>
            <a:lvl9pPr marL="1828800" algn="l" rtl="0" eaLnBrk="1" fontAlgn="base" hangingPunct="1">
              <a:spcBef>
                <a:spcPct val="0"/>
              </a:spcBef>
              <a:spcAft>
                <a:spcPct val="0"/>
              </a:spcAft>
              <a:defRPr sz="3600" b="1">
                <a:solidFill>
                  <a:schemeClr val="tx2"/>
                </a:solidFill>
                <a:latin typeface="Verdana" charset="0"/>
              </a:defRPr>
            </a:lvl9pPr>
          </a:lstStyle>
          <a:p>
            <a:pPr algn="ctr"/>
            <a:r>
              <a:rPr lang="en-US" sz="3200" b="0" i="1" dirty="0">
                <a:ea typeface="ＭＳ Ｐゴシック" pitchFamily="34" charset="-128"/>
              </a:rPr>
              <a:t>maggiel@umich.edu</a:t>
            </a:r>
          </a:p>
          <a:p>
            <a:pPr algn="ctr"/>
            <a:r>
              <a:rPr lang="en-US" sz="3200" b="0" i="1" dirty="0" smtClean="0">
                <a:ea typeface="ＭＳ Ｐゴシック" pitchFamily="34" charset="-128"/>
              </a:rPr>
              <a:t>lyle@umich.edu</a:t>
            </a:r>
          </a:p>
        </p:txBody>
      </p:sp>
    </p:spTree>
    <p:extLst>
      <p:ext uri="{BB962C8B-B14F-4D97-AF65-F5344CB8AC3E}">
        <p14:creationId xmlns:p14="http://schemas.microsoft.com/office/powerpoint/2010/main" val="3948574979"/>
      </p:ext>
    </p:extLst>
  </p:cSld>
  <p:clrMapOvr>
    <a:masterClrMapping/>
  </p:clrMapOvr>
  <p:timing>
    <p:tnLst>
      <p:par>
        <p:cTn id="1" dur="indefinite" restart="never" nodeType="tmRoot"/>
      </p:par>
    </p:tnLst>
  </p:timing>
</p:sld>
</file>

<file path=ppt/theme/theme1.xml><?xml version="1.0" encoding="utf-8"?>
<a:theme xmlns:a="http://schemas.openxmlformats.org/drawingml/2006/main" name="ICPSR-blackbar-presentation (1)">
  <a:themeElements>
    <a:clrScheme name="icpsr-bright">
      <a:dk1>
        <a:srgbClr val="0C266C"/>
      </a:dk1>
      <a:lt1>
        <a:srgbClr val="E7EFFF"/>
      </a:lt1>
      <a:dk2>
        <a:srgbClr val="0C266C"/>
      </a:dk2>
      <a:lt2>
        <a:srgbClr val="A5B3CA"/>
      </a:lt2>
      <a:accent1>
        <a:srgbClr val="405379"/>
      </a:accent1>
      <a:accent2>
        <a:srgbClr val="F76108"/>
      </a:accent2>
      <a:accent3>
        <a:srgbClr val="A50859"/>
      </a:accent3>
      <a:accent4>
        <a:srgbClr val="60246D"/>
      </a:accent4>
      <a:accent5>
        <a:srgbClr val="23636E"/>
      </a:accent5>
      <a:accent6>
        <a:srgbClr val="F99509"/>
      </a:accent6>
      <a:hlink>
        <a:srgbClr val="1654FE"/>
      </a:hlink>
      <a:folHlink>
        <a:srgbClr val="7ABC3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lnDef>
  </a:objectDefaults>
  <a:extraClrSchemeLst>
    <a:extraClrScheme>
      <a:clrScheme name="ICPSR_blue_tex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CPSR_blue_tex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CPSR_blue_tex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CPSR_blue_tex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CPSR_blue_tex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CPSR_blue_tex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CPSR_blue_tex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CPSR_blue_tex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CPSR_blue_tex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CPSR_blue_tex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CPSR_blue_tex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CPSR_blue_tex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ICPSR-blackbar-presentation (1)">
  <a:themeElements>
    <a:clrScheme name="icpsr-bright">
      <a:dk1>
        <a:srgbClr val="0C266C"/>
      </a:dk1>
      <a:lt1>
        <a:srgbClr val="E7EFFF"/>
      </a:lt1>
      <a:dk2>
        <a:srgbClr val="0C266C"/>
      </a:dk2>
      <a:lt2>
        <a:srgbClr val="A5B3CA"/>
      </a:lt2>
      <a:accent1>
        <a:srgbClr val="405379"/>
      </a:accent1>
      <a:accent2>
        <a:srgbClr val="F76108"/>
      </a:accent2>
      <a:accent3>
        <a:srgbClr val="A50859"/>
      </a:accent3>
      <a:accent4>
        <a:srgbClr val="60246D"/>
      </a:accent4>
      <a:accent5>
        <a:srgbClr val="23636E"/>
      </a:accent5>
      <a:accent6>
        <a:srgbClr val="F99509"/>
      </a:accent6>
      <a:hlink>
        <a:srgbClr val="1654FE"/>
      </a:hlink>
      <a:folHlink>
        <a:srgbClr val="7ABC3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lnDef>
  </a:objectDefaults>
  <a:extraClrSchemeLst>
    <a:extraClrScheme>
      <a:clrScheme name="ICPSR_blue_tex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CPSR_blue_tex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CPSR_blue_tex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CPSR_blue_tex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CPSR_blue_tex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CPSR_blue_tex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CPSR_blue_tex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CPSR_blue_tex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CPSR_blue_tex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CPSR_blue_tex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CPSR_blue_tex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CPSR_blue_tex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ICPSR-blackbar-presentation (1)</Template>
  <TotalTime>632</TotalTime>
  <Words>2509</Words>
  <Application>Microsoft Office PowerPoint</Application>
  <PresentationFormat>On-screen Show (4:3)</PresentationFormat>
  <Paragraphs>300</Paragraphs>
  <Slides>36</Slides>
  <Notes>26</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36</vt:i4>
      </vt:variant>
    </vt:vector>
  </HeadingPairs>
  <TitlesOfParts>
    <vt:vector size="48" baseType="lpstr">
      <vt:lpstr>ＭＳ Ｐゴシック</vt:lpstr>
      <vt:lpstr>Arial</vt:lpstr>
      <vt:lpstr>Calibri</vt:lpstr>
      <vt:lpstr>Courier New</vt:lpstr>
      <vt:lpstr>Georgia</vt:lpstr>
      <vt:lpstr>Symbol</vt:lpstr>
      <vt:lpstr>Times</vt:lpstr>
      <vt:lpstr>Times New Roman</vt:lpstr>
      <vt:lpstr>trebuchet ms</vt:lpstr>
      <vt:lpstr>Verdana</vt:lpstr>
      <vt:lpstr>ICPSR-blackbar-presentation (1)</vt:lpstr>
      <vt:lpstr>1_ICPSR-blackbar-presentation (1)</vt:lpstr>
      <vt:lpstr>PowerPoint Presentation</vt:lpstr>
      <vt:lpstr>About ICPSR</vt:lpstr>
      <vt:lpstr>About ICPSR</vt:lpstr>
      <vt:lpstr>What we do</vt:lpstr>
      <vt:lpstr>PowerPoint Presentation</vt:lpstr>
      <vt:lpstr>Emerging sources, types, and quantities of data</vt:lpstr>
      <vt:lpstr>Disclosure: Risk &amp; Harm</vt:lpstr>
      <vt:lpstr>What are We Afraid of...</vt:lpstr>
      <vt:lpstr>PowerPoint Presentation</vt:lpstr>
      <vt:lpstr>Who are We Afraid of?</vt:lpstr>
      <vt:lpstr>Sharing confidential data</vt:lpstr>
      <vt:lpstr>Safe Data</vt:lpstr>
      <vt:lpstr>Further Resources: Safe Data</vt:lpstr>
      <vt:lpstr>Safe Places</vt:lpstr>
      <vt:lpstr>PowerPoint Presentation</vt:lpstr>
      <vt:lpstr>Further Resources: Safe Places</vt:lpstr>
      <vt:lpstr>Safe People</vt:lpstr>
      <vt:lpstr>ICPSR Responsible Use Statement</vt:lpstr>
      <vt:lpstr>Restricted Data Use Agreement</vt:lpstr>
      <vt:lpstr>Data Use Agreement </vt:lpstr>
      <vt:lpstr>Data Use Agreement</vt:lpstr>
      <vt:lpstr>PowerPoint Presentation</vt:lpstr>
      <vt:lpstr>Customizing the RUDDDA </vt:lpstr>
      <vt:lpstr>Accessing Restricted-Use Data</vt:lpstr>
      <vt:lpstr>Further Resources: Safe People</vt:lpstr>
      <vt:lpstr>Sharing confidential data</vt:lpstr>
      <vt:lpstr>Future Opportunities and Challenges</vt:lpstr>
      <vt:lpstr>Future Opportunities and Challenges</vt:lpstr>
      <vt:lpstr>Privacy Budget</vt:lpstr>
      <vt:lpstr>Transactional Data</vt:lpstr>
      <vt:lpstr>How to protect? </vt:lpstr>
      <vt:lpstr>Geospatial Data</vt:lpstr>
      <vt:lpstr>Researcher credentialing</vt:lpstr>
      <vt:lpstr>Researcher credentialing</vt:lpstr>
      <vt:lpstr>Researcher credentialing</vt:lpstr>
      <vt:lpstr>Thank you!</vt:lpstr>
    </vt:vector>
  </TitlesOfParts>
  <Company>University of Michigan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staff</dc:creator>
  <cp:lastModifiedBy>Lyle, Jared</cp:lastModifiedBy>
  <cp:revision>89</cp:revision>
  <dcterms:created xsi:type="dcterms:W3CDTF">2012-09-10T13:21:12Z</dcterms:created>
  <dcterms:modified xsi:type="dcterms:W3CDTF">2016-09-16T18:21:14Z</dcterms:modified>
</cp:coreProperties>
</file>