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8" r:id="rId4"/>
    <p:sldId id="269" r:id="rId5"/>
    <p:sldId id="260" r:id="rId6"/>
    <p:sldId id="261" r:id="rId7"/>
    <p:sldId id="263" r:id="rId8"/>
    <p:sldId id="264" r:id="rId9"/>
    <p:sldId id="265" r:id="rId10"/>
    <p:sldId id="266" r:id="rId11"/>
    <p:sldId id="267" r:id="rId12"/>
    <p:sldId id="270" r:id="rId13"/>
    <p:sldId id="259"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783" autoAdjust="0"/>
  </p:normalViewPr>
  <p:slideViewPr>
    <p:cSldViewPr snapToGrid="0">
      <p:cViewPr varScale="1">
        <p:scale>
          <a:sx n="52" d="100"/>
          <a:sy n="52" d="100"/>
        </p:scale>
        <p:origin x="14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E92D1F-3398-43F5-ADDE-6C979A5ED4C9}" type="datetimeFigureOut">
              <a:rPr lang="en-US" smtClean="0"/>
              <a:t>9/11/2016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CDA5C-E693-4559-A56E-39F169C79D65}" type="slidenum">
              <a:rPr lang="en-US" smtClean="0"/>
              <a:t>‹#›</a:t>
            </a:fld>
            <a:endParaRPr lang="en-US"/>
          </a:p>
        </p:txBody>
      </p:sp>
    </p:spTree>
    <p:extLst>
      <p:ext uri="{BB962C8B-B14F-4D97-AF65-F5344CB8AC3E}">
        <p14:creationId xmlns:p14="http://schemas.microsoft.com/office/powerpoint/2010/main" val="2096050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icsu-wds.org/files/Domain_Repositories_Call_to_Action_16_Sept_2013.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overview presentation will outline several primary issues regarding funding sustainability for domain repositories, including existing funding models, known inefficiencies, and possible solutions.  This will be followed by big picture questions that will lead into a larger group discussion.  As a 2013 “Call for Change from an Interdisciplinary Working Group of Domain Repositories” noted, “There may not be one solution to the problem — repositories may very well need different funding models across domain and repository type.”</a:t>
            </a:r>
          </a:p>
          <a:p>
            <a:r>
              <a:rPr lang="en-US" sz="1200" u="sng" kern="1200" dirty="0" smtClean="0">
                <a:solidFill>
                  <a:schemeClr val="tx1"/>
                </a:solidFill>
                <a:effectLst/>
                <a:latin typeface="+mn-lt"/>
                <a:ea typeface="+mn-ea"/>
                <a:cs typeface="+mn-cs"/>
                <a:hlinkClick r:id="rId3"/>
              </a:rPr>
              <a:t>https://www.icsu-wds.org/files/Domain_Repositories_Call_to_Action_16_Sept_2013.pdf</a:t>
            </a:r>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537CDA5C-E693-4559-A56E-39F169C79D65}" type="slidenum">
              <a:rPr lang="en-US" smtClean="0"/>
              <a:t>1</a:t>
            </a:fld>
            <a:endParaRPr lang="en-US"/>
          </a:p>
        </p:txBody>
      </p:sp>
    </p:spTree>
    <p:extLst>
      <p:ext uri="{BB962C8B-B14F-4D97-AF65-F5344CB8AC3E}">
        <p14:creationId xmlns:p14="http://schemas.microsoft.com/office/powerpoint/2010/main" val="3377595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Structural/Federal Funding – “The primary weakness and threat posed by this form of funding is its inflexibility and that it can constitute a single point of failure.”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Research and Development Projects – “Research grant competitions subject data repositories to review criteria and time horizons that are inconsistent with their core function as long-lived memory institutions.”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Institutional Support</a:t>
            </a:r>
            <a:r>
              <a:rPr lang="en-US" baseline="0" dirty="0" smtClean="0"/>
              <a:t> – “</a:t>
            </a:r>
            <a:r>
              <a:rPr lang="en-US" dirty="0" smtClean="0"/>
              <a:t>Contrary to expectations, based on initial discussions in the working group, we found that most data repositories did not receive substantial funding, directly or in kind, from their host institutions. Indeed, a number complained earnestly, even bitterly, that far from </a:t>
            </a:r>
            <a:r>
              <a:rPr lang="en-US" dirty="0" err="1" smtClean="0"/>
              <a:t>subsidising</a:t>
            </a:r>
            <a:r>
              <a:rPr lang="en-US" dirty="0" smtClean="0"/>
              <a:t> the repositories activities, the host institution sliced off contributions from the central grant / structural funding or research projects.”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Membership – “Membership models do not provide public access to data, and they favor researchers at institutions with more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Submission</a:t>
            </a:r>
            <a:r>
              <a:rPr lang="en-US" baseline="0" dirty="0" smtClean="0"/>
              <a:t> Fees – “</a:t>
            </a:r>
            <a:r>
              <a:rPr lang="en-US" dirty="0" smtClean="0"/>
              <a:t>On the other hand there is a danger of large administrative overheads and depositors might rush to the cheapest option. The model requires a very clear policy framework to be effective and to avoid such risks.”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37CDA5C-E693-4559-A56E-39F169C79D65}" type="slidenum">
              <a:rPr lang="en-US" smtClean="0"/>
              <a:t>6</a:t>
            </a:fld>
            <a:endParaRPr lang="en-US"/>
          </a:p>
        </p:txBody>
      </p:sp>
    </p:spTree>
    <p:extLst>
      <p:ext uri="{BB962C8B-B14F-4D97-AF65-F5344CB8AC3E}">
        <p14:creationId xmlns:p14="http://schemas.microsoft.com/office/powerpoint/2010/main" val="3386763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smtClean="0">
                <a:solidFill>
                  <a:schemeClr val="tx1"/>
                </a:solidFill>
                <a:latin typeface="+mn-lt"/>
                <a:ea typeface="+mn-ea"/>
                <a:cs typeface="+mn-cs"/>
              </a:rPr>
              <a:t>Commercial services: </a:t>
            </a:r>
            <a:r>
              <a:rPr lang="en-US" sz="1200" b="0" i="0" u="none" strike="noStrike" kern="1200" baseline="0" dirty="0" smtClean="0">
                <a:solidFill>
                  <a:schemeClr val="tx1"/>
                </a:solidFill>
                <a:latin typeface="+mn-lt"/>
                <a:ea typeface="+mn-ea"/>
                <a:cs typeface="+mn-cs"/>
              </a:rPr>
              <a:t>Repositories may build services to make money from archived data. This could have limited use for academic users, or only be available to corporate</a:t>
            </a:r>
          </a:p>
          <a:p>
            <a:r>
              <a:rPr lang="en-US" sz="1200" b="0" i="0" u="none" strike="noStrike" kern="1200" baseline="0" dirty="0" smtClean="0">
                <a:solidFill>
                  <a:schemeClr val="tx1"/>
                </a:solidFill>
                <a:latin typeface="+mn-lt"/>
                <a:ea typeface="+mn-ea"/>
                <a:cs typeface="+mn-cs"/>
              </a:rPr>
              <a:t>consumers.</a:t>
            </a:r>
          </a:p>
          <a:p>
            <a:endParaRPr lang="en-US" dirty="0" smtClean="0"/>
          </a:p>
          <a:p>
            <a:r>
              <a:rPr lang="en-US" sz="1200" b="0" i="1" u="none" strike="noStrike" kern="1200" baseline="0" dirty="0" smtClean="0">
                <a:solidFill>
                  <a:schemeClr val="tx1"/>
                </a:solidFill>
                <a:latin typeface="+mn-lt"/>
                <a:ea typeface="+mn-ea"/>
                <a:cs typeface="+mn-cs"/>
              </a:rPr>
              <a:t>User fees: </a:t>
            </a:r>
            <a:r>
              <a:rPr lang="en-US" sz="1200" b="0" i="0" u="none" strike="noStrike" kern="1200" baseline="0" dirty="0" smtClean="0">
                <a:solidFill>
                  <a:schemeClr val="tx1"/>
                </a:solidFill>
                <a:latin typeface="+mn-lt"/>
                <a:ea typeface="+mn-ea"/>
                <a:cs typeface="+mn-cs"/>
              </a:rPr>
              <a:t>Some kinds of data are costly to distribute, and end users may be charged for costs associated with data access. For example, when datasets are extremely large, it is more efficient and economical to provide computing on central resources. Similarly, there are costs to providing access to data in which confidential information from research subjects must be protected.</a:t>
            </a:r>
          </a:p>
          <a:p>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Overhead: </a:t>
            </a:r>
            <a:r>
              <a:rPr lang="en-US" sz="1200" b="0" i="0" u="none" strike="noStrike" kern="1200" baseline="0" dirty="0" smtClean="0">
                <a:solidFill>
                  <a:schemeClr val="tx1"/>
                </a:solidFill>
                <a:latin typeface="+mn-lt"/>
                <a:ea typeface="+mn-ea"/>
                <a:cs typeface="+mn-cs"/>
              </a:rPr>
              <a:t>Universities allocate a percentage of all research grants (possibly from indirect costs) towards a fund for data archiving. Universities then make decisions about how data are selected for archiving and which repositories are used.</a:t>
            </a:r>
          </a:p>
          <a:p>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Infrastructure: </a:t>
            </a:r>
            <a:r>
              <a:rPr lang="en-US" sz="1200" b="0" i="0" u="none" strike="noStrike" kern="1200" baseline="0" dirty="0" smtClean="0">
                <a:solidFill>
                  <a:schemeClr val="tx1"/>
                </a:solidFill>
                <a:latin typeface="+mn-lt"/>
                <a:ea typeface="+mn-ea"/>
                <a:cs typeface="+mn-cs"/>
              </a:rPr>
              <a:t>Funding agencies pay for archives directly as a necessary aspect of research infrastructure. The funding model is structured for long-term investment, rather</a:t>
            </a:r>
          </a:p>
          <a:p>
            <a:r>
              <a:rPr lang="en-US" sz="1200" b="0" i="0" u="none" strike="noStrike" kern="1200" baseline="0" dirty="0" smtClean="0">
                <a:solidFill>
                  <a:schemeClr val="tx1"/>
                </a:solidFill>
                <a:latin typeface="+mn-lt"/>
                <a:ea typeface="+mn-ea"/>
                <a:cs typeface="+mn-cs"/>
              </a:rPr>
              <a:t>than being tied to three-year grant cycles. While this may appear similar to </a:t>
            </a:r>
            <a:r>
              <a:rPr lang="en-US" sz="1200" b="0" i="0" u="none" strike="noStrike" kern="1200" baseline="0" smtClean="0">
                <a:solidFill>
                  <a:schemeClr val="tx1"/>
                </a:solidFill>
                <a:latin typeface="+mn-lt"/>
                <a:ea typeface="+mn-ea"/>
                <a:cs typeface="+mn-cs"/>
              </a:rPr>
              <a:t>federal funding for </a:t>
            </a:r>
            <a:r>
              <a:rPr lang="en-US" sz="1200" b="0" i="0" u="none" strike="noStrike" kern="1200" baseline="0" dirty="0" smtClean="0">
                <a:solidFill>
                  <a:schemeClr val="tx1"/>
                </a:solidFill>
                <a:latin typeface="+mn-lt"/>
                <a:ea typeface="+mn-ea"/>
                <a:cs typeface="+mn-cs"/>
              </a:rPr>
              <a:t>special projects, </a:t>
            </a:r>
            <a:r>
              <a:rPr lang="en-US" sz="1200" b="0" i="1" u="none" strike="noStrike" kern="1200" baseline="0" dirty="0" smtClean="0">
                <a:solidFill>
                  <a:schemeClr val="tx1"/>
                </a:solidFill>
                <a:latin typeface="+mn-lt"/>
                <a:ea typeface="+mn-ea"/>
                <a:cs typeface="+mn-cs"/>
              </a:rPr>
              <a:t>a percentage of federal research funding would be set </a:t>
            </a:r>
            <a:r>
              <a:rPr lang="en-US" sz="1200" b="0" i="1" u="none" strike="noStrike" kern="1200" baseline="0" smtClean="0">
                <a:solidFill>
                  <a:schemeClr val="tx1"/>
                </a:solidFill>
                <a:latin typeface="+mn-lt"/>
                <a:ea typeface="+mn-ea"/>
                <a:cs typeface="+mn-cs"/>
              </a:rPr>
              <a:t>aside for digital </a:t>
            </a:r>
            <a:r>
              <a:rPr lang="en-US" sz="1200" b="0" i="1" u="none" strike="noStrike" kern="1200" baseline="0" dirty="0" smtClean="0">
                <a:solidFill>
                  <a:schemeClr val="tx1"/>
                </a:solidFill>
                <a:latin typeface="+mn-lt"/>
                <a:ea typeface="+mn-ea"/>
                <a:cs typeface="+mn-cs"/>
              </a:rPr>
              <a:t>data archiving and preservation in all disciplines</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537CDA5C-E693-4559-A56E-39F169C79D65}" type="slidenum">
              <a:rPr lang="en-US" smtClean="0"/>
              <a:t>7</a:t>
            </a:fld>
            <a:endParaRPr lang="en-US"/>
          </a:p>
        </p:txBody>
      </p:sp>
    </p:spTree>
    <p:extLst>
      <p:ext uri="{BB962C8B-B14F-4D97-AF65-F5344CB8AC3E}">
        <p14:creationId xmlns:p14="http://schemas.microsoft.com/office/powerpoint/2010/main" val="3632945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156532-51DA-4040-8DDC-683BA416A5B2}" type="datetimeFigureOut">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1674050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156532-51DA-4040-8DDC-683BA416A5B2}" type="datetimeFigureOut">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3306705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156532-51DA-4040-8DDC-683BA416A5B2}" type="datetimeFigureOut">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2085074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156532-51DA-4040-8DDC-683BA416A5B2}" type="datetimeFigureOut">
              <a:rPr lang="en-US" smtClean="0"/>
              <a:t>9/11/2016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56231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156532-51DA-4040-8DDC-683BA416A5B2}" type="datetimeFigureOut">
              <a:rPr lang="en-US" smtClean="0"/>
              <a:t>9/11/2016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188508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156532-51DA-4040-8DDC-683BA416A5B2}" type="datetimeFigureOut">
              <a:rPr lang="en-US" smtClean="0"/>
              <a:t>9/11/2016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1776845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156532-51DA-4040-8DDC-683BA416A5B2}" type="datetimeFigureOut">
              <a:rPr lang="en-US" smtClean="0"/>
              <a:t>9/11/2016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3471980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156532-51DA-4040-8DDC-683BA416A5B2}" type="datetimeFigureOut">
              <a:rPr lang="en-US" smtClean="0"/>
              <a:t>9/11/2016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3711426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156532-51DA-4040-8DDC-683BA416A5B2}" type="datetimeFigureOut">
              <a:rPr lang="en-US" smtClean="0"/>
              <a:t>9/11/2016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3964667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156532-51DA-4040-8DDC-683BA416A5B2}" type="datetimeFigureOut">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126442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156532-51DA-4040-8DDC-683BA416A5B2}" type="datetimeFigureOut">
              <a:rPr lang="en-US" smtClean="0"/>
              <a:t>9/11/2016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4EB1E-EAE8-401A-AE37-D203FD7432A7}" type="slidenum">
              <a:rPr lang="en-US" smtClean="0"/>
              <a:t>‹#›</a:t>
            </a:fld>
            <a:endParaRPr lang="en-US"/>
          </a:p>
        </p:txBody>
      </p:sp>
    </p:spTree>
    <p:extLst>
      <p:ext uri="{BB962C8B-B14F-4D97-AF65-F5344CB8AC3E}">
        <p14:creationId xmlns:p14="http://schemas.microsoft.com/office/powerpoint/2010/main" val="1039125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156532-51DA-4040-8DDC-683BA416A5B2}" type="datetimeFigureOut">
              <a:rPr lang="en-US" smtClean="0"/>
              <a:t>9/11/2016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4EB1E-EAE8-401A-AE37-D203FD7432A7}" type="slidenum">
              <a:rPr lang="en-US" smtClean="0"/>
              <a:t>‹#›</a:t>
            </a:fld>
            <a:endParaRPr lang="en-US"/>
          </a:p>
        </p:txBody>
      </p:sp>
    </p:spTree>
    <p:extLst>
      <p:ext uri="{BB962C8B-B14F-4D97-AF65-F5344CB8AC3E}">
        <p14:creationId xmlns:p14="http://schemas.microsoft.com/office/powerpoint/2010/main" val="4040675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cs.google.com/document/d/1PzVXdTH7GhcvHYWd5jGfomkqkKPSWmkiyHy5mqEURBE/edit" TargetMode="External"/><Relationship Id="rId2" Type="http://schemas.openxmlformats.org/officeDocument/2006/relationships/hyperlink" Target="http://datacommunity.icpsr.umich.edu/sites/default/files/WhitePaper_ICPSR_SDRDD_121113.pdf" TargetMode="External"/><Relationship Id="rId1" Type="http://schemas.openxmlformats.org/officeDocument/2006/relationships/slideLayout" Target="../slideLayouts/slideLayout2.xml"/><Relationship Id="rId5" Type="http://schemas.openxmlformats.org/officeDocument/2006/relationships/hyperlink" Target="https://rd-alliance.org/sites/default/files/attachment/S.%20Hodson%20Business%20Models%20Presentation.pdf" TargetMode="External"/><Relationship Id="rId4" Type="http://schemas.openxmlformats.org/officeDocument/2006/relationships/hyperlink" Target="https://rd-alliance.org/sites/default/files/case_statement/RDA_WDS_IG_Publishing_Costs.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lyle@umich.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Funding Sustainability and Domain Repositories</a:t>
            </a:r>
            <a:endParaRPr lang="en-US" dirty="0"/>
          </a:p>
        </p:txBody>
      </p:sp>
      <p:sp>
        <p:nvSpPr>
          <p:cNvPr id="3" name="Subtitle 2"/>
          <p:cNvSpPr>
            <a:spLocks noGrp="1"/>
          </p:cNvSpPr>
          <p:nvPr>
            <p:ph type="subTitle" idx="1"/>
          </p:nvPr>
        </p:nvSpPr>
        <p:spPr>
          <a:xfrm>
            <a:off x="1524000" y="4402138"/>
            <a:ext cx="9144000" cy="1655762"/>
          </a:xfrm>
        </p:spPr>
        <p:txBody>
          <a:bodyPr>
            <a:noAutofit/>
          </a:bodyPr>
          <a:lstStyle/>
          <a:p>
            <a:r>
              <a:rPr lang="en-US" sz="2000" dirty="0" smtClean="0"/>
              <a:t>Jared Lyle (lyle@umich.edu)</a:t>
            </a:r>
          </a:p>
          <a:p>
            <a:r>
              <a:rPr lang="en-US" sz="2000" dirty="0" smtClean="0"/>
              <a:t>ICPSR, University of Michigan</a:t>
            </a:r>
          </a:p>
          <a:p>
            <a:endParaRPr lang="en-US" sz="2000" dirty="0" smtClean="0"/>
          </a:p>
          <a:p>
            <a:r>
              <a:rPr lang="en-US" sz="2000" dirty="0" smtClean="0"/>
              <a:t>WDS Members Meeting, Denver, Colorado</a:t>
            </a:r>
          </a:p>
          <a:p>
            <a:r>
              <a:rPr lang="en-US" sz="2000" dirty="0" smtClean="0"/>
              <a:t>11 September 2016</a:t>
            </a:r>
          </a:p>
          <a:p>
            <a:endParaRPr lang="en-US" sz="2000" dirty="0"/>
          </a:p>
        </p:txBody>
      </p:sp>
    </p:spTree>
    <p:extLst>
      <p:ext uri="{BB962C8B-B14F-4D97-AF65-F5344CB8AC3E}">
        <p14:creationId xmlns:p14="http://schemas.microsoft.com/office/powerpoint/2010/main" val="3921045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normAutofit fontScale="85000" lnSpcReduction="20000"/>
          </a:bodyPr>
          <a:lstStyle/>
          <a:p>
            <a:r>
              <a:rPr lang="en-US" dirty="0"/>
              <a:t>Ember, Carol and Robert </a:t>
            </a:r>
            <a:r>
              <a:rPr lang="en-US" dirty="0" err="1"/>
              <a:t>Hanisch</a:t>
            </a:r>
            <a:r>
              <a:rPr lang="en-US" dirty="0"/>
              <a:t>, Sustaining Domain Repositories for Digital Data: A White Paper, December 11, 2013, </a:t>
            </a:r>
            <a:r>
              <a:rPr lang="en-US" u="sng" dirty="0">
                <a:hlinkClick r:id="rId2"/>
              </a:rPr>
              <a:t>http://</a:t>
            </a:r>
            <a:r>
              <a:rPr lang="en-US" u="sng" dirty="0" smtClean="0">
                <a:hlinkClick r:id="rId2"/>
              </a:rPr>
              <a:t>datacommunity.icpsr.umich.edu/sites/default/files/WhitePaper_ICPSR_SDRDD_121113.pdf</a:t>
            </a:r>
            <a:endParaRPr lang="en-US" u="sng" dirty="0" smtClean="0"/>
          </a:p>
          <a:p>
            <a:r>
              <a:rPr lang="en-US" i="1" dirty="0"/>
              <a:t>RDA-WDS Cost Recovery Interest Group: </a:t>
            </a:r>
            <a:r>
              <a:rPr lang="es-ES" i="1" dirty="0"/>
              <a:t>Ingrid </a:t>
            </a:r>
            <a:r>
              <a:rPr lang="es-ES" i="1" dirty="0" err="1"/>
              <a:t>Dillo</a:t>
            </a:r>
            <a:r>
              <a:rPr lang="es-ES" i="1" dirty="0"/>
              <a:t>, </a:t>
            </a:r>
            <a:r>
              <a:rPr lang="es-ES" i="1" dirty="0" err="1"/>
              <a:t>Simon</a:t>
            </a:r>
            <a:r>
              <a:rPr lang="es-ES" i="1" dirty="0"/>
              <a:t> </a:t>
            </a:r>
            <a:r>
              <a:rPr lang="es-ES" i="1" dirty="0" err="1"/>
              <a:t>Hodson</a:t>
            </a:r>
            <a:r>
              <a:rPr lang="es-ES" i="1" dirty="0"/>
              <a:t>, Anita de </a:t>
            </a:r>
            <a:r>
              <a:rPr lang="es-ES" i="1" dirty="0" err="1"/>
              <a:t>Waard</a:t>
            </a:r>
            <a:r>
              <a:rPr lang="en-US" i="1" dirty="0"/>
              <a:t>, </a:t>
            </a:r>
            <a:r>
              <a:rPr lang="en-US" dirty="0"/>
              <a:t>Income Streams for Data Repositories </a:t>
            </a:r>
            <a:r>
              <a:rPr lang="en-US" dirty="0">
                <a:hlinkClick r:id="rId3"/>
              </a:rPr>
              <a:t>https://docs.google.com/document/d/1PzVXdTH7GhcvHYWd5jGfomkqkKPSWmkiyHy5mqEURBE/edit#</a:t>
            </a:r>
            <a:r>
              <a:rPr lang="en-US" dirty="0"/>
              <a:t> </a:t>
            </a:r>
          </a:p>
          <a:p>
            <a:r>
              <a:rPr lang="en-US" dirty="0"/>
              <a:t>Cost Recovery for Data </a:t>
            </a:r>
            <a:r>
              <a:rPr lang="en-US" dirty="0" err="1"/>
              <a:t>Centres</a:t>
            </a:r>
            <a:r>
              <a:rPr lang="en-US" dirty="0"/>
              <a:t> Working Group Case Statement: </a:t>
            </a:r>
            <a:r>
              <a:rPr lang="en-US" u="sng" dirty="0">
                <a:hlinkClick r:id="rId4"/>
              </a:rPr>
              <a:t>https://</a:t>
            </a:r>
            <a:r>
              <a:rPr lang="en-US" u="sng" dirty="0" smtClean="0">
                <a:hlinkClick r:id="rId4"/>
              </a:rPr>
              <a:t>rd-alliance.org/sites/default/files/case_statement/RDA_WDS_IG_Publishing_Costs.pdf</a:t>
            </a:r>
            <a:endParaRPr lang="en-US" u="sng" dirty="0" smtClean="0"/>
          </a:p>
          <a:p>
            <a:r>
              <a:rPr lang="en-US" dirty="0" err="1" smtClean="0"/>
              <a:t>Hodson</a:t>
            </a:r>
            <a:r>
              <a:rPr lang="en-US" dirty="0"/>
              <a:t>, Simon, Sustainable Business Models for Data Repositories, RDA Plenary, Tokyo, March 3, </a:t>
            </a:r>
            <a:r>
              <a:rPr lang="en-US" dirty="0" smtClean="0"/>
              <a:t>2016, </a:t>
            </a:r>
            <a:r>
              <a:rPr lang="en-US" dirty="0" smtClean="0">
                <a:hlinkClick r:id="rId5"/>
              </a:rPr>
              <a:t>https://rd-alliance.org/sites/default/files/attachment/S.%20Hodson%20Business%20Models%20Presentation.pdf</a:t>
            </a:r>
            <a:endParaRPr lang="en-US" dirty="0"/>
          </a:p>
          <a:p>
            <a:endParaRPr lang="en-US" u="sng" dirty="0" smtClean="0"/>
          </a:p>
        </p:txBody>
      </p:sp>
    </p:spTree>
    <p:extLst>
      <p:ext uri="{BB962C8B-B14F-4D97-AF65-F5344CB8AC3E}">
        <p14:creationId xmlns:p14="http://schemas.microsoft.com/office/powerpoint/2010/main" val="3817182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OECD Global Science Forum project</a:t>
            </a:r>
          </a:p>
        </p:txBody>
      </p:sp>
      <p:sp>
        <p:nvSpPr>
          <p:cNvPr id="3" name="Content Placeholder 2"/>
          <p:cNvSpPr>
            <a:spLocks noGrp="1"/>
          </p:cNvSpPr>
          <p:nvPr>
            <p:ph idx="1"/>
          </p:nvPr>
        </p:nvSpPr>
        <p:spPr/>
        <p:txBody>
          <a:bodyPr/>
          <a:lstStyle/>
          <a:p>
            <a:pPr marL="0" indent="0">
              <a:buNone/>
            </a:pPr>
            <a:r>
              <a:rPr lang="en-US" dirty="0" smtClean="0"/>
              <a:t>“OECD </a:t>
            </a:r>
            <a:r>
              <a:rPr lang="en-US" dirty="0"/>
              <a:t>Global Science Forum project will run for 15 months or so from April 2016 and will extend the survey of repositories. We will hold two workshops, one to look at innovative income streams and options for cost restraint, the other to test more thoroughly with stakeholders, willingness to pay (for what and how) and the viability of various business models for different levels of curation, data services etc. The output will be positive and concrete OECD policy recommendations for business models that will promote sustainable data infrastructures</a:t>
            </a:r>
            <a:r>
              <a:rPr lang="en-US" dirty="0" smtClean="0"/>
              <a:t>.”</a:t>
            </a:r>
            <a:endParaRPr lang="en-US" dirty="0"/>
          </a:p>
        </p:txBody>
      </p:sp>
      <p:sp>
        <p:nvSpPr>
          <p:cNvPr id="4" name="Rectangle 3"/>
          <p:cNvSpPr/>
          <p:nvPr/>
        </p:nvSpPr>
        <p:spPr>
          <a:xfrm>
            <a:off x="1119187" y="5530632"/>
            <a:ext cx="9953626" cy="646331"/>
          </a:xfrm>
          <a:prstGeom prst="rect">
            <a:avLst/>
          </a:prstGeom>
        </p:spPr>
        <p:txBody>
          <a:bodyPr wrap="square">
            <a:spAutoFit/>
          </a:bodyPr>
          <a:lstStyle/>
          <a:p>
            <a:r>
              <a:rPr lang="en-US" dirty="0"/>
              <a:t>https://rd-alliance.org/group/domain-repositories-interest-group-rdawds-publishing-data-cost-recovery-data-centres-ig/post-3</a:t>
            </a:r>
          </a:p>
        </p:txBody>
      </p:sp>
    </p:spTree>
    <p:extLst>
      <p:ext uri="{BB962C8B-B14F-4D97-AF65-F5344CB8AC3E}">
        <p14:creationId xmlns:p14="http://schemas.microsoft.com/office/powerpoint/2010/main" val="2576294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0550" y="210739"/>
            <a:ext cx="8392162" cy="6294121"/>
          </a:xfrm>
          <a:prstGeom prst="rect">
            <a:avLst/>
          </a:prstGeom>
        </p:spPr>
      </p:pic>
      <p:sp>
        <p:nvSpPr>
          <p:cNvPr id="4" name="Rectangle 3"/>
          <p:cNvSpPr/>
          <p:nvPr/>
        </p:nvSpPr>
        <p:spPr>
          <a:xfrm>
            <a:off x="3413818" y="6504860"/>
            <a:ext cx="5325625" cy="369332"/>
          </a:xfrm>
          <a:prstGeom prst="rect">
            <a:avLst/>
          </a:prstGeom>
        </p:spPr>
        <p:txBody>
          <a:bodyPr wrap="none">
            <a:spAutoFit/>
          </a:bodyPr>
          <a:lstStyle/>
          <a:p>
            <a:r>
              <a:rPr lang="en-US" dirty="0">
                <a:solidFill>
                  <a:schemeClr val="bg1">
                    <a:lumMod val="65000"/>
                  </a:schemeClr>
                </a:solidFill>
              </a:rPr>
              <a:t>https://www.flickr.com/photos/athrasher/2823255013</a:t>
            </a:r>
          </a:p>
        </p:txBody>
      </p:sp>
    </p:spTree>
    <p:extLst>
      <p:ext uri="{BB962C8B-B14F-4D97-AF65-F5344CB8AC3E}">
        <p14:creationId xmlns:p14="http://schemas.microsoft.com/office/powerpoint/2010/main" val="33286500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Repository Functions</a:t>
            </a:r>
            <a:endParaRPr lang="en-US" dirty="0"/>
          </a:p>
        </p:txBody>
      </p:sp>
      <p:sp>
        <p:nvSpPr>
          <p:cNvPr id="3" name="Content Placeholder 2"/>
          <p:cNvSpPr>
            <a:spLocks noGrp="1"/>
          </p:cNvSpPr>
          <p:nvPr>
            <p:ph idx="1"/>
          </p:nvPr>
        </p:nvSpPr>
        <p:spPr/>
        <p:txBody>
          <a:bodyPr/>
          <a:lstStyle/>
          <a:p>
            <a:r>
              <a:rPr lang="en-US" dirty="0" smtClean="0"/>
              <a:t>Curation – Adding value to the data</a:t>
            </a:r>
          </a:p>
          <a:p>
            <a:r>
              <a:rPr lang="en-US" dirty="0" smtClean="0"/>
              <a:t>Preservation – Insuring the data are available for the long-term</a:t>
            </a:r>
          </a:p>
          <a:p>
            <a:r>
              <a:rPr lang="en-US" dirty="0" smtClean="0"/>
              <a:t>Interoperability – Enabling comparison across data collections</a:t>
            </a:r>
          </a:p>
          <a:p>
            <a:r>
              <a:rPr lang="en-US" dirty="0" smtClean="0"/>
              <a:t>Citation – Linking data to publications</a:t>
            </a:r>
          </a:p>
          <a:p>
            <a:r>
              <a:rPr lang="en-US" dirty="0" smtClean="0"/>
              <a:t>Protecting Confidentiality &amp; IP</a:t>
            </a:r>
          </a:p>
          <a:p>
            <a:r>
              <a:rPr lang="en-US" dirty="0" smtClean="0"/>
              <a:t>Community Engagement – Connecting with the domain’s users</a:t>
            </a:r>
          </a:p>
          <a:p>
            <a:r>
              <a:rPr lang="en-US" dirty="0" smtClean="0"/>
              <a:t>Innovation – Developing new services</a:t>
            </a:r>
            <a:endParaRPr lang="en-US" dirty="0"/>
          </a:p>
        </p:txBody>
      </p:sp>
    </p:spTree>
    <p:extLst>
      <p:ext uri="{BB962C8B-B14F-4D97-AF65-F5344CB8AC3E}">
        <p14:creationId xmlns:p14="http://schemas.microsoft.com/office/powerpoint/2010/main" val="2287641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Funding Models</a:t>
            </a:r>
            <a:endParaRPr lang="en-US" dirty="0"/>
          </a:p>
        </p:txBody>
      </p:sp>
      <p:sp>
        <p:nvSpPr>
          <p:cNvPr id="4" name="Content Placeholder 3"/>
          <p:cNvSpPr>
            <a:spLocks noGrp="1"/>
          </p:cNvSpPr>
          <p:nvPr>
            <p:ph idx="1"/>
          </p:nvPr>
        </p:nvSpPr>
        <p:spPr/>
        <p:txBody>
          <a:bodyPr/>
          <a:lstStyle/>
          <a:p>
            <a:r>
              <a:rPr lang="en-US" dirty="0"/>
              <a:t>Structural/Federal Funding</a:t>
            </a:r>
          </a:p>
          <a:p>
            <a:r>
              <a:rPr lang="en-US" dirty="0"/>
              <a:t>Research and </a:t>
            </a:r>
            <a:r>
              <a:rPr lang="en-US" dirty="0" smtClean="0"/>
              <a:t>Development Projects</a:t>
            </a:r>
            <a:endParaRPr lang="en-US" dirty="0"/>
          </a:p>
          <a:p>
            <a:r>
              <a:rPr lang="en-US" dirty="0" smtClean="0"/>
              <a:t>Institutional Support</a:t>
            </a:r>
          </a:p>
          <a:p>
            <a:r>
              <a:rPr lang="en-US" dirty="0" smtClean="0"/>
              <a:t>Access Fees (Membership)</a:t>
            </a:r>
            <a:endParaRPr lang="en-US" dirty="0"/>
          </a:p>
          <a:p>
            <a:r>
              <a:rPr lang="en-US" dirty="0" smtClean="0"/>
              <a:t>Submission Fees</a:t>
            </a:r>
          </a:p>
          <a:p>
            <a:r>
              <a:rPr lang="en-US" dirty="0" smtClean="0"/>
              <a:t>Contract from depositing institution</a:t>
            </a:r>
          </a:p>
          <a:p>
            <a:endParaRPr lang="en-US" dirty="0"/>
          </a:p>
        </p:txBody>
      </p:sp>
    </p:spTree>
    <p:extLst>
      <p:ext uri="{BB962C8B-B14F-4D97-AF65-F5344CB8AC3E}">
        <p14:creationId xmlns:p14="http://schemas.microsoft.com/office/powerpoint/2010/main" val="1399935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New Funding Models</a:t>
            </a:r>
            <a:endParaRPr lang="en-US" dirty="0"/>
          </a:p>
        </p:txBody>
      </p:sp>
      <p:sp>
        <p:nvSpPr>
          <p:cNvPr id="4" name="Content Placeholder 3"/>
          <p:cNvSpPr>
            <a:spLocks noGrp="1"/>
          </p:cNvSpPr>
          <p:nvPr>
            <p:ph idx="1"/>
          </p:nvPr>
        </p:nvSpPr>
        <p:spPr/>
        <p:txBody>
          <a:bodyPr/>
          <a:lstStyle/>
          <a:p>
            <a:r>
              <a:rPr lang="en-US" dirty="0" smtClean="0"/>
              <a:t>Value-Added Services</a:t>
            </a:r>
          </a:p>
          <a:p>
            <a:r>
              <a:rPr lang="en-US" dirty="0" smtClean="0"/>
              <a:t>Commercial Services</a:t>
            </a:r>
          </a:p>
          <a:p>
            <a:r>
              <a:rPr lang="en-US" dirty="0" smtClean="0"/>
              <a:t>User Fees</a:t>
            </a:r>
          </a:p>
          <a:p>
            <a:r>
              <a:rPr lang="en-US" dirty="0" smtClean="0"/>
              <a:t>Overhead</a:t>
            </a:r>
          </a:p>
          <a:p>
            <a:r>
              <a:rPr lang="en-US" dirty="0" smtClean="0"/>
              <a:t>Infrastructure</a:t>
            </a:r>
            <a:endParaRPr lang="en-US" dirty="0"/>
          </a:p>
        </p:txBody>
      </p:sp>
    </p:spTree>
    <p:extLst>
      <p:ext uri="{BB962C8B-B14F-4D97-AF65-F5344CB8AC3E}">
        <p14:creationId xmlns:p14="http://schemas.microsoft.com/office/powerpoint/2010/main" val="18581965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Tree>
    <p:extLst>
      <p:ext uri="{BB962C8B-B14F-4D97-AF65-F5344CB8AC3E}">
        <p14:creationId xmlns:p14="http://schemas.microsoft.com/office/powerpoint/2010/main" val="243255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46162"/>
            <a:ext cx="10515600" cy="1325563"/>
          </a:xfrm>
        </p:spPr>
        <p:txBody>
          <a:bodyPr>
            <a:normAutofit fontScale="90000"/>
          </a:bodyPr>
          <a:lstStyle/>
          <a:p>
            <a:r>
              <a:rPr lang="en-US" dirty="0"/>
              <a:t>Commit to sustaining institutions that assure the long-term preservation and viability</a:t>
            </a:r>
            <a:br>
              <a:rPr lang="en-US" dirty="0"/>
            </a:br>
            <a:r>
              <a:rPr lang="en-US" dirty="0"/>
              <a:t>of research data.</a:t>
            </a:r>
          </a:p>
        </p:txBody>
      </p:sp>
      <p:sp>
        <p:nvSpPr>
          <p:cNvPr id="3" name="Content Placeholder 2"/>
          <p:cNvSpPr>
            <a:spLocks noGrp="1"/>
          </p:cNvSpPr>
          <p:nvPr>
            <p:ph idx="1"/>
          </p:nvPr>
        </p:nvSpPr>
        <p:spPr>
          <a:xfrm>
            <a:off x="838200" y="3500438"/>
            <a:ext cx="10515600" cy="3357562"/>
          </a:xfrm>
        </p:spPr>
        <p:txBody>
          <a:bodyPr/>
          <a:lstStyle/>
          <a:p>
            <a:pPr marL="0" indent="0" algn="ctr">
              <a:buNone/>
            </a:pPr>
            <a:r>
              <a:rPr lang="en-US" i="1" dirty="0" smtClean="0"/>
              <a:t>“</a:t>
            </a:r>
            <a:r>
              <a:rPr lang="en-US" i="1" dirty="0"/>
              <a:t>We estimate that successful </a:t>
            </a:r>
            <a:r>
              <a:rPr lang="en-US" i="1" dirty="0" smtClean="0"/>
              <a:t>domain repositories </a:t>
            </a:r>
            <a:r>
              <a:rPr lang="en-US" i="1" dirty="0"/>
              <a:t>can be operated at funding levels of less than 5% of the total research </a:t>
            </a:r>
            <a:r>
              <a:rPr lang="en-US" i="1" dirty="0" smtClean="0"/>
              <a:t>budget”</a:t>
            </a:r>
            <a:endParaRPr lang="en-US" i="1" dirty="0"/>
          </a:p>
        </p:txBody>
      </p:sp>
    </p:spTree>
    <p:extLst>
      <p:ext uri="{BB962C8B-B14F-4D97-AF65-F5344CB8AC3E}">
        <p14:creationId xmlns:p14="http://schemas.microsoft.com/office/powerpoint/2010/main" val="3806385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65212"/>
            <a:ext cx="10515600" cy="1325563"/>
          </a:xfrm>
        </p:spPr>
        <p:txBody>
          <a:bodyPr>
            <a:normAutofit fontScale="90000"/>
          </a:bodyPr>
          <a:lstStyle/>
          <a:p>
            <a:r>
              <a:rPr lang="en-US" dirty="0"/>
              <a:t>Promote cooperation among funding agencies, universities, domain repositories,</a:t>
            </a:r>
            <a:br>
              <a:rPr lang="en-US" dirty="0"/>
            </a:br>
            <a:r>
              <a:rPr lang="en-US" dirty="0"/>
              <a:t>journals and other stakeholders.</a:t>
            </a:r>
          </a:p>
        </p:txBody>
      </p:sp>
      <p:sp>
        <p:nvSpPr>
          <p:cNvPr id="3" name="Content Placeholder 2"/>
          <p:cNvSpPr>
            <a:spLocks noGrp="1"/>
          </p:cNvSpPr>
          <p:nvPr>
            <p:ph idx="1"/>
          </p:nvPr>
        </p:nvSpPr>
        <p:spPr>
          <a:xfrm>
            <a:off x="838200" y="3429000"/>
            <a:ext cx="10515600" cy="2747962"/>
          </a:xfrm>
        </p:spPr>
        <p:txBody>
          <a:bodyPr/>
          <a:lstStyle/>
          <a:p>
            <a:pPr marL="0" indent="0">
              <a:buNone/>
            </a:pPr>
            <a:r>
              <a:rPr lang="en-US" i="1" dirty="0" smtClean="0"/>
              <a:t>“Funding </a:t>
            </a:r>
            <a:r>
              <a:rPr lang="en-US" i="1" dirty="0"/>
              <a:t>agencies should re-direct resources to </a:t>
            </a:r>
            <a:r>
              <a:rPr lang="en-US" i="1" dirty="0" smtClean="0"/>
              <a:t>support data </a:t>
            </a:r>
            <a:r>
              <a:rPr lang="en-US" i="1" dirty="0"/>
              <a:t>curation and archiving. Universities should provide facilities for </a:t>
            </a:r>
            <a:r>
              <a:rPr lang="en-US" i="1" dirty="0" smtClean="0"/>
              <a:t>researchers and </a:t>
            </a:r>
            <a:r>
              <a:rPr lang="en-US" i="1" dirty="0"/>
              <a:t>assure compliance with archiving requirements. Domain repositories should </a:t>
            </a:r>
            <a:r>
              <a:rPr lang="en-US" i="1" dirty="0" smtClean="0"/>
              <a:t>establish partnerships </a:t>
            </a:r>
            <a:r>
              <a:rPr lang="en-US" i="1" dirty="0"/>
              <a:t>with universities and institutional repositories to provide facilities </a:t>
            </a:r>
            <a:r>
              <a:rPr lang="en-US" i="1" dirty="0" smtClean="0"/>
              <a:t>and expertise </a:t>
            </a:r>
            <a:r>
              <a:rPr lang="en-US" i="1" dirty="0"/>
              <a:t>across all </a:t>
            </a:r>
            <a:r>
              <a:rPr lang="en-US" i="1" dirty="0" smtClean="0"/>
              <a:t>disciplines.”</a:t>
            </a:r>
            <a:endParaRPr lang="en-US" i="1" dirty="0"/>
          </a:p>
        </p:txBody>
      </p:sp>
    </p:spTree>
    <p:extLst>
      <p:ext uri="{BB962C8B-B14F-4D97-AF65-F5344CB8AC3E}">
        <p14:creationId xmlns:p14="http://schemas.microsoft.com/office/powerpoint/2010/main" val="2048727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22312"/>
            <a:ext cx="10515600" cy="1325563"/>
          </a:xfrm>
        </p:spPr>
        <p:txBody>
          <a:bodyPr/>
          <a:lstStyle/>
          <a:p>
            <a:r>
              <a:rPr lang="it-IT" dirty="0"/>
              <a:t>Incentivize PIs to archive data.</a:t>
            </a:r>
            <a:endParaRPr lang="en-US" dirty="0"/>
          </a:p>
        </p:txBody>
      </p:sp>
      <p:sp>
        <p:nvSpPr>
          <p:cNvPr id="3" name="Content Placeholder 2"/>
          <p:cNvSpPr>
            <a:spLocks noGrp="1"/>
          </p:cNvSpPr>
          <p:nvPr>
            <p:ph idx="1"/>
          </p:nvPr>
        </p:nvSpPr>
        <p:spPr>
          <a:xfrm>
            <a:off x="838200" y="2714625"/>
            <a:ext cx="10515600" cy="3462338"/>
          </a:xfrm>
        </p:spPr>
        <p:txBody>
          <a:bodyPr/>
          <a:lstStyle/>
          <a:p>
            <a:pPr marL="0" indent="0">
              <a:buNone/>
            </a:pPr>
            <a:r>
              <a:rPr lang="en-US" i="1" dirty="0" smtClean="0"/>
              <a:t>“PIs </a:t>
            </a:r>
            <a:r>
              <a:rPr lang="en-US" i="1" dirty="0"/>
              <a:t>should not be faced with a tradeoff between accomplishing their scientific </a:t>
            </a:r>
            <a:r>
              <a:rPr lang="en-US" i="1" dirty="0" smtClean="0"/>
              <a:t>objectives and </a:t>
            </a:r>
            <a:r>
              <a:rPr lang="en-US" i="1" dirty="0"/>
              <a:t>sharing their data. For example, data curation for archiving should be funded </a:t>
            </a:r>
            <a:r>
              <a:rPr lang="en-US" i="1" dirty="0" smtClean="0"/>
              <a:t>by mechanisms </a:t>
            </a:r>
            <a:r>
              <a:rPr lang="en-US" i="1" dirty="0"/>
              <a:t>that are outside the funding allocated for the principle aims of a </a:t>
            </a:r>
            <a:r>
              <a:rPr lang="en-US" i="1" dirty="0" smtClean="0"/>
              <a:t>research project.”</a:t>
            </a:r>
            <a:endParaRPr lang="en-US" i="1" dirty="0"/>
          </a:p>
        </p:txBody>
      </p:sp>
    </p:spTree>
    <p:extLst>
      <p:ext uri="{BB962C8B-B14F-4D97-AF65-F5344CB8AC3E}">
        <p14:creationId xmlns:p14="http://schemas.microsoft.com/office/powerpoint/2010/main" val="299085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22312"/>
            <a:ext cx="10515600" cy="1325563"/>
          </a:xfrm>
        </p:spPr>
        <p:txBody>
          <a:bodyPr/>
          <a:lstStyle/>
          <a:p>
            <a:r>
              <a:rPr lang="it-IT" dirty="0" smtClean="0"/>
              <a:t>Diversify funding </a:t>
            </a:r>
            <a:endParaRPr lang="en-US" dirty="0"/>
          </a:p>
        </p:txBody>
      </p:sp>
    </p:spTree>
    <p:extLst>
      <p:ext uri="{BB962C8B-B14F-4D97-AF65-F5344CB8AC3E}">
        <p14:creationId xmlns:p14="http://schemas.microsoft.com/office/powerpoint/2010/main" val="1162429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discussion…</a:t>
            </a:r>
            <a:endParaRPr lang="en-US" dirty="0"/>
          </a:p>
        </p:txBody>
      </p:sp>
      <p:sp>
        <p:nvSpPr>
          <p:cNvPr id="4" name="Content Placeholder 3"/>
          <p:cNvSpPr>
            <a:spLocks noGrp="1"/>
          </p:cNvSpPr>
          <p:nvPr>
            <p:ph idx="1"/>
          </p:nvPr>
        </p:nvSpPr>
        <p:spPr>
          <a:xfrm>
            <a:off x="838200" y="1999797"/>
            <a:ext cx="10515600" cy="4351338"/>
          </a:xfrm>
        </p:spPr>
        <p:txBody>
          <a:bodyPr>
            <a:normAutofit/>
          </a:bodyPr>
          <a:lstStyle/>
          <a:p>
            <a:r>
              <a:rPr lang="en-US" sz="3200" dirty="0" smtClean="0"/>
              <a:t>What role can the ICSU World Data System play?</a:t>
            </a:r>
            <a:endParaRPr lang="en-US" sz="3200" dirty="0"/>
          </a:p>
          <a:p>
            <a:r>
              <a:rPr lang="en-US" sz="3200" dirty="0" smtClean="0"/>
              <a:t>How can we move beyond policy recommendations?</a:t>
            </a:r>
          </a:p>
          <a:p>
            <a:r>
              <a:rPr lang="en-US" sz="3200" dirty="0" smtClean="0"/>
              <a:t>Should we allow natural ebb and flow of business? </a:t>
            </a:r>
            <a:endParaRPr lang="en-US" sz="3200" dirty="0"/>
          </a:p>
        </p:txBody>
      </p:sp>
    </p:spTree>
    <p:extLst>
      <p:ext uri="{BB962C8B-B14F-4D97-AF65-F5344CB8AC3E}">
        <p14:creationId xmlns:p14="http://schemas.microsoft.com/office/powerpoint/2010/main" val="4036278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20598"/>
            <a:ext cx="10515600" cy="878173"/>
          </a:xfrm>
        </p:spPr>
        <p:txBody>
          <a:bodyPr/>
          <a:lstStyle/>
          <a:p>
            <a:pPr algn="ctr"/>
            <a:r>
              <a:rPr lang="en-US" dirty="0" smtClean="0"/>
              <a:t>Thank you!</a:t>
            </a:r>
            <a:endParaRPr lang="en-US" dirty="0"/>
          </a:p>
        </p:txBody>
      </p:sp>
      <p:sp>
        <p:nvSpPr>
          <p:cNvPr id="4" name="Content Placeholder 3"/>
          <p:cNvSpPr>
            <a:spLocks noGrp="1"/>
          </p:cNvSpPr>
          <p:nvPr>
            <p:ph idx="1"/>
          </p:nvPr>
        </p:nvSpPr>
        <p:spPr>
          <a:xfrm>
            <a:off x="838200" y="3468413"/>
            <a:ext cx="10515600" cy="2882721"/>
          </a:xfrm>
        </p:spPr>
        <p:txBody>
          <a:bodyPr>
            <a:normAutofit/>
          </a:bodyPr>
          <a:lstStyle/>
          <a:p>
            <a:pPr marL="0" indent="0" algn="ctr">
              <a:buNone/>
            </a:pPr>
            <a:r>
              <a:rPr lang="en-US" sz="3200" dirty="0" smtClean="0">
                <a:hlinkClick r:id="rId2"/>
              </a:rPr>
              <a:t>lyle@umich.edu</a:t>
            </a:r>
            <a:r>
              <a:rPr lang="en-US" sz="3200" dirty="0" smtClean="0"/>
              <a:t> </a:t>
            </a:r>
            <a:endParaRPr lang="en-US" sz="3200" dirty="0"/>
          </a:p>
        </p:txBody>
      </p:sp>
    </p:spTree>
    <p:extLst>
      <p:ext uri="{BB962C8B-B14F-4D97-AF65-F5344CB8AC3E}">
        <p14:creationId xmlns:p14="http://schemas.microsoft.com/office/powerpoint/2010/main" val="1031356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TotalTime>
  <Words>985</Words>
  <Application>Microsoft Office PowerPoint</Application>
  <PresentationFormat>Widescreen</PresentationFormat>
  <Paragraphs>74</Paragraphs>
  <Slides>14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Funding Sustainability and Domain Repositories</vt:lpstr>
      <vt:lpstr>Sources</vt:lpstr>
      <vt:lpstr>OECD Global Science Forum project</vt:lpstr>
      <vt:lpstr>PowerPoint Presentation</vt:lpstr>
      <vt:lpstr>Repository Functions</vt:lpstr>
      <vt:lpstr>Existing Funding Models</vt:lpstr>
      <vt:lpstr>Possible New Funding Models</vt:lpstr>
      <vt:lpstr>Recommendations</vt:lpstr>
      <vt:lpstr>Commit to sustaining institutions that assure the long-term preservation and viability of research data.</vt:lpstr>
      <vt:lpstr>Promote cooperation among funding agencies, universities, domain repositories, journals and other stakeholders.</vt:lpstr>
      <vt:lpstr>Incentivize PIs to archive data.</vt:lpstr>
      <vt:lpstr>Diversify funding </vt:lpstr>
      <vt:lpstr>For discussion…</vt:lpstr>
      <vt:lpstr>Thank you!</vt:lpstr>
    </vt:vector>
  </TitlesOfParts>
  <Company>University of Michigan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Funding</dc:title>
  <dc:creator>Lyle, Jared</dc:creator>
  <cp:lastModifiedBy>Lyle, Jared</cp:lastModifiedBy>
  <cp:revision>24</cp:revision>
  <dcterms:created xsi:type="dcterms:W3CDTF">2016-09-01T18:59:06Z</dcterms:created>
  <dcterms:modified xsi:type="dcterms:W3CDTF">2016-09-11T20:37:41Z</dcterms:modified>
</cp:coreProperties>
</file>