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31"/>
  </p:notesMasterIdLst>
  <p:sldIdLst>
    <p:sldId id="258" r:id="rId2"/>
    <p:sldId id="263" r:id="rId3"/>
    <p:sldId id="287" r:id="rId4"/>
    <p:sldId id="286" r:id="rId5"/>
    <p:sldId id="321" r:id="rId6"/>
    <p:sldId id="332" r:id="rId7"/>
    <p:sldId id="288" r:id="rId8"/>
    <p:sldId id="289" r:id="rId9"/>
    <p:sldId id="290" r:id="rId10"/>
    <p:sldId id="334" r:id="rId11"/>
    <p:sldId id="324" r:id="rId12"/>
    <p:sldId id="336" r:id="rId13"/>
    <p:sldId id="325" r:id="rId14"/>
    <p:sldId id="300" r:id="rId15"/>
    <p:sldId id="329" r:id="rId16"/>
    <p:sldId id="337" r:id="rId17"/>
    <p:sldId id="335" r:id="rId18"/>
    <p:sldId id="326" r:id="rId19"/>
    <p:sldId id="311" r:id="rId20"/>
    <p:sldId id="330" r:id="rId21"/>
    <p:sldId id="331" r:id="rId22"/>
    <p:sldId id="327" r:id="rId23"/>
    <p:sldId id="296" r:id="rId24"/>
    <p:sldId id="294" r:id="rId25"/>
    <p:sldId id="317" r:id="rId26"/>
    <p:sldId id="338" r:id="rId27"/>
    <p:sldId id="319" r:id="rId28"/>
    <p:sldId id="333"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0251" autoAdjust="0"/>
  </p:normalViewPr>
  <p:slideViewPr>
    <p:cSldViewPr snapToGrid="0">
      <p:cViewPr>
        <p:scale>
          <a:sx n="66" d="100"/>
          <a:sy n="66" d="100"/>
        </p:scale>
        <p:origin x="738" y="-570"/>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A497F2-4E7E-476F-A6C1-42159A5B781F}" type="datetimeFigureOut">
              <a:rPr lang="en-US" smtClean="0"/>
              <a:t>9/19/2016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2BAFFC-67AC-4308-9969-974E14BB8003}" type="slidenum">
              <a:rPr lang="en-US" smtClean="0"/>
              <a:t>‹#›</a:t>
            </a:fld>
            <a:endParaRPr lang="en-US"/>
          </a:p>
        </p:txBody>
      </p:sp>
    </p:spTree>
    <p:extLst>
      <p:ext uri="{BB962C8B-B14F-4D97-AF65-F5344CB8AC3E}">
        <p14:creationId xmlns:p14="http://schemas.microsoft.com/office/powerpoint/2010/main" val="2887156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qz.com/253618/most-smartphone-users-download-zero-apps-per-month/"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tune.com/blog/no-the-average-american-does-not-download-0-apps-each-month/"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76B011-369C-417F-80EB-4BE965D34E8D}"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789461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76B011-369C-417F-80EB-4BE965D34E8D}" type="slidenum">
              <a:rPr lang="en-US" smtClean="0"/>
              <a:t>3</a:t>
            </a:fld>
            <a:endParaRPr lang="en-US"/>
          </a:p>
        </p:txBody>
      </p:sp>
    </p:spTree>
    <p:extLst>
      <p:ext uri="{BB962C8B-B14F-4D97-AF65-F5344CB8AC3E}">
        <p14:creationId xmlns:p14="http://schemas.microsoft.com/office/powerpoint/2010/main" val="1431307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6691" lvl="1" defTabSz="929579" fontAlgn="base">
              <a:spcBef>
                <a:spcPct val="20000"/>
              </a:spcBef>
              <a:spcAft>
                <a:spcPct val="0"/>
              </a:spcAft>
            </a:pPr>
            <a:r>
              <a:rPr lang="en-US" sz="1800" kern="0" dirty="0" smtClean="0">
                <a:solidFill>
                  <a:srgbClr val="000000"/>
                </a:solidFill>
                <a:latin typeface="Verdana"/>
                <a:ea typeface="ＭＳ Ｐゴシック" charset="-128"/>
              </a:rPr>
              <a:t>“‘Statistical literacy, quantitative literacy, numeracy – under the hood, it is what do we want people to be able to do: Read tables and graphs and understand English statements that have numbers in them. That’s a good start,’ said Milo </a:t>
            </a:r>
            <a:r>
              <a:rPr lang="en-US" sz="1800" kern="0" dirty="0" err="1" smtClean="0">
                <a:solidFill>
                  <a:srgbClr val="000000"/>
                </a:solidFill>
                <a:latin typeface="Verdana"/>
                <a:ea typeface="ＭＳ Ｐゴシック" charset="-128"/>
              </a:rPr>
              <a:t>Schield</a:t>
            </a:r>
            <a:r>
              <a:rPr lang="en-US" sz="1800" kern="0" dirty="0" smtClean="0">
                <a:solidFill>
                  <a:srgbClr val="000000"/>
                </a:solidFill>
                <a:latin typeface="Verdana"/>
                <a:ea typeface="ＭＳ Ｐゴシック" charset="-128"/>
              </a:rPr>
              <a:t>, a professor of statistics at Augsburg College and a vice president of the National Numeracy Network. </a:t>
            </a:r>
          </a:p>
          <a:p>
            <a:pPr marL="406691" lvl="1" defTabSz="929579" fontAlgn="base">
              <a:spcBef>
                <a:spcPct val="20000"/>
              </a:spcBef>
              <a:spcAft>
                <a:spcPct val="0"/>
              </a:spcAft>
            </a:pPr>
            <a:endParaRPr lang="en-US" sz="1800" kern="0" dirty="0" smtClean="0">
              <a:solidFill>
                <a:srgbClr val="000000"/>
              </a:solidFill>
              <a:latin typeface="Verdana"/>
              <a:ea typeface="ＭＳ Ｐゴシック" charset="-128"/>
            </a:endParaRPr>
          </a:p>
          <a:p>
            <a:pPr marL="406691" lvl="1" defTabSz="929579" fontAlgn="base">
              <a:spcBef>
                <a:spcPct val="20000"/>
              </a:spcBef>
              <a:spcAft>
                <a:spcPct val="0"/>
              </a:spcAft>
            </a:pPr>
            <a:r>
              <a:rPr lang="en-US" sz="1800" kern="0" dirty="0" smtClean="0">
                <a:solidFill>
                  <a:srgbClr val="000000"/>
                </a:solidFill>
                <a:latin typeface="Verdana"/>
                <a:ea typeface="ＭＳ Ｐゴシック" charset="-128"/>
              </a:rPr>
              <a:t>Shield was dismayed to find that, in a survey of his new students, 44 percent could not read a simple 100 percent row table and about a quarter could not accurately interpret a scatter plot of adult heights and weights.”</a:t>
            </a:r>
          </a:p>
          <a:p>
            <a:pPr marL="755283" lvl="1" indent="-290493" defTabSz="929579" fontAlgn="base">
              <a:spcBef>
                <a:spcPct val="20000"/>
              </a:spcBef>
              <a:spcAft>
                <a:spcPct val="0"/>
              </a:spcAft>
            </a:pPr>
            <a:endParaRPr lang="en-US" kern="0" dirty="0" smtClean="0">
              <a:solidFill>
                <a:srgbClr val="000000"/>
              </a:solidFill>
              <a:latin typeface="Verdana"/>
              <a:ea typeface="ＭＳ Ｐゴシック" charset="-128"/>
            </a:endParaRPr>
          </a:p>
          <a:p>
            <a:pPr marL="755283" lvl="1" indent="-290493" defTabSz="929579" fontAlgn="base">
              <a:spcBef>
                <a:spcPct val="20000"/>
              </a:spcBef>
              <a:spcAft>
                <a:spcPct val="0"/>
              </a:spcAft>
            </a:pPr>
            <a:r>
              <a:rPr lang="en-US" sz="1800" kern="0" dirty="0" smtClean="0">
                <a:solidFill>
                  <a:srgbClr val="000000"/>
                </a:solidFill>
                <a:latin typeface="Verdana"/>
                <a:ea typeface="ＭＳ Ｐゴシック" charset="-128"/>
              </a:rPr>
              <a:t>Chandler, Michael Alison. What is Quantitative Literacy?, </a:t>
            </a:r>
            <a:r>
              <a:rPr lang="en-US" sz="1800" i="1" kern="0" dirty="0" smtClean="0">
                <a:solidFill>
                  <a:srgbClr val="000000"/>
                </a:solidFill>
                <a:latin typeface="Verdana"/>
                <a:ea typeface="ＭＳ Ｐゴシック" charset="-128"/>
              </a:rPr>
              <a:t>Washington Post</a:t>
            </a:r>
            <a:r>
              <a:rPr lang="en-US" sz="1800" kern="0" dirty="0" smtClean="0">
                <a:solidFill>
                  <a:srgbClr val="000000"/>
                </a:solidFill>
                <a:latin typeface="Verdana"/>
                <a:ea typeface="ＭＳ Ｐゴシック" charset="-128"/>
              </a:rPr>
              <a:t>, Feb. 5, 2009</a:t>
            </a:r>
          </a:p>
          <a:p>
            <a:endParaRPr lang="en-US" dirty="0" smtClean="0"/>
          </a:p>
          <a:p>
            <a:r>
              <a:rPr lang="en-US" dirty="0" smtClean="0"/>
              <a:t>Critical for a democratic society (Steen 2001)</a:t>
            </a:r>
          </a:p>
          <a:p>
            <a:pPr lvl="1"/>
            <a:r>
              <a:rPr lang="en-US" dirty="0" smtClean="0"/>
              <a:t>Informed citizenry – must be able to make sense of information coming from multiple sources.</a:t>
            </a:r>
          </a:p>
          <a:p>
            <a:pPr lvl="1"/>
            <a:r>
              <a:rPr lang="en-US" dirty="0" smtClean="0"/>
              <a:t>Use of evidence in making decisions and evaluating arguments.</a:t>
            </a:r>
          </a:p>
          <a:p>
            <a:endParaRPr lang="en-US" dirty="0"/>
          </a:p>
        </p:txBody>
      </p:sp>
      <p:sp>
        <p:nvSpPr>
          <p:cNvPr id="4" name="Slide Number Placeholder 3"/>
          <p:cNvSpPr>
            <a:spLocks noGrp="1"/>
          </p:cNvSpPr>
          <p:nvPr>
            <p:ph type="sldNum" sz="quarter" idx="10"/>
          </p:nvPr>
        </p:nvSpPr>
        <p:spPr/>
        <p:txBody>
          <a:bodyPr/>
          <a:lstStyle/>
          <a:p>
            <a:fld id="{6F76B011-369C-417F-80EB-4BE965D34E8D}" type="slidenum">
              <a:rPr lang="en-US" smtClean="0"/>
              <a:t>7</a:t>
            </a:fld>
            <a:endParaRPr lang="en-US"/>
          </a:p>
        </p:txBody>
      </p:sp>
    </p:spTree>
    <p:extLst>
      <p:ext uri="{BB962C8B-B14F-4D97-AF65-F5344CB8AC3E}">
        <p14:creationId xmlns:p14="http://schemas.microsoft.com/office/powerpoint/2010/main" val="1863928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get information from everywhere fro</a:t>
            </a:r>
            <a:r>
              <a:rPr lang="en-US" baseline="0" dirty="0" smtClean="0"/>
              <a:t>m “traditional” sources to blog posts to tweets, etc.  Using data within the QL context introduces students to the need to ask questions about the conclusions they hear or read and the data upon which those conclusions are based.  </a:t>
            </a:r>
          </a:p>
          <a:p>
            <a:endParaRPr lang="en-US" baseline="0" dirty="0" smtClean="0"/>
          </a:p>
          <a:p>
            <a:r>
              <a:rPr lang="en-US" baseline="0" dirty="0" smtClean="0"/>
              <a:t>Understanding where data come from and thinking about credibility of the source(s) is critical to using the evidence from those data in making informed decisions.</a:t>
            </a:r>
            <a:endParaRPr lang="en-US" dirty="0"/>
          </a:p>
        </p:txBody>
      </p:sp>
      <p:sp>
        <p:nvSpPr>
          <p:cNvPr id="4" name="Slide Number Placeholder 3"/>
          <p:cNvSpPr>
            <a:spLocks noGrp="1"/>
          </p:cNvSpPr>
          <p:nvPr>
            <p:ph type="sldNum" sz="quarter" idx="10"/>
          </p:nvPr>
        </p:nvSpPr>
        <p:spPr/>
        <p:txBody>
          <a:bodyPr/>
          <a:lstStyle/>
          <a:p>
            <a:fld id="{6F76B011-369C-417F-80EB-4BE965D34E8D}" type="slidenum">
              <a:rPr lang="en-US" smtClean="0"/>
              <a:t>8</a:t>
            </a:fld>
            <a:endParaRPr lang="en-US"/>
          </a:p>
        </p:txBody>
      </p:sp>
    </p:spTree>
    <p:extLst>
      <p:ext uri="{BB962C8B-B14F-4D97-AF65-F5344CB8AC3E}">
        <p14:creationId xmlns:p14="http://schemas.microsoft.com/office/powerpoint/2010/main" val="4290064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Doesn’t have to be a lengthy assignment</a:t>
            </a:r>
            <a:r>
              <a:rPr lang="en-US" baseline="0" dirty="0" smtClean="0"/>
              <a:t> or in place of other course content – can be used to make points about content.  Many sources exist where work is largely already done.  </a:t>
            </a:r>
            <a:endParaRPr lang="en-US" dirty="0"/>
          </a:p>
        </p:txBody>
      </p:sp>
      <p:sp>
        <p:nvSpPr>
          <p:cNvPr id="4" name="Slide Number Placeholder 3"/>
          <p:cNvSpPr>
            <a:spLocks noGrp="1"/>
          </p:cNvSpPr>
          <p:nvPr>
            <p:ph type="sldNum" sz="quarter" idx="10"/>
          </p:nvPr>
        </p:nvSpPr>
        <p:spPr/>
        <p:txBody>
          <a:bodyPr/>
          <a:lstStyle/>
          <a:p>
            <a:fld id="{8A2BAFFC-67AC-4308-9969-974E14BB8003}" type="slidenum">
              <a:rPr lang="en-US" smtClean="0"/>
              <a:t>9</a:t>
            </a:fld>
            <a:endParaRPr lang="en-US"/>
          </a:p>
        </p:txBody>
      </p:sp>
    </p:spTree>
    <p:extLst>
      <p:ext uri="{BB962C8B-B14F-4D97-AF65-F5344CB8AC3E}">
        <p14:creationId xmlns:p14="http://schemas.microsoft.com/office/powerpoint/2010/main" val="3808220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can dovetail with things already covered in course content. Goals paraphrased from Guidelines for Assessment and Instruction in Statistics Education report (</a:t>
            </a:r>
            <a:r>
              <a:rPr lang="en-US" baseline="0" dirty="0" err="1" smtClean="0"/>
              <a:t>Alliaga</a:t>
            </a:r>
            <a:r>
              <a:rPr lang="en-US" baseline="0" dirty="0" smtClean="0"/>
              <a:t> et al, 2010). </a:t>
            </a:r>
            <a:endParaRPr lang="en-US" dirty="0"/>
          </a:p>
        </p:txBody>
      </p:sp>
      <p:sp>
        <p:nvSpPr>
          <p:cNvPr id="4" name="Slide Number Placeholder 3"/>
          <p:cNvSpPr>
            <a:spLocks noGrp="1"/>
          </p:cNvSpPr>
          <p:nvPr>
            <p:ph type="sldNum" sz="quarter" idx="10"/>
          </p:nvPr>
        </p:nvSpPr>
        <p:spPr/>
        <p:txBody>
          <a:bodyPr/>
          <a:lstStyle/>
          <a:p>
            <a:fld id="{8A2BAFFC-67AC-4308-9969-974E14BB8003}" type="slidenum">
              <a:rPr lang="en-US" smtClean="0"/>
              <a:t>10</a:t>
            </a:fld>
            <a:endParaRPr lang="en-US"/>
          </a:p>
        </p:txBody>
      </p:sp>
    </p:spTree>
    <p:extLst>
      <p:ext uri="{BB962C8B-B14F-4D97-AF65-F5344CB8AC3E}">
        <p14:creationId xmlns:p14="http://schemas.microsoft.com/office/powerpoint/2010/main" val="2050366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from report about increasing road deaths</a:t>
            </a:r>
            <a:r>
              <a:rPr lang="en-US" baseline="0" dirty="0" smtClean="0"/>
              <a:t> in US, http://teachingwithdata.blogspot.com/2016/09/road-safety-in-us.html</a:t>
            </a:r>
            <a:endParaRPr lang="en-US" dirty="0"/>
          </a:p>
        </p:txBody>
      </p:sp>
      <p:sp>
        <p:nvSpPr>
          <p:cNvPr id="4" name="Slide Number Placeholder 3"/>
          <p:cNvSpPr>
            <a:spLocks noGrp="1"/>
          </p:cNvSpPr>
          <p:nvPr>
            <p:ph type="sldNum" sz="quarter" idx="10"/>
          </p:nvPr>
        </p:nvSpPr>
        <p:spPr/>
        <p:txBody>
          <a:bodyPr/>
          <a:lstStyle/>
          <a:p>
            <a:fld id="{8A2BAFFC-67AC-4308-9969-974E14BB8003}" type="slidenum">
              <a:rPr lang="en-US" smtClean="0"/>
              <a:t>11</a:t>
            </a:fld>
            <a:endParaRPr lang="en-US"/>
          </a:p>
        </p:txBody>
      </p:sp>
    </p:spTree>
    <p:extLst>
      <p:ext uri="{BB962C8B-B14F-4D97-AF65-F5344CB8AC3E}">
        <p14:creationId xmlns:p14="http://schemas.microsoft.com/office/powerpoint/2010/main" val="4227048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r>
              <a:rPr lang="en-US" sz="1200" b="0" i="0" kern="1200" dirty="0" smtClean="0">
                <a:solidFill>
                  <a:schemeClr val="tx1"/>
                </a:solidFill>
                <a:effectLst/>
                <a:latin typeface="+mn-lt"/>
                <a:ea typeface="+mn-ea"/>
                <a:cs typeface="+mn-cs"/>
              </a:rPr>
              <a:t>From: http://www.recode.net/2016/9/16/12933780/average-app-downloads-per-month-comScore and https://www.tune.com/blog/no-the-average-american-does-not-download-0-apps-each-month/ </a:t>
            </a:r>
          </a:p>
          <a:p>
            <a:pPr fontAlgn="auto"/>
            <a:endParaRPr lang="en-US" sz="1200" b="0" i="0" kern="1200" dirty="0" smtClean="0">
              <a:solidFill>
                <a:schemeClr val="tx1"/>
              </a:solidFill>
              <a:effectLst/>
              <a:latin typeface="+mn-lt"/>
              <a:ea typeface="+mn-ea"/>
              <a:cs typeface="+mn-cs"/>
            </a:endParaRPr>
          </a:p>
          <a:p>
            <a:pPr fontAlgn="auto"/>
            <a:r>
              <a:rPr lang="en-US" sz="1200" b="0" i="0" kern="1200" dirty="0" smtClean="0">
                <a:solidFill>
                  <a:schemeClr val="tx1"/>
                </a:solidFill>
                <a:effectLst/>
                <a:latin typeface="+mn-lt"/>
                <a:ea typeface="+mn-ea"/>
                <a:cs typeface="+mn-cs"/>
              </a:rPr>
              <a:t>From Recode: </a:t>
            </a:r>
          </a:p>
          <a:p>
            <a:pPr fontAlgn="auto"/>
            <a:r>
              <a:rPr lang="en-US" sz="1200" b="0" i="0" kern="1200" dirty="0" smtClean="0">
                <a:solidFill>
                  <a:schemeClr val="tx1"/>
                </a:solidFill>
                <a:effectLst/>
                <a:latin typeface="+mn-lt"/>
                <a:ea typeface="+mn-ea"/>
                <a:cs typeface="+mn-cs"/>
              </a:rPr>
              <a:t>Specifically, some 49 percent of U.S. smartphone users download zero apps in a typical month, according to comScore, reflecting a three-month average period ending this past June.</a:t>
            </a:r>
          </a:p>
          <a:p>
            <a:pPr fontAlgn="auto"/>
            <a:r>
              <a:rPr lang="en-US" sz="1200" b="0" i="0" kern="1200" dirty="0" smtClean="0">
                <a:solidFill>
                  <a:schemeClr val="tx1"/>
                </a:solidFill>
                <a:effectLst/>
                <a:latin typeface="+mn-lt"/>
                <a:ea typeface="+mn-ea"/>
                <a:cs typeface="+mn-cs"/>
              </a:rPr>
              <a:t>Of the 51 percent of smartphone owners who do download apps during the course of a month, “the average number downloaded per person is 3.5,” comScore’s report says. “However, the total number of app downloads is highly concentrated at the top, with 13 percent of smartphone owners accounting for more than half of all download activity in a given month.”</a:t>
            </a:r>
          </a:p>
          <a:p>
            <a:pPr fontAlgn="auto"/>
            <a:r>
              <a:rPr lang="en-US" sz="1200" b="0" i="0" kern="1200" dirty="0" smtClean="0">
                <a:solidFill>
                  <a:schemeClr val="tx1"/>
                </a:solidFill>
                <a:effectLst/>
                <a:latin typeface="+mn-lt"/>
                <a:ea typeface="+mn-ea"/>
                <a:cs typeface="+mn-cs"/>
              </a:rPr>
              <a:t>Do these concepts sound familiar? That’s because comScore has been banging this drum for a while. Two years ago, a </a:t>
            </a:r>
            <a:r>
              <a:rPr lang="en-US" sz="1200" b="0" i="0" kern="1200" dirty="0" smtClean="0">
                <a:solidFill>
                  <a:schemeClr val="tx1"/>
                </a:solidFill>
                <a:effectLst/>
                <a:latin typeface="+mn-lt"/>
                <a:ea typeface="+mn-ea"/>
                <a:cs typeface="+mn-cs"/>
                <a:hlinkClick r:id="rId3"/>
              </a:rPr>
              <a:t>similar study found that almost two-thirds of U.S. smartphone owners</a:t>
            </a:r>
            <a:r>
              <a:rPr lang="en-US" sz="1200" b="0" i="0" kern="1200" dirty="0" smtClean="0">
                <a:solidFill>
                  <a:schemeClr val="tx1"/>
                </a:solidFill>
                <a:effectLst/>
                <a:latin typeface="+mn-lt"/>
                <a:ea typeface="+mn-ea"/>
                <a:cs typeface="+mn-cs"/>
              </a:rPr>
              <a:t> downloaded zero apps in a typical month. So this year’s 49 percent suggests an </a:t>
            </a:r>
            <a:r>
              <a:rPr lang="en-US" sz="1200" b="0" i="1" kern="1200" dirty="0" smtClean="0">
                <a:solidFill>
                  <a:schemeClr val="tx1"/>
                </a:solidFill>
                <a:effectLst/>
                <a:latin typeface="+mn-lt"/>
                <a:ea typeface="+mn-ea"/>
                <a:cs typeface="+mn-cs"/>
              </a:rPr>
              <a:t>improvement</a:t>
            </a:r>
            <a:r>
              <a:rPr lang="en-US" sz="1200" b="0" i="0" kern="1200" dirty="0" smtClean="0">
                <a:solidFill>
                  <a:schemeClr val="tx1"/>
                </a:solidFill>
                <a:effectLst/>
                <a:latin typeface="+mn-lt"/>
                <a:ea typeface="+mn-ea"/>
                <a:cs typeface="+mn-cs"/>
              </a:rPr>
              <a:t>.</a:t>
            </a:r>
          </a:p>
          <a:p>
            <a:pPr fontAlgn="auto"/>
            <a:r>
              <a:rPr lang="en-US" sz="1200" b="0" i="0" kern="1200" dirty="0" smtClean="0">
                <a:solidFill>
                  <a:schemeClr val="tx1"/>
                </a:solidFill>
                <a:effectLst/>
                <a:latin typeface="+mn-lt"/>
                <a:ea typeface="+mn-ea"/>
                <a:cs typeface="+mn-cs"/>
              </a:rPr>
              <a:t>What’s the deal? ComScore’s Andrew </a:t>
            </a:r>
            <a:r>
              <a:rPr lang="en-US" sz="1200" b="0" i="0" kern="1200" dirty="0" err="1" smtClean="0">
                <a:solidFill>
                  <a:schemeClr val="tx1"/>
                </a:solidFill>
                <a:effectLst/>
                <a:latin typeface="+mn-lt"/>
                <a:ea typeface="+mn-ea"/>
                <a:cs typeface="+mn-cs"/>
              </a:rPr>
              <a:t>Lipsman</a:t>
            </a:r>
            <a:r>
              <a:rPr lang="en-US" sz="1200" b="0" i="0" kern="1200" dirty="0" smtClean="0">
                <a:solidFill>
                  <a:schemeClr val="tx1"/>
                </a:solidFill>
                <a:effectLst/>
                <a:latin typeface="+mn-lt"/>
                <a:ea typeface="+mn-ea"/>
                <a:cs typeface="+mn-cs"/>
              </a:rPr>
              <a:t> says it’s more a reflection that his company has improved its methodology since then — rather than any drastic changes in the app economy — so it’s not fair to compare the two surveys apples-to-apples.</a:t>
            </a:r>
          </a:p>
          <a:p>
            <a:pPr fontAlgn="auto"/>
            <a:r>
              <a:rPr lang="en-US" sz="1200" b="0" i="0" kern="1200" dirty="0" smtClean="0">
                <a:solidFill>
                  <a:schemeClr val="tx1"/>
                </a:solidFill>
                <a:effectLst/>
                <a:latin typeface="+mn-lt"/>
                <a:ea typeface="+mn-ea"/>
                <a:cs typeface="+mn-cs"/>
              </a:rPr>
              <a:t>Meanwhile, others report significantly different data. Tune, a company that works in the mobile-app advertising market, found that </a:t>
            </a:r>
            <a:r>
              <a:rPr lang="en-US" sz="1200" b="0" i="0" kern="1200" dirty="0" smtClean="0">
                <a:solidFill>
                  <a:schemeClr val="tx1"/>
                </a:solidFill>
                <a:effectLst/>
                <a:latin typeface="+mn-lt"/>
                <a:ea typeface="+mn-ea"/>
                <a:cs typeface="+mn-cs"/>
                <a:hlinkClick r:id="rId4"/>
              </a:rPr>
              <a:t>75 percent of U.S. smartphone owners download at least once a month</a:t>
            </a:r>
            <a:r>
              <a:rPr lang="en-US" sz="1200" b="0" i="0" kern="1200" dirty="0" smtClean="0">
                <a:solidFill>
                  <a:schemeClr val="tx1"/>
                </a:solidFill>
                <a:effectLst/>
                <a:latin typeface="+mn-lt"/>
                <a:ea typeface="+mn-ea"/>
                <a:cs typeface="+mn-cs"/>
              </a:rPr>
              <a:t>, based on a June 2016 survey.</a:t>
            </a:r>
          </a:p>
          <a:p>
            <a:endParaRPr lang="en-US" dirty="0" smtClean="0"/>
          </a:p>
          <a:p>
            <a:r>
              <a:rPr lang="en-US" dirty="0" smtClean="0"/>
              <a:t>Tune’s story is</a:t>
            </a:r>
            <a:r>
              <a:rPr lang="en-US" baseline="0" dirty="0" smtClean="0"/>
              <a:t> based not on survey data but on download data – people with zero downloads are not represented except by extrapolation. Authors also note that many users have multiple devices, etc.</a:t>
            </a:r>
            <a:endParaRPr lang="en-US" dirty="0"/>
          </a:p>
        </p:txBody>
      </p:sp>
      <p:sp>
        <p:nvSpPr>
          <p:cNvPr id="4" name="Slide Number Placeholder 3"/>
          <p:cNvSpPr>
            <a:spLocks noGrp="1"/>
          </p:cNvSpPr>
          <p:nvPr>
            <p:ph type="sldNum" sz="quarter" idx="10"/>
          </p:nvPr>
        </p:nvSpPr>
        <p:spPr/>
        <p:txBody>
          <a:bodyPr/>
          <a:lstStyle/>
          <a:p>
            <a:fld id="{8A2BAFFC-67AC-4308-9969-974E14BB8003}" type="slidenum">
              <a:rPr lang="en-US" smtClean="0"/>
              <a:t>12</a:t>
            </a:fld>
            <a:endParaRPr lang="en-US"/>
          </a:p>
        </p:txBody>
      </p:sp>
    </p:spTree>
    <p:extLst>
      <p:ext uri="{BB962C8B-B14F-4D97-AF65-F5344CB8AC3E}">
        <p14:creationId xmlns:p14="http://schemas.microsoft.com/office/powerpoint/2010/main" val="2435902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76B011-369C-417F-80EB-4BE965D34E8D}" type="slidenum">
              <a:rPr lang="en-US" smtClean="0"/>
              <a:t>14</a:t>
            </a:fld>
            <a:endParaRPr lang="en-US"/>
          </a:p>
        </p:txBody>
      </p:sp>
    </p:spTree>
    <p:extLst>
      <p:ext uri="{BB962C8B-B14F-4D97-AF65-F5344CB8AC3E}">
        <p14:creationId xmlns:p14="http://schemas.microsoft.com/office/powerpoint/2010/main" val="1452388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Map from:</a:t>
            </a:r>
            <a:r>
              <a:rPr lang="en-US" baseline="0" dirty="0" smtClean="0"/>
              <a:t> diversitydatakids.org</a:t>
            </a:r>
            <a:endParaRPr lang="en-US" dirty="0"/>
          </a:p>
        </p:txBody>
      </p:sp>
      <p:sp>
        <p:nvSpPr>
          <p:cNvPr id="4" name="Slide Number Placeholder 3"/>
          <p:cNvSpPr>
            <a:spLocks noGrp="1"/>
          </p:cNvSpPr>
          <p:nvPr>
            <p:ph type="sldNum" sz="quarter" idx="10"/>
          </p:nvPr>
        </p:nvSpPr>
        <p:spPr/>
        <p:txBody>
          <a:bodyPr/>
          <a:lstStyle/>
          <a:p>
            <a:fld id="{8A2BAFFC-67AC-4308-9969-974E14BB8003}" type="slidenum">
              <a:rPr lang="en-US" smtClean="0"/>
              <a:t>17</a:t>
            </a:fld>
            <a:endParaRPr lang="en-US"/>
          </a:p>
        </p:txBody>
      </p:sp>
    </p:spTree>
    <p:extLst>
      <p:ext uri="{BB962C8B-B14F-4D97-AF65-F5344CB8AC3E}">
        <p14:creationId xmlns:p14="http://schemas.microsoft.com/office/powerpoint/2010/main" val="1189900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2BAFFC-67AC-4308-9969-974E14BB8003}" type="slidenum">
              <a:rPr lang="en-US" smtClean="0"/>
              <a:t>18</a:t>
            </a:fld>
            <a:endParaRPr lang="en-US"/>
          </a:p>
        </p:txBody>
      </p:sp>
    </p:spTree>
    <p:extLst>
      <p:ext uri="{BB962C8B-B14F-4D97-AF65-F5344CB8AC3E}">
        <p14:creationId xmlns:p14="http://schemas.microsoft.com/office/powerpoint/2010/main" val="2592419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because one thing comes first does not mean it causes the other – need to identify</a:t>
            </a:r>
            <a:r>
              <a:rPr lang="en-US" baseline="0" dirty="0" smtClean="0"/>
              <a:t> theory/mechanism by which it might (in addition to relationship and time order).</a:t>
            </a:r>
            <a:endParaRPr lang="en-US" dirty="0"/>
          </a:p>
        </p:txBody>
      </p:sp>
      <p:sp>
        <p:nvSpPr>
          <p:cNvPr id="4" name="Slide Number Placeholder 3"/>
          <p:cNvSpPr>
            <a:spLocks noGrp="1"/>
          </p:cNvSpPr>
          <p:nvPr>
            <p:ph type="sldNum" sz="quarter" idx="10"/>
          </p:nvPr>
        </p:nvSpPr>
        <p:spPr/>
        <p:txBody>
          <a:bodyPr/>
          <a:lstStyle/>
          <a:p>
            <a:fld id="{6F76B011-369C-417F-80EB-4BE965D34E8D}" type="slidenum">
              <a:rPr lang="en-US" smtClean="0"/>
              <a:t>19</a:t>
            </a:fld>
            <a:endParaRPr lang="en-US"/>
          </a:p>
        </p:txBody>
      </p:sp>
    </p:spTree>
    <p:extLst>
      <p:ext uri="{BB962C8B-B14F-4D97-AF65-F5344CB8AC3E}">
        <p14:creationId xmlns:p14="http://schemas.microsoft.com/office/powerpoint/2010/main" val="489256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attitude</a:t>
            </a:r>
            <a:r>
              <a:rPr lang="en-US" baseline="0" dirty="0" smtClean="0"/>
              <a:t> survey links: General Social Survey – GSS Explorer (NORC), SDA-Berkeley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Roper Center</a:t>
            </a:r>
            <a:endParaRPr lang="en-US" dirty="0" smtClean="0"/>
          </a:p>
          <a:p>
            <a:r>
              <a:rPr lang="en-US" baseline="0" dirty="0" smtClean="0"/>
              <a:t>ICPSR</a:t>
            </a:r>
          </a:p>
        </p:txBody>
      </p:sp>
      <p:sp>
        <p:nvSpPr>
          <p:cNvPr id="4" name="Slide Number Placeholder 3"/>
          <p:cNvSpPr>
            <a:spLocks noGrp="1"/>
          </p:cNvSpPr>
          <p:nvPr>
            <p:ph type="sldNum" sz="quarter" idx="10"/>
          </p:nvPr>
        </p:nvSpPr>
        <p:spPr/>
        <p:txBody>
          <a:bodyPr/>
          <a:lstStyle/>
          <a:p>
            <a:fld id="{8A2BAFFC-67AC-4308-9969-974E14BB8003}" type="slidenum">
              <a:rPr lang="en-US" smtClean="0"/>
              <a:t>20</a:t>
            </a:fld>
            <a:endParaRPr lang="en-US"/>
          </a:p>
        </p:txBody>
      </p:sp>
    </p:spTree>
    <p:extLst>
      <p:ext uri="{BB962C8B-B14F-4D97-AF65-F5344CB8AC3E}">
        <p14:creationId xmlns:p14="http://schemas.microsoft.com/office/powerpoint/2010/main" val="2528627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Exam 1,</a:t>
            </a:r>
            <a:r>
              <a:rPr lang="en-US" baseline="0" dirty="0" smtClean="0"/>
              <a:t> SOC250L: Quantitative Applications in Sociology, Eastern Michigan University, Hoelter, Fall 2014.</a:t>
            </a:r>
            <a:endParaRPr lang="en-US" dirty="0"/>
          </a:p>
        </p:txBody>
      </p:sp>
      <p:sp>
        <p:nvSpPr>
          <p:cNvPr id="4" name="Slide Number Placeholder 3"/>
          <p:cNvSpPr>
            <a:spLocks noGrp="1"/>
          </p:cNvSpPr>
          <p:nvPr>
            <p:ph type="sldNum" sz="quarter" idx="10"/>
          </p:nvPr>
        </p:nvSpPr>
        <p:spPr/>
        <p:txBody>
          <a:bodyPr/>
          <a:lstStyle/>
          <a:p>
            <a:fld id="{6F76B011-369C-417F-80EB-4BE965D34E8D}" type="slidenum">
              <a:rPr lang="en-US" smtClean="0"/>
              <a:t>23</a:t>
            </a:fld>
            <a:endParaRPr lang="en-US"/>
          </a:p>
        </p:txBody>
      </p:sp>
    </p:spTree>
    <p:extLst>
      <p:ext uri="{BB962C8B-B14F-4D97-AF65-F5344CB8AC3E}">
        <p14:creationId xmlns:p14="http://schemas.microsoft.com/office/powerpoint/2010/main" val="4262967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76B011-369C-417F-80EB-4BE965D34E8D}" type="slidenum">
              <a:rPr lang="en-US" smtClean="0"/>
              <a:t>24</a:t>
            </a:fld>
            <a:endParaRPr lang="en-US"/>
          </a:p>
        </p:txBody>
      </p:sp>
    </p:spTree>
    <p:extLst>
      <p:ext uri="{BB962C8B-B14F-4D97-AF65-F5344CB8AC3E}">
        <p14:creationId xmlns:p14="http://schemas.microsoft.com/office/powerpoint/2010/main" val="3204744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Each of these Websites has a number of different kinds of materials and might warrant some investigation.  Brief descriptions are as follow</a:t>
            </a:r>
            <a:r>
              <a:rPr lang="en-US" baseline="0" dirty="0" smtClean="0"/>
              <a:t>:</a:t>
            </a:r>
          </a:p>
          <a:p>
            <a:pPr marL="171450" indent="-171450">
              <a:buFont typeface="Arial" panose="020B0604020202020204" pitchFamily="34" charset="0"/>
              <a:buChar char="•"/>
            </a:pPr>
            <a:r>
              <a:rPr lang="en-US" baseline="0" dirty="0" smtClean="0"/>
              <a:t>The Bureau of Labor Statistics has compiled a list of numerous sites with data for analysis and/or interactive tools, including US (national), state-level, and international. Primarily government sites. </a:t>
            </a:r>
            <a:endParaRPr lang="en-US" baseline="0" dirty="0" smtClean="0"/>
          </a:p>
          <a:p>
            <a:pPr marL="171437" indent="-171437">
              <a:buFont typeface="Arial" panose="020B0604020202020204" pitchFamily="34" charset="0"/>
              <a:buChar char="•"/>
            </a:pPr>
            <a:r>
              <a:rPr lang="en-US" baseline="0" dirty="0" smtClean="0"/>
              <a:t>Association of Religion Data Archives (ARDA) has a great collection of learning activities that include “compare yourself” surveys, map-based activities, and other exercises based on the religion surveys they archive</a:t>
            </a:r>
            <a:r>
              <a:rPr lang="en-US" baseline="0" dirty="0" smtClean="0"/>
              <a:t>.</a:t>
            </a:r>
          </a:p>
          <a:p>
            <a:pPr marL="171437" indent="-171437">
              <a:buFont typeface="Arial" panose="020B0604020202020204" pitchFamily="34" charset="0"/>
              <a:buChar char="•"/>
            </a:pPr>
            <a:r>
              <a:rPr lang="en-US" baseline="0" dirty="0" smtClean="0"/>
              <a:t>City-data.com – all kinds of data at the city level – crime data, weather patterns, restaurant/food data, cemeteries, and much more</a:t>
            </a:r>
          </a:p>
          <a:p>
            <a:pPr marL="171437" indent="-171437">
              <a:buFont typeface="Arial" panose="020B0604020202020204" pitchFamily="34" charset="0"/>
              <a:buChar char="•"/>
            </a:pPr>
            <a:r>
              <a:rPr lang="en-US" baseline="0" dirty="0" smtClean="0"/>
              <a:t>Google Public Data allows for visualizations based on data from many of the sources cited here – can also upload your own</a:t>
            </a:r>
          </a:p>
          <a:p>
            <a:pPr marL="171437" indent="-171437">
              <a:buFont typeface="Arial" panose="020B0604020202020204" pitchFamily="34" charset="0"/>
              <a:buChar char="•"/>
            </a:pPr>
            <a:r>
              <a:rPr lang="en-US" baseline="0" dirty="0" smtClean="0"/>
              <a:t>ICPSR’s </a:t>
            </a:r>
            <a:r>
              <a:rPr lang="en-US" baseline="0" dirty="0" smtClean="0"/>
              <a:t>Data-driven Learning Guides (DDLGs) are self-contained exercises on a variety of topics ranging from attitudes about the environment to family relationships, to political behaviors in China.  Resources for Instructors page also includes tool for creating </a:t>
            </a:r>
            <a:r>
              <a:rPr lang="en-US" baseline="0" dirty="0" err="1" smtClean="0"/>
              <a:t>crosstabulation</a:t>
            </a:r>
            <a:r>
              <a:rPr lang="en-US" baseline="0" dirty="0" smtClean="0"/>
              <a:t> tables for student use, longer modules containing multiple exercises.</a:t>
            </a:r>
          </a:p>
          <a:p>
            <a:pPr marL="171437" indent="-171437">
              <a:buFont typeface="Arial" panose="020B0604020202020204" pitchFamily="34" charset="0"/>
              <a:buChar char="•"/>
            </a:pPr>
            <a:r>
              <a:rPr lang="en-US" baseline="0" dirty="0" smtClean="0"/>
              <a:t>Social Science Data Analysis Network (SSDAN) is the umbrella for a number of sites that include mapping activities (</a:t>
            </a:r>
            <a:r>
              <a:rPr lang="en-US" baseline="0" dirty="0" err="1" smtClean="0"/>
              <a:t>CensusScope</a:t>
            </a:r>
            <a:r>
              <a:rPr lang="en-US" baseline="0" dirty="0" smtClean="0"/>
              <a:t>) and analysis of subsets of variables (</a:t>
            </a:r>
            <a:r>
              <a:rPr lang="en-US" baseline="0" dirty="0" err="1" smtClean="0"/>
              <a:t>DataCounts</a:t>
            </a:r>
            <a:r>
              <a:rPr lang="en-US" baseline="0" dirty="0" smtClean="0"/>
              <a:t>!) all based on the US Census and American Community Survey.  The exercises are created by faculty and are good examples of the kinds of things that are easily used in class.</a:t>
            </a:r>
          </a:p>
          <a:p>
            <a:pPr marL="171437" indent="-171437">
              <a:buFont typeface="Arial" panose="020B0604020202020204" pitchFamily="34" charset="0"/>
              <a:buChar char="•"/>
            </a:pPr>
            <a:r>
              <a:rPr lang="en-US" baseline="0" dirty="0" smtClean="0"/>
              <a:t>TeachingWithData.org is a repository of materials (lesson plans, exercises, datasets, etc.) from many sources tagged with metadata to simplify searching and locating appropriate materials. Also includes “Data in the News” feature that pulls from other data </a:t>
            </a:r>
            <a:r>
              <a:rPr lang="en-US" baseline="0" dirty="0" smtClean="0"/>
              <a:t>blogs</a:t>
            </a:r>
          </a:p>
          <a:p>
            <a:pPr marL="171437" indent="-171437">
              <a:buFont typeface="Arial" panose="020B0604020202020204" pitchFamily="34" charset="0"/>
              <a:buChar char="•"/>
            </a:pPr>
            <a:r>
              <a:rPr lang="en-US" baseline="0" dirty="0" smtClean="0"/>
              <a:t>Understanding Uncertainty includes a blog, videos, animations and more, all dealing with probability, chance, and general uncertainty and risk. Interesting blog post on language used to describe “chance” in a variety of situations (e.g., heart surgery)</a:t>
            </a:r>
            <a:endParaRPr lang="en-US" baseline="0" dirty="0" smtClean="0"/>
          </a:p>
          <a:p>
            <a:pPr marL="171437" indent="-171437" defTabSz="929579">
              <a:buFont typeface="Arial" panose="020B0604020202020204" pitchFamily="34" charset="0"/>
              <a:buChar char="•"/>
            </a:pPr>
            <a:r>
              <a:rPr lang="en-US" baseline="0" dirty="0" smtClean="0"/>
              <a:t>Pew Research Center reports on surveys they’ve conducted as well as other data presented in popular media.  Their site contains exercises, quick facts, datasets, and summary reports. Topic coverage is very broad.</a:t>
            </a:r>
          </a:p>
          <a:p>
            <a:pPr marL="171437" indent="-171437">
              <a:buFont typeface="Arial" panose="020B0604020202020204" pitchFamily="34" charset="0"/>
              <a:buChar char="•"/>
            </a:pPr>
            <a:r>
              <a:rPr lang="en-US" baseline="0" dirty="0" smtClean="0"/>
              <a:t>Data-based blogs: Data360, Floating Sheep (maps primarily), Graphic Detail, the </a:t>
            </a:r>
            <a:r>
              <a:rPr lang="en-US" baseline="0" dirty="0" err="1" smtClean="0"/>
              <a:t>UpShot</a:t>
            </a:r>
            <a:r>
              <a:rPr lang="en-US" baseline="0" dirty="0" smtClean="0"/>
              <a:t>.  </a:t>
            </a:r>
          </a:p>
          <a:p>
            <a:pPr marL="171437" indent="-171437">
              <a:buFont typeface="Arial" panose="020B0604020202020204" pitchFamily="34" charset="0"/>
              <a:buChar char="•"/>
            </a:pPr>
            <a:r>
              <a:rPr lang="en-US" baseline="0" dirty="0" smtClean="0"/>
              <a:t>Worldometers is a fun site that gives facts related to government, demography, and things related to social environment and culture, broadly defined.  It’s a great way to get students thinking about the world around them “by the numbers” and also is a way for them to gain a sense of large numbers.  USA Live Stats does the same thing for the U.S.  Numbers are updated in real time.</a:t>
            </a:r>
          </a:p>
          <a:p>
            <a:pPr marL="171437" indent="-171437">
              <a:buFont typeface="Arial" panose="020B0604020202020204" pitchFamily="34" charset="0"/>
              <a:buChar char="•"/>
            </a:pPr>
            <a:r>
              <a:rPr lang="en-US" baseline="0" dirty="0" smtClean="0"/>
              <a:t>Population Pyramids is a good site for teaching international demography and demographic trends.</a:t>
            </a:r>
          </a:p>
          <a:p>
            <a:pPr marL="171437" indent="-171437" defTabSz="929579">
              <a:buFont typeface="Arial" panose="020B0604020202020204" pitchFamily="34" charset="0"/>
              <a:buChar char="•"/>
            </a:pPr>
            <a:r>
              <a:rPr lang="en-US" baseline="0" dirty="0" smtClean="0"/>
              <a:t>Social Explorer uses Census data to create interactive maps and tables.  Some features are freely available, others require membership, but UM is a member.  (Log in through the library page.)</a:t>
            </a:r>
          </a:p>
          <a:p>
            <a:pPr marL="171437" indent="-171437">
              <a:buFont typeface="Arial" panose="020B0604020202020204" pitchFamily="34" charset="0"/>
              <a:buChar char="•"/>
            </a:pPr>
            <a:r>
              <a:rPr lang="en-US" baseline="0" dirty="0" err="1" smtClean="0"/>
              <a:t>Gapminder</a:t>
            </a:r>
            <a:r>
              <a:rPr lang="en-US" baseline="0" dirty="0" smtClean="0"/>
              <a:t> is good for demonstrating global changes over time in things like population size and wealth distribution.</a:t>
            </a:r>
          </a:p>
          <a:p>
            <a:pPr marL="171437" indent="-171437">
              <a:buFont typeface="Arial" panose="020B0604020202020204" pitchFamily="34" charset="0"/>
              <a:buChar char="•"/>
            </a:pPr>
            <a:r>
              <a:rPr lang="en-US" baseline="0" dirty="0" smtClean="0"/>
              <a:t>Survival Curve is an interactive exercise that shows the chance of death before one’s next birthday based on a variety of demographic characteristics.</a:t>
            </a:r>
          </a:p>
          <a:p>
            <a:pPr marL="171437" indent="-171437">
              <a:buFont typeface="Arial" panose="020B0604020202020204" pitchFamily="34" charset="0"/>
              <a:buChar char="•"/>
            </a:pPr>
            <a:r>
              <a:rPr lang="en-US" baseline="0" dirty="0" smtClean="0"/>
              <a:t>Spurious Correlations is a collection of relationships (strong correlations) discovered as part of a computer science project – computer trolling data.</a:t>
            </a:r>
          </a:p>
          <a:p>
            <a:pPr marL="171437" indent="-171437">
              <a:buFont typeface="Arial" panose="020B0604020202020204" pitchFamily="34" charset="0"/>
              <a:buChar char="•"/>
            </a:pPr>
            <a:r>
              <a:rPr lang="en-US" baseline="0" dirty="0" smtClean="0"/>
              <a:t>Who’s Counting is written by John Allen </a:t>
            </a:r>
            <a:r>
              <a:rPr lang="en-US" baseline="0" dirty="0" err="1" smtClean="0"/>
              <a:t>Paulos</a:t>
            </a:r>
            <a:r>
              <a:rPr lang="en-US" baseline="0" dirty="0" smtClean="0"/>
              <a:t> – doesn’t seem to be currently updated, but still lots of great examples.</a:t>
            </a:r>
          </a:p>
          <a:p>
            <a:pPr marL="171437" indent="-171437">
              <a:buFont typeface="Arial" panose="020B0604020202020204" pitchFamily="34" charset="0"/>
              <a:buChar char="•"/>
            </a:pPr>
            <a:r>
              <a:rPr lang="en-US" baseline="0" dirty="0" smtClean="0"/>
              <a:t>Gallup Organization is good for data and reports related to public opinion issues.</a:t>
            </a:r>
          </a:p>
          <a:p>
            <a:pPr marL="171437" indent="-171437">
              <a:buFont typeface="Arial" panose="020B0604020202020204" pitchFamily="34" charset="0"/>
              <a:buChar char="•"/>
            </a:pPr>
            <a:r>
              <a:rPr lang="en-US" baseline="0" dirty="0" smtClean="0"/>
              <a:t>Roper Center Public Opinion Archives: Some free content, others member only, but UM is a member.  Access through UM library page for iPoll, with search capabilities for 600,000 public opinion survey questions</a:t>
            </a:r>
          </a:p>
          <a:p>
            <a:pPr marL="171437" indent="-171437">
              <a:buFont typeface="Arial" panose="020B0604020202020204" pitchFamily="34" charset="0"/>
              <a:buChar char="•"/>
            </a:pPr>
            <a:r>
              <a:rPr lang="en-US" baseline="0" dirty="0" smtClean="0"/>
              <a:t>Government offices – Both NCES and NCHS have “quick stats” or “fast facts” and American </a:t>
            </a:r>
            <a:r>
              <a:rPr lang="en-US" baseline="0" dirty="0" err="1" smtClean="0"/>
              <a:t>Factfinder</a:t>
            </a:r>
            <a:r>
              <a:rPr lang="en-US" baseline="0" dirty="0" smtClean="0"/>
              <a:t> is good if having students compare their hometown to nation or other characteristics.</a:t>
            </a:r>
          </a:p>
          <a:p>
            <a:pPr marL="171437" indent="-171437">
              <a:buFont typeface="Arial" panose="020B0604020202020204" pitchFamily="34" charset="0"/>
              <a:buChar char="•"/>
            </a:pPr>
            <a:r>
              <a:rPr lang="en-US" baseline="0" dirty="0" smtClean="0"/>
              <a:t>Statistic Brain has all kinds of statistics broken into topic areas such as food, geographic, sports, crime, etc.</a:t>
            </a:r>
          </a:p>
          <a:p>
            <a:pPr marL="171437" indent="-171437">
              <a:buFont typeface="Arial" panose="020B0604020202020204" pitchFamily="34" charset="0"/>
              <a:buChar char="•"/>
            </a:pPr>
            <a:r>
              <a:rPr lang="en-US" baseline="0" dirty="0" smtClean="0"/>
              <a:t>Stats.org is out of George Mason </a:t>
            </a:r>
            <a:r>
              <a:rPr lang="en-US" baseline="0" dirty="0" err="1" smtClean="0"/>
              <a:t>Univ</a:t>
            </a:r>
            <a:r>
              <a:rPr lang="en-US" baseline="0" dirty="0" smtClean="0"/>
              <a:t> and their goal is for people to understand the numbers behind the news, so variety of topics, current…</a:t>
            </a:r>
          </a:p>
          <a:p>
            <a:pPr marL="171437" indent="-171437">
              <a:buFont typeface="Arial" panose="020B0604020202020204" pitchFamily="34" charset="0"/>
              <a:buChar char="•"/>
            </a:pPr>
            <a:r>
              <a:rPr lang="en-US" baseline="0" dirty="0" smtClean="0"/>
              <a:t>TeachQR.org – the Numeracy Infusion Course for Higher Education; a group at Lehman College has been working on quantitative reasoning instruction through projects funded by NSF and elsewhere.  This is a great site for examples across different disciplines.  More for professional development than classroom use. </a:t>
            </a:r>
          </a:p>
          <a:p>
            <a:pPr marL="171437" indent="-171437" defTabSz="929579">
              <a:buFont typeface="Arial" panose="020B0604020202020204" pitchFamily="34" charset="0"/>
              <a:buChar char="•"/>
            </a:pPr>
            <a:r>
              <a:rPr lang="en-US" baseline="0" dirty="0" smtClean="0"/>
              <a:t>The Science Education Resource Center is aimed primarily at faculty for professional development, but also includes example exercises with extensive data about the context of their use.</a:t>
            </a:r>
          </a:p>
          <a:p>
            <a:pPr marL="171437" indent="-171437">
              <a:buFont typeface="Arial" panose="020B0604020202020204" pitchFamily="34" charset="0"/>
              <a:buChar char="•"/>
            </a:pPr>
            <a:r>
              <a:rPr lang="en-US" baseline="0" dirty="0" smtClean="0"/>
              <a:t>UK Data Services has teaching datasets and online analysis using NESSTAR, as well as exercises and other resources for instructors.</a:t>
            </a:r>
          </a:p>
          <a:p>
            <a:pPr marL="171437" indent="-171437">
              <a:buFont typeface="Arial" panose="020B0604020202020204" pitchFamily="34" charset="0"/>
              <a:buChar char="•"/>
            </a:pPr>
            <a:r>
              <a:rPr lang="en-US" baseline="0" dirty="0" smtClean="0"/>
              <a:t>European Social Survey site has resources about both substantive topics and methodological issues such as weighting and regression.  Great for exploring data comparatively or over time</a:t>
            </a:r>
            <a:r>
              <a:rPr lang="en-US" baseline="0" dirty="0" smtClean="0"/>
              <a:t>.</a:t>
            </a:r>
          </a:p>
          <a:p>
            <a:pPr marL="171437" marR="0" lvl="0" indent="-171437"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a:t>
            </a:r>
            <a:r>
              <a:rPr lang="en-US" baseline="0" dirty="0" smtClean="0"/>
              <a:t> Guardian site includes news about UK but also significant amount of US coverage</a:t>
            </a:r>
            <a:endParaRPr lang="en-US" dirty="0" smtClean="0"/>
          </a:p>
          <a:p>
            <a:pPr marL="171437" indent="-171437">
              <a:buFont typeface="Arial" panose="020B0604020202020204" pitchFamily="34" charset="0"/>
              <a:buChar char="•"/>
            </a:pPr>
            <a:r>
              <a:rPr lang="en-US" baseline="0" dirty="0" smtClean="0"/>
              <a:t>Numeracy Infusion Course for Higher Education (NICHE) is based at Lehman College, NY – GREAT resources for QR professional development across the curriculum.</a:t>
            </a:r>
            <a:endParaRPr lang="en-US" baseline="0" dirty="0" smtClean="0"/>
          </a:p>
          <a:p>
            <a:pPr marL="171437" indent="-171437">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6F76B011-369C-417F-80EB-4BE965D34E8D}" type="slidenum">
              <a:rPr lang="en-US" smtClean="0"/>
              <a:t>25</a:t>
            </a:fld>
            <a:endParaRPr lang="en-US"/>
          </a:p>
        </p:txBody>
      </p:sp>
    </p:spTree>
    <p:extLst>
      <p:ext uri="{BB962C8B-B14F-4D97-AF65-F5344CB8AC3E}">
        <p14:creationId xmlns:p14="http://schemas.microsoft.com/office/powerpoint/2010/main" val="381722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2BAFFC-67AC-4308-9969-974E14BB8003}" type="slidenum">
              <a:rPr lang="en-US" smtClean="0"/>
              <a:t>26</a:t>
            </a:fld>
            <a:endParaRPr lang="en-US"/>
          </a:p>
        </p:txBody>
      </p:sp>
    </p:spTree>
    <p:extLst>
      <p:ext uri="{BB962C8B-B14F-4D97-AF65-F5344CB8AC3E}">
        <p14:creationId xmlns:p14="http://schemas.microsoft.com/office/powerpoint/2010/main" val="535359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76B011-369C-417F-80EB-4BE965D34E8D}" type="slidenum">
              <a:rPr lang="en-US" smtClean="0"/>
              <a:t>27</a:t>
            </a:fld>
            <a:endParaRPr lang="en-US"/>
          </a:p>
        </p:txBody>
      </p:sp>
    </p:spTree>
    <p:extLst>
      <p:ext uri="{BB962C8B-B14F-4D97-AF65-F5344CB8AC3E}">
        <p14:creationId xmlns:p14="http://schemas.microsoft.com/office/powerpoint/2010/main" val="4232352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76B011-369C-417F-80EB-4BE965D34E8D}"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868230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2800" y="1905000"/>
            <a:ext cx="6908800" cy="2209800"/>
          </a:xfrm>
        </p:spPr>
        <p:txBody>
          <a:bodyPr/>
          <a:lstStyle>
            <a:lvl1pPr>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08251" y="4419600"/>
            <a:ext cx="7218149" cy="1676400"/>
          </a:xfrm>
        </p:spPr>
        <p:txBody>
          <a:bodyPr/>
          <a:lstStyle>
            <a:lvl1pPr marL="0" indent="0" algn="l">
              <a:buNone/>
              <a:defRPr>
                <a:solidFill>
                  <a:srgbClr val="FFFFFF"/>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extLst>
      <p:ext uri="{BB962C8B-B14F-4D97-AF65-F5344CB8AC3E}">
        <p14:creationId xmlns:p14="http://schemas.microsoft.com/office/powerpoint/2010/main" val="748479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96999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ior no backgroun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914400" y="2286000"/>
            <a:ext cx="103632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2052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ior gradient only">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Content Placeholder 3"/>
          <p:cNvSpPr>
            <a:spLocks noGrp="1"/>
          </p:cNvSpPr>
          <p:nvPr>
            <p:ph sz="quarter" idx="10"/>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56529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erior no black bars">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914400" y="2362200"/>
            <a:ext cx="10363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24810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36452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57385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930275"/>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219075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830512"/>
            <a:ext cx="5386917" cy="3494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219075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830512"/>
            <a:ext cx="5389033" cy="3494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4062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77507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299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04887"/>
            <a:ext cx="4011084"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766733" y="1004888"/>
            <a:ext cx="6815667" cy="53197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601" y="2166938"/>
            <a:ext cx="4011084" cy="41576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95188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2578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10699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824538"/>
            <a:ext cx="7315200" cy="5762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74262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40016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990600"/>
            <a:ext cx="25908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990600"/>
            <a:ext cx="756920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28748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nterior no backgroun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914400" y="2286000"/>
            <a:ext cx="103632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1798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Interior gradient only">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Content Placeholder 3"/>
          <p:cNvSpPr>
            <a:spLocks noGrp="1"/>
          </p:cNvSpPr>
          <p:nvPr>
            <p:ph sz="quarter" idx="10"/>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689047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nterior no black bars">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914400" y="2362200"/>
            <a:ext cx="10363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29124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066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a:p>
        </p:txBody>
      </p:sp>
      <p:sp>
        <p:nvSpPr>
          <p:cNvPr id="1027" name="Rectangle 3"/>
          <p:cNvSpPr>
            <a:spLocks noGrp="1" noChangeArrowheads="1"/>
          </p:cNvSpPr>
          <p:nvPr>
            <p:ph type="body" idx="1"/>
          </p:nvPr>
        </p:nvSpPr>
        <p:spPr bwMode="auto">
          <a:xfrm>
            <a:off x="914400" y="22860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1131564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63" r:id="rId15"/>
    <p:sldLayoutId id="2147483664" r:id="rId16"/>
    <p:sldLayoutId id="2147483665" r:id="rId17"/>
  </p:sldLayoutIdLst>
  <p:txStyles>
    <p:title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p:titleStyle>
    <p:bodyStyle>
      <a:lvl1pPr marL="342900" indent="-342900" algn="l" rtl="0" eaLnBrk="1" fontAlgn="base" hangingPunct="1">
        <a:spcBef>
          <a:spcPct val="20000"/>
        </a:spcBef>
        <a:spcAft>
          <a:spcPct val="0"/>
        </a:spcAft>
        <a:buChar char="•"/>
        <a:defRPr sz="30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benschmidt.org/profGender/"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projects.fivethirtyeight.com/flights/"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www.recode.net/2016/9/16/12933780/average-app-downloads-per-month-comscore"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hyperlink" Target="https://www.tune.com/blog/no-the-average-american-does-not-https:/www.tune.com/blog/no-the-average-american-does-not-download-0-apps-each-month/download-0-apps-each-month/" TargetMode="Externa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hyperlink" Target="http://www.economist.com/blogs/graphicdetail/2016/03/daily-chart-0"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hyperlink" Target="http://www.deathpenaltyinfo.org/node/6495" TargetMode="External"/><Relationship Id="rId2" Type="http://schemas.openxmlformats.org/officeDocument/2006/relationships/hyperlink" Target="http://www.bjs.gov/content/pub/pdf/cpus12.pdf" TargetMode="Externa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www.icpsr.umich.edu/icpsrweb/ICPSR/ssvd/index.jsp"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hyperlink" Target="http://ropercenter.cornell.edu/ipoll-database/" TargetMode="External"/><Relationship Id="rId4" Type="http://schemas.openxmlformats.org/officeDocument/2006/relationships/hyperlink" Target="http://www.thearda.com/mawizar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www.tylervigen.com/spurious-correlation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thearda.com/learningcenter/compareadult/"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3" Type="http://schemas.openxmlformats.org/officeDocument/2006/relationships/hyperlink" Target="http://www.ssdan.net/" TargetMode="External"/><Relationship Id="rId18" Type="http://schemas.openxmlformats.org/officeDocument/2006/relationships/hyperlink" Target="http://www.teachingwithdata.org/" TargetMode="External"/><Relationship Id="rId26" Type="http://schemas.openxmlformats.org/officeDocument/2006/relationships/hyperlink" Target="http://factfinder2.census.gov/faces/nav/jsf/pages/index.xhtml" TargetMode="External"/><Relationship Id="rId3" Type="http://schemas.openxmlformats.org/officeDocument/2006/relationships/hyperlink" Target="http://www.bls.gov/bls/other.htm" TargetMode="External"/><Relationship Id="rId21" Type="http://schemas.openxmlformats.org/officeDocument/2006/relationships/hyperlink" Target="http://www.worldometers.info/" TargetMode="External"/><Relationship Id="rId34" Type="http://schemas.openxmlformats.org/officeDocument/2006/relationships/hyperlink" Target="http://abcnews.go.com/Technology/WhosCounting" TargetMode="External"/><Relationship Id="rId7" Type="http://schemas.openxmlformats.org/officeDocument/2006/relationships/hyperlink" Target="https://www.google.com/publicdata/directory" TargetMode="External"/><Relationship Id="rId12" Type="http://schemas.openxmlformats.org/officeDocument/2006/relationships/hyperlink" Target="http://www.socialexplorer.com/" TargetMode="External"/><Relationship Id="rId17" Type="http://schemas.openxmlformats.org/officeDocument/2006/relationships/hyperlink" Target="http://understandinguncertainty.org/files/animations/Survival1/Survival.html" TargetMode="External"/><Relationship Id="rId25" Type="http://schemas.openxmlformats.org/officeDocument/2006/relationships/hyperlink" Target="https://fedstats.sites.usa.gov/" TargetMode="External"/><Relationship Id="rId33" Type="http://schemas.openxmlformats.org/officeDocument/2006/relationships/hyperlink" Target="http://www.economist.com/blogs/graphicdetail" TargetMode="External"/><Relationship Id="rId2" Type="http://schemas.openxmlformats.org/officeDocument/2006/relationships/notesSlide" Target="../notesSlides/notesSlide16.xml"/><Relationship Id="rId16" Type="http://schemas.openxmlformats.org/officeDocument/2006/relationships/hyperlink" Target="http://stats.org/" TargetMode="External"/><Relationship Id="rId20" Type="http://schemas.openxmlformats.org/officeDocument/2006/relationships/hyperlink" Target="http://www.visualisingdata.com/" TargetMode="External"/><Relationship Id="rId29" Type="http://schemas.openxmlformats.org/officeDocument/2006/relationships/hyperlink" Target="http://www.data360.org/index.aspx" TargetMode="External"/><Relationship Id="rId1" Type="http://schemas.openxmlformats.org/officeDocument/2006/relationships/slideLayout" Target="../slideLayouts/slideLayout5.xml"/><Relationship Id="rId6" Type="http://schemas.openxmlformats.org/officeDocument/2006/relationships/hyperlink" Target="http://www.gapminder.org/" TargetMode="External"/><Relationship Id="rId11" Type="http://schemas.openxmlformats.org/officeDocument/2006/relationships/hyperlink" Target="populationpyramid.net/" TargetMode="External"/><Relationship Id="rId24" Type="http://schemas.openxmlformats.org/officeDocument/2006/relationships/hyperlink" Target="http://ropercenter.cornell.edu/" TargetMode="External"/><Relationship Id="rId32" Type="http://schemas.openxmlformats.org/officeDocument/2006/relationships/hyperlink" Target="http://www.floatingsheep.org/" TargetMode="External"/><Relationship Id="rId5" Type="http://schemas.openxmlformats.org/officeDocument/2006/relationships/hyperlink" Target="city-data.com" TargetMode="External"/><Relationship Id="rId15" Type="http://schemas.openxmlformats.org/officeDocument/2006/relationships/hyperlink" Target="http://www.statisticbrain.com/" TargetMode="External"/><Relationship Id="rId23" Type="http://schemas.openxmlformats.org/officeDocument/2006/relationships/hyperlink" Target="http://www.norc.org/" TargetMode="External"/><Relationship Id="rId28" Type="http://schemas.openxmlformats.org/officeDocument/2006/relationships/hyperlink" Target="http://www.cdc.gov/nchs/" TargetMode="External"/><Relationship Id="rId10" Type="http://schemas.openxmlformats.org/officeDocument/2006/relationships/hyperlink" Target="http://www.pewresearch.org/" TargetMode="External"/><Relationship Id="rId19" Type="http://schemas.openxmlformats.org/officeDocument/2006/relationships/hyperlink" Target="understandinguncertainty.org" TargetMode="External"/><Relationship Id="rId31" Type="http://schemas.openxmlformats.org/officeDocument/2006/relationships/hyperlink" Target="http://www.equality-of-opportunity.org/" TargetMode="External"/><Relationship Id="rId4" Type="http://schemas.openxmlformats.org/officeDocument/2006/relationships/hyperlink" Target="http://www.thearda.com/learningcenter/" TargetMode="External"/><Relationship Id="rId9" Type="http://schemas.openxmlformats.org/officeDocument/2006/relationships/hyperlink" Target="http://www.icpsr.umich.edu/icpsrweb/instructors/index.jsp" TargetMode="External"/><Relationship Id="rId14" Type="http://schemas.openxmlformats.org/officeDocument/2006/relationships/hyperlink" Target="http://www.tylervigen.com/" TargetMode="External"/><Relationship Id="rId22" Type="http://schemas.openxmlformats.org/officeDocument/2006/relationships/hyperlink" Target="http://www.usalivestats.com/" TargetMode="External"/><Relationship Id="rId27" Type="http://schemas.openxmlformats.org/officeDocument/2006/relationships/hyperlink" Target="http://nces.ed.gov/" TargetMode="External"/><Relationship Id="rId30" Type="http://schemas.openxmlformats.org/officeDocument/2006/relationships/hyperlink" Target="http://teachingwithdata.blogspot.com/" TargetMode="External"/><Relationship Id="rId35" Type="http://schemas.openxmlformats.org/officeDocument/2006/relationships/hyperlink" Target="http://www.nytimes.com/section/upshot" TargetMode="External"/><Relationship Id="rId8" Type="http://schemas.openxmlformats.org/officeDocument/2006/relationships/hyperlink" Target="http://www.icpsr.umich.edu/"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www.oecd.org/" TargetMode="External"/><Relationship Id="rId3" Type="http://schemas.openxmlformats.org/officeDocument/2006/relationships/hyperlink" Target="http://ukdataservice.ac.uk/use-data/teaching.aspx" TargetMode="External"/><Relationship Id="rId7" Type="http://schemas.openxmlformats.org/officeDocument/2006/relationships/hyperlink" Target="https://www.theguardian.com/technology/data-visualisation" TargetMode="External"/><Relationship Id="rId12" Type="http://schemas.openxmlformats.org/officeDocument/2006/relationships/hyperlink" Target="http://www.unece.org/stats/documents/writing/"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hyperlink" Target="https://www.theguardian.com/data" TargetMode="External"/><Relationship Id="rId11" Type="http://schemas.openxmlformats.org/officeDocument/2006/relationships/hyperlink" Target="http://serc.carleton.edu/NICHE/index.html" TargetMode="External"/><Relationship Id="rId5" Type="http://schemas.openxmlformats.org/officeDocument/2006/relationships/hyperlink" Target="http://www.statcan.gc.ca/start-debut-eng.html" TargetMode="External"/><Relationship Id="rId10" Type="http://schemas.openxmlformats.org/officeDocument/2006/relationships/hyperlink" Target="http://serc.carleton.edu/nnn" TargetMode="External"/><Relationship Id="rId4" Type="http://schemas.openxmlformats.org/officeDocument/2006/relationships/hyperlink" Target="http://essedunet.nsd.uib.no/" TargetMode="External"/><Relationship Id="rId9" Type="http://schemas.openxmlformats.org/officeDocument/2006/relationships/hyperlink" Target="http://serc.carleton.edu/index.html"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mailto:lhoelter@umich.edu"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4287" y="1222549"/>
            <a:ext cx="9867793" cy="1295400"/>
          </a:xfrm>
        </p:spPr>
        <p:txBody>
          <a:bodyPr/>
          <a:lstStyle/>
          <a:p>
            <a:pPr algn="ctr"/>
            <a:r>
              <a:rPr lang="en-US" sz="2800" dirty="0"/>
              <a:t>Getting Students Hooked on </a:t>
            </a:r>
            <a:r>
              <a:rPr lang="en-US" sz="2800" dirty="0" smtClean="0"/>
              <a:t>Research Through the Use of Data</a:t>
            </a:r>
            <a:br>
              <a:rPr lang="en-US" sz="2800" dirty="0" smtClean="0"/>
            </a:br>
            <a:r>
              <a:rPr lang="en-US" sz="2500" b="0" dirty="0" smtClean="0"/>
              <a:t>(For Faculty Already </a:t>
            </a:r>
            <a:r>
              <a:rPr lang="en-US" sz="2500" b="0" dirty="0"/>
              <a:t>Hooked </a:t>
            </a:r>
            <a:r>
              <a:rPr lang="en-US" sz="2500" b="0" i="1" dirty="0"/>
              <a:t>and </a:t>
            </a:r>
            <a:r>
              <a:rPr lang="en-US" sz="2500" b="0" dirty="0"/>
              <a:t>Those </a:t>
            </a:r>
            <a:r>
              <a:rPr lang="en-US" sz="2500" b="0" dirty="0" smtClean="0"/>
              <a:t>in Another </a:t>
            </a:r>
            <a:r>
              <a:rPr lang="en-US" sz="2500" b="0" dirty="0"/>
              <a:t>Boat </a:t>
            </a:r>
            <a:r>
              <a:rPr lang="en-US" sz="2500" b="0" dirty="0" smtClean="0"/>
              <a:t>Altogether)</a:t>
            </a:r>
            <a:endParaRPr lang="en-US" sz="2500" b="0" i="1" dirty="0"/>
          </a:p>
        </p:txBody>
      </p:sp>
      <p:sp>
        <p:nvSpPr>
          <p:cNvPr id="7" name="Subtitle 6"/>
          <p:cNvSpPr>
            <a:spLocks noGrp="1"/>
          </p:cNvSpPr>
          <p:nvPr>
            <p:ph type="subTitle" idx="1"/>
          </p:nvPr>
        </p:nvSpPr>
        <p:spPr>
          <a:xfrm>
            <a:off x="6324600" y="3583632"/>
            <a:ext cx="4343400" cy="1676400"/>
          </a:xfrm>
        </p:spPr>
        <p:txBody>
          <a:bodyPr/>
          <a:lstStyle/>
          <a:p>
            <a:pPr algn="ctr"/>
            <a:r>
              <a:rPr lang="en-US" dirty="0">
                <a:solidFill>
                  <a:schemeClr val="bg1"/>
                </a:solidFill>
              </a:rPr>
              <a:t>Lynette </a:t>
            </a:r>
            <a:r>
              <a:rPr lang="en-US" dirty="0" err="1">
                <a:solidFill>
                  <a:schemeClr val="bg1"/>
                </a:solidFill>
              </a:rPr>
              <a:t>Hoelter</a:t>
            </a:r>
            <a:endParaRPr lang="en-US" dirty="0">
              <a:solidFill>
                <a:schemeClr val="bg1"/>
              </a:solidFill>
            </a:endParaRPr>
          </a:p>
          <a:p>
            <a:pPr algn="ctr"/>
            <a:r>
              <a:rPr lang="en-US" sz="2000" dirty="0" smtClean="0">
                <a:solidFill>
                  <a:schemeClr val="bg1"/>
                </a:solidFill>
              </a:rPr>
              <a:t>Presentation at Clark Atlanta University</a:t>
            </a:r>
          </a:p>
          <a:p>
            <a:pPr algn="ctr"/>
            <a:r>
              <a:rPr lang="en-US" sz="2000" dirty="0" smtClean="0">
                <a:solidFill>
                  <a:schemeClr val="bg1"/>
                </a:solidFill>
              </a:rPr>
              <a:t>September 20, 2016</a:t>
            </a:r>
            <a:endParaRPr lang="en-US" sz="2000" dirty="0">
              <a:solidFill>
                <a:schemeClr val="bg1"/>
              </a:solidFill>
            </a:endParaRPr>
          </a:p>
          <a:p>
            <a:endParaRPr lang="en-US" dirty="0"/>
          </a:p>
        </p:txBody>
      </p:sp>
      <p:pic>
        <p:nvPicPr>
          <p:cNvPr id="4" name="Picture 2" descr="Q:\images\perry\Fall2008_DAVTHOM\touched_up\Fall2008_DAVTHOM138.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867" y="2931203"/>
            <a:ext cx="4495800" cy="29812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descr="CreativeCommons.bmp"/>
          <p:cNvPicPr>
            <a:picLocks noChangeAspect="1"/>
          </p:cNvPicPr>
          <p:nvPr/>
        </p:nvPicPr>
        <p:blipFill>
          <a:blip r:embed="rId3" cstate="print"/>
          <a:srcRect/>
          <a:stretch>
            <a:fillRect/>
          </a:stretch>
        </p:blipFill>
        <p:spPr bwMode="auto">
          <a:xfrm>
            <a:off x="9677400" y="6095999"/>
            <a:ext cx="838200" cy="295275"/>
          </a:xfrm>
          <a:prstGeom prst="rect">
            <a:avLst/>
          </a:prstGeom>
          <a:noFill/>
          <a:ln w="9525">
            <a:noFill/>
            <a:miter lim="800000"/>
            <a:headEnd/>
            <a:tailEnd/>
          </a:ln>
        </p:spPr>
      </p:pic>
    </p:spTree>
    <p:extLst>
      <p:ext uri="{BB962C8B-B14F-4D97-AF65-F5344CB8AC3E}">
        <p14:creationId xmlns:p14="http://schemas.microsoft.com/office/powerpoint/2010/main" val="3460959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10363200" cy="1143000"/>
          </a:xfrm>
        </p:spPr>
        <p:txBody>
          <a:bodyPr/>
          <a:lstStyle/>
          <a:p>
            <a:r>
              <a:rPr lang="en-US" dirty="0" smtClean="0"/>
              <a:t>Presentation Outline:</a:t>
            </a:r>
            <a:endParaRPr lang="en-US" dirty="0"/>
          </a:p>
        </p:txBody>
      </p:sp>
      <p:sp>
        <p:nvSpPr>
          <p:cNvPr id="3" name="Content Placeholder 2"/>
          <p:cNvSpPr>
            <a:spLocks noGrp="1"/>
          </p:cNvSpPr>
          <p:nvPr>
            <p:ph sz="quarter" idx="10"/>
          </p:nvPr>
        </p:nvSpPr>
        <p:spPr>
          <a:xfrm>
            <a:off x="685800" y="1914525"/>
            <a:ext cx="7048500" cy="3847646"/>
          </a:xfrm>
        </p:spPr>
        <p:txBody>
          <a:bodyPr numCol="1"/>
          <a:lstStyle/>
          <a:p>
            <a:r>
              <a:rPr lang="en-US" sz="3600" dirty="0" smtClean="0"/>
              <a:t>Benefits of using </a:t>
            </a:r>
            <a:r>
              <a:rPr lang="en-US" sz="3600" dirty="0" smtClean="0"/>
              <a:t>data</a:t>
            </a:r>
          </a:p>
          <a:p>
            <a:r>
              <a:rPr lang="en-US" sz="3600" dirty="0" smtClean="0"/>
              <a:t>Quantitative literacy</a:t>
            </a:r>
            <a:endParaRPr lang="en-US" sz="3600" dirty="0" smtClean="0"/>
          </a:p>
          <a:p>
            <a:r>
              <a:rPr lang="en-US" sz="3600" dirty="0" smtClean="0"/>
              <a:t>Example assignments</a:t>
            </a:r>
          </a:p>
          <a:p>
            <a:pPr lvl="1"/>
            <a:r>
              <a:rPr lang="en-US" sz="3200" dirty="0" smtClean="0"/>
              <a:t>Substantive courses</a:t>
            </a:r>
          </a:p>
          <a:p>
            <a:pPr lvl="1"/>
            <a:r>
              <a:rPr lang="en-US" sz="3200" dirty="0" smtClean="0"/>
              <a:t>Research methods/statistics</a:t>
            </a:r>
            <a:endParaRPr lang="en-US" sz="3200" dirty="0"/>
          </a:p>
          <a:p>
            <a:r>
              <a:rPr lang="en-US" sz="3600" dirty="0"/>
              <a:t>Sources of </a:t>
            </a:r>
            <a:r>
              <a:rPr lang="en-US" sz="3600" dirty="0" smtClean="0"/>
              <a:t>data and more</a:t>
            </a:r>
            <a:endParaRPr lang="en-US" sz="3600" dirty="0"/>
          </a:p>
          <a:p>
            <a:endParaRPr lang="en-US" dirty="0" smtClean="0"/>
          </a:p>
          <a:p>
            <a:endParaRPr lang="en-US" sz="22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800" y="914400"/>
            <a:ext cx="3200400" cy="320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8239125" y="4144089"/>
            <a:ext cx="3590925" cy="246221"/>
          </a:xfrm>
          <a:prstGeom prst="rect">
            <a:avLst/>
          </a:prstGeom>
          <a:noFill/>
        </p:spPr>
        <p:txBody>
          <a:bodyPr wrap="square" rtlCol="0">
            <a:spAutoFit/>
          </a:bodyPr>
          <a:lstStyle/>
          <a:p>
            <a:r>
              <a:rPr lang="en-US" sz="1000" dirty="0" smtClean="0"/>
              <a:t>Image courtesy of </a:t>
            </a:r>
            <a:r>
              <a:rPr lang="en-US" sz="1000" dirty="0" err="1" smtClean="0"/>
              <a:t>jesadaphorn</a:t>
            </a:r>
            <a:r>
              <a:rPr lang="en-US" sz="1000" dirty="0" smtClean="0"/>
              <a:t> at FreeDigitalPhotos.net</a:t>
            </a:r>
            <a:endParaRPr lang="en-US" sz="1000" dirty="0"/>
          </a:p>
        </p:txBody>
      </p:sp>
      <p:sp>
        <p:nvSpPr>
          <p:cNvPr id="4" name="TextBox 3"/>
          <p:cNvSpPr txBox="1"/>
          <p:nvPr/>
        </p:nvSpPr>
        <p:spPr>
          <a:xfrm>
            <a:off x="1132114" y="5762171"/>
            <a:ext cx="10160000" cy="461665"/>
          </a:xfrm>
          <a:prstGeom prst="rect">
            <a:avLst/>
          </a:prstGeom>
          <a:noFill/>
        </p:spPr>
        <p:txBody>
          <a:bodyPr wrap="square" rtlCol="0">
            <a:spAutoFit/>
          </a:bodyPr>
          <a:lstStyle/>
          <a:p>
            <a:r>
              <a:rPr lang="en-US" sz="2400"/>
              <a:t>Slides can be found on Google Drive: http://tinyurl.com/CAUDatainTeaching</a:t>
            </a:r>
            <a:endParaRPr lang="en-US" sz="2400" dirty="0"/>
          </a:p>
        </p:txBody>
      </p:sp>
    </p:spTree>
    <p:extLst>
      <p:ext uri="{BB962C8B-B14F-4D97-AF65-F5344CB8AC3E}">
        <p14:creationId xmlns:p14="http://schemas.microsoft.com/office/powerpoint/2010/main" val="20109313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195387"/>
            <a:ext cx="10363200" cy="1143000"/>
          </a:xfrm>
        </p:spPr>
        <p:txBody>
          <a:bodyPr>
            <a:normAutofit fontScale="90000"/>
          </a:bodyPr>
          <a:lstStyle/>
          <a:p>
            <a:r>
              <a:rPr lang="en-US" sz="4000" dirty="0"/>
              <a:t>Which statement best describes </a:t>
            </a:r>
            <a:r>
              <a:rPr lang="en-US" sz="4000" i="1" dirty="0"/>
              <a:t>your</a:t>
            </a:r>
            <a:r>
              <a:rPr lang="en-US" sz="4000" dirty="0"/>
              <a:t> relationship to quantitative data?</a:t>
            </a:r>
            <a:r>
              <a:rPr lang="en-US" dirty="0"/>
              <a:t/>
            </a:r>
            <a:br>
              <a:rPr lang="en-US" dirty="0"/>
            </a:br>
            <a:endParaRPr lang="en-US" dirty="0"/>
          </a:p>
        </p:txBody>
      </p:sp>
      <p:sp>
        <p:nvSpPr>
          <p:cNvPr id="3" name="Content Placeholder 2"/>
          <p:cNvSpPr>
            <a:spLocks noGrp="1"/>
          </p:cNvSpPr>
          <p:nvPr>
            <p:ph sz="quarter" idx="10"/>
          </p:nvPr>
        </p:nvSpPr>
        <p:spPr>
          <a:xfrm>
            <a:off x="914400" y="2209800"/>
            <a:ext cx="10363200" cy="4267200"/>
          </a:xfrm>
        </p:spPr>
        <p:txBody>
          <a:bodyPr>
            <a:normAutofit/>
          </a:bodyPr>
          <a:lstStyle/>
          <a:p>
            <a:pPr marL="914400" lvl="1" indent="-457200">
              <a:buFont typeface="+mj-lt"/>
              <a:buAutoNum type="alphaUcPeriod"/>
            </a:pPr>
            <a:r>
              <a:rPr lang="en-US" sz="2400" dirty="0"/>
              <a:t>I try to keep my distance from data as much as possible (not very comfortable).</a:t>
            </a:r>
          </a:p>
          <a:p>
            <a:pPr marL="914400" lvl="1" indent="-457200">
              <a:buFont typeface="+mj-lt"/>
              <a:buAutoNum type="alphaUcPeriod"/>
            </a:pPr>
            <a:r>
              <a:rPr lang="en-US" sz="2400" dirty="0"/>
              <a:t>We have a civil relationship, but you wouldn’t likely catch us hanging out at the coffee shop (somewhat comfortable).</a:t>
            </a:r>
          </a:p>
          <a:p>
            <a:pPr marL="914400" lvl="1" indent="-457200">
              <a:buFont typeface="+mj-lt"/>
              <a:buAutoNum type="alphaUcPeriod"/>
            </a:pPr>
            <a:r>
              <a:rPr lang="en-US" sz="2400" dirty="0"/>
              <a:t>Data and I are the best of friends (very comfortable).</a:t>
            </a:r>
          </a:p>
          <a:p>
            <a:pPr marL="914400" lvl="1" indent="-457200">
              <a:buFont typeface="+mj-lt"/>
              <a:buAutoNum type="alphaUcPeriod"/>
            </a:pPr>
            <a:r>
              <a:rPr lang="en-US" sz="2400" dirty="0"/>
              <a:t>I wake up in the morning excited about data and all the cool ways I can manipulate, I mean </a:t>
            </a:r>
            <a:r>
              <a:rPr lang="en-US" sz="2400" i="1" dirty="0"/>
              <a:t>use</a:t>
            </a:r>
            <a:r>
              <a:rPr lang="en-US" sz="2400" dirty="0"/>
              <a:t>, it that day (extremely comfortable).</a:t>
            </a:r>
          </a:p>
          <a:p>
            <a:endParaRPr lang="en-US" dirty="0"/>
          </a:p>
        </p:txBody>
      </p:sp>
    </p:spTree>
    <p:extLst>
      <p:ext uri="{BB962C8B-B14F-4D97-AF65-F5344CB8AC3E}">
        <p14:creationId xmlns:p14="http://schemas.microsoft.com/office/powerpoint/2010/main" val="533192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95300"/>
            <a:ext cx="10363200" cy="1143000"/>
          </a:xfrm>
        </p:spPr>
        <p:txBody>
          <a:bodyPr/>
          <a:lstStyle/>
          <a:p>
            <a:r>
              <a:rPr lang="en-US" dirty="0" smtClean="0"/>
              <a:t>Why Use Data in Teaching?  </a:t>
            </a:r>
            <a:endParaRPr lang="en-US" dirty="0"/>
          </a:p>
        </p:txBody>
      </p:sp>
      <p:sp>
        <p:nvSpPr>
          <p:cNvPr id="3" name="Content Placeholder 2"/>
          <p:cNvSpPr>
            <a:spLocks noGrp="1"/>
          </p:cNvSpPr>
          <p:nvPr>
            <p:ph sz="quarter" idx="10"/>
          </p:nvPr>
        </p:nvSpPr>
        <p:spPr>
          <a:xfrm>
            <a:off x="536299" y="1485899"/>
            <a:ext cx="8627269" cy="4972957"/>
          </a:xfrm>
        </p:spPr>
        <p:txBody>
          <a:bodyPr/>
          <a:lstStyle/>
          <a:p>
            <a:r>
              <a:rPr lang="en-US" sz="2800" dirty="0" smtClean="0"/>
              <a:t>Boosts students’ quantitative literacies</a:t>
            </a:r>
          </a:p>
          <a:p>
            <a:r>
              <a:rPr lang="en-US" sz="2800" dirty="0"/>
              <a:t>Engages students with content on a more active level, </a:t>
            </a:r>
            <a:r>
              <a:rPr lang="en-US" sz="2800" dirty="0" smtClean="0"/>
              <a:t>better </a:t>
            </a:r>
            <a:r>
              <a:rPr lang="en-US" sz="2800" dirty="0"/>
              <a:t>recall and understanding of </a:t>
            </a:r>
            <a:r>
              <a:rPr lang="en-US" sz="2800" dirty="0" smtClean="0"/>
              <a:t>content</a:t>
            </a:r>
            <a:endParaRPr lang="en-US" sz="2800" dirty="0"/>
          </a:p>
          <a:p>
            <a:r>
              <a:rPr lang="en-US" sz="2800" dirty="0" smtClean="0"/>
              <a:t>Practice thinking critically in a variety of contexts</a:t>
            </a:r>
          </a:p>
          <a:p>
            <a:r>
              <a:rPr lang="en-US" sz="2800" dirty="0" smtClean="0"/>
              <a:t>Creates </a:t>
            </a:r>
            <a:r>
              <a:rPr lang="en-US" sz="2800" dirty="0" smtClean="0"/>
              <a:t>bridges between substantive courses and “technical” methods/stats </a:t>
            </a:r>
            <a:r>
              <a:rPr lang="en-US" sz="2800" dirty="0" smtClean="0"/>
              <a:t>courses in disciplines in which they are required</a:t>
            </a:r>
            <a:endParaRPr lang="en-US" sz="2800" dirty="0" smtClean="0"/>
          </a:p>
          <a:p>
            <a:r>
              <a:rPr lang="en-US" sz="2800" dirty="0" smtClean="0"/>
              <a:t>Might </a:t>
            </a:r>
            <a:r>
              <a:rPr lang="en-US" sz="2800" dirty="0" smtClean="0"/>
              <a:t>attract more quantitatively inclined students to </a:t>
            </a:r>
            <a:r>
              <a:rPr lang="en-US" sz="2800" dirty="0" smtClean="0"/>
              <a:t>your </a:t>
            </a:r>
            <a:r>
              <a:rPr lang="en-US" sz="2800" dirty="0" smtClean="0"/>
              <a:t>majors (or at least reduce “math phobia”)</a:t>
            </a:r>
            <a:endParaRPr lang="en-US" sz="2800" dirty="0" smtClean="0"/>
          </a:p>
          <a:p>
            <a:r>
              <a:rPr lang="en-US" sz="2800" b="1" dirty="0" smtClean="0"/>
              <a:t>IT’S FUN</a:t>
            </a:r>
            <a:r>
              <a:rPr lang="en-US" sz="2800" b="1" dirty="0" smtClean="0"/>
              <a:t>!!! </a:t>
            </a:r>
            <a:r>
              <a:rPr lang="en-US" sz="2800" dirty="0" smtClean="0"/>
              <a:t>You can find data about anything</a:t>
            </a:r>
            <a:endParaRPr lang="en-US" sz="2800" dirty="0"/>
          </a:p>
          <a:p>
            <a:pPr marL="0" indent="0">
              <a:buNone/>
            </a:pPr>
            <a:endParaRPr lang="en-US" sz="2800" dirty="0"/>
          </a:p>
        </p:txBody>
      </p:sp>
      <p:pic>
        <p:nvPicPr>
          <p:cNvPr id="4" name="Picture 3"/>
          <p:cNvPicPr>
            <a:picLocks noChangeAspect="1"/>
          </p:cNvPicPr>
          <p:nvPr/>
        </p:nvPicPr>
        <p:blipFill>
          <a:blip r:embed="rId2"/>
          <a:stretch>
            <a:fillRect/>
          </a:stretch>
        </p:blipFill>
        <p:spPr>
          <a:xfrm>
            <a:off x="8785466" y="693519"/>
            <a:ext cx="3218967" cy="2127688"/>
          </a:xfrm>
          <a:prstGeom prst="rect">
            <a:avLst/>
          </a:prstGeom>
        </p:spPr>
      </p:pic>
    </p:spTree>
    <p:extLst>
      <p:ext uri="{BB962C8B-B14F-4D97-AF65-F5344CB8AC3E}">
        <p14:creationId xmlns:p14="http://schemas.microsoft.com/office/powerpoint/2010/main" val="872913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52488"/>
            <a:ext cx="10363200" cy="1143000"/>
          </a:xfrm>
        </p:spPr>
        <p:txBody>
          <a:bodyPr/>
          <a:lstStyle/>
          <a:p>
            <a:r>
              <a:rPr lang="en-US" dirty="0" smtClean="0"/>
              <a:t>Using Data Gets </a:t>
            </a:r>
            <a:r>
              <a:rPr lang="en-US" dirty="0" smtClean="0"/>
              <a:t>Students Thinking</a:t>
            </a:r>
            <a:endParaRPr lang="en-US" dirty="0"/>
          </a:p>
        </p:txBody>
      </p:sp>
      <p:sp>
        <p:nvSpPr>
          <p:cNvPr id="3" name="Content Placeholder 2"/>
          <p:cNvSpPr>
            <a:spLocks noGrp="1"/>
          </p:cNvSpPr>
          <p:nvPr>
            <p:ph sz="quarter" idx="10"/>
          </p:nvPr>
        </p:nvSpPr>
        <p:spPr>
          <a:xfrm>
            <a:off x="914400" y="1857375"/>
            <a:ext cx="10363200" cy="4772025"/>
          </a:xfrm>
        </p:spPr>
        <p:txBody>
          <a:bodyPr/>
          <a:lstStyle/>
          <a:p>
            <a:r>
              <a:rPr lang="en-US" dirty="0"/>
              <a:t>Evidence is evidence, right? </a:t>
            </a:r>
          </a:p>
          <a:p>
            <a:r>
              <a:rPr lang="en-US" dirty="0"/>
              <a:t>Numbers/statistics do not exist apart from </a:t>
            </a:r>
            <a:r>
              <a:rPr lang="en-US" dirty="0" smtClean="0"/>
              <a:t>people (it </a:t>
            </a:r>
            <a:r>
              <a:rPr lang="en-US" i="1" dirty="0" smtClean="0"/>
              <a:t>is</a:t>
            </a:r>
            <a:r>
              <a:rPr lang="en-US" dirty="0" smtClean="0"/>
              <a:t> election season…) </a:t>
            </a:r>
            <a:endParaRPr lang="en-US" dirty="0"/>
          </a:p>
          <a:p>
            <a:pPr lvl="1"/>
            <a:r>
              <a:rPr lang="en-US" dirty="0"/>
              <a:t>Who counted?</a:t>
            </a:r>
          </a:p>
          <a:p>
            <a:pPr lvl="1"/>
            <a:r>
              <a:rPr lang="en-US" dirty="0"/>
              <a:t>What </a:t>
            </a:r>
            <a:r>
              <a:rPr lang="en-US" i="1" dirty="0"/>
              <a:t>exactly </a:t>
            </a:r>
            <a:r>
              <a:rPr lang="en-US" dirty="0"/>
              <a:t>did they count?</a:t>
            </a:r>
          </a:p>
          <a:p>
            <a:pPr lvl="1"/>
            <a:r>
              <a:rPr lang="en-US" dirty="0"/>
              <a:t>Why did they count it?</a:t>
            </a:r>
          </a:p>
          <a:p>
            <a:r>
              <a:rPr lang="en-US" dirty="0"/>
              <a:t>Quantitative literacy </a:t>
            </a:r>
            <a:r>
              <a:rPr lang="en-US" dirty="0" smtClean="0"/>
              <a:t>and substantive content go hand in hand</a:t>
            </a:r>
            <a:endParaRPr lang="en-US" dirty="0" smtClean="0"/>
          </a:p>
          <a:p>
            <a:r>
              <a:rPr lang="en-US" dirty="0" smtClean="0"/>
              <a:t>In the words of Mark Twain, “Facts are stubborn, but statistics are more pliable.” </a:t>
            </a:r>
            <a:endParaRPr lang="en-US" dirty="0"/>
          </a:p>
          <a:p>
            <a:endParaRPr lang="en-US" dirty="0"/>
          </a:p>
        </p:txBody>
      </p:sp>
    </p:spTree>
    <p:extLst>
      <p:ext uri="{BB962C8B-B14F-4D97-AF65-F5344CB8AC3E}">
        <p14:creationId xmlns:p14="http://schemas.microsoft.com/office/powerpoint/2010/main" val="3588683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Students Benefit</a:t>
            </a:r>
            <a:endParaRPr lang="en-US" dirty="0"/>
          </a:p>
        </p:txBody>
      </p:sp>
      <p:sp>
        <p:nvSpPr>
          <p:cNvPr id="3" name="Content Placeholder 2"/>
          <p:cNvSpPr>
            <a:spLocks noGrp="1"/>
          </p:cNvSpPr>
          <p:nvPr>
            <p:ph sz="quarter" idx="10"/>
          </p:nvPr>
        </p:nvSpPr>
        <p:spPr>
          <a:xfrm>
            <a:off x="914400" y="2209800"/>
            <a:ext cx="10363200" cy="4419600"/>
          </a:xfrm>
        </p:spPr>
        <p:txBody>
          <a:bodyPr/>
          <a:lstStyle/>
          <a:p>
            <a:r>
              <a:rPr lang="en-US" dirty="0" smtClean="0"/>
              <a:t>General benefits of active learning</a:t>
            </a:r>
          </a:p>
          <a:p>
            <a:r>
              <a:rPr lang="en-US" dirty="0" smtClean="0"/>
              <a:t>Clarity in thinking and writing (e.g., no “fudge words”) </a:t>
            </a:r>
          </a:p>
          <a:p>
            <a:r>
              <a:rPr lang="en-US" dirty="0" smtClean="0"/>
              <a:t>Empirical reasoning becomes a habit of mind</a:t>
            </a:r>
          </a:p>
          <a:p>
            <a:r>
              <a:rPr lang="en-US" dirty="0" smtClean="0"/>
              <a:t>JOB SKILLS – just remind them to include on resume</a:t>
            </a:r>
            <a:endParaRPr lang="en-US" dirty="0"/>
          </a:p>
        </p:txBody>
      </p:sp>
    </p:spTree>
    <p:extLst>
      <p:ext uri="{BB962C8B-B14F-4D97-AF65-F5344CB8AC3E}">
        <p14:creationId xmlns:p14="http://schemas.microsoft.com/office/powerpoint/2010/main" val="1175391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p:cNvPr>
          <p:cNvPicPr>
            <a:picLocks noChangeAspect="1"/>
          </p:cNvPicPr>
          <p:nvPr/>
        </p:nvPicPr>
        <p:blipFill>
          <a:blip r:embed="rId4"/>
          <a:stretch>
            <a:fillRect/>
          </a:stretch>
        </p:blipFill>
        <p:spPr>
          <a:xfrm>
            <a:off x="7706221" y="1891621"/>
            <a:ext cx="4242665" cy="4393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385763" y="442913"/>
            <a:ext cx="10363200" cy="1143000"/>
          </a:xfrm>
        </p:spPr>
        <p:txBody>
          <a:bodyPr/>
          <a:lstStyle/>
          <a:p>
            <a:r>
              <a:rPr lang="en-US" dirty="0" smtClean="0"/>
              <a:t>Quantitative </a:t>
            </a:r>
            <a:r>
              <a:rPr lang="en-US" dirty="0" smtClean="0"/>
              <a:t>Literacy (QR, Numeracy, Stat Lit)</a:t>
            </a:r>
            <a:endParaRPr lang="en-US" dirty="0"/>
          </a:p>
        </p:txBody>
      </p:sp>
      <p:sp>
        <p:nvSpPr>
          <p:cNvPr id="3" name="Content Placeholder 2"/>
          <p:cNvSpPr>
            <a:spLocks noGrp="1"/>
          </p:cNvSpPr>
          <p:nvPr>
            <p:ph sz="quarter" idx="10"/>
          </p:nvPr>
        </p:nvSpPr>
        <p:spPr>
          <a:xfrm>
            <a:off x="914399" y="1228726"/>
            <a:ext cx="7229475" cy="4900612"/>
          </a:xfrm>
        </p:spPr>
        <p:txBody>
          <a:bodyPr/>
          <a:lstStyle/>
          <a:p>
            <a:pPr marL="0" indent="0">
              <a:buNone/>
            </a:pPr>
            <a:r>
              <a:rPr lang="en-US" sz="3200" dirty="0" smtClean="0"/>
              <a:t>Skills learned and used </a:t>
            </a:r>
            <a:r>
              <a:rPr lang="en-US" sz="3200" b="1" i="1" dirty="0" smtClean="0"/>
              <a:t>within a context</a:t>
            </a:r>
            <a:endParaRPr lang="en-US" sz="3200" dirty="0" smtClean="0"/>
          </a:p>
          <a:p>
            <a:r>
              <a:rPr lang="en-US" sz="2600" dirty="0">
                <a:latin typeface="Verdana" pitchFamily="34" charset="0"/>
                <a:ea typeface="ＭＳ Ｐゴシック" pitchFamily="34" charset="-128"/>
                <a:cs typeface="Verdana" pitchFamily="34" charset="0"/>
              </a:rPr>
              <a:t>Reading and interpreting tables or graphs and to calculating percentages and the like</a:t>
            </a:r>
          </a:p>
          <a:p>
            <a:r>
              <a:rPr lang="en-US" sz="2600" dirty="0">
                <a:latin typeface="Verdana" pitchFamily="34" charset="0"/>
                <a:ea typeface="ＭＳ Ｐゴシック" pitchFamily="34" charset="-128"/>
                <a:cs typeface="Verdana" pitchFamily="34" charset="0"/>
              </a:rPr>
              <a:t>Working within a scientific model (variables, hypotheses, etc.)</a:t>
            </a:r>
          </a:p>
          <a:p>
            <a:r>
              <a:rPr lang="en-US" sz="2600" dirty="0">
                <a:latin typeface="Verdana" pitchFamily="34" charset="0"/>
                <a:ea typeface="ＭＳ Ｐゴシック" pitchFamily="34" charset="-128"/>
                <a:cs typeface="Verdana" pitchFamily="34" charset="0"/>
              </a:rPr>
              <a:t>Understanding and critically evaluating numbers presented in everyday lives</a:t>
            </a:r>
          </a:p>
          <a:p>
            <a:r>
              <a:rPr lang="en-US" sz="2600" dirty="0">
                <a:latin typeface="Verdana" pitchFamily="34" charset="0"/>
                <a:ea typeface="ＭＳ Ｐゴシック" pitchFamily="34" charset="-128"/>
                <a:cs typeface="Verdana" pitchFamily="34" charset="0"/>
              </a:rPr>
              <a:t>Knowing what kinds of data might be useful in answering particular </a:t>
            </a:r>
            <a:r>
              <a:rPr lang="en-US" sz="2600" dirty="0" smtClean="0">
                <a:latin typeface="Verdana" pitchFamily="34" charset="0"/>
                <a:ea typeface="ＭＳ Ｐゴシック" pitchFamily="34" charset="-128"/>
                <a:cs typeface="Verdana" pitchFamily="34" charset="0"/>
              </a:rPr>
              <a:t>questions</a:t>
            </a:r>
          </a:p>
          <a:p>
            <a:r>
              <a:rPr lang="en-US" sz="2600" dirty="0" smtClean="0">
                <a:latin typeface="Verdana" pitchFamily="34" charset="0"/>
                <a:ea typeface="ＭＳ Ｐゴシック" pitchFamily="34" charset="-128"/>
                <a:cs typeface="Verdana" pitchFamily="34" charset="0"/>
              </a:rPr>
              <a:t>Evaluating </a:t>
            </a:r>
            <a:r>
              <a:rPr lang="en-US" sz="2600" dirty="0" smtClean="0">
                <a:latin typeface="Verdana" pitchFamily="34" charset="0"/>
                <a:ea typeface="ＭＳ Ｐゴシック" pitchFamily="34" charset="-128"/>
                <a:cs typeface="Verdana" pitchFamily="34" charset="0"/>
              </a:rPr>
              <a:t>and creating arguments </a:t>
            </a:r>
            <a:r>
              <a:rPr lang="en-US" sz="2600" dirty="0">
                <a:latin typeface="Verdana" pitchFamily="34" charset="0"/>
                <a:ea typeface="ＭＳ Ｐゴシック" pitchFamily="34" charset="-128"/>
                <a:cs typeface="Verdana" pitchFamily="34" charset="0"/>
              </a:rPr>
              <a:t>based on data</a:t>
            </a:r>
          </a:p>
          <a:p>
            <a:pPr marL="0" indent="0">
              <a:buNone/>
            </a:pPr>
            <a:r>
              <a:rPr lang="en-US" sz="2200" dirty="0">
                <a:latin typeface="Verdana" pitchFamily="34" charset="0"/>
                <a:ea typeface="ＭＳ Ｐゴシック" pitchFamily="34" charset="-128"/>
                <a:cs typeface="Verdana" pitchFamily="34" charset="0"/>
              </a:rPr>
              <a:t>	</a:t>
            </a:r>
          </a:p>
        </p:txBody>
      </p:sp>
    </p:spTree>
    <p:extLst>
      <p:ext uri="{BB962C8B-B14F-4D97-AF65-F5344CB8AC3E}">
        <p14:creationId xmlns:p14="http://schemas.microsoft.com/office/powerpoint/2010/main" val="40728757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p:cNvPr>
          <p:cNvPicPr>
            <a:picLocks noChangeAspect="1"/>
          </p:cNvPicPr>
          <p:nvPr/>
        </p:nvPicPr>
        <p:blipFill>
          <a:blip r:embed="rId4"/>
          <a:stretch>
            <a:fillRect/>
          </a:stretch>
        </p:blipFill>
        <p:spPr>
          <a:xfrm>
            <a:off x="6342743" y="3927001"/>
            <a:ext cx="5499062" cy="28654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914400" y="474672"/>
            <a:ext cx="10363200" cy="1143000"/>
          </a:xfrm>
        </p:spPr>
        <p:txBody>
          <a:bodyPr>
            <a:normAutofit/>
          </a:bodyPr>
          <a:lstStyle/>
          <a:p>
            <a:r>
              <a:rPr lang="en-US" sz="3200" dirty="0" smtClean="0"/>
              <a:t>Importance of Quantitative </a:t>
            </a:r>
            <a:r>
              <a:rPr lang="en-US" sz="3200" dirty="0" smtClean="0"/>
              <a:t>Literacy</a:t>
            </a:r>
            <a:endParaRPr lang="en-US" sz="3100" dirty="0"/>
          </a:p>
        </p:txBody>
      </p:sp>
      <p:sp>
        <p:nvSpPr>
          <p:cNvPr id="3" name="Content Placeholder 2"/>
          <p:cNvSpPr>
            <a:spLocks noGrp="1"/>
          </p:cNvSpPr>
          <p:nvPr>
            <p:ph sz="quarter" idx="10"/>
          </p:nvPr>
        </p:nvSpPr>
        <p:spPr>
          <a:xfrm>
            <a:off x="442912" y="1494971"/>
            <a:ext cx="10363200" cy="4277178"/>
          </a:xfrm>
        </p:spPr>
        <p:txBody>
          <a:bodyPr>
            <a:normAutofit/>
          </a:bodyPr>
          <a:lstStyle/>
          <a:p>
            <a:r>
              <a:rPr lang="en-US" sz="2600" dirty="0"/>
              <a:t>Availability of information requires ability to make sense of information coming from multiple sources</a:t>
            </a:r>
          </a:p>
          <a:p>
            <a:r>
              <a:rPr lang="en-US" sz="2600" dirty="0"/>
              <a:t>Use of evidence is critical in making decisions and evaluating arguments: e.g., risks related to disease or treatment, political behaviors, financial matters, costs/benefits of buying a hybrid</a:t>
            </a:r>
          </a:p>
          <a:p>
            <a:r>
              <a:rPr lang="en-US" sz="2600" dirty="0"/>
              <a:t>Understanding information is prerequisite for fully participating in a democratic </a:t>
            </a:r>
            <a:r>
              <a:rPr lang="en-US" sz="2600" dirty="0" smtClean="0"/>
              <a:t>society (Did I mention election season??)</a:t>
            </a:r>
          </a:p>
          <a:p>
            <a:r>
              <a:rPr lang="en-US" sz="2600" dirty="0" smtClean="0"/>
              <a:t>Gets students to begin thinking like researchers</a:t>
            </a:r>
            <a:endParaRPr lang="en-US" sz="2600" dirty="0"/>
          </a:p>
          <a:p>
            <a:pPr marL="0" indent="0">
              <a:buNone/>
            </a:pPr>
            <a:endParaRPr lang="en-US" dirty="0"/>
          </a:p>
        </p:txBody>
      </p:sp>
    </p:spTree>
    <p:extLst>
      <p:ext uri="{BB962C8B-B14F-4D97-AF65-F5344CB8AC3E}">
        <p14:creationId xmlns:p14="http://schemas.microsoft.com/office/powerpoint/2010/main" val="40695794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47737"/>
            <a:ext cx="10363200" cy="1143000"/>
          </a:xfrm>
        </p:spPr>
        <p:txBody>
          <a:bodyPr/>
          <a:lstStyle/>
          <a:p>
            <a:r>
              <a:rPr lang="en-US" dirty="0" smtClean="0"/>
              <a:t>But… how?!?!?!  </a:t>
            </a:r>
            <a:endParaRPr lang="en-US" dirty="0"/>
          </a:p>
        </p:txBody>
      </p:sp>
      <p:sp>
        <p:nvSpPr>
          <p:cNvPr id="3" name="Content Placeholder 2"/>
          <p:cNvSpPr>
            <a:spLocks noGrp="1"/>
          </p:cNvSpPr>
          <p:nvPr>
            <p:ph sz="quarter" idx="10"/>
          </p:nvPr>
        </p:nvSpPr>
        <p:spPr>
          <a:xfrm>
            <a:off x="914400" y="1811547"/>
            <a:ext cx="10363200" cy="4546390"/>
          </a:xfrm>
        </p:spPr>
        <p:txBody>
          <a:bodyPr/>
          <a:lstStyle/>
          <a:p>
            <a:r>
              <a:rPr lang="en-US" dirty="0" smtClean="0"/>
              <a:t>I don’t have time, don’t know enough, don’t care enough, have too many students, can’t spare class time, would rather let the people who teach stats teach that stuff, [insert your reason here] to just </a:t>
            </a:r>
            <a:r>
              <a:rPr lang="en-US" i="1" dirty="0" smtClean="0"/>
              <a:t>do </a:t>
            </a:r>
            <a:r>
              <a:rPr lang="en-US" dirty="0" smtClean="0"/>
              <a:t>that – it’s not easy, you know! </a:t>
            </a:r>
          </a:p>
          <a:p>
            <a:pPr marL="0" indent="0">
              <a:buNone/>
            </a:pPr>
            <a:endParaRPr lang="en-US" dirty="0" smtClean="0"/>
          </a:p>
        </p:txBody>
      </p:sp>
    </p:spTree>
    <p:extLst>
      <p:ext uri="{BB962C8B-B14F-4D97-AF65-F5344CB8AC3E}">
        <p14:creationId xmlns:p14="http://schemas.microsoft.com/office/powerpoint/2010/main" val="1967788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Teaching Information</a:t>
            </a:r>
            <a:endParaRPr lang="en-US" dirty="0"/>
          </a:p>
        </p:txBody>
      </p:sp>
      <p:sp>
        <p:nvSpPr>
          <p:cNvPr id="4" name="Text Placeholder 3"/>
          <p:cNvSpPr>
            <a:spLocks noGrp="1"/>
          </p:cNvSpPr>
          <p:nvPr>
            <p:ph type="body" idx="1"/>
          </p:nvPr>
        </p:nvSpPr>
        <p:spPr/>
        <p:txBody>
          <a:bodyPr/>
          <a:lstStyle/>
          <a:p>
            <a:r>
              <a:rPr lang="en-US" dirty="0"/>
              <a:t>Learning Objectives </a:t>
            </a:r>
          </a:p>
          <a:p>
            <a:endParaRPr lang="en-US" dirty="0"/>
          </a:p>
        </p:txBody>
      </p:sp>
      <p:sp>
        <p:nvSpPr>
          <p:cNvPr id="3" name="Content Placeholder 2"/>
          <p:cNvSpPr>
            <a:spLocks noGrp="1"/>
          </p:cNvSpPr>
          <p:nvPr>
            <p:ph sz="half" idx="2"/>
          </p:nvPr>
        </p:nvSpPr>
        <p:spPr>
          <a:xfrm>
            <a:off x="609600" y="2452914"/>
            <a:ext cx="5386917" cy="3871686"/>
          </a:xfrm>
        </p:spPr>
        <p:txBody>
          <a:bodyPr/>
          <a:lstStyle/>
          <a:p>
            <a:pPr marL="0" indent="0">
              <a:buNone/>
            </a:pPr>
            <a:r>
              <a:rPr lang="en-US" sz="2000" dirty="0" smtClean="0"/>
              <a:t>Students should be able to: </a:t>
            </a:r>
          </a:p>
          <a:p>
            <a:r>
              <a:rPr lang="en-US" sz="2000" dirty="0" smtClean="0"/>
              <a:t>Articulate why data are better than anecdotes</a:t>
            </a:r>
          </a:p>
          <a:p>
            <a:r>
              <a:rPr lang="en-US" sz="2000" dirty="0" smtClean="0"/>
              <a:t>Explain why association is not causation</a:t>
            </a:r>
          </a:p>
          <a:p>
            <a:r>
              <a:rPr lang="en-US" sz="2000" dirty="0" smtClean="0"/>
              <a:t>Consider definition issues in presentations of data</a:t>
            </a:r>
          </a:p>
          <a:p>
            <a:r>
              <a:rPr lang="en-US" sz="2000" dirty="0" smtClean="0"/>
              <a:t>Identify fallacies in empirical arguments</a:t>
            </a:r>
          </a:p>
          <a:p>
            <a:r>
              <a:rPr lang="en-US" sz="2000" dirty="0" smtClean="0"/>
              <a:t>Recognize typical biases in data and presented results (sampling, question wording, graphs)</a:t>
            </a:r>
            <a:endParaRPr lang="en-US" sz="2000" dirty="0"/>
          </a:p>
        </p:txBody>
      </p:sp>
      <p:sp>
        <p:nvSpPr>
          <p:cNvPr id="5" name="Text Placeholder 4"/>
          <p:cNvSpPr>
            <a:spLocks noGrp="1"/>
          </p:cNvSpPr>
          <p:nvPr>
            <p:ph type="body" sz="quarter" idx="3"/>
          </p:nvPr>
        </p:nvSpPr>
        <p:spPr>
          <a:xfrm>
            <a:off x="6096000" y="1813152"/>
            <a:ext cx="5389033" cy="639762"/>
          </a:xfrm>
        </p:spPr>
        <p:txBody>
          <a:bodyPr/>
          <a:lstStyle/>
          <a:p>
            <a:r>
              <a:rPr lang="en-US" dirty="0" smtClean="0"/>
              <a:t>Best Practices </a:t>
            </a:r>
            <a:endParaRPr lang="en-US" dirty="0"/>
          </a:p>
        </p:txBody>
      </p:sp>
      <p:sp>
        <p:nvSpPr>
          <p:cNvPr id="6" name="Content Placeholder 5"/>
          <p:cNvSpPr>
            <a:spLocks noGrp="1"/>
          </p:cNvSpPr>
          <p:nvPr>
            <p:ph sz="quarter" idx="4"/>
          </p:nvPr>
        </p:nvSpPr>
        <p:spPr>
          <a:xfrm>
            <a:off x="6193367" y="2452914"/>
            <a:ext cx="5389033" cy="3668486"/>
          </a:xfrm>
        </p:spPr>
        <p:txBody>
          <a:bodyPr/>
          <a:lstStyle/>
          <a:p>
            <a:r>
              <a:rPr lang="en-US" sz="2000" dirty="0" smtClean="0"/>
              <a:t>Scaffold learning – practice makes perfect</a:t>
            </a:r>
          </a:p>
          <a:p>
            <a:r>
              <a:rPr lang="en-US" sz="2000" dirty="0" smtClean="0"/>
              <a:t>Emphasize process/understanding rather than facts</a:t>
            </a:r>
          </a:p>
          <a:p>
            <a:r>
              <a:rPr lang="en-US" sz="2000" dirty="0" smtClean="0"/>
              <a:t>Incorporate sense of discovery</a:t>
            </a:r>
          </a:p>
          <a:p>
            <a:r>
              <a:rPr lang="en-US" sz="2000" dirty="0" smtClean="0"/>
              <a:t>Group/collaborative work (even think-pair-share) </a:t>
            </a:r>
          </a:p>
          <a:p>
            <a:r>
              <a:rPr lang="en-US" sz="2000" dirty="0" smtClean="0"/>
              <a:t>Some personal interest if possible (comparing home state to another state on Census measures, allowing students to choose variables for at least part of exercise)</a:t>
            </a:r>
          </a:p>
          <a:p>
            <a:r>
              <a:rPr lang="en-US" sz="2000" dirty="0" smtClean="0"/>
              <a:t>Use real-world examples</a:t>
            </a:r>
            <a:endParaRPr lang="en-US" sz="2000" dirty="0"/>
          </a:p>
        </p:txBody>
      </p:sp>
    </p:spTree>
    <p:extLst>
      <p:ext uri="{BB962C8B-B14F-4D97-AF65-F5344CB8AC3E}">
        <p14:creationId xmlns:p14="http://schemas.microsoft.com/office/powerpoint/2010/main" val="2053629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75581"/>
            <a:ext cx="10363200" cy="1143000"/>
          </a:xfrm>
        </p:spPr>
        <p:txBody>
          <a:bodyPr/>
          <a:lstStyle/>
          <a:p>
            <a:r>
              <a:rPr lang="en-US" dirty="0" smtClean="0"/>
              <a:t>A </a:t>
            </a:r>
            <a:r>
              <a:rPr lang="en-US" dirty="0" smtClean="0"/>
              <a:t>Few Easy </a:t>
            </a:r>
            <a:r>
              <a:rPr lang="en-US" dirty="0" smtClean="0"/>
              <a:t>Ideas</a:t>
            </a:r>
            <a:endParaRPr lang="en-US" dirty="0"/>
          </a:p>
        </p:txBody>
      </p:sp>
      <p:sp>
        <p:nvSpPr>
          <p:cNvPr id="3" name="Content Placeholder 2"/>
          <p:cNvSpPr>
            <a:spLocks noGrp="1"/>
          </p:cNvSpPr>
          <p:nvPr>
            <p:ph sz="quarter" idx="10"/>
          </p:nvPr>
        </p:nvSpPr>
        <p:spPr>
          <a:xfrm>
            <a:off x="914400" y="1794294"/>
            <a:ext cx="10363200" cy="4610819"/>
          </a:xfrm>
        </p:spPr>
        <p:txBody>
          <a:bodyPr/>
          <a:lstStyle/>
          <a:p>
            <a:r>
              <a:rPr lang="en-US" dirty="0" smtClean="0"/>
              <a:t>Substantive Courses</a:t>
            </a:r>
          </a:p>
          <a:p>
            <a:pPr lvl="1"/>
            <a:r>
              <a:rPr lang="en-US" dirty="0" smtClean="0"/>
              <a:t>Start </a:t>
            </a:r>
            <a:r>
              <a:rPr lang="en-US" dirty="0"/>
              <a:t>class with data</a:t>
            </a:r>
          </a:p>
          <a:p>
            <a:pPr lvl="1"/>
            <a:r>
              <a:rPr lang="en-US" dirty="0"/>
              <a:t>Ti</a:t>
            </a:r>
            <a:r>
              <a:rPr lang="en-US" dirty="0" smtClean="0"/>
              <a:t>e </a:t>
            </a:r>
            <a:r>
              <a:rPr lang="en-US" dirty="0"/>
              <a:t>survey data to topic of lecture</a:t>
            </a:r>
          </a:p>
          <a:p>
            <a:pPr lvl="1"/>
            <a:r>
              <a:rPr lang="en-US" dirty="0" smtClean="0"/>
              <a:t>Require </a:t>
            </a:r>
            <a:r>
              <a:rPr lang="en-US" dirty="0"/>
              <a:t>evidence-based arguments</a:t>
            </a:r>
          </a:p>
          <a:p>
            <a:r>
              <a:rPr lang="en-US" dirty="0" smtClean="0"/>
              <a:t>Research Methods/Statistics</a:t>
            </a:r>
          </a:p>
          <a:p>
            <a:pPr lvl="1"/>
            <a:r>
              <a:rPr lang="en-US" dirty="0" smtClean="0"/>
              <a:t>Use </a:t>
            </a:r>
            <a:r>
              <a:rPr lang="en-US" dirty="0"/>
              <a:t>real data as examples for problems or </a:t>
            </a:r>
            <a:r>
              <a:rPr lang="en-US" dirty="0" smtClean="0"/>
              <a:t>exams</a:t>
            </a:r>
          </a:p>
          <a:p>
            <a:pPr lvl="1"/>
            <a:r>
              <a:rPr lang="en-US" dirty="0" smtClean="0"/>
              <a:t>Look to documentation from secondary datasets for methods examples</a:t>
            </a:r>
          </a:p>
          <a:p>
            <a:pPr lvl="1"/>
            <a:r>
              <a:rPr lang="en-US" dirty="0" smtClean="0"/>
              <a:t>Replicate published results</a:t>
            </a:r>
          </a:p>
          <a:p>
            <a:pPr lvl="1"/>
            <a:endParaRPr lang="en-US" dirty="0"/>
          </a:p>
        </p:txBody>
      </p:sp>
      <p:pic>
        <p:nvPicPr>
          <p:cNvPr id="4" name="Picture 3"/>
          <p:cNvPicPr>
            <a:picLocks noChangeAspect="1"/>
          </p:cNvPicPr>
          <p:nvPr/>
        </p:nvPicPr>
        <p:blipFill>
          <a:blip r:embed="rId3"/>
          <a:stretch>
            <a:fillRect/>
          </a:stretch>
        </p:blipFill>
        <p:spPr>
          <a:xfrm>
            <a:off x="7008586" y="1181512"/>
            <a:ext cx="4994729" cy="2645723"/>
          </a:xfrm>
          <a:prstGeom prst="rect">
            <a:avLst/>
          </a:prstGeom>
        </p:spPr>
      </p:pic>
    </p:spTree>
    <p:extLst>
      <p:ext uri="{BB962C8B-B14F-4D97-AF65-F5344CB8AC3E}">
        <p14:creationId xmlns:p14="http://schemas.microsoft.com/office/powerpoint/2010/main" val="1457496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343" y="399143"/>
            <a:ext cx="10363200" cy="1143000"/>
          </a:xfrm>
        </p:spPr>
        <p:txBody>
          <a:bodyPr/>
          <a:lstStyle/>
          <a:p>
            <a:r>
              <a:rPr lang="en-US" dirty="0" smtClean="0"/>
              <a:t>Smartphone App Downloads</a:t>
            </a:r>
            <a:endParaRPr lang="en-US" dirty="0"/>
          </a:p>
        </p:txBody>
      </p:sp>
      <p:pic>
        <p:nvPicPr>
          <p:cNvPr id="4" name="Picture 3">
            <a:hlinkClick r:id="rId3"/>
          </p:cNvPr>
          <p:cNvPicPr>
            <a:picLocks noChangeAspect="1"/>
          </p:cNvPicPr>
          <p:nvPr/>
        </p:nvPicPr>
        <p:blipFill>
          <a:blip r:embed="rId4"/>
          <a:stretch>
            <a:fillRect/>
          </a:stretch>
        </p:blipFill>
        <p:spPr>
          <a:xfrm>
            <a:off x="324757" y="1364343"/>
            <a:ext cx="5906185" cy="37610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hlinkClick r:id="rId5"/>
          </p:cNvPr>
          <p:cNvPicPr>
            <a:picLocks noChangeAspect="1"/>
          </p:cNvPicPr>
          <p:nvPr/>
        </p:nvPicPr>
        <p:blipFill>
          <a:blip r:embed="rId6"/>
          <a:stretch>
            <a:fillRect/>
          </a:stretch>
        </p:blipFill>
        <p:spPr>
          <a:xfrm>
            <a:off x="6419850" y="1163352"/>
            <a:ext cx="5510893" cy="4983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43869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0974"/>
            <a:ext cx="10363200" cy="1143000"/>
          </a:xfrm>
        </p:spPr>
        <p:txBody>
          <a:bodyPr/>
          <a:lstStyle/>
          <a:p>
            <a:r>
              <a:rPr lang="en-US" dirty="0" smtClean="0"/>
              <a:t>Data as Content</a:t>
            </a:r>
            <a:endParaRPr lang="en-US" dirty="0"/>
          </a:p>
        </p:txBody>
      </p:sp>
      <p:sp>
        <p:nvSpPr>
          <p:cNvPr id="3" name="Content Placeholder 2"/>
          <p:cNvSpPr>
            <a:spLocks noGrp="1"/>
          </p:cNvSpPr>
          <p:nvPr>
            <p:ph sz="quarter" idx="10"/>
          </p:nvPr>
        </p:nvSpPr>
        <p:spPr>
          <a:xfrm>
            <a:off x="914400" y="1743974"/>
            <a:ext cx="5952226" cy="4626633"/>
          </a:xfrm>
        </p:spPr>
        <p:txBody>
          <a:bodyPr/>
          <a:lstStyle/>
          <a:p>
            <a:r>
              <a:rPr lang="en-US" sz="2900" dirty="0" smtClean="0"/>
              <a:t>Inequality, work, economics, family, </a:t>
            </a:r>
            <a:r>
              <a:rPr lang="en-US" sz="2900" dirty="0" smtClean="0"/>
              <a:t>gender, poverty</a:t>
            </a:r>
            <a:endParaRPr lang="en-US" sz="2900" dirty="0" smtClean="0"/>
          </a:p>
          <a:p>
            <a:r>
              <a:rPr lang="en-US" sz="2900" dirty="0" smtClean="0">
                <a:hlinkClick r:id="rId2"/>
              </a:rPr>
              <a:t>http</a:t>
            </a:r>
            <a:r>
              <a:rPr lang="en-US" sz="2900" dirty="0">
                <a:hlinkClick r:id="rId2"/>
              </a:rPr>
              <a:t>://</a:t>
            </a:r>
            <a:r>
              <a:rPr lang="en-US" sz="2900" dirty="0" smtClean="0">
                <a:hlinkClick r:id="rId2"/>
              </a:rPr>
              <a:t>www.economist.com/blogs/graphicdetail/2016/03/daily-chart-0</a:t>
            </a:r>
            <a:endParaRPr lang="en-US" sz="2900" dirty="0" smtClean="0"/>
          </a:p>
          <a:p>
            <a:r>
              <a:rPr lang="en-US" sz="2900" dirty="0" smtClean="0"/>
              <a:t>Have students find their own </a:t>
            </a:r>
            <a:r>
              <a:rPr lang="en-US" sz="2900" dirty="0" smtClean="0"/>
              <a:t>data </a:t>
            </a:r>
            <a:r>
              <a:rPr lang="en-US" sz="2900" dirty="0" smtClean="0"/>
              <a:t>on pay differences, job types, etc.</a:t>
            </a:r>
            <a:endParaRPr lang="en-US" sz="2900" dirty="0"/>
          </a:p>
        </p:txBody>
      </p:sp>
      <p:pic>
        <p:nvPicPr>
          <p:cNvPr id="4" name="Picture 3"/>
          <p:cNvPicPr>
            <a:picLocks noChangeAspect="1"/>
          </p:cNvPicPr>
          <p:nvPr/>
        </p:nvPicPr>
        <p:blipFill>
          <a:blip r:embed="rId3"/>
          <a:stretch>
            <a:fillRect/>
          </a:stretch>
        </p:blipFill>
        <p:spPr>
          <a:xfrm>
            <a:off x="7942060" y="0"/>
            <a:ext cx="2545389" cy="60350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6096000" y="5934670"/>
            <a:ext cx="5900468" cy="923330"/>
          </a:xfrm>
          <a:prstGeom prst="rect">
            <a:avLst/>
          </a:prstGeom>
          <a:noFill/>
        </p:spPr>
        <p:txBody>
          <a:bodyPr wrap="square" rtlCol="0">
            <a:spAutoFit/>
          </a:bodyPr>
          <a:lstStyle/>
          <a:p>
            <a:r>
              <a:rPr lang="en-US" dirty="0"/>
              <a:t>*Female minus male rate Male minus female median wages,</a:t>
            </a:r>
          </a:p>
          <a:p>
            <a:r>
              <a:rPr lang="en-US" dirty="0"/>
              <a:t>divided by male median wages No data for child-care costs,</a:t>
            </a:r>
          </a:p>
          <a:p>
            <a:r>
              <a:rPr lang="en-US" dirty="0"/>
              <a:t>median value given Lower or single house **Net earnings</a:t>
            </a:r>
          </a:p>
        </p:txBody>
      </p:sp>
    </p:spTree>
    <p:extLst>
      <p:ext uri="{BB962C8B-B14F-4D97-AF65-F5344CB8AC3E}">
        <p14:creationId xmlns:p14="http://schemas.microsoft.com/office/powerpoint/2010/main" val="2594863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3" y="462485"/>
            <a:ext cx="10363200" cy="1143000"/>
          </a:xfrm>
        </p:spPr>
        <p:txBody>
          <a:bodyPr/>
          <a:lstStyle/>
          <a:p>
            <a:r>
              <a:rPr lang="en-US" dirty="0" smtClean="0"/>
              <a:t>Data as Content</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sz="quarter" idx="10"/>
              </p:nvPr>
            </p:nvSpPr>
            <p:spPr>
              <a:xfrm>
                <a:off x="653143" y="1348787"/>
                <a:ext cx="6849374" cy="4817853"/>
              </a:xfrm>
            </p:spPr>
            <p:txBody>
              <a:bodyPr/>
              <a:lstStyle/>
              <a:p>
                <a:r>
                  <a:rPr lang="en-US" sz="2300" dirty="0" smtClean="0"/>
                  <a:t>Rates (e.g., family sociology, environmental science, public policy/health, history)</a:t>
                </a:r>
              </a:p>
              <a:p>
                <a:r>
                  <a:rPr lang="en-US" sz="2300" dirty="0" smtClean="0"/>
                  <a:t>Rates </a:t>
                </a:r>
                <a:r>
                  <a:rPr lang="en-US" sz="2300" dirty="0"/>
                  <a:t>= fairly straightforward; </a:t>
                </a:r>
                <a14:m>
                  <m:oMath xmlns:m="http://schemas.openxmlformats.org/officeDocument/2006/math">
                    <m:f>
                      <m:fPr>
                        <m:ctrlPr>
                          <a:rPr lang="en-US" sz="2400" i="1" dirty="0">
                            <a:latin typeface="Cambria Math" panose="02040503050406030204" pitchFamily="18" charset="0"/>
                          </a:rPr>
                        </m:ctrlPr>
                      </m:fPr>
                      <m:num>
                        <m:r>
                          <a:rPr lang="en-US" sz="2400" dirty="0">
                            <a:latin typeface="Cambria Math" panose="02040503050406030204" pitchFamily="18" charset="0"/>
                          </a:rPr>
                          <m:t># </m:t>
                        </m:r>
                        <m:r>
                          <m:rPr>
                            <m:sty m:val="p"/>
                          </m:rPr>
                          <a:rPr lang="en-US" sz="2400" dirty="0">
                            <a:latin typeface="Cambria Math" panose="02040503050406030204" pitchFamily="18" charset="0"/>
                          </a:rPr>
                          <m:t>of</m:t>
                        </m:r>
                        <m:r>
                          <a:rPr lang="en-US" sz="2400" dirty="0">
                            <a:latin typeface="Cambria Math" panose="02040503050406030204" pitchFamily="18" charset="0"/>
                          </a:rPr>
                          <m:t> </m:t>
                        </m:r>
                        <m:r>
                          <m:rPr>
                            <m:sty m:val="p"/>
                          </m:rPr>
                          <a:rPr lang="en-US" sz="2400" dirty="0">
                            <a:latin typeface="Cambria Math" panose="02040503050406030204" pitchFamily="18" charset="0"/>
                          </a:rPr>
                          <m:t>people</m:t>
                        </m:r>
                        <m:r>
                          <a:rPr lang="en-US" sz="2400" dirty="0">
                            <a:latin typeface="Cambria Math" panose="02040503050406030204" pitchFamily="18" charset="0"/>
                          </a:rPr>
                          <m:t> </m:t>
                        </m:r>
                        <m:r>
                          <m:rPr>
                            <m:sty m:val="p"/>
                          </m:rPr>
                          <a:rPr lang="en-US" sz="2400" dirty="0">
                            <a:latin typeface="Cambria Math" panose="02040503050406030204" pitchFamily="18" charset="0"/>
                          </a:rPr>
                          <m:t>to</m:t>
                        </m:r>
                        <m:r>
                          <a:rPr lang="en-US" sz="2400" dirty="0">
                            <a:latin typeface="Cambria Math" panose="02040503050406030204" pitchFamily="18" charset="0"/>
                          </a:rPr>
                          <m:t> </m:t>
                        </m:r>
                        <m:r>
                          <m:rPr>
                            <m:sty m:val="p"/>
                          </m:rPr>
                          <a:rPr lang="en-US" sz="2400" dirty="0">
                            <a:latin typeface="Cambria Math" panose="02040503050406030204" pitchFamily="18" charset="0"/>
                          </a:rPr>
                          <m:t>whom</m:t>
                        </m:r>
                        <m:r>
                          <a:rPr lang="en-US" sz="2400" dirty="0">
                            <a:latin typeface="Cambria Math" panose="02040503050406030204" pitchFamily="18" charset="0"/>
                          </a:rPr>
                          <m:t> </m:t>
                        </m:r>
                        <m:r>
                          <m:rPr>
                            <m:sty m:val="p"/>
                          </m:rPr>
                          <a:rPr lang="en-US" sz="2400" dirty="0">
                            <a:latin typeface="Cambria Math" panose="02040503050406030204" pitchFamily="18" charset="0"/>
                          </a:rPr>
                          <m:t>event</m:t>
                        </m:r>
                        <m:r>
                          <a:rPr lang="en-US" sz="2400" dirty="0">
                            <a:latin typeface="Cambria Math" panose="02040503050406030204" pitchFamily="18" charset="0"/>
                          </a:rPr>
                          <m:t> </m:t>
                        </m:r>
                        <m:r>
                          <m:rPr>
                            <m:sty m:val="p"/>
                          </m:rPr>
                          <a:rPr lang="en-US" sz="2400" dirty="0">
                            <a:latin typeface="Cambria Math" panose="02040503050406030204" pitchFamily="18" charset="0"/>
                          </a:rPr>
                          <m:t>happened</m:t>
                        </m:r>
                      </m:num>
                      <m:den>
                        <m:r>
                          <a:rPr lang="en-US" sz="2400" dirty="0">
                            <a:latin typeface="Cambria Math" panose="02040503050406030204" pitchFamily="18" charset="0"/>
                          </a:rPr>
                          <m:t># </m:t>
                        </m:r>
                        <m:r>
                          <m:rPr>
                            <m:sty m:val="p"/>
                          </m:rPr>
                          <a:rPr lang="en-US" sz="2400" dirty="0">
                            <a:latin typeface="Cambria Math" panose="02040503050406030204" pitchFamily="18" charset="0"/>
                          </a:rPr>
                          <m:t>for</m:t>
                        </m:r>
                        <m:r>
                          <a:rPr lang="en-US" sz="2400" dirty="0">
                            <a:latin typeface="Cambria Math" panose="02040503050406030204" pitchFamily="18" charset="0"/>
                          </a:rPr>
                          <m:t> </m:t>
                        </m:r>
                        <m:r>
                          <m:rPr>
                            <m:sty m:val="p"/>
                          </m:rPr>
                          <a:rPr lang="en-US" sz="2400" dirty="0">
                            <a:latin typeface="Cambria Math" panose="02040503050406030204" pitchFamily="18" charset="0"/>
                          </a:rPr>
                          <m:t>whom</m:t>
                        </m:r>
                        <m:r>
                          <a:rPr lang="en-US" sz="2400" dirty="0">
                            <a:latin typeface="Cambria Math" panose="02040503050406030204" pitchFamily="18" charset="0"/>
                          </a:rPr>
                          <m:t> </m:t>
                        </m:r>
                        <m:r>
                          <m:rPr>
                            <m:sty m:val="p"/>
                          </m:rPr>
                          <a:rPr lang="en-US" sz="2400" dirty="0">
                            <a:latin typeface="Cambria Math" panose="02040503050406030204" pitchFamily="18" charset="0"/>
                          </a:rPr>
                          <m:t>event</m:t>
                        </m:r>
                        <m:r>
                          <a:rPr lang="en-US" sz="2400" dirty="0">
                            <a:latin typeface="Cambria Math" panose="02040503050406030204" pitchFamily="18" charset="0"/>
                          </a:rPr>
                          <m:t> </m:t>
                        </m:r>
                        <m:r>
                          <m:rPr>
                            <m:sty m:val="p"/>
                          </m:rPr>
                          <a:rPr lang="en-US" sz="2400" dirty="0">
                            <a:latin typeface="Cambria Math" panose="02040503050406030204" pitchFamily="18" charset="0"/>
                          </a:rPr>
                          <m:t>was</m:t>
                        </m:r>
                        <m:r>
                          <a:rPr lang="en-US" sz="2400" dirty="0">
                            <a:latin typeface="Cambria Math" panose="02040503050406030204" pitchFamily="18" charset="0"/>
                          </a:rPr>
                          <m:t> </m:t>
                        </m:r>
                        <m:r>
                          <m:rPr>
                            <m:sty m:val="p"/>
                          </m:rPr>
                          <a:rPr lang="en-US" sz="2400" dirty="0">
                            <a:latin typeface="Cambria Math" panose="02040503050406030204" pitchFamily="18" charset="0"/>
                          </a:rPr>
                          <m:t>possible</m:t>
                        </m:r>
                      </m:den>
                    </m:f>
                  </m:oMath>
                </a14:m>
                <a:endParaRPr lang="en-US" sz="2400" dirty="0"/>
              </a:p>
              <a:p>
                <a:r>
                  <a:rPr lang="en-US" sz="2300" dirty="0"/>
                  <a:t>US Divorce Rate – commonly reported ~ 50%</a:t>
                </a:r>
              </a:p>
              <a:p>
                <a:r>
                  <a:rPr lang="en-US" sz="2300" dirty="0"/>
                  <a:t>Numerator is easy (formal divorces?)</a:t>
                </a:r>
              </a:p>
              <a:p>
                <a:r>
                  <a:rPr lang="en-US" sz="2300" dirty="0"/>
                  <a:t>Denominator??</a:t>
                </a:r>
              </a:p>
              <a:p>
                <a:pPr lvl="1"/>
                <a:r>
                  <a:rPr lang="en-US" sz="2000" dirty="0"/>
                  <a:t>All current marriages</a:t>
                </a:r>
              </a:p>
              <a:p>
                <a:pPr lvl="1"/>
                <a:r>
                  <a:rPr lang="en-US" sz="2000" dirty="0"/>
                  <a:t>All first marriages</a:t>
                </a:r>
              </a:p>
              <a:p>
                <a:pPr lvl="1"/>
                <a:r>
                  <a:rPr lang="en-US" sz="2000" dirty="0"/>
                  <a:t>All marriages in one year</a:t>
                </a:r>
              </a:p>
              <a:p>
                <a:r>
                  <a:rPr lang="en-US" sz="2300" dirty="0"/>
                  <a:t>Large differences by age at first marriage, number of previous marriages, etc. </a:t>
                </a:r>
              </a:p>
            </p:txBody>
          </p:sp>
        </mc:Choice>
        <mc:Fallback>
          <p:sp>
            <p:nvSpPr>
              <p:cNvPr id="3" name="Content Placeholder 2"/>
              <p:cNvSpPr>
                <a:spLocks noGrp="1" noRot="1" noChangeAspect="1" noMove="1" noResize="1" noEditPoints="1" noAdjustHandles="1" noChangeArrowheads="1" noChangeShapeType="1" noTextEdit="1"/>
              </p:cNvSpPr>
              <p:nvPr>
                <p:ph sz="quarter" idx="10"/>
              </p:nvPr>
            </p:nvSpPr>
            <p:spPr>
              <a:xfrm>
                <a:off x="653143" y="1348787"/>
                <a:ext cx="6849374" cy="4817853"/>
              </a:xfrm>
              <a:blipFill rotWithShape="0">
                <a:blip r:embed="rId3"/>
                <a:stretch>
                  <a:fillRect l="-1335" t="-1011" r="-1246" b="-4930"/>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7426606" y="1218158"/>
            <a:ext cx="4765394" cy="15070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5"/>
          <a:stretch>
            <a:fillRect/>
          </a:stretch>
        </p:blipFill>
        <p:spPr>
          <a:xfrm>
            <a:off x="7899540" y="2909366"/>
            <a:ext cx="3819525" cy="676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598628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as Content</a:t>
            </a:r>
            <a:endParaRPr lang="en-US" dirty="0"/>
          </a:p>
        </p:txBody>
      </p:sp>
      <p:sp>
        <p:nvSpPr>
          <p:cNvPr id="3" name="Content Placeholder 2"/>
          <p:cNvSpPr>
            <a:spLocks noGrp="1"/>
          </p:cNvSpPr>
          <p:nvPr>
            <p:ph sz="quarter" idx="10"/>
          </p:nvPr>
        </p:nvSpPr>
        <p:spPr>
          <a:xfrm>
            <a:off x="741870" y="1999890"/>
            <a:ext cx="4796287" cy="4267200"/>
          </a:xfrm>
        </p:spPr>
        <p:txBody>
          <a:bodyPr/>
          <a:lstStyle/>
          <a:p>
            <a:r>
              <a:rPr lang="en-US" dirty="0" smtClean="0"/>
              <a:t>Criminology/Criminal Justice, Public Policy, Deviance</a:t>
            </a:r>
          </a:p>
          <a:p>
            <a:r>
              <a:rPr lang="en-US" dirty="0" smtClean="0"/>
              <a:t>Sources: </a:t>
            </a:r>
            <a:r>
              <a:rPr lang="en-US" sz="2800" dirty="0">
                <a:hlinkClick r:id="rId2"/>
              </a:rPr>
              <a:t>http://</a:t>
            </a:r>
            <a:r>
              <a:rPr lang="en-US" sz="2800" dirty="0" smtClean="0">
                <a:hlinkClick r:id="rId2"/>
              </a:rPr>
              <a:t>www.bjs.gov/content/pub/pdf/cpus12.pdf</a:t>
            </a:r>
            <a:r>
              <a:rPr lang="en-US" sz="2800" dirty="0"/>
              <a:t> and </a:t>
            </a:r>
            <a:r>
              <a:rPr lang="en-US" sz="2800" dirty="0">
                <a:hlinkClick r:id="rId3"/>
              </a:rPr>
              <a:t>http://</a:t>
            </a:r>
            <a:r>
              <a:rPr lang="en-US" sz="2800" dirty="0" smtClean="0">
                <a:hlinkClick r:id="rId3"/>
              </a:rPr>
              <a:t>www.deathpenaltyinfo.org/node/6495</a:t>
            </a:r>
            <a:r>
              <a:rPr lang="en-US" sz="2800" dirty="0" smtClean="0"/>
              <a:t> (next slide)</a:t>
            </a:r>
            <a:endParaRPr lang="en-US" sz="2800" dirty="0" smtClean="0"/>
          </a:p>
        </p:txBody>
      </p:sp>
      <p:pic>
        <p:nvPicPr>
          <p:cNvPr id="4" name="Picture 3">
            <a:hlinkClick r:id="rId2"/>
          </p:cNvPr>
          <p:cNvPicPr>
            <a:picLocks noChangeAspect="1"/>
          </p:cNvPicPr>
          <p:nvPr/>
        </p:nvPicPr>
        <p:blipFill>
          <a:blip r:embed="rId4"/>
          <a:stretch>
            <a:fillRect/>
          </a:stretch>
        </p:blipFill>
        <p:spPr>
          <a:xfrm>
            <a:off x="7130622" y="727740"/>
            <a:ext cx="3562300" cy="46145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53339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14401" y="862949"/>
            <a:ext cx="10261600" cy="55112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73769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06660"/>
            <a:ext cx="10363200" cy="1143000"/>
          </a:xfrm>
        </p:spPr>
        <p:txBody>
          <a:bodyPr/>
          <a:lstStyle/>
          <a:p>
            <a:r>
              <a:rPr lang="en-US" dirty="0" smtClean="0"/>
              <a:t>Data as Content</a:t>
            </a:r>
            <a:endParaRPr lang="en-US" dirty="0"/>
          </a:p>
        </p:txBody>
      </p:sp>
      <p:sp>
        <p:nvSpPr>
          <p:cNvPr id="3" name="Content Placeholder 2"/>
          <p:cNvSpPr>
            <a:spLocks noGrp="1"/>
          </p:cNvSpPr>
          <p:nvPr>
            <p:ph sz="quarter" idx="10"/>
          </p:nvPr>
        </p:nvSpPr>
        <p:spPr>
          <a:xfrm>
            <a:off x="449943" y="1693149"/>
            <a:ext cx="5486401" cy="3761482"/>
          </a:xfrm>
        </p:spPr>
        <p:txBody>
          <a:bodyPr/>
          <a:lstStyle/>
          <a:p>
            <a:r>
              <a:rPr lang="en-US" sz="2600" dirty="0" smtClean="0"/>
              <a:t>History, Policy, Education or Literature</a:t>
            </a:r>
          </a:p>
          <a:p>
            <a:r>
              <a:rPr lang="en-US" sz="2600" dirty="0" smtClean="0"/>
              <a:t>Compare piece of fiction to statistics to determine “accuracy” of representation</a:t>
            </a:r>
          </a:p>
          <a:p>
            <a:r>
              <a:rPr lang="en-US" sz="2600" dirty="0" smtClean="0"/>
              <a:t>Census data to provide context</a:t>
            </a:r>
          </a:p>
          <a:p>
            <a:r>
              <a:rPr lang="en-US" sz="2600" dirty="0" smtClean="0"/>
              <a:t> Mapping travels of main characters/groups of people</a:t>
            </a:r>
            <a:endParaRPr lang="en-US" sz="2600" dirty="0"/>
          </a:p>
        </p:txBody>
      </p:sp>
      <p:pic>
        <p:nvPicPr>
          <p:cNvPr id="4" name="Picture 3"/>
          <p:cNvPicPr>
            <a:picLocks noChangeAspect="1"/>
          </p:cNvPicPr>
          <p:nvPr/>
        </p:nvPicPr>
        <p:blipFill>
          <a:blip r:embed="rId3"/>
          <a:stretch>
            <a:fillRect/>
          </a:stretch>
        </p:blipFill>
        <p:spPr>
          <a:xfrm>
            <a:off x="6400801" y="806660"/>
            <a:ext cx="5602514" cy="4744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05872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872" y="737558"/>
            <a:ext cx="10363200" cy="1143000"/>
          </a:xfrm>
        </p:spPr>
        <p:txBody>
          <a:bodyPr/>
          <a:lstStyle/>
          <a:p>
            <a:r>
              <a:rPr lang="en-US" dirty="0" smtClean="0"/>
              <a:t>Documentation for “Real Life Methods”</a:t>
            </a:r>
            <a:endParaRPr lang="en-US" dirty="0"/>
          </a:p>
        </p:txBody>
      </p:sp>
      <p:sp>
        <p:nvSpPr>
          <p:cNvPr id="3" name="Content Placeholder 2"/>
          <p:cNvSpPr>
            <a:spLocks noGrp="1"/>
          </p:cNvSpPr>
          <p:nvPr>
            <p:ph sz="quarter" idx="10"/>
          </p:nvPr>
        </p:nvSpPr>
        <p:spPr>
          <a:xfrm>
            <a:off x="308709" y="1625994"/>
            <a:ext cx="4675517" cy="4748842"/>
          </a:xfrm>
        </p:spPr>
        <p:txBody>
          <a:bodyPr/>
          <a:lstStyle/>
          <a:p>
            <a:r>
              <a:rPr lang="en-US" sz="2800" dirty="0" smtClean="0"/>
              <a:t>Teaching operationalization, sampling</a:t>
            </a:r>
          </a:p>
          <a:p>
            <a:r>
              <a:rPr lang="en-US" sz="2800" dirty="0" smtClean="0"/>
              <a:t>Creating a student survey</a:t>
            </a:r>
          </a:p>
          <a:p>
            <a:r>
              <a:rPr lang="en-US" sz="2800" dirty="0" smtClean="0"/>
              <a:t>Source: </a:t>
            </a:r>
            <a:r>
              <a:rPr lang="en-US" sz="2800" dirty="0" smtClean="0">
                <a:hlinkClick r:id="rId3"/>
              </a:rPr>
              <a:t>ICPSR Search/Compare Variables</a:t>
            </a:r>
            <a:endParaRPr lang="en-US" sz="2800" dirty="0" smtClean="0"/>
          </a:p>
          <a:p>
            <a:r>
              <a:rPr lang="en-US" sz="2800" dirty="0" smtClean="0"/>
              <a:t>See also: ARDA’s </a:t>
            </a:r>
            <a:r>
              <a:rPr lang="en-US" sz="2800" dirty="0" smtClean="0">
                <a:hlinkClick r:id="rId4"/>
              </a:rPr>
              <a:t>Measurement Wizard</a:t>
            </a:r>
            <a:r>
              <a:rPr lang="en-US" sz="2800" dirty="0" smtClean="0"/>
              <a:t>, Roper Center’s </a:t>
            </a:r>
            <a:r>
              <a:rPr lang="en-US" sz="2800" dirty="0" smtClean="0">
                <a:hlinkClick r:id="rId5"/>
              </a:rPr>
              <a:t>iPoll</a:t>
            </a:r>
            <a:r>
              <a:rPr lang="en-US" sz="2800" dirty="0" smtClean="0"/>
              <a:t>…</a:t>
            </a:r>
            <a:endParaRPr lang="en-US" sz="2800" dirty="0"/>
          </a:p>
        </p:txBody>
      </p:sp>
      <p:pic>
        <p:nvPicPr>
          <p:cNvPr id="4" name="Picture 3"/>
          <p:cNvPicPr>
            <a:picLocks noChangeAspect="1"/>
          </p:cNvPicPr>
          <p:nvPr/>
        </p:nvPicPr>
        <p:blipFill>
          <a:blip r:embed="rId6"/>
          <a:stretch>
            <a:fillRect/>
          </a:stretch>
        </p:blipFill>
        <p:spPr>
          <a:xfrm>
            <a:off x="5417389" y="1625994"/>
            <a:ext cx="6594010" cy="37306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46561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5757934" y="922357"/>
            <a:ext cx="6400800" cy="3320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293297" y="922357"/>
            <a:ext cx="6504317" cy="1143000"/>
          </a:xfrm>
        </p:spPr>
        <p:txBody>
          <a:bodyPr/>
          <a:lstStyle/>
          <a:p>
            <a:r>
              <a:rPr lang="en-US" dirty="0" smtClean="0"/>
              <a:t>Clarify “Statistics Words” Used in Everyday Language</a:t>
            </a:r>
            <a:endParaRPr lang="en-US" dirty="0"/>
          </a:p>
        </p:txBody>
      </p:sp>
      <p:sp>
        <p:nvSpPr>
          <p:cNvPr id="3" name="Content Placeholder 2"/>
          <p:cNvSpPr>
            <a:spLocks noGrp="1"/>
          </p:cNvSpPr>
          <p:nvPr>
            <p:ph sz="quarter" idx="10"/>
          </p:nvPr>
        </p:nvSpPr>
        <p:spPr>
          <a:xfrm>
            <a:off x="483079" y="2362200"/>
            <a:ext cx="4641011" cy="4267200"/>
          </a:xfrm>
        </p:spPr>
        <p:txBody>
          <a:bodyPr/>
          <a:lstStyle/>
          <a:p>
            <a:r>
              <a:rPr lang="en-US" sz="2800" dirty="0"/>
              <a:t>From: </a:t>
            </a:r>
            <a:r>
              <a:rPr lang="en-US" sz="2800" dirty="0">
                <a:hlinkClick r:id="rId4"/>
              </a:rPr>
              <a:t>Spurious Correlations </a:t>
            </a:r>
            <a:endParaRPr lang="en-US" sz="2800" dirty="0"/>
          </a:p>
        </p:txBody>
      </p:sp>
      <p:pic>
        <p:nvPicPr>
          <p:cNvPr id="6" name="Picture 5"/>
          <p:cNvPicPr>
            <a:picLocks noChangeAspect="1"/>
          </p:cNvPicPr>
          <p:nvPr/>
        </p:nvPicPr>
        <p:blipFill>
          <a:blip r:embed="rId5"/>
          <a:stretch>
            <a:fillRect/>
          </a:stretch>
        </p:blipFill>
        <p:spPr>
          <a:xfrm>
            <a:off x="162067" y="3318780"/>
            <a:ext cx="6477000" cy="33106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1605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630" y="892834"/>
            <a:ext cx="4986068" cy="1143000"/>
          </a:xfrm>
        </p:spPr>
        <p:txBody>
          <a:bodyPr/>
          <a:lstStyle/>
          <a:p>
            <a:r>
              <a:rPr lang="en-US" dirty="0" smtClean="0"/>
              <a:t>More Surveys in Class</a:t>
            </a:r>
            <a:endParaRPr lang="en-US" dirty="0"/>
          </a:p>
        </p:txBody>
      </p:sp>
      <p:sp>
        <p:nvSpPr>
          <p:cNvPr id="3" name="Content Placeholder 2"/>
          <p:cNvSpPr>
            <a:spLocks noGrp="1"/>
          </p:cNvSpPr>
          <p:nvPr>
            <p:ph sz="quarter" idx="10"/>
          </p:nvPr>
        </p:nvSpPr>
        <p:spPr>
          <a:xfrm>
            <a:off x="586595" y="1880559"/>
            <a:ext cx="4382219" cy="4593566"/>
          </a:xfrm>
        </p:spPr>
        <p:txBody>
          <a:bodyPr/>
          <a:lstStyle/>
          <a:p>
            <a:r>
              <a:rPr lang="en-US" dirty="0" smtClean="0"/>
              <a:t>Have students compare themselves to survey respondents</a:t>
            </a:r>
          </a:p>
          <a:p>
            <a:r>
              <a:rPr lang="en-US" dirty="0" smtClean="0"/>
              <a:t>Source</a:t>
            </a:r>
            <a:r>
              <a:rPr lang="en-US" dirty="0"/>
              <a:t>: </a:t>
            </a:r>
            <a:r>
              <a:rPr lang="en-US" sz="2800" dirty="0">
                <a:hlinkClick r:id="rId3"/>
              </a:rPr>
              <a:t>http://www.thearda.com/learningcenter/compareadult</a:t>
            </a:r>
            <a:r>
              <a:rPr lang="en-US" sz="2800" dirty="0" smtClean="0">
                <a:hlinkClick r:id="rId3"/>
              </a:rPr>
              <a:t>/</a:t>
            </a:r>
            <a:r>
              <a:rPr lang="en-US" sz="2800" dirty="0" smtClean="0"/>
              <a:t> </a:t>
            </a:r>
          </a:p>
          <a:p>
            <a:r>
              <a:rPr lang="en-US" sz="2800" dirty="0" smtClean="0"/>
              <a:t>Attitude surveys as context for arguments in papers or speech/debate</a:t>
            </a:r>
            <a:endParaRPr lang="en-US" sz="2800" dirty="0"/>
          </a:p>
        </p:txBody>
      </p:sp>
      <p:pic>
        <p:nvPicPr>
          <p:cNvPr id="4" name="Picture 3"/>
          <p:cNvPicPr>
            <a:picLocks noChangeAspect="1"/>
          </p:cNvPicPr>
          <p:nvPr/>
        </p:nvPicPr>
        <p:blipFill>
          <a:blip r:embed="rId4"/>
          <a:stretch>
            <a:fillRect/>
          </a:stretch>
        </p:blipFill>
        <p:spPr>
          <a:xfrm>
            <a:off x="5175849" y="892834"/>
            <a:ext cx="6695817" cy="34203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73688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320" y="707366"/>
            <a:ext cx="10363200" cy="1143000"/>
          </a:xfrm>
        </p:spPr>
        <p:txBody>
          <a:bodyPr/>
          <a:lstStyle/>
          <a:p>
            <a:r>
              <a:rPr lang="en-US" dirty="0" smtClean="0"/>
              <a:t>Documentation</a:t>
            </a:r>
            <a:endParaRPr lang="en-US" dirty="0"/>
          </a:p>
        </p:txBody>
      </p:sp>
      <p:sp>
        <p:nvSpPr>
          <p:cNvPr id="3" name="Content Placeholder 2"/>
          <p:cNvSpPr>
            <a:spLocks noGrp="1"/>
          </p:cNvSpPr>
          <p:nvPr>
            <p:ph sz="quarter" idx="10"/>
          </p:nvPr>
        </p:nvSpPr>
        <p:spPr>
          <a:xfrm>
            <a:off x="414406" y="1585823"/>
            <a:ext cx="5842060" cy="4267200"/>
          </a:xfrm>
        </p:spPr>
        <p:txBody>
          <a:bodyPr/>
          <a:lstStyle/>
          <a:p>
            <a:r>
              <a:rPr lang="en-US" dirty="0" smtClean="0"/>
              <a:t>Executive summaries – good “first step” before journal articles and/or for </a:t>
            </a:r>
            <a:r>
              <a:rPr lang="en-US" dirty="0" smtClean="0"/>
              <a:t>replication</a:t>
            </a:r>
          </a:p>
          <a:p>
            <a:r>
              <a:rPr lang="en-US" dirty="0" smtClean="0"/>
              <a:t>Provides example of writing expected in job settings</a:t>
            </a:r>
            <a:endParaRPr lang="en-US" dirty="0"/>
          </a:p>
        </p:txBody>
      </p:sp>
      <p:pic>
        <p:nvPicPr>
          <p:cNvPr id="4" name="Picture 3"/>
          <p:cNvPicPr>
            <a:picLocks noChangeAspect="1"/>
          </p:cNvPicPr>
          <p:nvPr/>
        </p:nvPicPr>
        <p:blipFill>
          <a:blip r:embed="rId2"/>
          <a:stretch>
            <a:fillRect/>
          </a:stretch>
        </p:blipFill>
        <p:spPr>
          <a:xfrm>
            <a:off x="8509486" y="707366"/>
            <a:ext cx="3382566" cy="37923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3"/>
          <a:stretch>
            <a:fillRect/>
          </a:stretch>
        </p:blipFill>
        <p:spPr>
          <a:xfrm>
            <a:off x="5928572" y="2110164"/>
            <a:ext cx="3370344" cy="43995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32063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102" y="756250"/>
            <a:ext cx="10363200" cy="1143000"/>
          </a:xfrm>
        </p:spPr>
        <p:txBody>
          <a:bodyPr/>
          <a:lstStyle/>
          <a:p>
            <a:r>
              <a:rPr lang="en-US" dirty="0" smtClean="0"/>
              <a:t>Replicate Published Results</a:t>
            </a:r>
            <a:endParaRPr lang="en-US" dirty="0"/>
          </a:p>
        </p:txBody>
      </p:sp>
      <p:sp>
        <p:nvSpPr>
          <p:cNvPr id="3" name="Content Placeholder 2"/>
          <p:cNvSpPr>
            <a:spLocks noGrp="1"/>
          </p:cNvSpPr>
          <p:nvPr>
            <p:ph sz="quarter" idx="10"/>
          </p:nvPr>
        </p:nvSpPr>
        <p:spPr>
          <a:xfrm>
            <a:off x="500332" y="1775604"/>
            <a:ext cx="7836844" cy="4267200"/>
          </a:xfrm>
        </p:spPr>
        <p:txBody>
          <a:bodyPr/>
          <a:lstStyle/>
          <a:p>
            <a:r>
              <a:rPr lang="en-US" dirty="0" smtClean="0"/>
              <a:t>Journal archives or ICPSR replication archive</a:t>
            </a:r>
          </a:p>
          <a:p>
            <a:r>
              <a:rPr lang="en-US" dirty="0" smtClean="0"/>
              <a:t>Learning modules</a:t>
            </a:r>
            <a:endParaRPr lang="en-US" dirty="0"/>
          </a:p>
        </p:txBody>
      </p:sp>
      <p:pic>
        <p:nvPicPr>
          <p:cNvPr id="4" name="Picture 3"/>
          <p:cNvPicPr>
            <a:picLocks noChangeAspect="1"/>
          </p:cNvPicPr>
          <p:nvPr/>
        </p:nvPicPr>
        <p:blipFill>
          <a:blip r:embed="rId2"/>
          <a:stretch>
            <a:fillRect/>
          </a:stretch>
        </p:blipFill>
        <p:spPr>
          <a:xfrm>
            <a:off x="5046558" y="2417685"/>
            <a:ext cx="6920753" cy="3445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3"/>
          <a:stretch>
            <a:fillRect/>
          </a:stretch>
        </p:blipFill>
        <p:spPr>
          <a:xfrm>
            <a:off x="330573" y="3221017"/>
            <a:ext cx="5998509" cy="33501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75791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838" y="790755"/>
            <a:ext cx="10363200" cy="1143000"/>
          </a:xfrm>
        </p:spPr>
        <p:txBody>
          <a:bodyPr/>
          <a:lstStyle/>
          <a:p>
            <a:r>
              <a:rPr lang="en-US" dirty="0" smtClean="0"/>
              <a:t>Data on Exam:</a:t>
            </a:r>
            <a:endParaRPr lang="en-US" dirty="0"/>
          </a:p>
        </p:txBody>
      </p:sp>
      <p:pic>
        <p:nvPicPr>
          <p:cNvPr id="4" name="Picture 3"/>
          <p:cNvPicPr>
            <a:picLocks noChangeAspect="1"/>
          </p:cNvPicPr>
          <p:nvPr/>
        </p:nvPicPr>
        <p:blipFill>
          <a:blip r:embed="rId3"/>
          <a:stretch>
            <a:fillRect/>
          </a:stretch>
        </p:blipFill>
        <p:spPr>
          <a:xfrm>
            <a:off x="3599544" y="1003519"/>
            <a:ext cx="7815740" cy="5854481"/>
          </a:xfrm>
          <a:prstGeom prst="rect">
            <a:avLst/>
          </a:prstGeom>
        </p:spPr>
      </p:pic>
    </p:spTree>
    <p:extLst>
      <p:ext uri="{BB962C8B-B14F-4D97-AF65-F5344CB8AC3E}">
        <p14:creationId xmlns:p14="http://schemas.microsoft.com/office/powerpoint/2010/main" val="28477062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Students learn to question</a:t>
            </a:r>
            <a:r>
              <a:rPr lang="en-US" b="0" baseline="30000" dirty="0" smtClean="0"/>
              <a:t>1</a:t>
            </a:r>
            <a:endParaRPr lang="en-US" dirty="0"/>
          </a:p>
        </p:txBody>
      </p:sp>
      <p:sp>
        <p:nvSpPr>
          <p:cNvPr id="3" name="Content Placeholder 2"/>
          <p:cNvSpPr>
            <a:spLocks noGrp="1"/>
          </p:cNvSpPr>
          <p:nvPr>
            <p:ph sz="quarter" idx="10"/>
          </p:nvPr>
        </p:nvSpPr>
        <p:spPr/>
        <p:txBody>
          <a:bodyPr/>
          <a:lstStyle/>
          <a:p>
            <a:r>
              <a:rPr lang="en-US" dirty="0" smtClean="0"/>
              <a:t>What is the source of the statement and/or data?</a:t>
            </a:r>
          </a:p>
          <a:p>
            <a:r>
              <a:rPr lang="en-US" dirty="0" smtClean="0"/>
              <a:t>How is the information reported?</a:t>
            </a:r>
          </a:p>
          <a:p>
            <a:r>
              <a:rPr lang="en-US" dirty="0" smtClean="0"/>
              <a:t>Is the sample of adequate size </a:t>
            </a:r>
            <a:r>
              <a:rPr lang="en-US" i="1" dirty="0" smtClean="0"/>
              <a:t>and</a:t>
            </a:r>
            <a:r>
              <a:rPr lang="en-US" dirty="0" smtClean="0"/>
              <a:t> representative?</a:t>
            </a:r>
          </a:p>
          <a:p>
            <a:endParaRPr lang="en-US" baseline="30000" dirty="0" smtClean="0"/>
          </a:p>
          <a:p>
            <a:endParaRPr lang="en-US" baseline="30000" dirty="0"/>
          </a:p>
          <a:p>
            <a:endParaRPr lang="en-US" baseline="30000" dirty="0"/>
          </a:p>
          <a:p>
            <a:pPr marL="0" indent="0">
              <a:buNone/>
            </a:pPr>
            <a:r>
              <a:rPr lang="en-US" sz="1600" baseline="30000" dirty="0"/>
              <a:t>1 </a:t>
            </a:r>
            <a:r>
              <a:rPr lang="en-US" sz="1600" dirty="0"/>
              <a:t>Adapted from Healey, Joseph E., 2013. </a:t>
            </a:r>
            <a:r>
              <a:rPr lang="en-US" sz="1600" i="1" dirty="0"/>
              <a:t>The Essentials of Statistics: A Tool for Social Research</a:t>
            </a:r>
            <a:r>
              <a:rPr lang="en-US" sz="1600" dirty="0"/>
              <a:t> (3rd Ed). Belmont, CA: Wadsworth, Cengage Learning.</a:t>
            </a:r>
          </a:p>
        </p:txBody>
      </p:sp>
    </p:spTree>
    <p:extLst>
      <p:ext uri="{BB962C8B-B14F-4D97-AF65-F5344CB8AC3E}">
        <p14:creationId xmlns:p14="http://schemas.microsoft.com/office/powerpoint/2010/main" val="37529978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00100"/>
            <a:ext cx="5727940" cy="1143000"/>
          </a:xfrm>
        </p:spPr>
        <p:txBody>
          <a:bodyPr>
            <a:normAutofit/>
          </a:bodyPr>
          <a:lstStyle/>
          <a:p>
            <a:r>
              <a:rPr lang="en-US" sz="3200" dirty="0"/>
              <a:t>Websites to Start Your Search</a:t>
            </a:r>
          </a:p>
        </p:txBody>
      </p:sp>
      <p:sp>
        <p:nvSpPr>
          <p:cNvPr id="4" name="Content Placeholder 3"/>
          <p:cNvSpPr>
            <a:spLocks noGrp="1"/>
          </p:cNvSpPr>
          <p:nvPr>
            <p:ph sz="quarter" idx="10"/>
          </p:nvPr>
        </p:nvSpPr>
        <p:spPr>
          <a:xfrm>
            <a:off x="638355" y="1656272"/>
            <a:ext cx="5572664" cy="4955875"/>
          </a:xfrm>
          <a:prstGeom prst="rect">
            <a:avLst/>
          </a:prstGeom>
        </p:spPr>
        <p:txBody>
          <a:bodyPr/>
          <a:lstStyle/>
          <a:p>
            <a:r>
              <a:rPr lang="en-US" sz="1400" dirty="0" smtClean="0">
                <a:hlinkClick r:id="rId3"/>
              </a:rPr>
              <a:t>Bureau of Labor Statistics compiled list</a:t>
            </a:r>
            <a:endParaRPr lang="en-US" sz="1400" dirty="0" smtClean="0"/>
          </a:p>
          <a:p>
            <a:endParaRPr lang="en-US" sz="1400" dirty="0"/>
          </a:p>
          <a:p>
            <a:r>
              <a:rPr lang="en-US" sz="1400" dirty="0" smtClean="0"/>
              <a:t>Association </a:t>
            </a:r>
            <a:r>
              <a:rPr lang="en-US" sz="1400" dirty="0"/>
              <a:t>of Religion Data Archives </a:t>
            </a:r>
            <a:r>
              <a:rPr lang="en-US" sz="1400" dirty="0">
                <a:hlinkClick r:id="rId4"/>
              </a:rPr>
              <a:t>Learning </a:t>
            </a:r>
            <a:r>
              <a:rPr lang="en-US" sz="1400" dirty="0" smtClean="0">
                <a:hlinkClick r:id="rId4"/>
              </a:rPr>
              <a:t>Center</a:t>
            </a:r>
            <a:endParaRPr lang="en-US" sz="1400" dirty="0" smtClean="0"/>
          </a:p>
          <a:p>
            <a:r>
              <a:rPr lang="en-US" sz="1400" dirty="0" smtClean="0">
                <a:hlinkClick r:id="rId5" action="ppaction://hlinkfile"/>
              </a:rPr>
              <a:t>City-Data.com</a:t>
            </a:r>
            <a:endParaRPr lang="en-US" sz="1400" dirty="0" smtClean="0"/>
          </a:p>
          <a:p>
            <a:r>
              <a:rPr lang="en-US" sz="1400" dirty="0" err="1" smtClean="0">
                <a:hlinkClick r:id="rId6"/>
              </a:rPr>
              <a:t>Gapminder</a:t>
            </a:r>
            <a:endParaRPr lang="en-US" sz="1400" dirty="0" smtClean="0"/>
          </a:p>
          <a:p>
            <a:r>
              <a:rPr lang="en-US" sz="1400" dirty="0" smtClean="0">
                <a:hlinkClick r:id="rId7"/>
              </a:rPr>
              <a:t>Google Public Data</a:t>
            </a:r>
            <a:endParaRPr lang="en-US" sz="1400" dirty="0"/>
          </a:p>
          <a:p>
            <a:r>
              <a:rPr lang="en-US" sz="1400" dirty="0" smtClean="0">
                <a:hlinkClick r:id="rId8"/>
              </a:rPr>
              <a:t>ICPSR</a:t>
            </a:r>
            <a:r>
              <a:rPr lang="en-US" sz="1400" dirty="0"/>
              <a:t>: Resources for Instructors</a:t>
            </a:r>
          </a:p>
          <a:p>
            <a:pPr lvl="1"/>
            <a:r>
              <a:rPr lang="en-US" sz="1400" dirty="0">
                <a:hlinkClick r:id="rId9"/>
              </a:rPr>
              <a:t>Data-driven Learning Guides </a:t>
            </a:r>
            <a:endParaRPr lang="en-US" sz="1400" dirty="0"/>
          </a:p>
          <a:p>
            <a:r>
              <a:rPr lang="en-US" sz="1400" dirty="0">
                <a:hlinkClick r:id="rId10"/>
              </a:rPr>
              <a:t>Pew Research Center</a:t>
            </a:r>
            <a:r>
              <a:rPr lang="en-US" sz="1400" dirty="0"/>
              <a:t>: Fact Tank, Reports, Datasets, Interactives</a:t>
            </a:r>
          </a:p>
          <a:p>
            <a:r>
              <a:rPr lang="en-US" sz="1400" dirty="0">
                <a:hlinkClick r:id="rId11" action="ppaction://hlinkfile"/>
              </a:rPr>
              <a:t>Population Pyramids of the World</a:t>
            </a:r>
            <a:r>
              <a:rPr lang="en-US" sz="1400" dirty="0"/>
              <a:t> </a:t>
            </a:r>
          </a:p>
          <a:p>
            <a:r>
              <a:rPr lang="en-US" sz="1400" dirty="0">
                <a:hlinkClick r:id="rId12"/>
              </a:rPr>
              <a:t>Social Explorer</a:t>
            </a:r>
            <a:r>
              <a:rPr lang="en-US" sz="1400" dirty="0"/>
              <a:t>: US mapping</a:t>
            </a:r>
          </a:p>
          <a:p>
            <a:r>
              <a:rPr lang="en-US" sz="1400" dirty="0">
                <a:hlinkClick r:id="rId13"/>
              </a:rPr>
              <a:t>Social Science Data Analysis Network</a:t>
            </a:r>
            <a:r>
              <a:rPr lang="en-US" sz="1400" dirty="0"/>
              <a:t> </a:t>
            </a:r>
          </a:p>
          <a:p>
            <a:r>
              <a:rPr lang="en-US" sz="1400" dirty="0">
                <a:hlinkClick r:id="rId14"/>
              </a:rPr>
              <a:t>Spurious Correlations</a:t>
            </a:r>
            <a:endParaRPr lang="en-US" sz="1400" dirty="0"/>
          </a:p>
          <a:p>
            <a:r>
              <a:rPr lang="en-US" sz="1400" dirty="0">
                <a:hlinkClick r:id="rId15"/>
              </a:rPr>
              <a:t>Statistic Brain</a:t>
            </a:r>
            <a:endParaRPr lang="en-US" sz="1400" dirty="0">
              <a:hlinkClick r:id="rId16"/>
            </a:endParaRPr>
          </a:p>
          <a:p>
            <a:r>
              <a:rPr lang="en-US" sz="1400" dirty="0">
                <a:hlinkClick r:id="rId16"/>
              </a:rPr>
              <a:t>Stats.org</a:t>
            </a:r>
            <a:endParaRPr lang="en-US" sz="1400" dirty="0"/>
          </a:p>
          <a:p>
            <a:r>
              <a:rPr lang="en-US" sz="1400" dirty="0">
                <a:hlinkClick r:id="rId17"/>
              </a:rPr>
              <a:t>Survival Curve</a:t>
            </a:r>
            <a:endParaRPr lang="en-US" sz="1400" dirty="0"/>
          </a:p>
          <a:p>
            <a:r>
              <a:rPr lang="en-US" sz="1400" i="1" dirty="0" smtClean="0">
                <a:hlinkClick r:id="rId18"/>
              </a:rPr>
              <a:t>TeachingWithData.org</a:t>
            </a:r>
            <a:endParaRPr lang="en-US" sz="1400" i="1" dirty="0" smtClean="0"/>
          </a:p>
          <a:p>
            <a:r>
              <a:rPr lang="en-US" sz="1400" dirty="0" smtClean="0">
                <a:hlinkClick r:id="rId19" action="ppaction://hlinkfile"/>
              </a:rPr>
              <a:t>Understanding Uncertainty</a:t>
            </a:r>
            <a:endParaRPr lang="en-US" sz="1400" dirty="0" smtClean="0"/>
          </a:p>
          <a:p>
            <a:r>
              <a:rPr lang="en-US" sz="1400" dirty="0" smtClean="0">
                <a:hlinkClick r:id="rId20"/>
              </a:rPr>
              <a:t>Visualizing Data</a:t>
            </a:r>
            <a:endParaRPr lang="en-US" sz="1400" dirty="0" smtClean="0"/>
          </a:p>
          <a:p>
            <a:r>
              <a:rPr lang="en-US" sz="1400" dirty="0" err="1" smtClean="0">
                <a:hlinkClick r:id="rId21"/>
              </a:rPr>
              <a:t>Worldometers</a:t>
            </a:r>
            <a:r>
              <a:rPr lang="en-US" sz="1400" dirty="0"/>
              <a:t>, </a:t>
            </a:r>
            <a:r>
              <a:rPr lang="en-US" sz="1400" dirty="0">
                <a:hlinkClick r:id="rId22"/>
              </a:rPr>
              <a:t>USA Live Stats</a:t>
            </a:r>
            <a:endParaRPr lang="en-US" sz="1400" dirty="0"/>
          </a:p>
          <a:p>
            <a:endParaRPr lang="en-US" sz="1800" i="1" dirty="0"/>
          </a:p>
          <a:p>
            <a:endParaRPr lang="en-US" sz="2000" dirty="0"/>
          </a:p>
        </p:txBody>
      </p:sp>
      <p:sp>
        <p:nvSpPr>
          <p:cNvPr id="5" name="Content Placeholder 4"/>
          <p:cNvSpPr>
            <a:spLocks noGrp="1"/>
          </p:cNvSpPr>
          <p:nvPr>
            <p:ph sz="half" idx="4294967295"/>
          </p:nvPr>
        </p:nvSpPr>
        <p:spPr>
          <a:xfrm>
            <a:off x="6642340" y="2057400"/>
            <a:ext cx="4934309" cy="4800600"/>
          </a:xfrm>
          <a:prstGeom prst="rect">
            <a:avLst/>
          </a:prstGeom>
        </p:spPr>
        <p:txBody>
          <a:bodyPr/>
          <a:lstStyle/>
          <a:p>
            <a:r>
              <a:rPr lang="en-US" sz="1400" dirty="0"/>
              <a:t>Public Opinion:</a:t>
            </a:r>
            <a:r>
              <a:rPr lang="en-US" sz="1400" dirty="0">
                <a:hlinkClick r:id=""/>
              </a:rPr>
              <a:t> </a:t>
            </a:r>
          </a:p>
          <a:p>
            <a:pPr lvl="1"/>
            <a:r>
              <a:rPr lang="en-US" sz="1400" dirty="0">
                <a:hlinkClick r:id=""/>
              </a:rPr>
              <a:t>Gallup Organization</a:t>
            </a:r>
            <a:r>
              <a:rPr lang="en-US" sz="1400" dirty="0"/>
              <a:t> </a:t>
            </a:r>
          </a:p>
          <a:p>
            <a:pPr lvl="1"/>
            <a:r>
              <a:rPr lang="en-US" sz="1400" dirty="0">
                <a:hlinkClick r:id="rId23"/>
              </a:rPr>
              <a:t>National Opinion Research Center</a:t>
            </a:r>
            <a:r>
              <a:rPr lang="en-US" sz="1400" dirty="0"/>
              <a:t> (GSS Explorer)</a:t>
            </a:r>
          </a:p>
          <a:p>
            <a:pPr lvl="1"/>
            <a:r>
              <a:rPr lang="en-US" sz="1400" dirty="0">
                <a:hlinkClick r:id="rId24"/>
              </a:rPr>
              <a:t>Roper Center</a:t>
            </a:r>
            <a:r>
              <a:rPr lang="en-US" sz="1400" dirty="0"/>
              <a:t> (iPoll)</a:t>
            </a:r>
          </a:p>
          <a:p>
            <a:r>
              <a:rPr lang="en-US" sz="1400" dirty="0" smtClean="0">
                <a:hlinkClick r:id="rId25"/>
              </a:rPr>
              <a:t>FedStats</a:t>
            </a:r>
            <a:r>
              <a:rPr lang="en-US" sz="1400" dirty="0" smtClean="0"/>
              <a:t> or Government </a:t>
            </a:r>
            <a:r>
              <a:rPr lang="en-US" sz="1400" dirty="0"/>
              <a:t>Centers such as the </a:t>
            </a:r>
            <a:r>
              <a:rPr lang="en-US" sz="1400" dirty="0">
                <a:hlinkClick r:id="rId26"/>
              </a:rPr>
              <a:t>Census</a:t>
            </a:r>
            <a:r>
              <a:rPr lang="en-US" sz="1400" dirty="0"/>
              <a:t> (American </a:t>
            </a:r>
            <a:r>
              <a:rPr lang="en-US" sz="1400" dirty="0" err="1"/>
              <a:t>FactFinder</a:t>
            </a:r>
            <a:r>
              <a:rPr lang="en-US" sz="1400" dirty="0"/>
              <a:t>), </a:t>
            </a:r>
            <a:r>
              <a:rPr lang="en-US" sz="1400" dirty="0">
                <a:hlinkClick r:id="rId27"/>
              </a:rPr>
              <a:t>NCES</a:t>
            </a:r>
            <a:r>
              <a:rPr lang="en-US" sz="1400" dirty="0"/>
              <a:t>, or </a:t>
            </a:r>
            <a:r>
              <a:rPr lang="en-US" sz="1400" dirty="0">
                <a:hlinkClick r:id="rId28"/>
              </a:rPr>
              <a:t>NCHS</a:t>
            </a:r>
            <a:endParaRPr lang="en-US" sz="1400" dirty="0">
              <a:hlinkClick r:id="rId15"/>
            </a:endParaRPr>
          </a:p>
          <a:p>
            <a:r>
              <a:rPr lang="en-US" sz="1400" dirty="0" smtClean="0"/>
              <a:t>Blogs</a:t>
            </a:r>
          </a:p>
          <a:p>
            <a:pPr lvl="1"/>
            <a:r>
              <a:rPr lang="en-US" sz="1200" dirty="0" smtClean="0">
                <a:hlinkClick r:id="rId29"/>
              </a:rPr>
              <a:t>Data360</a:t>
            </a:r>
            <a:endParaRPr lang="en-US" sz="1200" dirty="0" smtClean="0"/>
          </a:p>
          <a:p>
            <a:pPr lvl="1"/>
            <a:r>
              <a:rPr lang="en-US" sz="1200" dirty="0" smtClean="0">
                <a:hlinkClick r:id="rId30"/>
              </a:rPr>
              <a:t>Data in the News</a:t>
            </a:r>
            <a:endParaRPr lang="en-US" sz="1200" dirty="0"/>
          </a:p>
          <a:p>
            <a:pPr lvl="1"/>
            <a:r>
              <a:rPr lang="en-US" sz="1200" dirty="0">
                <a:hlinkClick r:id="rId31"/>
              </a:rPr>
              <a:t>Equality of Opportunity Project</a:t>
            </a:r>
            <a:endParaRPr lang="en-US" sz="1200" dirty="0"/>
          </a:p>
          <a:p>
            <a:pPr lvl="1"/>
            <a:r>
              <a:rPr lang="en-US" sz="1200" dirty="0">
                <a:hlinkClick r:id="rId32"/>
              </a:rPr>
              <a:t>Floating Sheep</a:t>
            </a:r>
            <a:endParaRPr lang="en-US" sz="1200" dirty="0"/>
          </a:p>
          <a:p>
            <a:pPr lvl="1"/>
            <a:r>
              <a:rPr lang="en-US" sz="1200" dirty="0">
                <a:hlinkClick r:id="rId33"/>
              </a:rPr>
              <a:t>Graphic Detail </a:t>
            </a:r>
            <a:r>
              <a:rPr lang="en-US" sz="1200" dirty="0"/>
              <a:t>(The Economist)</a:t>
            </a:r>
            <a:endParaRPr lang="en-US" sz="1200" dirty="0">
              <a:hlinkClick r:id="rId8"/>
            </a:endParaRPr>
          </a:p>
          <a:p>
            <a:pPr lvl="1"/>
            <a:r>
              <a:rPr lang="en-US" sz="1200" dirty="0" err="1">
                <a:hlinkClick r:id="rId34"/>
              </a:rPr>
              <a:t>ABCNews</a:t>
            </a:r>
            <a:r>
              <a:rPr lang="en-US" sz="1200" dirty="0">
                <a:hlinkClick r:id="rId34"/>
              </a:rPr>
              <a:t> Who’s Counting</a:t>
            </a:r>
            <a:r>
              <a:rPr lang="en-US" sz="1200" dirty="0"/>
              <a:t> (</a:t>
            </a:r>
            <a:r>
              <a:rPr lang="en-US" sz="1200" dirty="0" err="1"/>
              <a:t>Paulos</a:t>
            </a:r>
            <a:r>
              <a:rPr lang="en-US" sz="1200" dirty="0"/>
              <a:t>’ column</a:t>
            </a:r>
            <a:r>
              <a:rPr lang="en-US" sz="1200" dirty="0" smtClean="0"/>
              <a:t>)</a:t>
            </a:r>
          </a:p>
          <a:p>
            <a:pPr lvl="1"/>
            <a:r>
              <a:rPr lang="en-US" sz="1200" dirty="0" smtClean="0">
                <a:hlinkClick r:id="rId35"/>
              </a:rPr>
              <a:t> </a:t>
            </a:r>
            <a:r>
              <a:rPr lang="en-US" sz="1200" dirty="0">
                <a:hlinkClick r:id="rId35"/>
              </a:rPr>
              <a:t>The </a:t>
            </a:r>
            <a:r>
              <a:rPr lang="en-US" sz="1200" dirty="0" err="1">
                <a:hlinkClick r:id="rId35"/>
              </a:rPr>
              <a:t>UpShot</a:t>
            </a:r>
            <a:r>
              <a:rPr lang="en-US" sz="1200" dirty="0">
                <a:hlinkClick r:id="rId35"/>
              </a:rPr>
              <a:t> </a:t>
            </a:r>
            <a:r>
              <a:rPr lang="en-US" sz="1200" dirty="0"/>
              <a:t>(NY Times</a:t>
            </a:r>
            <a:r>
              <a:rPr lang="en-US" sz="1200" dirty="0" smtClean="0"/>
              <a:t>)</a:t>
            </a:r>
            <a:endParaRPr lang="en-US" sz="1200" dirty="0"/>
          </a:p>
          <a:p>
            <a:endParaRPr lang="en-US" sz="2000" dirty="0"/>
          </a:p>
        </p:txBody>
      </p:sp>
    </p:spTree>
    <p:extLst>
      <p:ext uri="{BB962C8B-B14F-4D97-AF65-F5344CB8AC3E}">
        <p14:creationId xmlns:p14="http://schemas.microsoft.com/office/powerpoint/2010/main" val="12432550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052286"/>
            <a:ext cx="10363200" cy="1143000"/>
          </a:xfrm>
        </p:spPr>
        <p:txBody>
          <a:bodyPr/>
          <a:lstStyle/>
          <a:p>
            <a:r>
              <a:rPr lang="en-US" dirty="0" smtClean="0"/>
              <a:t>More Sites (but not exhaustive!)</a:t>
            </a:r>
            <a:endParaRPr lang="en-US" dirty="0"/>
          </a:p>
        </p:txBody>
      </p:sp>
      <p:sp>
        <p:nvSpPr>
          <p:cNvPr id="3" name="Content Placeholder 2"/>
          <p:cNvSpPr>
            <a:spLocks noGrp="1"/>
          </p:cNvSpPr>
          <p:nvPr>
            <p:ph sz="quarter" idx="10"/>
          </p:nvPr>
        </p:nvSpPr>
        <p:spPr/>
        <p:txBody>
          <a:bodyPr/>
          <a:lstStyle/>
          <a:p>
            <a:r>
              <a:rPr lang="en-US" sz="1400" dirty="0" smtClean="0"/>
              <a:t>International</a:t>
            </a:r>
            <a:r>
              <a:rPr lang="en-US" sz="1400" dirty="0"/>
              <a:t>: </a:t>
            </a:r>
          </a:p>
          <a:p>
            <a:pPr lvl="1"/>
            <a:r>
              <a:rPr lang="en-US" sz="1400" dirty="0"/>
              <a:t>UK Data Services </a:t>
            </a:r>
            <a:r>
              <a:rPr lang="en-US" sz="1400" dirty="0">
                <a:hlinkClick r:id="rId3"/>
              </a:rPr>
              <a:t>Teaching with Data</a:t>
            </a:r>
            <a:endParaRPr lang="en-US" sz="1400" dirty="0"/>
          </a:p>
          <a:p>
            <a:pPr lvl="1"/>
            <a:r>
              <a:rPr lang="en-US" sz="1400" dirty="0"/>
              <a:t>European Social Survey </a:t>
            </a:r>
            <a:r>
              <a:rPr lang="en-US" sz="1400" dirty="0" err="1">
                <a:solidFill>
                  <a:srgbClr val="009B9B"/>
                </a:solidFill>
                <a:hlinkClick r:id="rId4"/>
              </a:rPr>
              <a:t>EduNet</a:t>
            </a:r>
            <a:endParaRPr lang="en-US" sz="1400" dirty="0">
              <a:solidFill>
                <a:srgbClr val="009B9B"/>
              </a:solidFill>
            </a:endParaRPr>
          </a:p>
          <a:p>
            <a:pPr lvl="1"/>
            <a:r>
              <a:rPr lang="en-US" sz="1400" dirty="0">
                <a:solidFill>
                  <a:srgbClr val="009B9B"/>
                </a:solidFill>
                <a:hlinkClick r:id="rId5"/>
              </a:rPr>
              <a:t>Statistics </a:t>
            </a:r>
            <a:r>
              <a:rPr lang="en-US" sz="1400" dirty="0" smtClean="0">
                <a:solidFill>
                  <a:srgbClr val="009B9B"/>
                </a:solidFill>
                <a:hlinkClick r:id="rId5"/>
              </a:rPr>
              <a:t>Canada</a:t>
            </a:r>
            <a:endParaRPr lang="en-US" sz="1400" dirty="0" smtClean="0">
              <a:solidFill>
                <a:srgbClr val="009B9B"/>
              </a:solidFill>
            </a:endParaRPr>
          </a:p>
          <a:p>
            <a:pPr lvl="1"/>
            <a:r>
              <a:rPr lang="en-US" sz="1400" dirty="0"/>
              <a:t>UK’s </a:t>
            </a:r>
            <a:r>
              <a:rPr lang="en-US" sz="1400" dirty="0">
                <a:hlinkClick r:id="rId6"/>
              </a:rPr>
              <a:t>The Guardian Data </a:t>
            </a:r>
            <a:r>
              <a:rPr lang="en-US" sz="1400" dirty="0" smtClean="0"/>
              <a:t>(blog) </a:t>
            </a:r>
            <a:r>
              <a:rPr lang="en-US" sz="1400" dirty="0"/>
              <a:t>and </a:t>
            </a:r>
            <a:r>
              <a:rPr lang="en-US" sz="1400" dirty="0" smtClean="0">
                <a:hlinkClick r:id="rId7"/>
              </a:rPr>
              <a:t>visualizations</a:t>
            </a:r>
            <a:endParaRPr lang="en-US" sz="1400" dirty="0" smtClean="0"/>
          </a:p>
          <a:p>
            <a:pPr lvl="1"/>
            <a:r>
              <a:rPr lang="en-US" sz="1400" dirty="0" smtClean="0">
                <a:hlinkClick r:id="rId8"/>
              </a:rPr>
              <a:t>Organisation for Economic Co-operation and Development</a:t>
            </a:r>
            <a:endParaRPr lang="en-US" sz="1400" dirty="0"/>
          </a:p>
          <a:p>
            <a:pPr lvl="1"/>
            <a:endParaRPr lang="en-US" sz="1400" dirty="0">
              <a:solidFill>
                <a:srgbClr val="000000"/>
              </a:solidFill>
            </a:endParaRPr>
          </a:p>
          <a:p>
            <a:r>
              <a:rPr lang="en-US" sz="1400" dirty="0"/>
              <a:t>Professional Development: </a:t>
            </a:r>
          </a:p>
          <a:p>
            <a:pPr lvl="1"/>
            <a:r>
              <a:rPr lang="en-US" sz="1400" dirty="0">
                <a:hlinkClick r:id="rId9"/>
              </a:rPr>
              <a:t>Numeracy Infusion Course for Higher </a:t>
            </a:r>
            <a:r>
              <a:rPr lang="en-US" sz="1400" dirty="0" smtClean="0">
                <a:hlinkClick r:id="rId9"/>
              </a:rPr>
              <a:t>Education</a:t>
            </a:r>
          </a:p>
          <a:p>
            <a:pPr lvl="1"/>
            <a:r>
              <a:rPr lang="en-US" sz="1400" dirty="0" smtClean="0">
                <a:hlinkClick r:id="rId10"/>
              </a:rPr>
              <a:t>National Numeracy Network</a:t>
            </a:r>
            <a:endParaRPr lang="en-US" sz="1400" dirty="0">
              <a:hlinkClick r:id="rId9"/>
            </a:endParaRPr>
          </a:p>
          <a:p>
            <a:pPr lvl="1"/>
            <a:r>
              <a:rPr lang="en-US" sz="1400" dirty="0">
                <a:hlinkClick r:id="rId9"/>
              </a:rPr>
              <a:t>Science Education Resource Center </a:t>
            </a:r>
            <a:r>
              <a:rPr lang="en-US" sz="1400" dirty="0"/>
              <a:t>(Carleton College)</a:t>
            </a:r>
          </a:p>
          <a:p>
            <a:pPr lvl="1"/>
            <a:r>
              <a:rPr lang="en-US" sz="1400" dirty="0">
                <a:hlinkClick r:id="rId11"/>
              </a:rPr>
              <a:t>TeachQR.org</a:t>
            </a:r>
            <a:r>
              <a:rPr lang="en-US" sz="1400" dirty="0"/>
              <a:t> (Lehman College)</a:t>
            </a:r>
          </a:p>
          <a:p>
            <a:pPr lvl="1"/>
            <a:r>
              <a:rPr lang="en-US" sz="1400" dirty="0">
                <a:hlinkClick r:id="rId12"/>
              </a:rPr>
              <a:t>Making Data Meaningful </a:t>
            </a:r>
            <a:r>
              <a:rPr lang="en-US" sz="1400" dirty="0"/>
              <a:t>(United Nations Economic Commission for Europe</a:t>
            </a:r>
            <a:r>
              <a:rPr lang="en-US" sz="1400" dirty="0" smtClean="0"/>
              <a:t>)</a:t>
            </a:r>
            <a:endParaRPr lang="en-US" sz="1400" dirty="0"/>
          </a:p>
        </p:txBody>
      </p:sp>
    </p:spTree>
    <p:extLst>
      <p:ext uri="{BB962C8B-B14F-4D97-AF65-F5344CB8AC3E}">
        <p14:creationId xmlns:p14="http://schemas.microsoft.com/office/powerpoint/2010/main" val="4102491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28778"/>
            <a:ext cx="10363200" cy="1143000"/>
          </a:xfrm>
        </p:spPr>
        <p:txBody>
          <a:bodyPr/>
          <a:lstStyle/>
          <a:p>
            <a:r>
              <a:rPr lang="en-US" dirty="0" smtClean="0"/>
              <a:t>In Short:</a:t>
            </a:r>
            <a:endParaRPr lang="en-US" dirty="0"/>
          </a:p>
        </p:txBody>
      </p:sp>
      <p:sp>
        <p:nvSpPr>
          <p:cNvPr id="3" name="Content Placeholder 2"/>
          <p:cNvSpPr>
            <a:spLocks noGrp="1"/>
          </p:cNvSpPr>
          <p:nvPr>
            <p:ph sz="quarter" idx="10"/>
          </p:nvPr>
        </p:nvSpPr>
        <p:spPr>
          <a:xfrm>
            <a:off x="914400" y="1810110"/>
            <a:ext cx="10363200" cy="4267200"/>
          </a:xfrm>
        </p:spPr>
        <p:txBody>
          <a:bodyPr/>
          <a:lstStyle/>
          <a:p>
            <a:r>
              <a:rPr lang="en-US" dirty="0" smtClean="0"/>
              <a:t>Get students thinking about numbers </a:t>
            </a:r>
            <a:r>
              <a:rPr lang="en-US" i="1" dirty="0" smtClean="0"/>
              <a:t>and their context</a:t>
            </a:r>
            <a:r>
              <a:rPr lang="en-US" dirty="0" smtClean="0"/>
              <a:t> as early and often as possible and they will</a:t>
            </a:r>
          </a:p>
          <a:p>
            <a:pPr lvl="1"/>
            <a:r>
              <a:rPr lang="en-US" dirty="0" smtClean="0"/>
              <a:t>Remember content better</a:t>
            </a:r>
          </a:p>
          <a:p>
            <a:pPr lvl="1"/>
            <a:r>
              <a:rPr lang="en-US" dirty="0" smtClean="0"/>
              <a:t>Be more engaged learners</a:t>
            </a:r>
          </a:p>
          <a:p>
            <a:pPr lvl="1"/>
            <a:r>
              <a:rPr lang="en-US" dirty="0" smtClean="0"/>
              <a:t>Understand why stats/methods are important in the social sciences (even if not going to grad school)</a:t>
            </a:r>
          </a:p>
          <a:p>
            <a:pPr lvl="1"/>
            <a:r>
              <a:rPr lang="en-US" dirty="0" smtClean="0"/>
              <a:t>Develop confidence and quantitative </a:t>
            </a:r>
            <a:r>
              <a:rPr lang="en-US" dirty="0" smtClean="0"/>
              <a:t>literacy</a:t>
            </a:r>
          </a:p>
          <a:p>
            <a:pPr lvl="1"/>
            <a:r>
              <a:rPr lang="en-US" dirty="0" smtClean="0"/>
              <a:t>JOB SKILLS!</a:t>
            </a:r>
            <a:endParaRPr lang="en-US" dirty="0"/>
          </a:p>
        </p:txBody>
      </p:sp>
    </p:spTree>
    <p:extLst>
      <p:ext uri="{BB962C8B-B14F-4D97-AF65-F5344CB8AC3E}">
        <p14:creationId xmlns:p14="http://schemas.microsoft.com/office/powerpoint/2010/main" val="10154347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12800"/>
            <a:ext cx="10363200" cy="1143000"/>
          </a:xfrm>
        </p:spPr>
        <p:txBody>
          <a:bodyPr/>
          <a:lstStyle/>
          <a:p>
            <a:r>
              <a:rPr lang="en-US" dirty="0" smtClean="0"/>
              <a:t>Spotlight on CAU Alum’s Research Experience</a:t>
            </a:r>
            <a:endParaRPr lang="en-US" dirty="0"/>
          </a:p>
        </p:txBody>
      </p:sp>
      <p:sp>
        <p:nvSpPr>
          <p:cNvPr id="3" name="Content Placeholder 2"/>
          <p:cNvSpPr>
            <a:spLocks noGrp="1"/>
          </p:cNvSpPr>
          <p:nvPr>
            <p:ph sz="quarter" idx="10"/>
          </p:nvPr>
        </p:nvSpPr>
        <p:spPr>
          <a:xfrm>
            <a:off x="914400" y="1591128"/>
            <a:ext cx="10363200" cy="729343"/>
          </a:xfrm>
        </p:spPr>
        <p:txBody>
          <a:bodyPr/>
          <a:lstStyle/>
          <a:p>
            <a:r>
              <a:rPr lang="en-US" dirty="0" err="1" smtClean="0"/>
              <a:t>La’Shante</a:t>
            </a:r>
            <a:r>
              <a:rPr lang="en-US" dirty="0" smtClean="0"/>
              <a:t> Grigsby, 2014 ICPSR Summer Intern</a:t>
            </a:r>
            <a:endParaRPr lang="en-US" dirty="0"/>
          </a:p>
        </p:txBody>
      </p:sp>
      <p:pic>
        <p:nvPicPr>
          <p:cNvPr id="1026" name="Picture 2" descr="Poster for La'Shante Grigsby's 2014 I C P S R interns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2523" y="2320471"/>
            <a:ext cx="7172477" cy="4303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082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  Suggestions?</a:t>
            </a:r>
            <a:endParaRPr lang="en-US" dirty="0"/>
          </a:p>
        </p:txBody>
      </p:sp>
      <p:sp>
        <p:nvSpPr>
          <p:cNvPr id="3" name="Content Placeholder 2"/>
          <p:cNvSpPr>
            <a:spLocks noGrp="1"/>
          </p:cNvSpPr>
          <p:nvPr>
            <p:ph sz="quarter" idx="10"/>
          </p:nvPr>
        </p:nvSpPr>
        <p:spPr/>
        <p:txBody>
          <a:bodyPr/>
          <a:lstStyle/>
          <a:p>
            <a:pPr marL="0" indent="0" algn="ctr">
              <a:buNone/>
            </a:pPr>
            <a:r>
              <a:rPr lang="en-US" sz="4000" b="1" dirty="0"/>
              <a:t>Thank You!!!</a:t>
            </a:r>
            <a:endParaRPr lang="en-US" b="1" dirty="0" smtClean="0"/>
          </a:p>
          <a:p>
            <a:pPr marL="0" indent="0" algn="ctr">
              <a:buNone/>
            </a:pPr>
            <a:r>
              <a:rPr lang="en-US" dirty="0" smtClean="0"/>
              <a:t>Lynette Hoelter, PhD</a:t>
            </a:r>
          </a:p>
          <a:p>
            <a:pPr marL="0" indent="0" algn="ctr">
              <a:buNone/>
            </a:pPr>
            <a:r>
              <a:rPr lang="en-US" sz="2800" dirty="0" smtClean="0"/>
              <a:t>Director of Instructional Resources, ICPSR</a:t>
            </a:r>
          </a:p>
          <a:p>
            <a:pPr marL="0" indent="0" algn="ctr">
              <a:buNone/>
            </a:pPr>
            <a:r>
              <a:rPr lang="en-US" sz="2800" dirty="0" smtClean="0">
                <a:hlinkClick r:id="rId3"/>
              </a:rPr>
              <a:t>lhoelter@umich.edu</a:t>
            </a:r>
            <a:endParaRPr lang="en-US" sz="2800" dirty="0"/>
          </a:p>
          <a:p>
            <a:pPr marL="0" indent="0">
              <a:buNone/>
            </a:pPr>
            <a:endParaRPr lang="en-US" dirty="0" smtClean="0"/>
          </a:p>
        </p:txBody>
      </p:sp>
    </p:spTree>
    <p:extLst>
      <p:ext uri="{BB962C8B-B14F-4D97-AF65-F5344CB8AC3E}">
        <p14:creationId xmlns:p14="http://schemas.microsoft.com/office/powerpoint/2010/main" val="259356164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ICPSR-blackbar-presentation (1)">
  <a:themeElements>
    <a:clrScheme name="icpsr-bright">
      <a:dk1>
        <a:srgbClr val="0C266C"/>
      </a:dk1>
      <a:lt1>
        <a:srgbClr val="E7EFFF"/>
      </a:lt1>
      <a:dk2>
        <a:srgbClr val="0C266C"/>
      </a:dk2>
      <a:lt2>
        <a:srgbClr val="A5B3CA"/>
      </a:lt2>
      <a:accent1>
        <a:srgbClr val="405379"/>
      </a:accent1>
      <a:accent2>
        <a:srgbClr val="F76108"/>
      </a:accent2>
      <a:accent3>
        <a:srgbClr val="A50859"/>
      </a:accent3>
      <a:accent4>
        <a:srgbClr val="60246D"/>
      </a:accent4>
      <a:accent5>
        <a:srgbClr val="23636E"/>
      </a:accent5>
      <a:accent6>
        <a:srgbClr val="F99509"/>
      </a:accent6>
      <a:hlink>
        <a:srgbClr val="1654FE"/>
      </a:hlink>
      <a:folHlink>
        <a:srgbClr val="7ABC3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ICPSR_blue_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CPSR_blue_tex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CPSR_blue_tex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CPSR_blue_tex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CPSR_blue_tex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CPSR_blue_tex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CPSR_blue_tex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CPSR_blue_tex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CPSR_blue_tex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CPSR_blue_tex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CPSR_blue_tex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CPSR_blue_tex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5045</TotalTime>
  <Words>2773</Words>
  <Application>Microsoft Office PowerPoint</Application>
  <PresentationFormat>Widescreen</PresentationFormat>
  <Paragraphs>270</Paragraphs>
  <Slides>29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ＭＳ Ｐゴシック</vt:lpstr>
      <vt:lpstr>Arial</vt:lpstr>
      <vt:lpstr>Calibri</vt:lpstr>
      <vt:lpstr>Cambria Math</vt:lpstr>
      <vt:lpstr>Verdana</vt:lpstr>
      <vt:lpstr>1_ICPSR-blackbar-presentation (1)</vt:lpstr>
      <vt:lpstr>Getting Students Hooked on Research Through the Use of Data (For Faculty Already Hooked and Those in Another Boat Altogether)</vt:lpstr>
      <vt:lpstr>Presentation Outline:</vt:lpstr>
      <vt:lpstr>Which statement best describes your relationship to quantitative data? </vt:lpstr>
      <vt:lpstr>Why Use Data in Teaching?  </vt:lpstr>
      <vt:lpstr>Using Data Gets Students Thinking</vt:lpstr>
      <vt:lpstr>All Students Benefit</vt:lpstr>
      <vt:lpstr>Quantitative Literacy (QR, Numeracy, Stat Lit)</vt:lpstr>
      <vt:lpstr>Importance of Quantitative Literacy</vt:lpstr>
      <vt:lpstr>But… how?!?!?!  </vt:lpstr>
      <vt:lpstr>Example Teaching Information</vt:lpstr>
      <vt:lpstr>A Few Easy Ideas</vt:lpstr>
      <vt:lpstr>Smartphone App Downloads</vt:lpstr>
      <vt:lpstr>Data as Content</vt:lpstr>
      <vt:lpstr>Data as Content</vt:lpstr>
      <vt:lpstr>Data as Content</vt:lpstr>
      <vt:lpstr>PowerPoint Presentation</vt:lpstr>
      <vt:lpstr>Data as Content</vt:lpstr>
      <vt:lpstr>Documentation for “Real Life Methods”</vt:lpstr>
      <vt:lpstr>Clarify “Statistics Words” Used in Everyday Language</vt:lpstr>
      <vt:lpstr>More Surveys in Class</vt:lpstr>
      <vt:lpstr>Documentation</vt:lpstr>
      <vt:lpstr>Replicate Published Results</vt:lpstr>
      <vt:lpstr>Data on Exam:</vt:lpstr>
      <vt:lpstr>Students learn to question1</vt:lpstr>
      <vt:lpstr>Websites to Start Your Search</vt:lpstr>
      <vt:lpstr>More Sites (but not exhaustive!)</vt:lpstr>
      <vt:lpstr>In Short:</vt:lpstr>
      <vt:lpstr>Spotlight on CAU Alum’s Research Experience</vt:lpstr>
      <vt:lpstr>Questions?  Comments?  Suggestions?</vt:lpstr>
    </vt:vector>
  </TitlesOfParts>
  <Company>University of Michigan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Students Hooked on Data: A Workshop for Faculty Who Are Already Hooked and Those Who Are in Another Boat Altogether</dc:title>
  <dc:creator>Hoelter, Lynette</dc:creator>
  <cp:lastModifiedBy>Hoelter, Lynette</cp:lastModifiedBy>
  <cp:revision>56</cp:revision>
  <dcterms:created xsi:type="dcterms:W3CDTF">2016-01-25T21:31:02Z</dcterms:created>
  <dcterms:modified xsi:type="dcterms:W3CDTF">2016-09-20T03:36:56Z</dcterms:modified>
</cp:coreProperties>
</file>