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74" r:id="rId1"/>
  </p:sldMasterIdLst>
  <p:notesMasterIdLst>
    <p:notesMasterId r:id="rId69"/>
  </p:notesMasterIdLst>
  <p:sldIdLst>
    <p:sldId id="256" r:id="rId2"/>
    <p:sldId id="257" r:id="rId3"/>
    <p:sldId id="258" r:id="rId4"/>
    <p:sldId id="259" r:id="rId5"/>
    <p:sldId id="260" r:id="rId6"/>
    <p:sldId id="261" r:id="rId7"/>
    <p:sldId id="327" r:id="rId8"/>
    <p:sldId id="263" r:id="rId9"/>
    <p:sldId id="325" r:id="rId10"/>
    <p:sldId id="326" r:id="rId11"/>
    <p:sldId id="266" r:id="rId12"/>
    <p:sldId id="267" r:id="rId13"/>
    <p:sldId id="268" r:id="rId14"/>
    <p:sldId id="269" r:id="rId15"/>
    <p:sldId id="270" r:id="rId16"/>
    <p:sldId id="271" r:id="rId17"/>
    <p:sldId id="324" r:id="rId18"/>
    <p:sldId id="272" r:id="rId19"/>
    <p:sldId id="273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ne Fry" initials="" lastIdx="3" clrIdx="0"/>
  <p:cmAuthor id="1" name="Barry Radler" initials="" lastIdx="5" clrIdx="1"/>
  <p:cmAuthor id="2" name="Amber Leahey" initials="" lastIdx="3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2070" autoAdjust="0"/>
  </p:normalViewPr>
  <p:slideViewPr>
    <p:cSldViewPr snapToGrid="0">
      <p:cViewPr varScale="1">
        <p:scale>
          <a:sx n="112" d="100"/>
          <a:sy n="112" d="100"/>
        </p:scale>
        <p:origin x="160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892500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7498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1283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0453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Shape 175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9945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5923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1" name="Shape 191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2257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7" name="Shape 20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9167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2" name="Shape 232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36625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40" name="Shape 240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8424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Shape 24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385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Shape 25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6" name="Shape 256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1884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64" name="Shape 264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9157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Shape 27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72" name="Shape 272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7918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76691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79" name="Shape 279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50933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0" i="0" u="none" strike="noStrike" cap="none" dirty="0" smtClean="0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Archive metadata ideally suited to describing: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study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catalogue of all the relevant information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outputs (i.e. datasets, publications)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dirty="0" smtClean="0"/>
              <a:t>The r</a:t>
            </a:r>
            <a:r>
              <a:rPr lang="en-GB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elationship to other studies in the same series or research domain</a:t>
            </a:r>
          </a:p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GB" sz="2100" b="0" i="0" u="none" strike="noStrike" cap="none" dirty="0" smtClean="0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Archive metadata not so well suited to: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Fine grained information describing the processes within a study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Relationships to related data in longitudinal studies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Capturing information during the study itself</a:t>
            </a:r>
          </a:p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GB" sz="2100" b="0" i="0" u="none" strike="noStrike" cap="none" dirty="0" smtClean="0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Richer </a:t>
            </a:r>
            <a:r>
              <a:rPr lang="en-GB" dirty="0" smtClean="0">
                <a:solidFill>
                  <a:srgbClr val="498DF1"/>
                </a:solidFill>
              </a:rPr>
              <a:t>m</a:t>
            </a:r>
            <a:r>
              <a:rPr lang="en-GB" sz="2100" b="0" i="0" u="none" strike="noStrike" cap="none" dirty="0" smtClean="0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etadata is required for conducting studies: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can be re-used to generate information for Archives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is more complex to implement – BUT IT IS WORTH IT</a:t>
            </a:r>
          </a:p>
          <a:p>
            <a:pPr marL="857250" marR="0" lvl="2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5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both the S</a:t>
            </a:r>
            <a:r>
              <a:rPr lang="en-GB" dirty="0" smtClean="0"/>
              <a:t>tudies</a:t>
            </a:r>
            <a:r>
              <a:rPr lang="en-GB" sz="15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the Archives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84" name="Shape 284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05038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Shape 30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2" name="Shape 302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6824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</p:spPr>
        <p:txBody>
          <a:bodyPr lIns="89850" tIns="89850" rIns="89850" bIns="89850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9" name="Shape 309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97051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</p:spPr>
        <p:txBody>
          <a:bodyPr lIns="89850" tIns="89850" rIns="89850" bIns="89850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4" name="Shape 324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31823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hape 331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</p:spPr>
        <p:txBody>
          <a:bodyPr lIns="89850" tIns="89850" rIns="89850" bIns="89850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2" name="Shape 332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1851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</p:spPr>
        <p:txBody>
          <a:bodyPr lIns="89850" tIns="89850" rIns="89850" bIns="89850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0" name="Shape 340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3522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</p:spPr>
        <p:txBody>
          <a:bodyPr lIns="89850" tIns="89850" rIns="89850" bIns="89850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6" name="Shape 356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78307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</p:spPr>
        <p:txBody>
          <a:bodyPr lIns="89850" tIns="89850" rIns="89850" bIns="89850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2" name="Shape 362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80683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Shape 368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9" name="Shape 369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  <a:noFill/>
          <a:ln>
            <a:noFill/>
          </a:ln>
        </p:spPr>
        <p:txBody>
          <a:bodyPr lIns="89850" tIns="44925" rIns="89850" bIns="449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http://www.icpsr.umich.edu/icpsrweb/ICPSR/studies?searchSource=find-analyze-home&amp;q=&amp;paging.rows=25&amp;sortBy=5 </a:t>
            </a:r>
          </a:p>
        </p:txBody>
      </p:sp>
      <p:sp>
        <p:nvSpPr>
          <p:cNvPr id="370" name="Shape 370"/>
          <p:cNvSpPr txBox="1">
            <a:spLocks noGrp="1"/>
          </p:cNvSpPr>
          <p:nvPr>
            <p:ph type="sldNum" idx="12"/>
          </p:nvPr>
        </p:nvSpPr>
        <p:spPr>
          <a:xfrm>
            <a:off x="3884121" y="8685862"/>
            <a:ext cx="2972319" cy="458137"/>
          </a:xfrm>
          <a:prstGeom prst="rect">
            <a:avLst/>
          </a:prstGeom>
          <a:noFill/>
          <a:ln>
            <a:noFill/>
          </a:ln>
        </p:spPr>
        <p:txBody>
          <a:bodyPr lIns="89850" tIns="44925" rIns="89850" bIns="449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GB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27</a:t>
            </a:fld>
            <a:endParaRPr lang="en-GB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68738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Shape 375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</p:spPr>
        <p:txBody>
          <a:bodyPr lIns="89850" tIns="89850" rIns="89850" bIns="89850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6" name="Shape 376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78943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Shape 382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</p:spPr>
        <p:txBody>
          <a:bodyPr lIns="89850" tIns="89850" rIns="89850" bIns="89850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3" name="Shape 38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9298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Shape 388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</p:spPr>
        <p:txBody>
          <a:bodyPr lIns="89850" tIns="89850" rIns="89850" bIns="89850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9" name="Shape 389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68162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Shape 395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</p:spPr>
        <p:txBody>
          <a:bodyPr lIns="89850" tIns="89850" rIns="89850" bIns="89850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6" name="Shape 396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80375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Shape 401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</p:spPr>
        <p:txBody>
          <a:bodyPr lIns="89850" tIns="89850" rIns="89850" bIns="89850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2" name="Shape 402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385219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Shape 410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</p:spPr>
        <p:txBody>
          <a:bodyPr lIns="89850" tIns="89850" rIns="89850" bIns="89850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1" name="Shape 411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79560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Shape 416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7" name="Shape 417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  <a:noFill/>
          <a:ln>
            <a:noFill/>
          </a:ln>
        </p:spPr>
        <p:txBody>
          <a:bodyPr lIns="89850" tIns="44925" rIns="89850" bIns="44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 </a:t>
            </a:r>
            <a:r>
              <a:rPr lang="en-GB" sz="1200" b="0" i="0" u="none" strike="noStrike" cap="none">
                <a:solidFill>
                  <a:srgbClr val="0C266C"/>
                </a:solidFill>
                <a:latin typeface="Calibri"/>
                <a:ea typeface="Calibri"/>
                <a:cs typeface="Calibri"/>
                <a:sym typeface="Calibri"/>
              </a:rPr>
              <a:t>http://www.icpsr.umich.edu/icpsrweb/ICPSR/studies/34366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Shape 418"/>
          <p:cNvSpPr txBox="1">
            <a:spLocks noGrp="1"/>
          </p:cNvSpPr>
          <p:nvPr>
            <p:ph type="sldNum" idx="12"/>
          </p:nvPr>
        </p:nvSpPr>
        <p:spPr>
          <a:xfrm>
            <a:off x="3884121" y="8685862"/>
            <a:ext cx="2972319" cy="458137"/>
          </a:xfrm>
          <a:prstGeom prst="rect">
            <a:avLst/>
          </a:prstGeom>
          <a:noFill/>
          <a:ln>
            <a:noFill/>
          </a:ln>
        </p:spPr>
        <p:txBody>
          <a:bodyPr lIns="89850" tIns="44925" rIns="89850" bIns="449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GB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34</a:t>
            </a:fld>
            <a:endParaRPr lang="en-GB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627507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Shape 423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</p:spPr>
        <p:txBody>
          <a:bodyPr lIns="89850" tIns="89850" rIns="89850" bIns="89850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24" name="Shape 424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71378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Shape 433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</p:spPr>
        <p:txBody>
          <a:bodyPr lIns="89850" tIns="89850" rIns="89850" bIns="89850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34" name="Shape 434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17814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Shape 440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</p:spPr>
        <p:txBody>
          <a:bodyPr lIns="89850" tIns="89850" rIns="89850" bIns="89850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41" name="Shape 441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36095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Shape 447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</p:spPr>
        <p:txBody>
          <a:bodyPr lIns="89850" tIns="89850" rIns="89850" bIns="89850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48" name="Shape 448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835116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hape 45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54" name="Shape 454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  <a:noFill/>
          <a:ln>
            <a:noFill/>
          </a:ln>
        </p:spPr>
        <p:txBody>
          <a:bodyPr lIns="89850" tIns="44925" rIns="89850" bIns="44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 </a:t>
            </a:r>
            <a:r>
              <a:rPr lang="en-GB" sz="1200" b="0" i="0" u="none" strike="noStrike" cap="none">
                <a:solidFill>
                  <a:srgbClr val="0C266C"/>
                </a:solidFill>
                <a:latin typeface="Calibri"/>
                <a:ea typeface="Calibri"/>
                <a:cs typeface="Calibri"/>
                <a:sym typeface="Calibri"/>
              </a:rPr>
              <a:t>http://www.icpsr.umich.edu/icpsrweb/ICPSR/studies/34366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Shape 455"/>
          <p:cNvSpPr txBox="1">
            <a:spLocks noGrp="1"/>
          </p:cNvSpPr>
          <p:nvPr>
            <p:ph type="sldNum" idx="12"/>
          </p:nvPr>
        </p:nvSpPr>
        <p:spPr>
          <a:xfrm>
            <a:off x="3884121" y="8685862"/>
            <a:ext cx="2972319" cy="458137"/>
          </a:xfrm>
          <a:prstGeom prst="rect">
            <a:avLst/>
          </a:prstGeom>
          <a:noFill/>
          <a:ln>
            <a:noFill/>
          </a:ln>
        </p:spPr>
        <p:txBody>
          <a:bodyPr lIns="89850" tIns="44925" rIns="89850" bIns="449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39</a:t>
            </a:fld>
            <a:endParaRPr lang="en-GB"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6754173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Shape 461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62" name="Shape 462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  <a:noFill/>
          <a:ln>
            <a:noFill/>
          </a:ln>
        </p:spPr>
        <p:txBody>
          <a:bodyPr lIns="89850" tIns="44925" rIns="89850" bIns="44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 </a:t>
            </a:r>
            <a:r>
              <a:rPr lang="en-GB" sz="1200" b="0" i="0" u="none" strike="noStrike" cap="none">
                <a:solidFill>
                  <a:srgbClr val="0C266C"/>
                </a:solidFill>
                <a:latin typeface="Calibri"/>
                <a:ea typeface="Calibri"/>
                <a:cs typeface="Calibri"/>
                <a:sym typeface="Calibri"/>
              </a:rPr>
              <a:t>http://www.icpsr.umich.edu/icpsrweb/ICPSR/studies/34366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Shape 463"/>
          <p:cNvSpPr txBox="1">
            <a:spLocks noGrp="1"/>
          </p:cNvSpPr>
          <p:nvPr>
            <p:ph type="sldNum" idx="12"/>
          </p:nvPr>
        </p:nvSpPr>
        <p:spPr>
          <a:xfrm>
            <a:off x="3884121" y="8685862"/>
            <a:ext cx="2972319" cy="458137"/>
          </a:xfrm>
          <a:prstGeom prst="rect">
            <a:avLst/>
          </a:prstGeom>
          <a:noFill/>
          <a:ln>
            <a:noFill/>
          </a:ln>
        </p:spPr>
        <p:txBody>
          <a:bodyPr lIns="89850" tIns="44925" rIns="89850" bIns="449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40</a:t>
            </a:fld>
            <a:endParaRPr lang="en-GB"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9975364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Shape 469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</p:spPr>
        <p:txBody>
          <a:bodyPr lIns="89850" tIns="89850" rIns="89850" bIns="89850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70" name="Shape 470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905848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Shape 47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76" name="Shape 476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  <a:noFill/>
          <a:ln>
            <a:noFill/>
          </a:ln>
        </p:spPr>
        <p:txBody>
          <a:bodyPr lIns="89850" tIns="44925" rIns="89850" bIns="449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Shape 477"/>
          <p:cNvSpPr txBox="1">
            <a:spLocks noGrp="1"/>
          </p:cNvSpPr>
          <p:nvPr>
            <p:ph type="sldNum" idx="12"/>
          </p:nvPr>
        </p:nvSpPr>
        <p:spPr>
          <a:xfrm>
            <a:off x="3884121" y="8685862"/>
            <a:ext cx="2972319" cy="458137"/>
          </a:xfrm>
          <a:prstGeom prst="rect">
            <a:avLst/>
          </a:prstGeom>
          <a:noFill/>
          <a:ln>
            <a:noFill/>
          </a:ln>
        </p:spPr>
        <p:txBody>
          <a:bodyPr lIns="89850" tIns="44925" rIns="89850" bIns="449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42</a:t>
            </a:fld>
            <a:endParaRPr lang="en-GB"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3412813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Shape 48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4" name="Shape 484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  <a:noFill/>
          <a:ln>
            <a:noFill/>
          </a:ln>
        </p:spPr>
        <p:txBody>
          <a:bodyPr lIns="89850" tIns="44925" rIns="89850" bIns="449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Shape 485"/>
          <p:cNvSpPr txBox="1">
            <a:spLocks noGrp="1"/>
          </p:cNvSpPr>
          <p:nvPr>
            <p:ph type="sldNum" idx="12"/>
          </p:nvPr>
        </p:nvSpPr>
        <p:spPr>
          <a:xfrm>
            <a:off x="3884121" y="8685862"/>
            <a:ext cx="2972319" cy="458137"/>
          </a:xfrm>
          <a:prstGeom prst="rect">
            <a:avLst/>
          </a:prstGeom>
          <a:noFill/>
          <a:ln>
            <a:noFill/>
          </a:ln>
        </p:spPr>
        <p:txBody>
          <a:bodyPr lIns="89850" tIns="44925" rIns="89850" bIns="449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43</a:t>
            </a:fld>
            <a:endParaRPr lang="en-GB"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2580627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Shape 490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91" name="Shape 491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  <a:noFill/>
          <a:ln>
            <a:noFill/>
          </a:ln>
        </p:spPr>
        <p:txBody>
          <a:bodyPr lIns="89850" tIns="44925" rIns="89850" bIns="449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Shape 492"/>
          <p:cNvSpPr txBox="1">
            <a:spLocks noGrp="1"/>
          </p:cNvSpPr>
          <p:nvPr>
            <p:ph type="sldNum" idx="12"/>
          </p:nvPr>
        </p:nvSpPr>
        <p:spPr>
          <a:xfrm>
            <a:off x="3884121" y="8685862"/>
            <a:ext cx="2972319" cy="458137"/>
          </a:xfrm>
          <a:prstGeom prst="rect">
            <a:avLst/>
          </a:prstGeom>
          <a:noFill/>
          <a:ln>
            <a:noFill/>
          </a:ln>
        </p:spPr>
        <p:txBody>
          <a:bodyPr lIns="89850" tIns="44925" rIns="89850" bIns="449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44</a:t>
            </a:fld>
            <a:endParaRPr lang="en-GB"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3164604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Shape 497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Shape 49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-GB"/>
              <a:t>This rich metadata, including variable-level metadata, can be used to power tools for finding, comparing, and harmonizing data.  This is a crosswalk for data from the American National Election Study (ANES) and the General Social Survey (GSS) (created with NSF 1229957). 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9" name="Shape 499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79250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Shape 504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</p:spPr>
        <p:txBody>
          <a:bodyPr lIns="89850" tIns="89850" rIns="89850" bIns="89850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05" name="Shape 50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362462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Shape 510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1" name="Shape 511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  <a:noFill/>
          <a:ln>
            <a:noFill/>
          </a:ln>
        </p:spPr>
        <p:txBody>
          <a:bodyPr lIns="89850" tIns="44925" rIns="89850" bIns="449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Shape 512"/>
          <p:cNvSpPr txBox="1">
            <a:spLocks noGrp="1"/>
          </p:cNvSpPr>
          <p:nvPr>
            <p:ph type="sldNum" idx="12"/>
          </p:nvPr>
        </p:nvSpPr>
        <p:spPr>
          <a:xfrm>
            <a:off x="3884121" y="8685862"/>
            <a:ext cx="2972319" cy="458137"/>
          </a:xfrm>
          <a:prstGeom prst="rect">
            <a:avLst/>
          </a:prstGeom>
          <a:noFill/>
          <a:ln>
            <a:noFill/>
          </a:ln>
        </p:spPr>
        <p:txBody>
          <a:bodyPr lIns="89850" tIns="44925" rIns="89850" bIns="449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47</a:t>
            </a:fld>
            <a:endParaRPr lang="en-GB"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8542662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Shape 518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</p:spPr>
        <p:txBody>
          <a:bodyPr lIns="89850" tIns="89850" rIns="89850" bIns="89850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19" name="Shape 519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718544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Shape 524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</p:spPr>
        <p:txBody>
          <a:bodyPr lIns="89850" tIns="89850" rIns="89850" bIns="89850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25" name="Shape 52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0555216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Shape 532"/>
          <p:cNvSpPr txBox="1">
            <a:spLocks noGrp="1"/>
          </p:cNvSpPr>
          <p:nvPr>
            <p:ph type="body" idx="1"/>
          </p:nvPr>
        </p:nvSpPr>
        <p:spPr>
          <a:xfrm>
            <a:off x="685800" y="4400002"/>
            <a:ext cx="5486400" cy="3600997"/>
          </a:xfrm>
          <a:prstGeom prst="rect">
            <a:avLst/>
          </a:prstGeom>
        </p:spPr>
        <p:txBody>
          <a:bodyPr lIns="89850" tIns="89850" rIns="89850" bIns="89850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33" name="Shape 53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289088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Shape 53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0" name="Shape 540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249172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Shape 54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5" name="Shape 54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703785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Shape 55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53" name="Shape 55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093497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Shape 56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61" name="Shape 561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166205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Shape 56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68" name="Shape 568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175138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Shape 574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75" name="Shape 57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Shape 576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56</a:t>
            </a:fld>
            <a:endParaRPr lang="en-GB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152790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Shape 58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86" name="Shape 586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6028585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Shape 59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94" name="Shape 594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907739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Shape 60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01" name="Shape 601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048490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Shape 60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08" name="Shape 608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217805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Shape 61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15" name="Shape 61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520669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Shape 621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Shape 62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23" name="Shape 623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31072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Shape 630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Shape 63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32" name="Shape 632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39066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Shape 63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39" name="Shape 639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103515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Shape 644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45" name="Shape 64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survey process, especially on large scale longitudinal studies, involves many actors / organizations, reducing information loss between them is critical to increasing quality and reducing costs</a:t>
            </a:r>
          </a:p>
        </p:txBody>
      </p:sp>
      <p:sp>
        <p:nvSpPr>
          <p:cNvPr id="646" name="Shape 646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65</a:t>
            </a:fld>
            <a:endParaRPr lang="en-GB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845554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Shape 652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53" name="Shape 65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do something with this, we need ……</a:t>
            </a:r>
          </a:p>
        </p:txBody>
      </p:sp>
      <p:sp>
        <p:nvSpPr>
          <p:cNvPr id="654" name="Shape 654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66</a:t>
            </a:fld>
            <a:endParaRPr lang="en-GB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921884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Shape 66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61" name="Shape 661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97145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ctrTitle"/>
          </p:nvPr>
        </p:nvSpPr>
        <p:spPr>
          <a:xfrm>
            <a:off x="1143000" y="1122362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-38100" algn="l" rtl="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pic" idx="2"/>
          </p:nvPr>
        </p:nvSpPr>
        <p:spPr>
          <a:xfrm>
            <a:off x="5580112" y="5516389"/>
            <a:ext cx="1296143" cy="10809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-171450" algn="l" rtl="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556783" y="6333134"/>
            <a:ext cx="548700" cy="5250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 sz="1300">
                <a:solidFill>
                  <a:schemeClr val="dk1"/>
                </a:solidFill>
              </a:rPr>
              <a:t>‹#›</a:t>
            </a:fld>
            <a:endParaRPr lang="en-GB" sz="1300"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623887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75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375"/>
              </a:spcBef>
              <a:buClr>
                <a:srgbClr val="888888"/>
              </a:buClr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375"/>
              </a:spcBef>
              <a:buClr>
                <a:srgbClr val="888888"/>
              </a:buClr>
              <a:buFont typeface="Arial"/>
              <a:buNone/>
              <a:defRPr sz="13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375"/>
              </a:spcBef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375"/>
              </a:spcBef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375"/>
              </a:spcBef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375"/>
              </a:spcBef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375"/>
              </a:spcBef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375"/>
              </a:spcBef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-38100" algn="l" rtl="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-38100" algn="l" rtl="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629841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-38100" algn="l" rtl="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0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35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0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-38100" algn="l" rtl="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3887391" y="987425"/>
            <a:ext cx="4629150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-19050" algn="l" rtl="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4350" marR="0" lvl="1" indent="-381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2" name="Shape 72"/>
          <p:cNvSpPr>
            <a:spLocks noGrp="1"/>
          </p:cNvSpPr>
          <p:nvPr>
            <p:ph type="pic" idx="2"/>
          </p:nvPr>
        </p:nvSpPr>
        <p:spPr>
          <a:xfrm>
            <a:off x="3887391" y="987425"/>
            <a:ext cx="4629150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 rot="5400000">
            <a:off x="2396330" y="57943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-38100" algn="l" rtl="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-38100" algn="l" rtl="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-38100" algn="l" rtl="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Shape 1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942337" y="365126"/>
            <a:ext cx="2573013" cy="85457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cpsr.umich.edu/icpsrweb/deposit/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cpsr.umich.edu/icpsrweb/ICPSR/index.jsp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cpsr.umich.edu/icpsrweb/ICPSR/studies/34366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doi.org/10.3886/ICPSR34366.v1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verse.harvard.edu/dataverse/icpsr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doi.org/10.3886/ICPSR35630.v1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oi.org/10.3886/ICPSR35630.v1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cpsr.umich.edu/icpsrweb/ICPSR/ssvd/index.jsp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oi.org/10.3886/ICPSR35630.v1" TargetMode="Externa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cpsr.umich.edu/icpsrweb/NADAC/studies?q=gender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cpsr.umich.edu/icpsrweb/NADAC/ssvd/variables?q=gender" TargetMode="Externa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://ddialliance.org" TargetMode="Externa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ctrTitle"/>
          </p:nvPr>
        </p:nvSpPr>
        <p:spPr>
          <a:xfrm>
            <a:off x="1143000" y="1122372"/>
            <a:ext cx="6858000" cy="1917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800" b="1"/>
              <a:t>A DDI Primer:</a:t>
            </a:r>
          </a:p>
        </p:txBody>
      </p:sp>
      <p:sp>
        <p:nvSpPr>
          <p:cNvPr id="158" name="Shape 158"/>
          <p:cNvSpPr txBox="1">
            <a:spLocks noGrp="1"/>
          </p:cNvSpPr>
          <p:nvPr>
            <p:ph type="subTitle" idx="1"/>
          </p:nvPr>
        </p:nvSpPr>
        <p:spPr>
          <a:xfrm>
            <a:off x="1143000" y="3040279"/>
            <a:ext cx="6858000" cy="2226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GB" sz="2800" b="1"/>
              <a:t>An Overview and Examples of DDI in Action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1400" b="1"/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GB" sz="1400" b="1"/>
              <a:t>Barry Radler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GB" sz="1400"/>
              <a:t>Distinguished Researcher (UW-Madison Institute on Aging)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GB" sz="1400" b="1"/>
              <a:t>Jared Lyle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GB" sz="1400"/>
              <a:t>Director (DDI Alliance) and Archivist (ICPSR)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GB" sz="1400" b="1"/>
              <a:t>Jon Johnson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GB" sz="1400"/>
              <a:t>Senior Database Manager (Centre for Longitudinal Studies, UCL)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Overview</a:t>
            </a:r>
          </a:p>
        </p:txBody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</a:pPr>
            <a:r>
              <a:rPr lang="en-GB"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Barriers to </a:t>
            </a:r>
            <a:r>
              <a:rPr lang="en-GB"/>
              <a:t>s</a:t>
            </a:r>
            <a:r>
              <a:rPr lang="en-GB"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haring </a:t>
            </a:r>
            <a:r>
              <a:rPr lang="en-GB"/>
              <a:t>d</a:t>
            </a:r>
            <a:r>
              <a:rPr lang="en-GB"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ata and </a:t>
            </a:r>
            <a:r>
              <a:rPr lang="en-GB"/>
              <a:t>m</a:t>
            </a:r>
            <a:r>
              <a:rPr lang="en-GB"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etadata</a:t>
            </a:r>
          </a:p>
          <a:p>
            <a:pPr marL="171450" marR="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</a:pPr>
            <a:r>
              <a:rPr lang="en-GB"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DDI: </a:t>
            </a:r>
            <a:r>
              <a:rPr lang="en-GB" sz="21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n-GB"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/>
              <a:t>m</a:t>
            </a:r>
            <a:r>
              <a:rPr lang="en-GB"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etadata </a:t>
            </a:r>
            <a:r>
              <a:rPr lang="en-GB"/>
              <a:t>s</a:t>
            </a:r>
            <a:r>
              <a:rPr lang="en-GB"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tandard for Social Science</a:t>
            </a:r>
          </a:p>
          <a:p>
            <a:pPr marL="171450" marR="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</a:pPr>
            <a:r>
              <a:rPr lang="en-GB"/>
              <a:t>DDI use case with a data archive</a:t>
            </a:r>
          </a:p>
          <a:p>
            <a:pPr marR="0" lvl="1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</a:pPr>
            <a:r>
              <a:rPr lang="en-GB"/>
              <a:t>ICPSR archive </a:t>
            </a:r>
          </a:p>
          <a:p>
            <a:pPr marL="171450" marR="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</a:pPr>
            <a:r>
              <a:rPr lang="en-GB"/>
              <a:t>DDI u</a:t>
            </a:r>
            <a:r>
              <a:rPr lang="en-GB"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</a:t>
            </a:r>
            <a:r>
              <a:rPr lang="en-GB"/>
              <a:t>c</a:t>
            </a:r>
            <a:r>
              <a:rPr lang="en-GB"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ases in research projects: 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</a:pPr>
            <a:r>
              <a:rPr lang="en-GB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MIDUS portal 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</a:pPr>
            <a:r>
              <a:rPr lang="en-GB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CLOSER  portal</a:t>
            </a:r>
          </a:p>
          <a:p>
            <a:pPr marL="171450" marR="0" lvl="0" indent="-171450" algn="l" rtl="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ct val="100000"/>
              <a:buFont typeface="Arial"/>
            </a:pPr>
            <a:r>
              <a:rPr lang="en-GB"/>
              <a:t>DDI </a:t>
            </a:r>
            <a:r>
              <a:rPr lang="en-GB"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Takeaways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title"/>
          </p:nvPr>
        </p:nvSpPr>
        <p:spPr>
          <a:xfrm>
            <a:off x="695325" y="21558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Barriers to Sharing Data and Metadata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497204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3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Barriers to sharing data and metadata</a:t>
            </a:r>
          </a:p>
        </p:txBody>
      </p:sp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628649" y="1712598"/>
            <a:ext cx="7705724" cy="469200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498DF1"/>
              </a:buClr>
              <a:buSzPct val="25000"/>
              <a:buFont typeface="Arial"/>
              <a:buNone/>
            </a:pPr>
            <a:r>
              <a:rPr lang="en-GB" sz="2350" b="0" i="0" u="none" strike="noStrike" cap="none" dirty="0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Data are meaningless without metadata</a:t>
            </a:r>
          </a:p>
          <a:p>
            <a:pPr marL="514350" marR="0" lvl="1" indent="-158750" algn="l" rtl="0">
              <a:lnSpc>
                <a:spcPct val="7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require good documentation for understanding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title"/>
          </p:nvPr>
        </p:nvSpPr>
        <p:spPr>
          <a:xfrm>
            <a:off x="257425" y="345575"/>
            <a:ext cx="7886700" cy="1325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b="1"/>
              <a:t>Metadata are like punctuation</a:t>
            </a:r>
          </a:p>
        </p:txBody>
      </p:sp>
      <p:pic>
        <p:nvPicPr>
          <p:cNvPr id="186" name="Shape 1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62114"/>
            <a:ext cx="9143998" cy="369302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b="1"/>
              <a:t>...for your data</a:t>
            </a:r>
          </a:p>
        </p:txBody>
      </p:sp>
      <p:pic>
        <p:nvPicPr>
          <p:cNvPr id="194" name="Shape 1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40547"/>
            <a:ext cx="9144000" cy="481745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0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4971900" cy="132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GB" sz="3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Barriers to sharing data and metadata</a:t>
            </a:r>
          </a:p>
        </p:txBody>
      </p:sp>
      <p:sp>
        <p:nvSpPr>
          <p:cNvPr id="6" name="Shape 202"/>
          <p:cNvSpPr txBox="1">
            <a:spLocks noGrp="1"/>
          </p:cNvSpPr>
          <p:nvPr>
            <p:ph type="body" idx="1"/>
          </p:nvPr>
        </p:nvSpPr>
        <p:spPr>
          <a:xfrm>
            <a:off x="628649" y="1712598"/>
            <a:ext cx="7705800" cy="469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498DF1"/>
              </a:buClr>
              <a:buSzPct val="25000"/>
              <a:buFont typeface="Arial"/>
              <a:buNone/>
            </a:pPr>
            <a:r>
              <a:rPr lang="en-GB" sz="2300" b="0" i="0" u="none" strike="noStrike" cap="none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Different agencies and clients have different systems</a:t>
            </a:r>
          </a:p>
          <a:p>
            <a:pPr marL="457200" marR="0" lvl="0" indent="-330200" algn="l" rtl="0">
              <a:lnSpc>
                <a:spcPct val="7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Taking over a survey from another agency often requires re-inputting everything</a:t>
            </a:r>
          </a:p>
          <a:p>
            <a:pPr marL="457200" marR="0" lvl="0" indent="-330200" algn="l" rtl="0">
              <a:lnSpc>
                <a:spcPct val="7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Questionnaire specification quality and format differences</a:t>
            </a:r>
          </a:p>
          <a:p>
            <a:pPr marL="457200" marR="0" lvl="0" indent="-330200" algn="l" rtl="0">
              <a:lnSpc>
                <a:spcPct val="7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Different clients have different requirements</a:t>
            </a:r>
          </a:p>
        </p:txBody>
      </p:sp>
      <p:sp>
        <p:nvSpPr>
          <p:cNvPr id="7" name="Slide Number Placeholder 1"/>
          <p:cNvSpPr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099"/>
          </a:xfrm>
        </p:spPr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0772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 </a:t>
            </a:r>
          </a:p>
        </p:txBody>
      </p:sp>
      <p:pic>
        <p:nvPicPr>
          <p:cNvPr id="210" name="Shape 2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6024" y="1322300"/>
            <a:ext cx="6840300" cy="52221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17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4971900" cy="132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GB" sz="33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Barriers to sharing data and metadata</a:t>
            </a:r>
          </a:p>
        </p:txBody>
      </p:sp>
      <p:sp>
        <p:nvSpPr>
          <p:cNvPr id="9" name="Shape 218"/>
          <p:cNvSpPr txBox="1">
            <a:spLocks noGrp="1"/>
          </p:cNvSpPr>
          <p:nvPr>
            <p:ph type="body" idx="1"/>
          </p:nvPr>
        </p:nvSpPr>
        <p:spPr>
          <a:xfrm>
            <a:off x="628649" y="1712598"/>
            <a:ext cx="7705800" cy="469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498DF1"/>
              </a:buClr>
              <a:buSzPct val="25000"/>
              <a:buFont typeface="Arial"/>
              <a:buNone/>
            </a:pPr>
            <a:r>
              <a:rPr lang="en-GB" sz="2300" b="0" i="0" u="none" strike="noStrike" cap="none" dirty="0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Barriers are also internal within organisations</a:t>
            </a:r>
          </a:p>
          <a:p>
            <a:pPr marL="457200" marR="0" lvl="0" indent="-330200" algn="l" rtl="0">
              <a:lnSpc>
                <a:spcPct val="7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Different disciplines have different attitudes to what is most important</a:t>
            </a:r>
          </a:p>
          <a:p>
            <a:pPr marL="457200" marR="0" lvl="0" indent="-330200" algn="l" rtl="0">
              <a:lnSpc>
                <a:spcPct val="7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Different departments speak different languages</a:t>
            </a:r>
          </a:p>
          <a:p>
            <a:pPr marL="457200" marR="0" lvl="0" indent="-330200" algn="l" rtl="0">
              <a:lnSpc>
                <a:spcPct val="7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Communication is always an issue</a:t>
            </a: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099"/>
          </a:xfrm>
        </p:spPr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5682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2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GB"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Talking about the same thing…</a:t>
            </a:r>
          </a:p>
        </p:txBody>
      </p:sp>
      <p:sp>
        <p:nvSpPr>
          <p:cNvPr id="6" name="Shape 226"/>
          <p:cNvSpPr txBox="1">
            <a:spLocks noGrp="1"/>
          </p:cNvSpPr>
          <p:nvPr>
            <p:ph type="body" idx="1"/>
          </p:nvPr>
        </p:nvSpPr>
        <p:spPr>
          <a:xfrm>
            <a:off x="628650" y="2267225"/>
            <a:ext cx="4404900" cy="4351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171450" marR="0" lvl="0" indent="-44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hierarchical linear models</a:t>
            </a:r>
          </a:p>
          <a:p>
            <a:pPr marL="171450" marR="0" lvl="0" indent="-44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hierarchical models </a:t>
            </a:r>
          </a:p>
          <a:p>
            <a:pPr marL="171450" marR="0" lvl="0" indent="-44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mixed models</a:t>
            </a:r>
          </a:p>
          <a:p>
            <a:pPr marL="171450" marR="0" lvl="0" indent="-44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nested models</a:t>
            </a:r>
          </a:p>
          <a:p>
            <a:pPr marL="171450" marR="0" lvl="0" indent="-44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clustering models</a:t>
            </a:r>
          </a:p>
          <a:p>
            <a:pPr marL="171450" marR="0" lvl="0" indent="-44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generalized estimating equations</a:t>
            </a:r>
          </a:p>
          <a:p>
            <a:pPr marL="171450" marR="0" lvl="0" indent="-44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Bayesian hierarchical models</a:t>
            </a:r>
          </a:p>
        </p:txBody>
      </p:sp>
      <p:sp>
        <p:nvSpPr>
          <p:cNvPr id="7" name="Shape 228"/>
          <p:cNvSpPr txBox="1"/>
          <p:nvPr/>
        </p:nvSpPr>
        <p:spPr>
          <a:xfrm>
            <a:off x="1739590" y="1613427"/>
            <a:ext cx="5269500" cy="523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en-GB" sz="2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Synonyms for Multi-Level Models </a:t>
            </a:r>
          </a:p>
        </p:txBody>
      </p:sp>
      <p:sp>
        <p:nvSpPr>
          <p:cNvPr id="8" name="Shape 229"/>
          <p:cNvSpPr txBox="1">
            <a:spLocks/>
          </p:cNvSpPr>
          <p:nvPr/>
        </p:nvSpPr>
        <p:spPr>
          <a:xfrm>
            <a:off x="4485100" y="2267225"/>
            <a:ext cx="4404900" cy="4351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71450" marR="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-44450"/>
            <a:r>
              <a:rPr lang="en-GB" smtClean="0"/>
              <a:t>random coefficient models </a:t>
            </a:r>
          </a:p>
          <a:p>
            <a:pPr indent="-44450"/>
            <a:r>
              <a:rPr lang="en-GB" smtClean="0"/>
              <a:t>random effects models</a:t>
            </a:r>
          </a:p>
          <a:p>
            <a:pPr>
              <a:spcBef>
                <a:spcPts val="0"/>
              </a:spcBef>
            </a:pPr>
            <a:r>
              <a:rPr lang="en-GB" smtClean="0"/>
              <a:t>random parameter models</a:t>
            </a:r>
          </a:p>
          <a:p>
            <a:pPr indent="-44450"/>
            <a:r>
              <a:rPr lang="en-GB" smtClean="0"/>
              <a:t>split-plot designs</a:t>
            </a:r>
          </a:p>
          <a:p>
            <a:pPr indent="-44450"/>
            <a:r>
              <a:rPr lang="en-GB" smtClean="0"/>
              <a:t>subject specific models</a:t>
            </a:r>
          </a:p>
          <a:p>
            <a:pPr indent="-44450"/>
            <a:r>
              <a:rPr lang="en-GB" smtClean="0"/>
              <a:t>variance component models</a:t>
            </a:r>
          </a:p>
          <a:p>
            <a:pPr indent="-44450"/>
            <a:r>
              <a:rPr lang="en-GB" smtClean="0"/>
              <a:t>variance heterogeneity</a:t>
            </a:r>
            <a:endParaRPr lang="en-GB"/>
          </a:p>
        </p:txBody>
      </p:sp>
      <p:sp>
        <p:nvSpPr>
          <p:cNvPr id="9" name="Slide Number Placeholder 1"/>
          <p:cNvSpPr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099"/>
          </a:xfrm>
        </p:spPr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6840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>
            <a:spLocks noGrp="1"/>
          </p:cNvSpPr>
          <p:nvPr>
            <p:ph type="title"/>
          </p:nvPr>
        </p:nvSpPr>
        <p:spPr>
          <a:xfrm>
            <a:off x="695325" y="21558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DDI: 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3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n-GB"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Metadata Standard </a:t>
            </a:r>
            <a:br>
              <a:rPr lang="en-GB"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Social Science</a:t>
            </a:r>
          </a:p>
        </p:txBody>
      </p:sp>
      <p:sp>
        <p:nvSpPr>
          <p:cNvPr id="236" name="Shape 236"/>
          <p:cNvSpPr/>
          <p:nvPr/>
        </p:nvSpPr>
        <p:spPr>
          <a:xfrm>
            <a:off x="2226275" y="4219399"/>
            <a:ext cx="4572000" cy="1162500"/>
          </a:xfrm>
          <a:prstGeom prst="rect">
            <a:avLst/>
          </a:prstGeom>
          <a:noFill/>
          <a:ln w="952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133350" marR="0" lvl="0" indent="-63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en-GB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Data Documentation Initiative is an international standard for </a:t>
            </a:r>
          </a:p>
          <a:p>
            <a:pPr marL="133350" marR="0" lvl="0" indent="-63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en-GB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describing social science metadata </a:t>
            </a:r>
          </a:p>
          <a:p>
            <a:pPr marL="133350" marR="0" lvl="0" indent="-63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en-GB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 distributed network environments.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81737" y="153451"/>
            <a:ext cx="7886700" cy="1325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/>
              <a:t>DDI Adopters</a:t>
            </a:r>
          </a:p>
        </p:txBody>
      </p:sp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317041" y="1825625"/>
            <a:ext cx="8216092" cy="435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dirty="0"/>
              <a:t>DDI is being used in </a:t>
            </a:r>
            <a:r>
              <a:rPr lang="en-GB" u="sng" dirty="0"/>
              <a:t>over 80 countries</a:t>
            </a:r>
            <a:r>
              <a:rPr lang="en-GB" dirty="0"/>
              <a:t> around the world.  Major projects producing DDI include:</a:t>
            </a:r>
          </a:p>
          <a:p>
            <a:pPr lvl="0">
              <a:spcBef>
                <a:spcPts val="0"/>
              </a:spcBef>
              <a:buNone/>
            </a:pPr>
            <a:endParaRPr sz="1000" dirty="0"/>
          </a:p>
          <a:p>
            <a:pPr marL="457200" lvl="0" indent="-228600" rtl="0">
              <a:spcBef>
                <a:spcPts val="0"/>
              </a:spcBef>
            </a:pPr>
            <a:r>
              <a:rPr lang="en-GB" dirty="0"/>
              <a:t>CLOSER - UK longitudinal studies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dirty="0"/>
              <a:t>Consortium of European Social Science Data Archives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dirty="0"/>
              <a:t>German </a:t>
            </a:r>
            <a:r>
              <a:rPr lang="en-GB" dirty="0" err="1"/>
              <a:t>Microcensus</a:t>
            </a:r>
            <a:r>
              <a:rPr lang="en-GB" dirty="0"/>
              <a:t> Data Archive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dirty="0"/>
              <a:t>International Household Survey Network (IHSN)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dirty="0"/>
              <a:t>Midlife in the U.S. (MIDUS) longitudinal study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dirty="0"/>
              <a:t>Statistics Canada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dirty="0"/>
              <a:t>Statistics Denmark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dirty="0"/>
              <a:t>U.S. Bureau of </a:t>
            </a:r>
            <a:r>
              <a:rPr lang="en-GB" dirty="0" err="1"/>
              <a:t>Labor</a:t>
            </a:r>
            <a:r>
              <a:rPr lang="en-GB" dirty="0"/>
              <a:t> Statistics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dirty="0" smtClean="0"/>
              <a:t>Inter-university </a:t>
            </a:r>
            <a:r>
              <a:rPr lang="en-GB" dirty="0"/>
              <a:t>Consortium for Political and Social Research (ICPSR)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title"/>
          </p:nvPr>
        </p:nvSpPr>
        <p:spPr>
          <a:xfrm>
            <a:off x="683150" y="3560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3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use it?</a:t>
            </a:r>
          </a:p>
        </p:txBody>
      </p:sp>
      <p:sp>
        <p:nvSpPr>
          <p:cNvPr id="251" name="Shape 251"/>
          <p:cNvSpPr txBox="1"/>
          <p:nvPr/>
        </p:nvSpPr>
        <p:spPr>
          <a:xfrm>
            <a:off x="749425" y="1828800"/>
            <a:ext cx="7556400" cy="3146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R="0" lvl="0" algn="l" rtl="0">
              <a:spcBef>
                <a:spcPts val="525"/>
              </a:spcBef>
              <a:spcAft>
                <a:spcPts val="0"/>
              </a:spcAft>
              <a:buNone/>
            </a:pPr>
            <a:r>
              <a:rPr lang="en-GB" sz="2300" b="0" i="0" u="none" strike="noStrike" cap="none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Advantages:</a:t>
            </a:r>
          </a:p>
          <a:p>
            <a:pPr marL="457200" marR="0" lvl="0" indent="-323850" algn="l" rtl="0"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●"/>
            </a:pPr>
            <a:r>
              <a:rPr lang="en-GB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Free and Open Standard (XML)</a:t>
            </a:r>
          </a:p>
          <a:p>
            <a:pPr marL="914400" marR="0" lvl="1" indent="-323850" algn="l" rtl="0"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○"/>
            </a:pPr>
            <a:r>
              <a:rPr lang="en-GB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Introduces a common communication protocol to research processes</a:t>
            </a:r>
          </a:p>
          <a:p>
            <a:pPr marL="457200" marR="0" lvl="0" indent="-323850" algn="l" rtl="0"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●"/>
            </a:pPr>
            <a:r>
              <a:rPr lang="en-GB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Increases transparency across systems and software</a:t>
            </a:r>
          </a:p>
          <a:p>
            <a:pPr marL="457200" marR="0" lvl="0" indent="-323850" algn="l" rtl="0"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●"/>
            </a:pPr>
            <a:r>
              <a:rPr lang="en-GB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Interoperates with other standards such as DataCite and Dublin Core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b="1"/>
              <a:t>Benefits of using DDI</a:t>
            </a:r>
          </a:p>
        </p:txBody>
      </p:sp>
      <p:sp>
        <p:nvSpPr>
          <p:cNvPr id="259" name="Shape 259"/>
          <p:cNvSpPr txBox="1">
            <a:spLocks noGrp="1"/>
          </p:cNvSpPr>
          <p:nvPr>
            <p:ph type="body" idx="1"/>
          </p:nvPr>
        </p:nvSpPr>
        <p:spPr>
          <a:xfrm>
            <a:off x="628650" y="1493475"/>
            <a:ext cx="7886700" cy="435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rtl="0">
              <a:lnSpc>
                <a:spcPct val="100000"/>
              </a:lnSpc>
              <a:spcBef>
                <a:spcPts val="413"/>
              </a:spcBef>
              <a:buNone/>
            </a:pPr>
            <a:r>
              <a:rPr lang="en-GB" sz="2300">
                <a:solidFill>
                  <a:srgbClr val="498DF1"/>
                </a:solidFill>
              </a:rPr>
              <a:t>Makes research data:</a:t>
            </a:r>
          </a:p>
          <a:p>
            <a:pPr marL="914400" lvl="0" indent="-3556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en-GB" sz="2000" b="1" i="1"/>
              <a:t>Independently understandable</a:t>
            </a:r>
          </a:p>
          <a:p>
            <a:pPr marL="1371600" lvl="1" indent="-32385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en-GB" sz="1500"/>
              <a:t>To secondary users without data provider responding to individual queries</a:t>
            </a:r>
          </a:p>
          <a:p>
            <a:pPr marL="1371600" lvl="1" indent="-32385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en-GB" sz="1500"/>
              <a:t>Critical information about research data is identified with standard ‘tags’</a:t>
            </a:r>
          </a:p>
          <a:p>
            <a:pPr marL="457200" lvl="0" rtl="0">
              <a:lnSpc>
                <a:spcPct val="100000"/>
              </a:lnSpc>
              <a:spcBef>
                <a:spcPts val="0"/>
              </a:spcBef>
              <a:buNone/>
            </a:pPr>
            <a:endParaRPr sz="1500"/>
          </a:p>
          <a:p>
            <a:pPr marL="914400" lvl="0" indent="-355600" rtl="0">
              <a:lnSpc>
                <a:spcPct val="100000"/>
              </a:lnSpc>
              <a:spcBef>
                <a:spcPts val="375"/>
              </a:spcBef>
              <a:buSzPct val="100000"/>
            </a:pPr>
            <a:r>
              <a:rPr lang="en-GB" sz="2000" b="1" i="1"/>
              <a:t>Machine-actionable</a:t>
            </a:r>
          </a:p>
          <a:p>
            <a:pPr marL="1371600" lvl="1" indent="-323850" rtl="0">
              <a:lnSpc>
                <a:spcPct val="100000"/>
              </a:lnSpc>
              <a:spcBef>
                <a:spcPts val="375"/>
              </a:spcBef>
              <a:buSzPct val="100000"/>
            </a:pPr>
            <a:r>
              <a:rPr lang="en-GB" sz="1500"/>
              <a:t>Reduce manual processes or transcription between steps of systems</a:t>
            </a:r>
          </a:p>
          <a:p>
            <a:pPr marL="1371600" lvl="1" indent="-323850" rtl="0">
              <a:lnSpc>
                <a:spcPct val="100000"/>
              </a:lnSpc>
              <a:spcBef>
                <a:spcPts val="375"/>
              </a:spcBef>
              <a:buSzPct val="100000"/>
            </a:pPr>
            <a:r>
              <a:rPr lang="en-GB" sz="1500"/>
              <a:t>Increase </a:t>
            </a:r>
            <a:r>
              <a:rPr lang="en-GB" sz="1500" b="1"/>
              <a:t>transparency </a:t>
            </a:r>
            <a:r>
              <a:rPr lang="en-GB" sz="1500"/>
              <a:t>within and between organisations</a:t>
            </a:r>
          </a:p>
          <a:p>
            <a:pPr marL="1371600" lvl="1" indent="-323850" rtl="0">
              <a:lnSpc>
                <a:spcPct val="70000"/>
              </a:lnSpc>
              <a:spcBef>
                <a:spcPts val="0"/>
              </a:spcBef>
              <a:buSzPct val="100000"/>
            </a:pPr>
            <a:r>
              <a:rPr lang="en-GB" sz="1500"/>
              <a:t>Data require metadata for structured reuse throughout the data lifecycle</a:t>
            </a:r>
          </a:p>
          <a:p>
            <a:pPr marL="0" lvl="0" indent="0" rtl="0">
              <a:lnSpc>
                <a:spcPct val="100000"/>
              </a:lnSpc>
              <a:spcBef>
                <a:spcPts val="375"/>
              </a:spcBef>
              <a:buNone/>
            </a:pPr>
            <a:endParaRPr sz="2000" b="1" i="1"/>
          </a:p>
          <a:p>
            <a:pPr marL="914400" lvl="0" indent="-355600" rtl="0">
              <a:lnSpc>
                <a:spcPct val="100000"/>
              </a:lnSpc>
              <a:spcBef>
                <a:spcPts val="375"/>
              </a:spcBef>
              <a:buSzPct val="100000"/>
            </a:pPr>
            <a:r>
              <a:rPr lang="en-GB" sz="2000" b="1" i="1"/>
              <a:t>Discoverable, Dynamic, Interactive! </a:t>
            </a:r>
          </a:p>
          <a:p>
            <a:pPr marL="914400" marR="0" lvl="0" indent="0" algn="l" rtl="0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/>
              <a:t>Before DDI ...</a:t>
            </a:r>
          </a:p>
        </p:txBody>
      </p:sp>
      <p:sp>
        <p:nvSpPr>
          <p:cNvPr id="267" name="Shape 26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3800"/>
              </a:spcBef>
              <a:buNone/>
            </a:pPr>
            <a:r>
              <a:rPr lang="en-GB" sz="2000">
                <a:solidFill>
                  <a:srgbClr val="498DF1"/>
                </a:solidFill>
                <a:latin typeface="Verdana"/>
                <a:ea typeface="Verdana"/>
                <a:cs typeface="Verdana"/>
                <a:sym typeface="Verdana"/>
              </a:rPr>
              <a:t>Example:</a:t>
            </a:r>
          </a:p>
          <a:p>
            <a:pPr marL="0" lvl="0" indent="0" rtl="0">
              <a:lnSpc>
                <a:spcPct val="120000"/>
              </a:lnSpc>
              <a:spcBef>
                <a:spcPts val="3800"/>
              </a:spcBef>
              <a:buNone/>
            </a:pPr>
            <a:r>
              <a:rPr lang="en-GB" sz="1400">
                <a:solidFill>
                  <a:srgbClr val="434343"/>
                </a:solidFill>
                <a:latin typeface="Verdana"/>
                <a:ea typeface="Verdana"/>
                <a:cs typeface="Verdana"/>
                <a:sym typeface="Verdana"/>
              </a:rPr>
              <a:t>And now a few questions about you…</a:t>
            </a:r>
          </a:p>
          <a:p>
            <a:pPr marL="0" lvl="0" indent="0" rtl="0">
              <a:lnSpc>
                <a:spcPct val="120000"/>
              </a:lnSpc>
              <a:spcBef>
                <a:spcPts val="1900"/>
              </a:spcBef>
              <a:buNone/>
            </a:pPr>
            <a:r>
              <a:rPr lang="en-GB" sz="1400">
                <a:solidFill>
                  <a:srgbClr val="434343"/>
                </a:solidFill>
                <a:latin typeface="Verdana"/>
                <a:ea typeface="Verdana"/>
                <a:cs typeface="Verdana"/>
                <a:sym typeface="Verdana"/>
              </a:rPr>
              <a:t>At present, how satisfied are you with your LIFE? Would you say A LOT, SOMEWHAT, A LITTLE, or NOT AT ALL</a:t>
            </a:r>
          </a:p>
          <a:p>
            <a:pPr marL="0" lvl="0" indent="0" rtl="0">
              <a:lnSpc>
                <a:spcPct val="120000"/>
              </a:lnSpc>
              <a:spcBef>
                <a:spcPts val="1900"/>
              </a:spcBef>
              <a:buNone/>
            </a:pPr>
            <a:r>
              <a:rPr lang="en-GB" sz="1400">
                <a:solidFill>
                  <a:srgbClr val="434343"/>
                </a:solidFill>
                <a:latin typeface="Verdana"/>
                <a:ea typeface="Verdana"/>
                <a:cs typeface="Verdana"/>
                <a:sym typeface="Verdana"/>
              </a:rPr>
              <a:t>1. A LOT</a:t>
            </a:r>
          </a:p>
          <a:p>
            <a:pPr marL="0" lvl="0" indent="0" rtl="0">
              <a:lnSpc>
                <a:spcPct val="120000"/>
              </a:lnSpc>
              <a:spcBef>
                <a:spcPts val="1900"/>
              </a:spcBef>
              <a:buNone/>
            </a:pPr>
            <a:r>
              <a:rPr lang="en-GB" sz="1400">
                <a:solidFill>
                  <a:srgbClr val="434343"/>
                </a:solidFill>
                <a:latin typeface="Verdana"/>
                <a:ea typeface="Verdana"/>
                <a:cs typeface="Verdana"/>
                <a:sym typeface="Verdana"/>
              </a:rPr>
              <a:t>2. SOMEWHAT</a:t>
            </a:r>
          </a:p>
          <a:p>
            <a:pPr marL="0" lvl="0" indent="0" rtl="0">
              <a:lnSpc>
                <a:spcPct val="120000"/>
              </a:lnSpc>
              <a:spcBef>
                <a:spcPts val="1900"/>
              </a:spcBef>
              <a:buNone/>
            </a:pPr>
            <a:r>
              <a:rPr lang="en-GB" sz="1400">
                <a:solidFill>
                  <a:srgbClr val="434343"/>
                </a:solidFill>
                <a:latin typeface="Verdana"/>
                <a:ea typeface="Verdana"/>
                <a:cs typeface="Verdana"/>
                <a:sym typeface="Verdana"/>
              </a:rPr>
              <a:t>3. A LITTLE</a:t>
            </a:r>
          </a:p>
          <a:p>
            <a:pPr marL="0" lvl="0" indent="0" rtl="0">
              <a:lnSpc>
                <a:spcPct val="120000"/>
              </a:lnSpc>
              <a:spcBef>
                <a:spcPts val="1900"/>
              </a:spcBef>
              <a:buNone/>
            </a:pPr>
            <a:r>
              <a:rPr lang="en-GB" sz="1400">
                <a:solidFill>
                  <a:srgbClr val="434343"/>
                </a:solidFill>
                <a:latin typeface="Verdana"/>
                <a:ea typeface="Verdana"/>
                <a:cs typeface="Verdana"/>
                <a:sym typeface="Verdana"/>
              </a:rPr>
              <a:t>4. NOT AT ALL</a:t>
            </a:r>
          </a:p>
          <a:p>
            <a:pPr lvl="0" rtl="0">
              <a:spcBef>
                <a:spcPts val="0"/>
              </a:spcBef>
              <a:buNone/>
            </a:pPr>
            <a:endParaRPr sz="14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/>
              <a:t>After DDI ...</a:t>
            </a:r>
          </a:p>
        </p:txBody>
      </p:sp>
      <p:pic>
        <p:nvPicPr>
          <p:cNvPr id="275" name="Shape 2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0425" y="1488874"/>
            <a:ext cx="5164175" cy="508077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document, many uses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545" y="1690688"/>
            <a:ext cx="6410910" cy="4843676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cx="http://schemas.microsoft.com/office/drawing/2014/chartex" xmlns:w16se="http://schemas.microsoft.com/office/word/2015/wordml/symex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</p:spTree>
    <p:extLst>
      <p:ext uri="{BB962C8B-B14F-4D97-AF65-F5344CB8AC3E}">
        <p14:creationId xmlns:p14="http://schemas.microsoft.com/office/powerpoint/2010/main" val="3001099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 txBox="1">
            <a:spLocks noGrp="1"/>
          </p:cNvSpPr>
          <p:nvPr>
            <p:ph type="ctrTitle"/>
          </p:nvPr>
        </p:nvSpPr>
        <p:spPr>
          <a:xfrm>
            <a:off x="1143000" y="1122362"/>
            <a:ext cx="6858000" cy="2387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DDI </a:t>
            </a:r>
            <a:r>
              <a:rPr lang="en-GB" b="1"/>
              <a:t>Use Case with a 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b="1"/>
              <a:t>Data Archive</a:t>
            </a:r>
          </a:p>
        </p:txBody>
      </p:sp>
      <p:sp>
        <p:nvSpPr>
          <p:cNvPr id="2" name="Rectangle 1"/>
          <p:cNvSpPr/>
          <p:nvPr/>
        </p:nvSpPr>
        <p:spPr>
          <a:xfrm>
            <a:off x="2286000" y="4330158"/>
            <a:ext cx="4572000" cy="2862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1" algn="ctr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</a:pPr>
            <a:r>
              <a:rPr lang="en-GB" dirty="0" smtClean="0">
                <a:solidFill>
                  <a:schemeClr val="bg1">
                    <a:lumMod val="65000"/>
                  </a:schemeClr>
                </a:solidFill>
                <a:ea typeface="Calibri"/>
              </a:rPr>
              <a:t>[Several 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  <a:ea typeface="Calibri"/>
              </a:rPr>
              <a:t>examples originally from Mary </a:t>
            </a:r>
            <a:r>
              <a:rPr lang="en-GB" dirty="0" err="1" smtClean="0">
                <a:solidFill>
                  <a:schemeClr val="bg1">
                    <a:lumMod val="65000"/>
                  </a:schemeClr>
                </a:solidFill>
                <a:ea typeface="Calibri"/>
              </a:rPr>
              <a:t>Vardigan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  <a:ea typeface="Calibri"/>
              </a:rPr>
              <a:t>]</a:t>
            </a:r>
            <a:endParaRPr lang="en-GB" sz="1800" dirty="0">
              <a:solidFill>
                <a:schemeClr val="bg1">
                  <a:lumMod val="6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0" i="0" u="none" strike="noStrike" cap="none" dirty="0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Archives are driven by metadata standards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dirty="0"/>
              <a:t>They</a:t>
            </a:r>
            <a:r>
              <a:rPr lang="en-GB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allow all information to be consistently described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dirty="0"/>
              <a:t>They</a:t>
            </a:r>
            <a:r>
              <a:rPr lang="en-GB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allow straight-forward search and discovery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dirty="0"/>
              <a:t>T</a:t>
            </a:r>
            <a:r>
              <a:rPr lang="en-GB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 same information can be re-used in different ways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is transportable information for use by different organizations</a:t>
            </a:r>
          </a:p>
          <a:p>
            <a:pPr marL="457200" marR="0" lvl="0" algn="l" rtl="0">
              <a:lnSpc>
                <a:spcPct val="90000"/>
              </a:lnSpc>
              <a:spcBef>
                <a:spcPts val="375"/>
              </a:spcBef>
              <a:buNone/>
            </a:pPr>
            <a:endParaRPr dirty="0"/>
          </a:p>
          <a:p>
            <a:pPr marL="457200" marR="0" lvl="0" algn="l" rtl="0">
              <a:lnSpc>
                <a:spcPct val="90000"/>
              </a:lnSpc>
              <a:spcBef>
                <a:spcPts val="375"/>
              </a:spcBef>
              <a:buNone/>
            </a:pPr>
            <a:endParaRPr dirty="0"/>
          </a:p>
        </p:txBody>
      </p:sp>
      <p:pic>
        <p:nvPicPr>
          <p:cNvPr id="289" name="Shape 28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3312" y="4211755"/>
            <a:ext cx="4838700" cy="17334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0" name="Picture 6" descr="Image result for icps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547507"/>
            <a:ext cx="2936760" cy="521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b="1"/>
              <a:t>Metadata at ICPSR</a:t>
            </a:r>
          </a:p>
        </p:txBody>
      </p:sp>
      <p:sp>
        <p:nvSpPr>
          <p:cNvPr id="305" name="Shape 30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8124652" cy="435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-69850" rtl="0">
              <a:lnSpc>
                <a:spcPct val="115000"/>
              </a:lnSpc>
              <a:spcBef>
                <a:spcPts val="70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GB" sz="2800" dirty="0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GB" sz="2800" dirty="0">
                <a:solidFill>
                  <a:srgbClr val="498DF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2800" dirty="0">
                <a:solidFill>
                  <a:srgbClr val="498DF1"/>
                </a:solidFill>
              </a:rPr>
              <a:t>ICPSR has over 8000 studies, each with study-level and variable-level metadata</a:t>
            </a:r>
          </a:p>
          <a:p>
            <a:pPr marL="0" lvl="0" indent="-69850">
              <a:lnSpc>
                <a:spcPct val="115000"/>
              </a:lnSpc>
              <a:spcBef>
                <a:spcPts val="700"/>
              </a:spcBef>
              <a:buClr>
                <a:schemeClr val="dk1"/>
              </a:buClr>
              <a:buSzPct val="39285"/>
              <a:buFont typeface="Arial"/>
              <a:buNone/>
            </a:pPr>
            <a:endParaRPr sz="2800" dirty="0">
              <a:solidFill>
                <a:srgbClr val="498DF1"/>
              </a:solidFill>
            </a:endParaRPr>
          </a:p>
          <a:p>
            <a:pPr marL="0" lvl="0" indent="-69850" rtl="0">
              <a:lnSpc>
                <a:spcPct val="115000"/>
              </a:lnSpc>
              <a:spcBef>
                <a:spcPts val="70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GB" sz="2800" dirty="0">
                <a:solidFill>
                  <a:srgbClr val="498DF1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GB" sz="2800" dirty="0">
                <a:solidFill>
                  <a:srgbClr val="498DF1"/>
                </a:solidFill>
              </a:rPr>
              <a:t>ICPSR uses the Data Documentation Initiative (DDI-C) metadata standard</a:t>
            </a:r>
          </a:p>
          <a:p>
            <a:pPr marL="0" lvl="0" indent="-69850">
              <a:lnSpc>
                <a:spcPct val="115000"/>
              </a:lnSpc>
              <a:spcBef>
                <a:spcPts val="700"/>
              </a:spcBef>
              <a:buClr>
                <a:schemeClr val="dk1"/>
              </a:buClr>
              <a:buSzPct val="39285"/>
              <a:buFont typeface="Arial"/>
              <a:buNone/>
            </a:pPr>
            <a:endParaRPr sz="2800" dirty="0">
              <a:solidFill>
                <a:srgbClr val="498DF1"/>
              </a:solidFill>
            </a:endParaRPr>
          </a:p>
          <a:p>
            <a:pPr marL="0" lvl="0" indent="-69850">
              <a:lnSpc>
                <a:spcPct val="115000"/>
              </a:lnSpc>
              <a:spcBef>
                <a:spcPts val="70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GB" sz="2800" dirty="0">
                <a:solidFill>
                  <a:srgbClr val="498DF1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GB" sz="2800" dirty="0">
                <a:solidFill>
                  <a:srgbClr val="498DF1"/>
                </a:solidFill>
              </a:rPr>
              <a:t>DDI XML drives much of the site functionality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hape 311"/>
          <p:cNvSpPr txBox="1">
            <a:spLocks noGrp="1"/>
          </p:cNvSpPr>
          <p:nvPr>
            <p:ph type="title"/>
          </p:nvPr>
        </p:nvSpPr>
        <p:spPr>
          <a:xfrm>
            <a:off x="229075" y="2747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Generating DDI Metadata at ICPSR</a:t>
            </a:r>
          </a:p>
        </p:txBody>
      </p:sp>
      <p:sp>
        <p:nvSpPr>
          <p:cNvPr id="312" name="Shape 312"/>
          <p:cNvSpPr/>
          <p:nvPr/>
        </p:nvSpPr>
        <p:spPr>
          <a:xfrm>
            <a:off x="4105500" y="2120993"/>
            <a:ext cx="1959000" cy="10395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447EB2"/>
              </a:gs>
              <a:gs pos="100000">
                <a:srgbClr val="FFFFFF"/>
              </a:gs>
            </a:gsLst>
            <a:lin ang="5400000" scaled="0"/>
          </a:gradFill>
          <a:ln w="9525" cap="flat" cmpd="sng">
            <a:solidFill>
              <a:srgbClr val="4A7EB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DDI Study Description</a:t>
            </a:r>
            <a:br>
              <a:rPr lang="en-GB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(XML)</a:t>
            </a:r>
          </a:p>
        </p:txBody>
      </p:sp>
      <p:cxnSp>
        <p:nvCxnSpPr>
          <p:cNvPr id="313" name="Shape 313"/>
          <p:cNvCxnSpPr/>
          <p:nvPr/>
        </p:nvCxnSpPr>
        <p:spPr>
          <a:xfrm rot="10800000" flipH="1">
            <a:off x="2615947" y="2577562"/>
            <a:ext cx="1489500" cy="1163700"/>
          </a:xfrm>
          <a:prstGeom prst="straightConnector1">
            <a:avLst/>
          </a:prstGeom>
          <a:noFill/>
          <a:ln w="25400" cap="flat" cmpd="sng">
            <a:solidFill>
              <a:srgbClr val="B94805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314" name="Shape 314"/>
          <p:cNvSpPr/>
          <p:nvPr/>
        </p:nvSpPr>
        <p:spPr>
          <a:xfrm>
            <a:off x="447900" y="2887630"/>
            <a:ext cx="2168100" cy="1707299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447EB2"/>
              </a:gs>
              <a:gs pos="100000">
                <a:srgbClr val="FFFFFF"/>
              </a:gs>
            </a:gsLst>
            <a:lin ang="5400000" scaled="0"/>
          </a:gradFill>
          <a:ln w="9525" cap="flat" cmpd="sng">
            <a:solidFill>
              <a:srgbClr val="4A7EB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Deposit Form:</a:t>
            </a:r>
            <a:br>
              <a:rPr lang="en-GB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Upload data (SPSS) &amp; Documentation</a:t>
            </a:r>
            <a:br>
              <a:rPr lang="en-GB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(Word, PDF)</a:t>
            </a:r>
          </a:p>
        </p:txBody>
      </p:sp>
      <p:sp>
        <p:nvSpPr>
          <p:cNvPr id="315" name="Shape 315"/>
          <p:cNvSpPr/>
          <p:nvPr/>
        </p:nvSpPr>
        <p:spPr>
          <a:xfrm>
            <a:off x="4088373" y="4631850"/>
            <a:ext cx="1959000" cy="1036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447EB2"/>
              </a:gs>
              <a:gs pos="100000">
                <a:srgbClr val="FFFFFF"/>
              </a:gs>
            </a:gsLst>
            <a:lin ang="5400000" scaled="0"/>
          </a:gradFill>
          <a:ln w="9525" cap="flat" cmpd="sng">
            <a:solidFill>
              <a:srgbClr val="4A7EB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DDI Variables Description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(XML)</a:t>
            </a:r>
          </a:p>
        </p:txBody>
      </p:sp>
      <p:sp>
        <p:nvSpPr>
          <p:cNvPr id="316" name="Shape 316"/>
          <p:cNvSpPr/>
          <p:nvPr/>
        </p:nvSpPr>
        <p:spPr>
          <a:xfrm>
            <a:off x="612485" y="4631839"/>
            <a:ext cx="2196300" cy="783300"/>
          </a:xfrm>
          <a:prstGeom prst="round2DiagRect">
            <a:avLst>
              <a:gd name="adj1" fmla="val 16667"/>
              <a:gd name="adj2" fmla="val 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182880" marR="0" lvl="0" indent="-18288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Codebook</a:t>
            </a:r>
          </a:p>
          <a:p>
            <a:pPr marL="182880" marR="0" lvl="0" indent="-18288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Questionnaire</a:t>
            </a:r>
          </a:p>
        </p:txBody>
      </p:sp>
      <p:sp>
        <p:nvSpPr>
          <p:cNvPr id="317" name="Shape 317"/>
          <p:cNvSpPr/>
          <p:nvPr/>
        </p:nvSpPr>
        <p:spPr>
          <a:xfrm>
            <a:off x="6047460" y="1671299"/>
            <a:ext cx="2925300" cy="1464300"/>
          </a:xfrm>
          <a:prstGeom prst="round2DiagRect">
            <a:avLst>
              <a:gd name="adj1" fmla="val 16667"/>
              <a:gd name="adj2" fmla="val 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182880" marR="0" lvl="0" indent="-18288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Deposit form is core</a:t>
            </a:r>
          </a:p>
          <a:p>
            <a:pPr marL="182880" marR="0" lvl="0" indent="-18288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processors and librarians enhance record</a:t>
            </a:r>
          </a:p>
        </p:txBody>
      </p:sp>
      <p:sp>
        <p:nvSpPr>
          <p:cNvPr id="318" name="Shape 318"/>
          <p:cNvSpPr/>
          <p:nvPr/>
        </p:nvSpPr>
        <p:spPr>
          <a:xfrm>
            <a:off x="6064585" y="4180485"/>
            <a:ext cx="2917800" cy="1804800"/>
          </a:xfrm>
          <a:prstGeom prst="round2DiagRect">
            <a:avLst>
              <a:gd name="adj1" fmla="val 16667"/>
              <a:gd name="adj2" fmla="val 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182880" marR="0" lvl="0" indent="-18288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Produced through internal tool that uses SPSS and SDA with question text</a:t>
            </a:r>
          </a:p>
        </p:txBody>
      </p:sp>
      <p:cxnSp>
        <p:nvCxnSpPr>
          <p:cNvPr id="319" name="Shape 319"/>
          <p:cNvCxnSpPr>
            <a:stCxn id="314" idx="3"/>
            <a:endCxn id="315" idx="1"/>
          </p:cNvCxnSpPr>
          <p:nvPr/>
        </p:nvCxnSpPr>
        <p:spPr>
          <a:xfrm>
            <a:off x="2616000" y="3741280"/>
            <a:ext cx="1472400" cy="1408800"/>
          </a:xfrm>
          <a:prstGeom prst="straightConnector1">
            <a:avLst/>
          </a:prstGeom>
          <a:noFill/>
          <a:ln w="25400" cap="flat" cmpd="sng">
            <a:solidFill>
              <a:srgbClr val="B94805"/>
            </a:solidFill>
            <a:prstDash val="solid"/>
            <a:round/>
            <a:headEnd type="none" w="med" len="med"/>
            <a:tailEnd type="stealth" w="lg" len="lg"/>
          </a:ln>
        </p:spPr>
      </p:cxnSp>
      <p:pic>
        <p:nvPicPr>
          <p:cNvPr id="320" name="Shape 3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25443" y="3111897"/>
            <a:ext cx="1219200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 txBox="1"/>
          <p:nvPr/>
        </p:nvSpPr>
        <p:spPr>
          <a:xfrm>
            <a:off x="5715000" y="1676400"/>
            <a:ext cx="3200399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C266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27" name="Shape 3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36650" y="1349449"/>
            <a:ext cx="4670700" cy="4977300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Shape 328"/>
          <p:cNvSpPr/>
          <p:nvPr/>
        </p:nvSpPr>
        <p:spPr>
          <a:xfrm>
            <a:off x="2864661" y="6488657"/>
            <a:ext cx="4419600" cy="36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http://www.icpsr.umich.edu/icpsrweb/deposit/</a:t>
            </a:r>
            <a:r>
              <a:rPr lang="en-GB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Study-level DDI Elements</a:t>
            </a:r>
          </a:p>
        </p:txBody>
      </p:sp>
      <p:sp>
        <p:nvSpPr>
          <p:cNvPr id="335" name="Shape 335"/>
          <p:cNvSpPr txBox="1">
            <a:spLocks noGrp="1"/>
          </p:cNvSpPr>
          <p:nvPr>
            <p:ph type="body" idx="2"/>
          </p:nvPr>
        </p:nvSpPr>
        <p:spPr>
          <a:xfrm>
            <a:off x="457200" y="1219200"/>
            <a:ext cx="4040187" cy="49069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Title, Alternate Title</a:t>
            </a: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Study Number</a:t>
            </a: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Principal Investigator</a:t>
            </a: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Funding</a:t>
            </a: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Bibliographic Citation</a:t>
            </a: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Series Information</a:t>
            </a: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Summary</a:t>
            </a: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Subject Terms</a:t>
            </a: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Geographic Coverage</a:t>
            </a: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Time Period</a:t>
            </a: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Date of Collection</a:t>
            </a: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200"/>
              <a:t>Unit of Observation</a:t>
            </a: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Shape 336"/>
          <p:cNvSpPr txBox="1">
            <a:spLocks noGrp="1"/>
          </p:cNvSpPr>
          <p:nvPr>
            <p:ph type="body" idx="4"/>
          </p:nvPr>
        </p:nvSpPr>
        <p:spPr>
          <a:xfrm>
            <a:off x="4645025" y="1295400"/>
            <a:ext cx="4498975" cy="5181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Universe</a:t>
            </a: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Type</a:t>
            </a: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Sampling</a:t>
            </a: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Weights</a:t>
            </a: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 of Collection</a:t>
            </a: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Response Rates</a:t>
            </a: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Extent of Processing</a:t>
            </a: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Restrictions</a:t>
            </a: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Version History</a:t>
            </a: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Time Method (e.g., longitudinal)</a:t>
            </a: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Method (e.g., qualitative)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 txBox="1">
            <a:spLocks noGrp="1"/>
          </p:cNvSpPr>
          <p:nvPr>
            <p:ph type="title"/>
          </p:nvPr>
        </p:nvSpPr>
        <p:spPr>
          <a:xfrm>
            <a:off x="540475" y="25902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Study-level DDI leveraged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in several ways</a:t>
            </a:r>
          </a:p>
        </p:txBody>
      </p:sp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685800" y="1565551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0" i="0" u="none" strike="noStrike" cap="none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Search</a:t>
            </a:r>
            <a:r>
              <a:rPr lang="en-GB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457200" marR="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Forms basis of Solr Lucene faceted search</a:t>
            </a: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GB" sz="2600" b="0" i="0" u="none" strike="noStrike" cap="none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Repurposing</a:t>
            </a:r>
            <a:r>
              <a:rPr lang="en-GB" sz="2400" b="0" i="0" u="none" strike="noStrike" cap="none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457200" marR="0" lvl="0" indent="-3683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Record is reused across ICPSR’s topical archive sites</a:t>
            </a: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GB" sz="2600" b="0" i="0" u="none" strike="noStrike" cap="none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Interoperating</a:t>
            </a:r>
            <a:r>
              <a:rPr lang="en-GB" sz="2400" b="0" i="0" u="none" strike="noStrike" cap="none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457200" marR="0" lvl="0" indent="-3683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Records shared with other archives</a:t>
            </a: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GB" sz="2600" b="0" i="0" u="none" strike="noStrike" cap="none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Study Overview</a:t>
            </a:r>
            <a:r>
              <a:rPr lang="en-GB" sz="2400" b="0" i="0" u="none" strike="noStrike" cap="none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457200" marR="0" lvl="0" indent="-3683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Becomes PDF overview bundled with each download</a:t>
            </a:r>
          </a:p>
        </p:txBody>
      </p:sp>
      <p:sp>
        <p:nvSpPr>
          <p:cNvPr id="344" name="Shape 344"/>
          <p:cNvSpPr txBox="1"/>
          <p:nvPr/>
        </p:nvSpPr>
        <p:spPr>
          <a:xfrm>
            <a:off x="5715000" y="1676400"/>
            <a:ext cx="3200399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Shape 358"/>
          <p:cNvSpPr txBox="1">
            <a:spLocks noGrp="1"/>
          </p:cNvSpPr>
          <p:nvPr>
            <p:ph type="title"/>
          </p:nvPr>
        </p:nvSpPr>
        <p:spPr>
          <a:xfrm>
            <a:off x="645375" y="2251325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Study-level DDI: Search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Shape 3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200" y="1356700"/>
            <a:ext cx="7407600" cy="4571700"/>
          </a:xfrm>
          <a:prstGeom prst="rect">
            <a:avLst/>
          </a:prstGeom>
          <a:noFill/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65" name="Shape 365"/>
          <p:cNvSpPr/>
          <p:nvPr/>
        </p:nvSpPr>
        <p:spPr>
          <a:xfrm>
            <a:off x="2219880" y="6425725"/>
            <a:ext cx="5257800" cy="36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6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http://www.icpsr.umich.edu/icpsrweb/ICPSR/index.jsp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Shape 3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8050" y="1317750"/>
            <a:ext cx="6867900" cy="4839300"/>
          </a:xfrm>
          <a:prstGeom prst="rect">
            <a:avLst/>
          </a:prstGeom>
          <a:noFill/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27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Shape 378"/>
          <p:cNvSpPr/>
          <p:nvPr/>
        </p:nvSpPr>
        <p:spPr>
          <a:xfrm>
            <a:off x="1715100" y="6488675"/>
            <a:ext cx="5713800" cy="36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6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http://www.icpsr.umich.edu/icpsrweb/ICPSR/studies/34366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79" name="Shape 37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15100" y="1278825"/>
            <a:ext cx="5556900" cy="4920000"/>
          </a:xfrm>
          <a:prstGeom prst="rect">
            <a:avLst/>
          </a:prstGeom>
          <a:noFill/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28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Shape 385"/>
          <p:cNvSpPr txBox="1">
            <a:spLocks noGrp="1"/>
          </p:cNvSpPr>
          <p:nvPr>
            <p:ph type="title"/>
          </p:nvPr>
        </p:nvSpPr>
        <p:spPr>
          <a:xfrm>
            <a:off x="640375" y="2259725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Study-level DDI: Repurposing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29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hape 391"/>
          <p:cNvSpPr/>
          <p:nvPr/>
        </p:nvSpPr>
        <p:spPr>
          <a:xfrm>
            <a:off x="2590800" y="6150600"/>
            <a:ext cx="3765000" cy="36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6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http://doi.org/10.3886/ICPSR34366.v1</a:t>
            </a:r>
            <a:r>
              <a:rPr lang="en-GB" sz="1600">
                <a:solidFill>
                  <a:srgbClr val="0C266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pic>
        <p:nvPicPr>
          <p:cNvPr id="392" name="Shape 39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" y="1350000"/>
            <a:ext cx="8382000" cy="4682700"/>
          </a:xfrm>
          <a:prstGeom prst="rect">
            <a:avLst/>
          </a:prstGeom>
          <a:noFill/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30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Shape 398"/>
          <p:cNvSpPr txBox="1">
            <a:spLocks noGrp="1"/>
          </p:cNvSpPr>
          <p:nvPr>
            <p:ph type="title"/>
          </p:nvPr>
        </p:nvSpPr>
        <p:spPr>
          <a:xfrm>
            <a:off x="685800" y="2241325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Study-level DDI: Interoperating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31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Shape 404"/>
          <p:cNvSpPr/>
          <p:nvPr/>
        </p:nvSpPr>
        <p:spPr>
          <a:xfrm>
            <a:off x="5011125" y="6290500"/>
            <a:ext cx="3707700" cy="567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 dirty="0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https://dataverse.harvard.edu/dataverse/icpsr</a:t>
            </a:r>
            <a:r>
              <a:rPr lang="en-GB" dirty="0">
                <a:solidFill>
                  <a:srgbClr val="0C266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pic>
        <p:nvPicPr>
          <p:cNvPr id="405" name="Shape 40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64100" y="1605887"/>
            <a:ext cx="4179900" cy="4586100"/>
          </a:xfrm>
          <a:prstGeom prst="rect">
            <a:avLst/>
          </a:prstGeom>
          <a:noFill/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07" name="Shape 40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8724" y="1605875"/>
            <a:ext cx="4697974" cy="49739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32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Shape 413"/>
          <p:cNvSpPr txBox="1">
            <a:spLocks noGrp="1"/>
          </p:cNvSpPr>
          <p:nvPr>
            <p:ph type="title"/>
          </p:nvPr>
        </p:nvSpPr>
        <p:spPr>
          <a:xfrm>
            <a:off x="685800" y="2372075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Study-level DDI: Study Overview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33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Shape 4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78950" y="1460926"/>
            <a:ext cx="3986100" cy="5054400"/>
          </a:xfrm>
          <a:prstGeom prst="rect">
            <a:avLst/>
          </a:prstGeom>
          <a:noFill/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34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Shape 426"/>
          <p:cNvSpPr txBox="1">
            <a:spLocks noGrp="1"/>
          </p:cNvSpPr>
          <p:nvPr>
            <p:ph type="title"/>
          </p:nvPr>
        </p:nvSpPr>
        <p:spPr>
          <a:xfrm>
            <a:off x="457200" y="24432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Export Study Description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(DDI, DC, MARC)</a:t>
            </a:r>
          </a:p>
        </p:txBody>
      </p:sp>
      <p:pic>
        <p:nvPicPr>
          <p:cNvPr id="427" name="Shape 42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937775" y="1851750"/>
            <a:ext cx="4039800" cy="418200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803"/>
              </a:srgbClr>
            </a:outerShdw>
          </a:effectLst>
        </p:spPr>
      </p:pic>
      <p:pic>
        <p:nvPicPr>
          <p:cNvPr id="428" name="Shape 4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16691" y="1921448"/>
            <a:ext cx="3742500" cy="418200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803"/>
              </a:srgbClr>
            </a:outerShdw>
          </a:effectLst>
        </p:spPr>
      </p:pic>
      <p:pic>
        <p:nvPicPr>
          <p:cNvPr id="429" name="Shape 4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15208" y="2060846"/>
            <a:ext cx="3307200" cy="418200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803"/>
              </a:srgbClr>
            </a:outerShdw>
          </a:effectLst>
        </p:spPr>
      </p:pic>
      <p:pic>
        <p:nvPicPr>
          <p:cNvPr id="430" name="Shape 4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03925" y="2200244"/>
            <a:ext cx="3554700" cy="418200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803"/>
              </a:srgb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35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Shape 436"/>
          <p:cNvSpPr txBox="1">
            <a:spLocks noGrp="1"/>
          </p:cNvSpPr>
          <p:nvPr>
            <p:ph type="title"/>
          </p:nvPr>
        </p:nvSpPr>
        <p:spPr>
          <a:xfrm>
            <a:off x="439025" y="23277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5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Variable-level DDI Elements </a:t>
            </a:r>
          </a:p>
        </p:txBody>
      </p:sp>
      <p:sp>
        <p:nvSpPr>
          <p:cNvPr id="437" name="Shape 437"/>
          <p:cNvSpPr txBox="1">
            <a:spLocks noGrp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Variable group reference</a:t>
            </a: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Variable name and ID</a:t>
            </a: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Variable label</a:t>
            </a: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Descriptive variable text</a:t>
            </a: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 text</a:t>
            </a: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Category label and value (responses)</a:t>
            </a: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Category statistics (frequencies)</a:t>
            </a: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Summary statistics </a:t>
            </a: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36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hape 443"/>
          <p:cNvSpPr txBox="1">
            <a:spLocks noGrp="1"/>
          </p:cNvSpPr>
          <p:nvPr>
            <p:ph type="title"/>
          </p:nvPr>
        </p:nvSpPr>
        <p:spPr>
          <a:xfrm>
            <a:off x="429500" y="24499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Variable-level DDI -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leveraged in several ways </a:t>
            </a:r>
          </a:p>
        </p:txBody>
      </p:sp>
      <p:sp>
        <p:nvSpPr>
          <p:cNvPr id="444" name="Shape 444"/>
          <p:cNvSpPr txBox="1">
            <a:spLocks noGrp="1"/>
          </p:cNvSpPr>
          <p:nvPr>
            <p:ph type="body" idx="1"/>
          </p:nvPr>
        </p:nvSpPr>
        <p:spPr>
          <a:xfrm>
            <a:off x="649000" y="16775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 i="0" u="none" strike="noStrike" cap="none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Search</a:t>
            </a:r>
            <a:r>
              <a:rPr lang="en-GB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3429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Permits search of variables in a dataset</a:t>
            </a: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 sz="240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GB" sz="2400" b="0" i="0" u="none" strike="noStrike" cap="none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Search across ICPSR </a:t>
            </a:r>
          </a:p>
          <a:p>
            <a:pPr marL="342900" marR="0" lvl="0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Serves as foundation for Social Science Variables Database</a:t>
            </a: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 sz="240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GB" sz="2400" b="0" i="0" u="none" strike="noStrike" cap="none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Codebook with frequencies</a:t>
            </a:r>
            <a:r>
              <a:rPr lang="en-GB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342900" marR="0" lvl="0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Enables generation of PDF documentation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37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 txBox="1">
            <a:spLocks noGrp="1"/>
          </p:cNvSpPr>
          <p:nvPr>
            <p:ph type="title"/>
          </p:nvPr>
        </p:nvSpPr>
        <p:spPr>
          <a:xfrm>
            <a:off x="759800" y="26880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Variable-level DDI: Search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38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Shape 457"/>
          <p:cNvSpPr/>
          <p:nvPr/>
        </p:nvSpPr>
        <p:spPr>
          <a:xfrm>
            <a:off x="517922" y="6324600"/>
            <a:ext cx="8381999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Andrews, Kenneth T., and Michael Biggs. Sit-ins and Desegregation in the U.S. South in the Early 1960s. ICPSR 35630-v1. Ann Arbor, MI: Inter-university Consortium for Political and Social Research [distributor], 2015-05-08. </a:t>
            </a:r>
            <a:r>
              <a:rPr lang="en-GB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http://doi.org/10.3886/ICPSR35630.v1</a:t>
            </a:r>
            <a:r>
              <a:rPr lang="en-GB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458" name="Shape 4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3275" y="1298899"/>
            <a:ext cx="7011300" cy="4860600"/>
          </a:xfrm>
          <a:prstGeom prst="rect">
            <a:avLst/>
          </a:prstGeom>
          <a:noFill/>
          <a:ln>
            <a:noFill/>
          </a:ln>
          <a:effectLst>
            <a:outerShdw blurRad="50799" dist="38100" dir="5400000" algn="t" rotWithShape="0">
              <a:srgbClr val="000000">
                <a:alpha val="40000"/>
              </a:srgb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39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Shape 4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01650" y="1419299"/>
            <a:ext cx="4340700" cy="4905300"/>
          </a:xfrm>
          <a:prstGeom prst="rect">
            <a:avLst/>
          </a:prstGeom>
          <a:noFill/>
          <a:ln>
            <a:noFill/>
          </a:ln>
          <a:effectLst>
            <a:outerShdw blurRad="50799" dist="38100" dir="5400000" algn="t" rotWithShape="0">
              <a:srgbClr val="000000">
                <a:alpha val="40000"/>
              </a:srgbClr>
            </a:outerShdw>
          </a:effectLst>
        </p:spPr>
      </p:pic>
      <p:sp>
        <p:nvSpPr>
          <p:cNvPr id="466" name="Shape 466"/>
          <p:cNvSpPr/>
          <p:nvPr/>
        </p:nvSpPr>
        <p:spPr>
          <a:xfrm>
            <a:off x="517922" y="6324600"/>
            <a:ext cx="8381999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Andrews, Kenneth T., and Michael Biggs. Sit-ins and Desegregation in the U.S. South in the Early 1960s. ICPSR 35630-v1. Ann Arbor, MI: Inter-university Consortium for Political and Social Research [distributor], 2015-05-08. </a:t>
            </a:r>
            <a:r>
              <a:rPr lang="en-GB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http://doi.org/10.3886/ICPSR35630.v1</a:t>
            </a:r>
            <a:r>
              <a:rPr lang="en-GB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40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Shape 472"/>
          <p:cNvSpPr txBox="1">
            <a:spLocks noGrp="1"/>
          </p:cNvSpPr>
          <p:nvPr>
            <p:ph type="title"/>
          </p:nvPr>
        </p:nvSpPr>
        <p:spPr>
          <a:xfrm>
            <a:off x="640400" y="2557325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Variable-level DDI: Search across ICPSR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41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Shape 4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7650" y="1312149"/>
            <a:ext cx="7208700" cy="4693800"/>
          </a:xfrm>
          <a:prstGeom prst="rect">
            <a:avLst/>
          </a:prstGeom>
          <a:noFill/>
          <a:ln>
            <a:noFill/>
          </a:ln>
          <a:effectLst>
            <a:outerShdw blurRad="50799" dist="38100" dir="5400000" algn="t" rotWithShape="0">
              <a:srgbClr val="000000">
                <a:alpha val="40000"/>
              </a:srgbClr>
            </a:outerShdw>
          </a:effectLst>
        </p:spPr>
      </p:pic>
      <p:sp>
        <p:nvSpPr>
          <p:cNvPr id="480" name="Shape 480"/>
          <p:cNvSpPr/>
          <p:nvPr/>
        </p:nvSpPr>
        <p:spPr>
          <a:xfrm>
            <a:off x="1638299" y="6375150"/>
            <a:ext cx="5867400" cy="36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http://www.icpsr.umich.edu/icpsrweb/ICPSR/ssvd/index.jsp</a:t>
            </a:r>
            <a:r>
              <a:rPr lang="en-GB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42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Shape 4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9250" y="1310449"/>
            <a:ext cx="7225500" cy="4952700"/>
          </a:xfrm>
          <a:prstGeom prst="rect">
            <a:avLst/>
          </a:prstGeom>
          <a:noFill/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43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" name="Shape 4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4450" y="1274849"/>
            <a:ext cx="6935100" cy="542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44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" name="Shape 5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325" y="1251974"/>
            <a:ext cx="8179349" cy="50908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45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Shape 507"/>
          <p:cNvSpPr txBox="1">
            <a:spLocks noGrp="1"/>
          </p:cNvSpPr>
          <p:nvPr>
            <p:ph type="title"/>
          </p:nvPr>
        </p:nvSpPr>
        <p:spPr>
          <a:xfrm>
            <a:off x="685800" y="23257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Variable-level DDI: Codebook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46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Shape 5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59949" y="1225994"/>
            <a:ext cx="3824100" cy="4980300"/>
          </a:xfrm>
          <a:prstGeom prst="rect">
            <a:avLst/>
          </a:prstGeom>
          <a:noFill/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15" name="Shape 515"/>
          <p:cNvSpPr/>
          <p:nvPr/>
        </p:nvSpPr>
        <p:spPr>
          <a:xfrm>
            <a:off x="2997628" y="6478796"/>
            <a:ext cx="3048000" cy="3077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http://doi.org/10.3886/ICPSR35630.v1</a:t>
            </a:r>
            <a:r>
              <a:rPr lang="en-GB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47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Shape 521"/>
          <p:cNvSpPr txBox="1">
            <a:spLocks noGrp="1"/>
          </p:cNvSpPr>
          <p:nvPr>
            <p:ph type="title"/>
          </p:nvPr>
        </p:nvSpPr>
        <p:spPr>
          <a:xfrm>
            <a:off x="646700" y="24569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Unified Search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48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" name="Shape 5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9587" y="1341075"/>
            <a:ext cx="8824800" cy="3822900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Shape 528"/>
          <p:cNvSpPr/>
          <p:nvPr/>
        </p:nvSpPr>
        <p:spPr>
          <a:xfrm>
            <a:off x="2088356" y="6400800"/>
            <a:ext cx="4953000" cy="3077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http://www.icpsr.umich.edu/icpsrweb/NADAC/studies?q=gender</a:t>
            </a:r>
            <a:r>
              <a:rPr lang="en-GB" sz="1400">
                <a:solidFill>
                  <a:srgbClr val="6B82A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cxnSp>
        <p:nvCxnSpPr>
          <p:cNvPr id="529" name="Shape 529"/>
          <p:cNvCxnSpPr/>
          <p:nvPr/>
        </p:nvCxnSpPr>
        <p:spPr>
          <a:xfrm rot="10800000">
            <a:off x="762000" y="3047999"/>
            <a:ext cx="533399" cy="7620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9999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49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Shape 5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375" y="1435225"/>
            <a:ext cx="8749800" cy="3342300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Shape 536"/>
          <p:cNvSpPr/>
          <p:nvPr/>
        </p:nvSpPr>
        <p:spPr>
          <a:xfrm>
            <a:off x="1837651" y="6400800"/>
            <a:ext cx="5379243" cy="3077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http://www.icpsr.umich.edu/icpsrweb/NADAC/ssvd/variables?q=gender</a:t>
            </a:r>
            <a:r>
              <a:rPr lang="en-GB" sz="1400">
                <a:solidFill>
                  <a:srgbClr val="6B82A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50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Shape 542"/>
          <p:cNvSpPr txBox="1">
            <a:spLocks noGrp="1"/>
          </p:cNvSpPr>
          <p:nvPr>
            <p:ph type="ctrTitle"/>
          </p:nvPr>
        </p:nvSpPr>
        <p:spPr>
          <a:xfrm>
            <a:off x="1143000" y="1122362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DDI </a:t>
            </a:r>
            <a:r>
              <a:rPr lang="en-GB" b="1"/>
              <a:t>Use Cases with Research Projects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Shape 547"/>
          <p:cNvSpPr txBox="1">
            <a:spLocks noGrp="1"/>
          </p:cNvSpPr>
          <p:nvPr>
            <p:ph type="title"/>
          </p:nvPr>
        </p:nvSpPr>
        <p:spPr>
          <a:xfrm>
            <a:off x="510575" y="183451"/>
            <a:ext cx="4971900" cy="132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3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Case: MIDUS</a:t>
            </a:r>
          </a:p>
        </p:txBody>
      </p:sp>
      <p:sp>
        <p:nvSpPr>
          <p:cNvPr id="548" name="Shape 548"/>
          <p:cNvSpPr txBox="1">
            <a:spLocks noGrp="1"/>
          </p:cNvSpPr>
          <p:nvPr>
            <p:ph type="body" idx="1"/>
          </p:nvPr>
        </p:nvSpPr>
        <p:spPr>
          <a:xfrm>
            <a:off x="510574" y="1805000"/>
            <a:ext cx="8004900" cy="4351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5F9F"/>
              </a:buClr>
              <a:buSzPct val="25000"/>
              <a:buFont typeface="Arial"/>
              <a:buNone/>
            </a:pPr>
            <a:r>
              <a:rPr lang="en-GB" sz="2400" b="1" i="0" u="none" strike="noStrike" cap="none">
                <a:solidFill>
                  <a:srgbClr val="1E5F9F"/>
                </a:solidFill>
                <a:latin typeface="Calibri"/>
                <a:ea typeface="Calibri"/>
                <a:cs typeface="Calibri"/>
                <a:sym typeface="Calibri"/>
              </a:rPr>
              <a:t>Key strength of MIDUS: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Multiple longitudinal samples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Multidisciplinary design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Products: </a:t>
            </a:r>
          </a:p>
          <a:p>
            <a:pPr marL="857250" marR="0" lvl="2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 &lt;13,000</a:t>
            </a:r>
          </a:p>
          <a:p>
            <a:pPr marL="857250" marR="0" lvl="2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25,000 variables </a:t>
            </a:r>
          </a:p>
          <a:p>
            <a:pPr marL="857250" marR="0" lvl="2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 datasets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Wide secondary usage – Open Data philosophy  </a:t>
            </a:r>
          </a:p>
          <a:p>
            <a:pPr marL="857250" marR="0" lvl="2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 data download at </a:t>
            </a:r>
            <a:r>
              <a:rPr lang="en-GB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ICPSR</a:t>
            </a:r>
          </a:p>
          <a:p>
            <a:pPr marL="857250" marR="0" lvl="2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68k data downloads; 30k users</a:t>
            </a:r>
          </a:p>
          <a:p>
            <a:pPr marL="857250" marR="0" lvl="2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700+ publications</a:t>
            </a:r>
          </a:p>
        </p:txBody>
      </p:sp>
      <p:pic>
        <p:nvPicPr>
          <p:cNvPr id="549" name="Shape 5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00700" y="1690689"/>
            <a:ext cx="3136497" cy="19544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52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Shape 555"/>
          <p:cNvSpPr txBox="1">
            <a:spLocks noGrp="1"/>
          </p:cNvSpPr>
          <p:nvPr>
            <p:ph type="title"/>
          </p:nvPr>
        </p:nvSpPr>
        <p:spPr>
          <a:xfrm>
            <a:off x="537825" y="92626"/>
            <a:ext cx="4971900" cy="132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3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Case: MIDUS</a:t>
            </a:r>
          </a:p>
        </p:txBody>
      </p:sp>
      <p:sp>
        <p:nvSpPr>
          <p:cNvPr id="556" name="Shape 556"/>
          <p:cNvSpPr txBox="1">
            <a:spLocks noGrp="1"/>
          </p:cNvSpPr>
          <p:nvPr>
            <p:ph type="body" idx="1"/>
          </p:nvPr>
        </p:nvSpPr>
        <p:spPr>
          <a:xfrm>
            <a:off x="537824" y="1768675"/>
            <a:ext cx="7977600" cy="4351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5F9F"/>
              </a:buClr>
              <a:buSzPct val="25000"/>
              <a:buFont typeface="Arial"/>
              <a:buNone/>
            </a:pPr>
            <a:r>
              <a:rPr lang="en-GB" sz="2400" b="1" i="0" u="none" strike="noStrike" cap="none">
                <a:solidFill>
                  <a:srgbClr val="1E5F9F"/>
                </a:solidFill>
                <a:latin typeface="Calibri"/>
                <a:ea typeface="Calibri"/>
                <a:cs typeface="Calibri"/>
                <a:sym typeface="Calibri"/>
              </a:rPr>
              <a:t>Metadata capture is crucial for:</a:t>
            </a:r>
          </a:p>
          <a:p>
            <a:pPr lvl="0" rtl="0">
              <a:spcBef>
                <a:spcPts val="375"/>
              </a:spcBef>
              <a:buSzPct val="100000"/>
            </a:pPr>
            <a:r>
              <a:rPr lang="en-GB" sz="2000"/>
              <a:t>Discovery and search</a:t>
            </a:r>
          </a:p>
          <a:p>
            <a:pPr lvl="1" indent="36195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</a:pPr>
            <a:r>
              <a:rPr lang="en-GB" sz="1700"/>
              <a:t>Across datasets, waves and disciplines</a:t>
            </a:r>
          </a:p>
          <a:p>
            <a:pPr marR="0" lvl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Harmonization</a:t>
            </a:r>
          </a:p>
          <a:p>
            <a:pPr marR="0" lvl="1" indent="3619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</a:pPr>
            <a:r>
              <a:rPr lang="en-GB"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Combining waves and related equivalent </a:t>
            </a:r>
            <a:r>
              <a:rPr lang="en-GB" sz="1700"/>
              <a:t>measures</a:t>
            </a:r>
          </a:p>
          <a:p>
            <a:pPr marR="0" lvl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download capabilities</a:t>
            </a:r>
          </a:p>
          <a:p>
            <a:pPr marR="0" lvl="1" indent="3619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</a:pPr>
            <a:r>
              <a:rPr lang="en-GB"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Merging variables from disparate datasets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7" name="Shape 5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00700" y="1690689"/>
            <a:ext cx="3136497" cy="19544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53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Shape 563"/>
          <p:cNvSpPr txBox="1">
            <a:spLocks noGrp="1"/>
          </p:cNvSpPr>
          <p:nvPr>
            <p:ph type="title"/>
          </p:nvPr>
        </p:nvSpPr>
        <p:spPr>
          <a:xfrm>
            <a:off x="160638" y="179775"/>
            <a:ext cx="586945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Case: MIDUS - </a:t>
            </a:r>
            <a:br>
              <a:rPr lang="en-GB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Discovery &amp; Search</a:t>
            </a:r>
          </a:p>
        </p:txBody>
      </p:sp>
      <p:pic>
        <p:nvPicPr>
          <p:cNvPr id="564" name="Shape 5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9354" y="1425824"/>
            <a:ext cx="7577540" cy="54321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54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Shape 570"/>
          <p:cNvSpPr txBox="1">
            <a:spLocks noGrp="1"/>
          </p:cNvSpPr>
          <p:nvPr>
            <p:ph type="title"/>
          </p:nvPr>
        </p:nvSpPr>
        <p:spPr>
          <a:xfrm>
            <a:off x="160638" y="179775"/>
            <a:ext cx="586945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Case: MIDUS - </a:t>
            </a:r>
            <a:br>
              <a:rPr lang="en-GB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Harmonization</a:t>
            </a:r>
          </a:p>
        </p:txBody>
      </p:sp>
      <p:pic>
        <p:nvPicPr>
          <p:cNvPr id="571" name="Shape 5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506387"/>
            <a:ext cx="9144000" cy="45872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55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Shape 578"/>
          <p:cNvSpPr txBox="1">
            <a:spLocks noGrp="1"/>
          </p:cNvSpPr>
          <p:nvPr>
            <p:ph type="title"/>
          </p:nvPr>
        </p:nvSpPr>
        <p:spPr>
          <a:xfrm>
            <a:off x="160638" y="179775"/>
            <a:ext cx="586945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Case: MIDUS - Download</a:t>
            </a:r>
          </a:p>
        </p:txBody>
      </p:sp>
      <p:pic>
        <p:nvPicPr>
          <p:cNvPr id="579" name="Shape 5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25" y="2223922"/>
            <a:ext cx="5167690" cy="2166133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Shape 580"/>
          <p:cNvSpPr txBox="1"/>
          <p:nvPr/>
        </p:nvSpPr>
        <p:spPr>
          <a:xfrm>
            <a:off x="1936580" y="1427132"/>
            <a:ext cx="1002005" cy="4001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Dataset</a:t>
            </a:r>
          </a:p>
        </p:txBody>
      </p:sp>
      <p:sp>
        <p:nvSpPr>
          <p:cNvPr id="581" name="Shape 581"/>
          <p:cNvSpPr txBox="1"/>
          <p:nvPr/>
        </p:nvSpPr>
        <p:spPr>
          <a:xfrm>
            <a:off x="6533098" y="1427132"/>
            <a:ext cx="1263487" cy="4001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Codebook</a:t>
            </a:r>
          </a:p>
        </p:txBody>
      </p:sp>
      <p:pic>
        <p:nvPicPr>
          <p:cNvPr id="582" name="Shape 58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26773" y="1752600"/>
            <a:ext cx="3362324" cy="51053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56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Shape 588"/>
          <p:cNvSpPr txBox="1">
            <a:spLocks noGrp="1"/>
          </p:cNvSpPr>
          <p:nvPr>
            <p:ph type="title"/>
          </p:nvPr>
        </p:nvSpPr>
        <p:spPr>
          <a:xfrm>
            <a:off x="714525" y="165276"/>
            <a:ext cx="4971900" cy="132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3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Case: CLOSER</a:t>
            </a:r>
          </a:p>
        </p:txBody>
      </p:sp>
      <p:sp>
        <p:nvSpPr>
          <p:cNvPr id="589" name="Shape 589"/>
          <p:cNvSpPr txBox="1">
            <a:spLocks noGrp="1"/>
          </p:cNvSpPr>
          <p:nvPr>
            <p:ph type="body" idx="1"/>
          </p:nvPr>
        </p:nvSpPr>
        <p:spPr>
          <a:xfrm>
            <a:off x="714524" y="1805000"/>
            <a:ext cx="7800900" cy="4351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5F9F"/>
              </a:buClr>
              <a:buSzPct val="25000"/>
              <a:buFont typeface="Arial"/>
              <a:buNone/>
            </a:pPr>
            <a:r>
              <a:rPr lang="en-GB" sz="2400" b="1" i="0" u="none" strike="noStrike" cap="none">
                <a:solidFill>
                  <a:srgbClr val="1E5F9F"/>
                </a:solidFill>
                <a:latin typeface="Calibri"/>
                <a:ea typeface="Calibri"/>
                <a:cs typeface="Calibri"/>
                <a:sym typeface="Calibri"/>
              </a:rPr>
              <a:t>Key strengths of CLOSER: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Multiple longitudinal samples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Multiple cohorts (1930 – present)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Biomedical &amp; Social Science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Products: </a:t>
            </a:r>
          </a:p>
          <a:p>
            <a:pPr marL="857250" marR="0" lvl="2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 ~ 150,000 questions</a:t>
            </a:r>
          </a:p>
          <a:p>
            <a:pPr marL="857250" marR="0" lvl="2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~ 250,000 variables </a:t>
            </a:r>
          </a:p>
          <a:p>
            <a:pPr marL="857250" marR="0" lvl="2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~ 300 datasets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Metadata only platform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Full Questionnaire flow and contents 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Cross-cohort comparison</a:t>
            </a:r>
          </a:p>
          <a:p>
            <a:pPr marL="514350" marR="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marR="0" lvl="2" indent="-17145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None/>
            </a:pP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0" name="Shape 5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00700" y="1690689"/>
            <a:ext cx="2747034" cy="14657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57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Shape 596"/>
          <p:cNvSpPr txBox="1">
            <a:spLocks noGrp="1"/>
          </p:cNvSpPr>
          <p:nvPr>
            <p:ph type="title"/>
          </p:nvPr>
        </p:nvSpPr>
        <p:spPr>
          <a:xfrm>
            <a:off x="646825" y="165276"/>
            <a:ext cx="4971900" cy="132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3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Case: CLOSER - Scope</a:t>
            </a:r>
          </a:p>
        </p:txBody>
      </p:sp>
      <p:pic>
        <p:nvPicPr>
          <p:cNvPr id="598" name="Shape 5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7050" y="1776412"/>
            <a:ext cx="7465800" cy="33051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58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Shape 60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5292315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3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Case: CLOSER - Questions</a:t>
            </a:r>
          </a:p>
        </p:txBody>
      </p:sp>
      <p:pic>
        <p:nvPicPr>
          <p:cNvPr id="604" name="Shape 60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2089" y="1690689"/>
            <a:ext cx="7143606" cy="446566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59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Shape 610"/>
          <p:cNvSpPr txBox="1">
            <a:spLocks noGrp="1"/>
          </p:cNvSpPr>
          <p:nvPr>
            <p:ph type="title"/>
          </p:nvPr>
        </p:nvSpPr>
        <p:spPr>
          <a:xfrm>
            <a:off x="628650" y="172576"/>
            <a:ext cx="4971900" cy="1518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3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Case: CLOSER - Data</a:t>
            </a:r>
          </a:p>
        </p:txBody>
      </p:sp>
      <p:pic>
        <p:nvPicPr>
          <p:cNvPr id="611" name="Shape 6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659" y="1690564"/>
            <a:ext cx="7229700" cy="38601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60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Shape 617"/>
          <p:cNvSpPr txBox="1">
            <a:spLocks noGrp="1"/>
          </p:cNvSpPr>
          <p:nvPr>
            <p:ph type="title"/>
          </p:nvPr>
        </p:nvSpPr>
        <p:spPr>
          <a:xfrm>
            <a:off x="628650" y="56251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3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DDI Takeaways</a:t>
            </a:r>
          </a:p>
        </p:txBody>
      </p:sp>
      <p:sp>
        <p:nvSpPr>
          <p:cNvPr id="618" name="Shape 618"/>
          <p:cNvSpPr txBox="1">
            <a:spLocks noGrp="1"/>
          </p:cNvSpPr>
          <p:nvPr>
            <p:ph type="body" idx="1"/>
          </p:nvPr>
        </p:nvSpPr>
        <p:spPr>
          <a:xfrm>
            <a:off x="628650" y="1381950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0" i="0" u="none" strike="noStrike" cap="none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Improve data’s reuse factor</a:t>
            </a:r>
          </a:p>
          <a:p>
            <a:pPr marR="0" lvl="0" indent="381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Consistently document data using DDI</a:t>
            </a:r>
          </a:p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GB" sz="2000" b="0" i="0" u="none" strike="noStrike" cap="none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Reduction in manual processes</a:t>
            </a:r>
          </a:p>
          <a:p>
            <a:pPr marR="0" lvl="0" indent="381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Increases accuracy</a:t>
            </a:r>
          </a:p>
          <a:p>
            <a:pPr marR="0" lvl="0" indent="381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Reduces costs in time and money</a:t>
            </a:r>
          </a:p>
          <a:p>
            <a:pPr marR="0" lvl="0" indent="381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 DDI document → multiple uses</a:t>
            </a:r>
          </a:p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GB" sz="2000" b="0" i="0" u="none" strike="noStrike" cap="none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Enabling distributed data collection and research processes</a:t>
            </a:r>
          </a:p>
          <a:p>
            <a:pPr marR="0" lvl="0" indent="381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Across different platforms and systems</a:t>
            </a:r>
          </a:p>
          <a:p>
            <a:pPr marR="0" lvl="0" indent="381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Between different organizations and researchers</a:t>
            </a:r>
          </a:p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GB" sz="2000" b="0" i="0" u="none" strike="noStrike" cap="none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Increased quality of documentation </a:t>
            </a:r>
          </a:p>
          <a:p>
            <a:pPr marR="0" lvl="0" indent="381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Raises visibility of needs and gaps</a:t>
            </a:r>
          </a:p>
          <a:p>
            <a:pPr marR="0" lvl="0" indent="381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Supports better understanding of</a:t>
            </a:r>
            <a:r>
              <a:rPr lang="en-GB" sz="1800"/>
              <a:t> data products and data collection processes</a:t>
            </a:r>
          </a:p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GB" sz="2000" b="0" i="0" u="none" strike="noStrike" cap="none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New tools easily built to address different problems across the research data lifecycle</a:t>
            </a:r>
          </a:p>
          <a:p>
            <a:pPr marL="171450" marR="0" lvl="0" indent="-171450" algn="l" rtl="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ct val="100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61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Shape 625"/>
          <p:cNvSpPr txBox="1">
            <a:spLocks noGrp="1"/>
          </p:cNvSpPr>
          <p:nvPr>
            <p:ph type="title"/>
          </p:nvPr>
        </p:nvSpPr>
        <p:spPr>
          <a:xfrm>
            <a:off x="628650" y="101701"/>
            <a:ext cx="7886700" cy="1325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/>
              <a:t>DDI Website</a:t>
            </a:r>
          </a:p>
        </p:txBody>
      </p:sp>
      <p:sp>
        <p:nvSpPr>
          <p:cNvPr id="626" name="Shape 626"/>
          <p:cNvSpPr txBox="1">
            <a:spLocks noGrp="1"/>
          </p:cNvSpPr>
          <p:nvPr>
            <p:ph type="body" idx="1"/>
          </p:nvPr>
        </p:nvSpPr>
        <p:spPr>
          <a:xfrm>
            <a:off x="628650" y="1335100"/>
            <a:ext cx="7886700" cy="435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GB"/>
              <a:t>Learn how to get started with DDI: 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http://ddialliance.org</a:t>
            </a:r>
            <a:r>
              <a:rPr lang="en-GB"/>
              <a:t> 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27" name="Shape 6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1275" y="2737224"/>
            <a:ext cx="6810776" cy="282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62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Shape 634"/>
          <p:cNvSpPr txBox="1">
            <a:spLocks noGrp="1"/>
          </p:cNvSpPr>
          <p:nvPr>
            <p:ph type="title"/>
          </p:nvPr>
        </p:nvSpPr>
        <p:spPr>
          <a:xfrm>
            <a:off x="628650" y="328775"/>
            <a:ext cx="7886700" cy="1325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4500"/>
              <a:t>  </a:t>
            </a:r>
          </a:p>
        </p:txBody>
      </p:sp>
      <p:sp>
        <p:nvSpPr>
          <p:cNvPr id="635" name="Shape 635"/>
          <p:cNvSpPr txBox="1">
            <a:spLocks noGrp="1"/>
          </p:cNvSpPr>
          <p:nvPr>
            <p:ph type="body" idx="1"/>
          </p:nvPr>
        </p:nvSpPr>
        <p:spPr>
          <a:xfrm>
            <a:off x="716550" y="1796325"/>
            <a:ext cx="7886700" cy="435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dirty="0"/>
          </a:p>
          <a:p>
            <a:pPr marL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GB" sz="4500" b="1" dirty="0"/>
              <a:t>Thank you! </a:t>
            </a:r>
          </a:p>
          <a:p>
            <a:pPr lvl="0" algn="ctr" rtl="0">
              <a:spcBef>
                <a:spcPts val="0"/>
              </a:spcBef>
              <a:buNone/>
            </a:pPr>
            <a:endParaRPr dirty="0"/>
          </a:p>
          <a:p>
            <a:pPr lvl="0" algn="ctr" rtl="0">
              <a:spcBef>
                <a:spcPts val="0"/>
              </a:spcBef>
              <a:buNone/>
            </a:pPr>
            <a:r>
              <a:rPr lang="en-GB" dirty="0"/>
              <a:t>For more information, questions, ...</a:t>
            </a:r>
          </a:p>
          <a:p>
            <a:pPr lvl="0" algn="ctr" rtl="0">
              <a:spcBef>
                <a:spcPts val="0"/>
              </a:spcBef>
              <a:buNone/>
            </a:pPr>
            <a:endParaRPr dirty="0"/>
          </a:p>
          <a:p>
            <a:pPr lvl="0" algn="ctr" rtl="0">
              <a:spcBef>
                <a:spcPts val="0"/>
              </a:spcBef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GB" sz="1800" dirty="0"/>
              <a:t>Barry </a:t>
            </a:r>
            <a:r>
              <a:rPr lang="en-GB" sz="1800" dirty="0" err="1"/>
              <a:t>Radler</a:t>
            </a:r>
            <a:r>
              <a:rPr lang="en-GB" sz="1800" dirty="0"/>
              <a:t> (bradler@wisc.edu)</a:t>
            </a:r>
          </a:p>
          <a:p>
            <a:pPr marL="0" lvl="0" indent="-69850" algn="ctr" rtl="0"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None/>
            </a:pPr>
            <a:r>
              <a:rPr lang="en-GB" sz="1800" dirty="0"/>
              <a:t>Jared Lyle (lyle@umich.edu)</a:t>
            </a:r>
          </a:p>
          <a:p>
            <a:pPr marL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GB" sz="1800" dirty="0"/>
              <a:t>Jon Johnson (jon.johnson@ucl.ac.uk)</a:t>
            </a:r>
          </a:p>
          <a:p>
            <a:pPr lvl="0" algn="ctr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63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Shape 641"/>
          <p:cNvSpPr txBox="1">
            <a:spLocks noGrp="1"/>
          </p:cNvSpPr>
          <p:nvPr>
            <p:ph type="title"/>
          </p:nvPr>
        </p:nvSpPr>
        <p:spPr>
          <a:xfrm>
            <a:off x="695325" y="21558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3600" b="1"/>
              <a:t>Using</a:t>
            </a:r>
            <a:r>
              <a:rPr lang="en-GB"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Metadata </a:t>
            </a:r>
            <a:r>
              <a:rPr lang="en-GB" sz="3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during</a:t>
            </a:r>
            <a:r>
              <a:rPr lang="en-GB"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Studies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64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Shape 648"/>
          <p:cNvSpPr txBox="1">
            <a:spLocks noGrp="1"/>
          </p:cNvSpPr>
          <p:nvPr>
            <p:ph type="ctrTitle"/>
          </p:nvPr>
        </p:nvSpPr>
        <p:spPr>
          <a:xfrm>
            <a:off x="460375" y="323655"/>
            <a:ext cx="5521325" cy="108604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Comprehensive Documentation of the Research Process</a:t>
            </a:r>
          </a:p>
        </p:txBody>
      </p:sp>
      <p:sp>
        <p:nvSpPr>
          <p:cNvPr id="649" name="Shape 649" descr="data:image/jpeg;base64,/9j/4AAQSkZJRgABAQAAAQABAAD/2wCEAAkGBhEQEBAOEhIPDg8PEg4PEA8OEA8PDxANFBAWFRQQEhIXHCYeFxkjGRISHy8gIycpLCwsFh4xNTAqNSYrLCkBCQoKDgwOGg8PGikkHyQxKikvLjQtLSksLjU1LzMpNSwpLCkpKSwpLSkxLzU0KSksNiwpMCkpKiksLCkpNTQsLP/AABEIAQMAwgMBIgACEQEDEQH/xAAbAAEAAgMBAQAAAAAAAAAAAAAABQYCAwQBB//EADoQAAIBAgMFBgQEBQQDAAAAAAABAgMRBAUhEhMxQVEGImFxgZFSobHBIzJy0QcUQvDxFTNi4YKSsv/EABoBAQADAQEBAAAAAAAAAAAAAAABAgMEBgX/xAAeEQEAAgIDAQEBAAAAAAAAAAAAAQIDEQQSMSFRE//aAAwDAQACEQMRAD8A+4gAAAAAAAAAAAAB45GFSpY462LS4u319jlzcmuL1pWk2dykZEZTxqbtfXxuvqdlKrcph5lMvkptjmreADtZAAAAAAAAAAAAAAAAAAAAAAAAB4z08ZEjhxlWyb6fXkacNhf6pat8zPMI6X6OLflc30HojzWeO/I1Z1760+NdXCJq1jThJtNwetuD6xO6Rww1qvwWvq9PoV6xjzV6lZmazEpODMjGCMj01fHLIACyAAAAAAAAAAAAAAAAAAAAAAAAHPiKd01yZzYK6vF8Yu3pyZ3VEccdKj5Xin7XR8XnY9XrdvSd1mG2tKybNWBpabT4y7z+y9hi5pxaTTvZaeJ1UolePji+eZ/EzOqNiPQD7jnAAAAAAAAAAAAAAAAAAAAAAHFmWLdPZtzevl0OxO+oHoAA8aKd/EmLWHp2T/PK9l/xLkRvaDJY4zD1MO5SpOaexVgk5U6ltJpPR26czLLj711C1Z1L5n/D6MnjIaNrW+nDRn12KKl2J7Af6dKpOpiamNqTsoSnThSVOOt7KLd278X0LcVw4ukfU2tsABuoAAAAAAAAAAAAAAAAAAAAQ+NzxRqblaOUZtSvzjy/voB05xSvTv8ACb8BU2qcH4W9tCl4/tJWjWjQunSqQUrvV7W001f0TJzB5zGlTs7Pg9XbRgWAGFKopRUlwkk15NXMwAMalRRV3oR+IzhLSKuytrxX1MRtJArlXNa97qyXkjdg8/le1SN/FaP2M4zVlPWU6DGnUUldO6ZkbKgAAAAAAAAAAAAAAAAAAFP7Vdl6ktvFUq0oyheap7Cas1aet78Gy4HjQHyLD5VWnKMp1G4xe0o8NToziW06VKLcpSlGNo6t+BaM9yGVO8qTUac3Z3V9239jV2QymlSrSlJbdZruTnyt+ZRXJgW+hT2Yxj8MYx9lYzbtr0PTmzCps05MCJx+Lc5NL/COaNKwwy4yfMVqxham1olk2YKKuad+eqsR/NO07gpbKvy5r7kiQmBxGliWws7wT817OxtWNQrLaACyAAAAAAAAAAAAAAAAAAAYVaSlFxaupJprwKriKEqU9PzU3dPrzT9UW0is9w10qi5d2X6Xwfv9QO7BYtVYRmufFdJc0a80X4U/BXILLMw3NSz/ANuo0pdIy5S+zLJXpbcZR+JNAVD+bsjkrYs04uMqc5Qlo02jiq1AOx4syjiyJlVEKwFlwWNsWrLP9qL63l7tso+UYaVacYLnxfSPNn0CEFFKK0SSS8kBkAAAAAAAAAAAAAAAAAAAAAGFakpRcXwkmn6mYAqGJw3GD5Xi/NE12exzqU9iT/EpWi78XH+mXtp6GjO6OzNT5T0f61+6+hG4Wu6VaFRJtS7k0l/Q+b8uIExneRRxC2laNRcHykuj/cp2MyerC8ZRaa+a6l9nmVNa3v5Ih8fjlUk3su2iV2r+3qBQ6lKV7cCSyvs/XrNbMGo85zTjC3nz9C3ZfmtKK2JwcHHhLZ2k15paE1QxEZq8ZKS8H9QOTKMnhhobMe9J/mm+Lf2Xgd4AAAAAAAAAAAAAAAAAAAAAAAAAHNmGF3lOUOfGL6SXAhMO01Zq0r2knxTXFFkIfM8Oo1N4tNta/qXP2t7Acs6NjVY6Zz7pw1aoGc6iRzwzZRnZOz6o0YiTaIXAdnsTXr1p05q1OEXsSWkpuWiUuWifsuAH0DLs0U1aTTfJ9SSPm1HMalGe7qxlTmuMZq3qupacs7QppJu6+YFgBjCakk1qnzMgAAAAAAAAAAAAAAAAAAAAAARecu7ivN+/+CUIfET25t8vsByVnaNjjcTuxKObZA5qlMmuy9DZpSlznNt+SSS+5GuJN5IrUrdG/swOjGYCnWjsVIRqR6SXDxT4r0Krj+zccPUg4Snu53WzJ3cZLW210LkRmfQvTi/hnH53X3A8yGfccej0JQhMiqd6UeqJsAAAAAAAAAAAAAAAAAAAAAA58fW2YN83ovX+2RdLhc6M7qW3ceu0/a37nMp6AaqzNFz2rUNTmBtRLZNPSUfJ/b9iBnWsSORYjvpdYy+TT/cCfOPNo3oz8Nl+0kzsNWKScJp6Jxab9AIbLI7NRPhxJ4rO61urrorkjhMY4rXVdOYEqDClWUldO/1XmZgAAAAAAAAAAAAAAAAAABDdpY2hCfwya91/0QSzPkT3amVqH/kvoz5tiM3jGWy5WfRgWaePRplj0V3/AFBPg0/U8eO8QJ2pjrkp2ar3rwXhP/4ZTljCd7NYq1em/wDkl6PT7gfRyOzerpGPnJ+S4fX5EiQ2bYSs5N04qoppRvtqLg/FPiuemvgBEJ4qS3sKSqUW2o7Mo7xpO19l8tOR25bjFKWqcWnszjNNOL8U+BPYShu6cKfwRjHzsrXI3O8Ja2Ijo42jUXxU76PzV/a4HPg8e01Nq1pOFRfDrbX109UTyd9St1JJVITf5KycJ/rS4+bjb/1JnLKndcH+am9l/ZgdgAAAAAAAAAAAAAAAAAAr/bSpbDr9X2ZQOyOVfzWNi5LuU3vJ35xi9F6uyLl2/wAZs04R595++n2Zl/D3Kd3QdeS7+Id14Ulw93d+wE9iMlw9TWdCjN9ZU4N+9rkZi+wmCqJ2pbp/FSlKLXpe3yLAAPkXaTslXwT21erQ5VIrWPhNcvPga8ixveWuqaPr1WkpRcZJOMk4tPg01Zo+R5pk7wOLdN32JPapy5Sg3p6rg/ID67SntRUuqT90ZEfkOI28PTfRbPtw+ViQAGNSCknF6qSaa6p6MyAFFzTEzpw2Gpp0qtPavF2UdY7d+jvx8Sz5G1KDqptudk+Fu6raEk1fTkzyFNRVklFLgkkkvQDIAAAAAAAAAAAAAAPGwPTCpVUVduyOXFZlGHDvP5EFjsyb1b/ZAV3tfXlXrLlFNJeRfspqLcUbaJU4L2il9ig4uspO5ZchzFbqMb6xbXzAse8G8OFYk934HbvCtdvcHGphVO3fpzi4Pnro15cPYlnikQ3aPGqVOMOsrv0TAx7EY97G7lo/71LYplJwctlRlHTy5MsmCx20teIEnc9NEahtUgMgAAAAAAAAAAAAAAAacTXUItvkmyCxeeRcV3uXAmsRS2k11Kzi+xVKTbUqsE/6YVGo+i5egEXmHaOEU9V5t2RB1MdiK7/Dpya5Sn+HD56v2LfhexuHpvaUNqXxTbnL3epJwy+MeCQFEw/Z/Ez/ADzjBdKcW37t/YsmW5cqUVFX8W3dt9WTH8ujzdAa4sOZnsHjiBz1ZMgM7wc5q8XsyjqnxXk10LI6ZqqYa4FVyLMntuhVWzLl0fjFlow87ELm+SOXfhpOOsX4mjCdodj8Ost3NfFon4xfNAXajWutrpa51U6pT6HaBTap03tOTV1F3sr8Xbgi0Yd6IDvjMzuc8WbYsDMAAAAAAAAAAAABi0YOJtPLAc7pmDpnVsnmwBxukYuiduwebsDhdE83B3bsboDg3A3B3bo93QEe8Lc01copz/NGMvNJktuxuwI3DZVCH5Yxj5JI7YUzdsHuyBhGJsSPdk9sAR6AAAAAAAAAAAAAAAAAAAAAAAAAAAAAAAAAAAAAAAAAB//Z"/>
          <p:cNvSpPr/>
          <p:nvPr/>
        </p:nvSpPr>
        <p:spPr>
          <a:xfrm>
            <a:off x="155575" y="-144463"/>
            <a:ext cx="304799" cy="3048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0" name="Shape 6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4880" y="1642065"/>
            <a:ext cx="6421633" cy="49021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Shape 656"/>
          <p:cNvSpPr txBox="1">
            <a:spLocks noGrp="1"/>
          </p:cNvSpPr>
          <p:nvPr>
            <p:ph type="title"/>
          </p:nvPr>
        </p:nvSpPr>
        <p:spPr>
          <a:xfrm>
            <a:off x="665000" y="210701"/>
            <a:ext cx="5256000" cy="132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3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DDI provides…</a:t>
            </a:r>
          </a:p>
        </p:txBody>
      </p:sp>
      <p:sp>
        <p:nvSpPr>
          <p:cNvPr id="657" name="Shape 657"/>
          <p:cNvSpPr txBox="1">
            <a:spLocks noGrp="1"/>
          </p:cNvSpPr>
          <p:nvPr>
            <p:ph type="body" idx="1"/>
          </p:nvPr>
        </p:nvSpPr>
        <p:spPr>
          <a:xfrm>
            <a:off x="628650" y="1628800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 i="0" u="none" strike="noStrike" cap="none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Capture what was intended </a:t>
            </a:r>
          </a:p>
          <a:p>
            <a:pPr marL="457200" marR="0" lvl="0" indent="-355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</a:t>
            </a:r>
            <a:r>
              <a:rPr lang="en-GB" sz="2000"/>
              <a:t>:</a:t>
            </a: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000"/>
              <a:t>what data were captured</a:t>
            </a: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why</a:t>
            </a:r>
          </a:p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GB" sz="2400" b="0" i="0" u="none" strike="noStrike" cap="none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Capture exactly what was used in the survey implementation</a:t>
            </a:r>
          </a:p>
          <a:p>
            <a:pPr marL="457200" marR="0" lvl="0" indent="-355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</a:t>
            </a:r>
            <a:r>
              <a:rPr lang="en-GB" sz="2000"/>
              <a:t>:</a:t>
            </a: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 mode, logic employed and under what conditions</a:t>
            </a:r>
          </a:p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GB" sz="2400" b="0" i="0" u="none" strike="noStrike" cap="none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Specify what the data output will be</a:t>
            </a:r>
          </a:p>
          <a:p>
            <a:pPr marL="457200" marR="0" lvl="0" indent="-355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That is</a:t>
            </a:r>
            <a:r>
              <a:rPr lang="en-GB" sz="2000"/>
              <a:t>,</a:t>
            </a: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mirrors what was captured and its source</a:t>
            </a:r>
          </a:p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GB" sz="2400" b="0" i="0" u="none" strike="noStrike" cap="none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Keep the connection</a:t>
            </a:r>
            <a:r>
              <a:rPr lang="en-GB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457200" marR="0" lvl="0" indent="-355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ct val="100000"/>
              <a:buFont typeface="Calibri"/>
            </a:pPr>
            <a:r>
              <a:rPr lang="en-GB" sz="2000"/>
              <a:t>B</a:t>
            </a: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etween the survey </a:t>
            </a:r>
            <a:r>
              <a:rPr lang="en-GB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implementation</a:t>
            </a: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through to the data </a:t>
            </a:r>
            <a:r>
              <a:rPr lang="en-GB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received</a:t>
            </a: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-&gt; data management by PIs -&gt; to archiving</a:t>
            </a:r>
          </a:p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GB" sz="2400" b="0" i="0" u="none" strike="noStrike" cap="none">
                <a:solidFill>
                  <a:srgbClr val="498DF1"/>
                </a:solidFill>
                <a:latin typeface="Calibri"/>
                <a:ea typeface="Calibri"/>
                <a:cs typeface="Calibri"/>
                <a:sym typeface="Calibri"/>
              </a:rPr>
              <a:t>Generalised solution</a:t>
            </a:r>
          </a:p>
          <a:p>
            <a:pPr marL="457200" marR="0" lvl="0" indent="-3810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ct val="120000"/>
              <a:buFont typeface="Calibri"/>
            </a:pPr>
            <a:r>
              <a:rPr lang="en-GB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 that is can be actioned efficiently and is self-describing</a:t>
            </a:r>
          </a:p>
          <a:p>
            <a:pPr marL="457200" marR="0" lvl="0" indent="-3810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ct val="120000"/>
              <a:buFont typeface="Calibri"/>
            </a:pPr>
            <a:r>
              <a:rPr lang="en-GB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 that it can be rendered in different forms for different purposes</a:t>
            </a:r>
          </a:p>
          <a:p>
            <a:pPr marL="469900" marR="0" lvl="1" indent="-127000" algn="l" rtl="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ct val="100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66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Shape 66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/>
              <a:t> </a:t>
            </a:r>
          </a:p>
        </p:txBody>
      </p:sp>
      <p:sp>
        <p:nvSpPr>
          <p:cNvPr id="664" name="Shape 664"/>
          <p:cNvSpPr>
            <a:spLocks noGrp="1"/>
          </p:cNvSpPr>
          <p:nvPr>
            <p:ph type="pic" idx="2"/>
          </p:nvPr>
        </p:nvSpPr>
        <p:spPr>
          <a:xfrm>
            <a:off x="5580112" y="5516389"/>
            <a:ext cx="1296143" cy="10809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 </a:t>
            </a:r>
          </a:p>
        </p:txBody>
      </p:sp>
      <p:pic>
        <p:nvPicPr>
          <p:cNvPr id="665" name="Shape 665" descr="http://www.ddialliance.org/system/files/DDILifecycl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1061" y="2633183"/>
            <a:ext cx="6403500" cy="2325300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Shape 666"/>
          <p:cNvSpPr txBox="1">
            <a:spLocks noGrp="1"/>
          </p:cNvSpPr>
          <p:nvPr>
            <p:ph type="title"/>
          </p:nvPr>
        </p:nvSpPr>
        <p:spPr>
          <a:xfrm>
            <a:off x="781050" y="5175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/>
              <a:t> </a:t>
            </a:r>
          </a:p>
        </p:txBody>
      </p:sp>
      <p:sp>
        <p:nvSpPr>
          <p:cNvPr id="667" name="Shape 667"/>
          <p:cNvSpPr txBox="1">
            <a:spLocks noGrp="1"/>
          </p:cNvSpPr>
          <p:nvPr>
            <p:ph type="title"/>
          </p:nvPr>
        </p:nvSpPr>
        <p:spPr>
          <a:xfrm>
            <a:off x="205375" y="276601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b="1"/>
              <a:t>…and a framework to do this</a:t>
            </a:r>
          </a:p>
        </p:txBody>
      </p:sp>
      <p:sp>
        <p:nvSpPr>
          <p:cNvPr id="669" name="Shape 669"/>
          <p:cNvSpPr txBox="1"/>
          <p:nvPr/>
        </p:nvSpPr>
        <p:spPr>
          <a:xfrm>
            <a:off x="126360" y="2438641"/>
            <a:ext cx="1716000" cy="584700"/>
          </a:xfrm>
          <a:prstGeom prst="rect">
            <a:avLst/>
          </a:prstGeom>
          <a:noFill/>
          <a:ln w="9525" cap="flat" cmpd="sng">
            <a:solidFill>
              <a:srgbClr val="374C8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Methodology and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Instrument Design</a:t>
            </a:r>
          </a:p>
        </p:txBody>
      </p:sp>
      <p:sp>
        <p:nvSpPr>
          <p:cNvPr id="670" name="Shape 670"/>
          <p:cNvSpPr txBox="1"/>
          <p:nvPr/>
        </p:nvSpPr>
        <p:spPr>
          <a:xfrm>
            <a:off x="1590257" y="4958464"/>
            <a:ext cx="2163300" cy="584700"/>
          </a:xfrm>
          <a:prstGeom prst="rect">
            <a:avLst/>
          </a:prstGeom>
          <a:noFill/>
          <a:ln w="9525" cap="flat" cmpd="sng">
            <a:solidFill>
              <a:srgbClr val="374C8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Instrument Fielding and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Collection</a:t>
            </a:r>
          </a:p>
        </p:txBody>
      </p:sp>
      <p:sp>
        <p:nvSpPr>
          <p:cNvPr id="671" name="Shape 671"/>
          <p:cNvSpPr txBox="1"/>
          <p:nvPr/>
        </p:nvSpPr>
        <p:spPr>
          <a:xfrm>
            <a:off x="2406214" y="2048473"/>
            <a:ext cx="2222400" cy="584700"/>
          </a:xfrm>
          <a:prstGeom prst="rect">
            <a:avLst/>
          </a:prstGeom>
          <a:noFill/>
          <a:ln w="9525" cap="flat" cmpd="sng">
            <a:solidFill>
              <a:srgbClr val="374C8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Cleaning, Labeling,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Transformations</a:t>
            </a:r>
          </a:p>
        </p:txBody>
      </p:sp>
      <p:sp>
        <p:nvSpPr>
          <p:cNvPr id="672" name="Shape 672"/>
          <p:cNvSpPr txBox="1"/>
          <p:nvPr/>
        </p:nvSpPr>
        <p:spPr>
          <a:xfrm>
            <a:off x="5262650" y="2161448"/>
            <a:ext cx="2440500" cy="861900"/>
          </a:xfrm>
          <a:prstGeom prst="rect">
            <a:avLst/>
          </a:prstGeom>
          <a:noFill/>
          <a:ln w="9525" cap="flat" cmpd="sng">
            <a:solidFill>
              <a:srgbClr val="374C8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Documentation, READMEs,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Descriptions (non-dataset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 variable)</a:t>
            </a:r>
          </a:p>
        </p:txBody>
      </p:sp>
      <p:sp>
        <p:nvSpPr>
          <p:cNvPr id="673" name="Shape 673"/>
          <p:cNvSpPr txBox="1"/>
          <p:nvPr/>
        </p:nvSpPr>
        <p:spPr>
          <a:xfrm>
            <a:off x="6189165" y="4837817"/>
            <a:ext cx="2246400" cy="584700"/>
          </a:xfrm>
          <a:prstGeom prst="rect">
            <a:avLst/>
          </a:prstGeom>
          <a:noFill/>
          <a:ln w="9525" cap="flat" cmpd="sng">
            <a:solidFill>
              <a:srgbClr val="374C8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Descriptive information for reuse and discovery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 sz="1300" smtClean="0">
                <a:solidFill>
                  <a:schemeClr val="dk1"/>
                </a:solidFill>
              </a:rPr>
              <a:t>67</a:t>
            </a:fld>
            <a:endParaRPr lang="en-GB" sz="1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Warm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1680</Words>
  <Application>Microsoft Office PowerPoint</Application>
  <PresentationFormat>On-screen Show (4:3)</PresentationFormat>
  <Paragraphs>400</Paragraphs>
  <Slides>67</Slides>
  <Notes>64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2" baseType="lpstr">
      <vt:lpstr>Arial</vt:lpstr>
      <vt:lpstr>Calibri</vt:lpstr>
      <vt:lpstr>Times New Roman</vt:lpstr>
      <vt:lpstr>Verdana</vt:lpstr>
      <vt:lpstr>Office Theme</vt:lpstr>
      <vt:lpstr>A DDI Primer:</vt:lpstr>
      <vt:lpstr>Overview</vt:lpstr>
      <vt:lpstr>Barriers to Sharing Data and Metadata</vt:lpstr>
      <vt:lpstr>Barriers to sharing data and metadata</vt:lpstr>
      <vt:lpstr>Metadata are like punctuation</vt:lpstr>
      <vt:lpstr>...for your data</vt:lpstr>
      <vt:lpstr>Barriers to sharing data and metadata</vt:lpstr>
      <vt:lpstr> </vt:lpstr>
      <vt:lpstr>Barriers to sharing data and metadata</vt:lpstr>
      <vt:lpstr>Talking about the same thing…</vt:lpstr>
      <vt:lpstr>DDI:  the Metadata Standard  for Social Science</vt:lpstr>
      <vt:lpstr>DDI Adopters</vt:lpstr>
      <vt:lpstr>Why use it?</vt:lpstr>
      <vt:lpstr>Benefits of using DDI</vt:lpstr>
      <vt:lpstr>Before DDI ...</vt:lpstr>
      <vt:lpstr>After DDI ...</vt:lpstr>
      <vt:lpstr>One document, many uses</vt:lpstr>
      <vt:lpstr>DDI Use Case with a  Data Archive</vt:lpstr>
      <vt:lpstr>PowerPoint Presentation</vt:lpstr>
      <vt:lpstr>Metadata at ICPSR</vt:lpstr>
      <vt:lpstr>Generating DDI Metadata at ICPSR</vt:lpstr>
      <vt:lpstr>PowerPoint Presentation</vt:lpstr>
      <vt:lpstr>Study-level DDI Elements</vt:lpstr>
      <vt:lpstr>Study-level DDI leveraged  in several ways</vt:lpstr>
      <vt:lpstr>Study-level DDI: Search</vt:lpstr>
      <vt:lpstr>PowerPoint Presentation</vt:lpstr>
      <vt:lpstr>PowerPoint Presentation</vt:lpstr>
      <vt:lpstr>PowerPoint Presentation</vt:lpstr>
      <vt:lpstr>Study-level DDI: Repurposing</vt:lpstr>
      <vt:lpstr>PowerPoint Presentation</vt:lpstr>
      <vt:lpstr>Study-level DDI: Interoperating</vt:lpstr>
      <vt:lpstr>PowerPoint Presentation</vt:lpstr>
      <vt:lpstr>Study-level DDI: Study Overview</vt:lpstr>
      <vt:lpstr>PowerPoint Presentation</vt:lpstr>
      <vt:lpstr>Export Study Description  (DDI, DC, MARC)</vt:lpstr>
      <vt:lpstr>Variable-level DDI Elements </vt:lpstr>
      <vt:lpstr>Variable-level DDI -  leveraged in several ways </vt:lpstr>
      <vt:lpstr>Variable-level DDI: Search</vt:lpstr>
      <vt:lpstr>PowerPoint Presentation</vt:lpstr>
      <vt:lpstr>PowerPoint Presentation</vt:lpstr>
      <vt:lpstr>Variable-level DDI: Search across ICPSR</vt:lpstr>
      <vt:lpstr>PowerPoint Presentation</vt:lpstr>
      <vt:lpstr>PowerPoint Presentation</vt:lpstr>
      <vt:lpstr>PowerPoint Presentation</vt:lpstr>
      <vt:lpstr>PowerPoint Presentation</vt:lpstr>
      <vt:lpstr>Variable-level DDI: Codebook</vt:lpstr>
      <vt:lpstr>PowerPoint Presentation</vt:lpstr>
      <vt:lpstr>Unified Search</vt:lpstr>
      <vt:lpstr>PowerPoint Presentation</vt:lpstr>
      <vt:lpstr>PowerPoint Presentation</vt:lpstr>
      <vt:lpstr>DDI Use Cases with Research Projects</vt:lpstr>
      <vt:lpstr>Use Case: MIDUS</vt:lpstr>
      <vt:lpstr>Use Case: MIDUS</vt:lpstr>
      <vt:lpstr>Use Case: MIDUS -  Discovery &amp; Search</vt:lpstr>
      <vt:lpstr>Use Case: MIDUS -  Harmonization</vt:lpstr>
      <vt:lpstr>Use Case: MIDUS - Download</vt:lpstr>
      <vt:lpstr>Use Case: CLOSER</vt:lpstr>
      <vt:lpstr>Use Case: CLOSER - Scope</vt:lpstr>
      <vt:lpstr>Use Case: CLOSER - Questions</vt:lpstr>
      <vt:lpstr>Use Case: CLOSER - Data</vt:lpstr>
      <vt:lpstr>DDI Takeaways</vt:lpstr>
      <vt:lpstr>DDI Website</vt:lpstr>
      <vt:lpstr>  </vt:lpstr>
      <vt:lpstr>Using Metadata during Studies</vt:lpstr>
      <vt:lpstr>Comprehensive Documentation of the Research Process</vt:lpstr>
      <vt:lpstr>What DDI provides…</vt:lpstr>
      <vt:lpstr>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DDI Primer:</dc:title>
  <dc:creator>Barry T. Radler</dc:creator>
  <cp:lastModifiedBy>Lyle, Jared</cp:lastModifiedBy>
  <cp:revision>7</cp:revision>
  <dcterms:modified xsi:type="dcterms:W3CDTF">2016-09-28T15:51:10Z</dcterms:modified>
</cp:coreProperties>
</file>