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67" r:id="rId2"/>
    <p:sldId id="276" r:id="rId3"/>
    <p:sldId id="274" r:id="rId4"/>
    <p:sldId id="278" r:id="rId5"/>
    <p:sldId id="277" r:id="rId6"/>
    <p:sldId id="285" r:id="rId7"/>
    <p:sldId id="279" r:id="rId8"/>
    <p:sldId id="262" r:id="rId9"/>
    <p:sldId id="263" r:id="rId10"/>
    <p:sldId id="264" r:id="rId11"/>
    <p:sldId id="268" r:id="rId12"/>
    <p:sldId id="265" r:id="rId13"/>
    <p:sldId id="266" r:id="rId14"/>
    <p:sldId id="270" r:id="rId15"/>
    <p:sldId id="271" r:id="rId16"/>
    <p:sldId id="272" r:id="rId17"/>
    <p:sldId id="282" r:id="rId18"/>
    <p:sldId id="283" r:id="rId19"/>
    <p:sldId id="284" r:id="rId20"/>
    <p:sldId id="273" r:id="rId21"/>
    <p:sldId id="280" r:id="rId22"/>
    <p:sldId id="281" r:id="rId23"/>
  </p:sldIdLst>
  <p:sldSz cx="12192000" cy="6858000"/>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74" autoAdjust="0"/>
    <p:restoredTop sz="78524" autoAdjust="0"/>
  </p:normalViewPr>
  <p:slideViewPr>
    <p:cSldViewPr snapToGrid="0">
      <p:cViewPr varScale="1">
        <p:scale>
          <a:sx n="92" d="100"/>
          <a:sy n="92" d="100"/>
        </p:scale>
        <p:origin x="1254" y="90"/>
      </p:cViewPr>
      <p:guideLst/>
    </p:cSldViewPr>
  </p:slideViewPr>
  <p:notesTextViewPr>
    <p:cViewPr>
      <p:scale>
        <a:sx n="3" d="2"/>
        <a:sy n="3" d="2"/>
      </p:scale>
      <p:origin x="0" y="0"/>
    </p:cViewPr>
  </p:notesTextViewPr>
  <p:notesViewPr>
    <p:cSldViewPr snapToGrid="0">
      <p:cViewPr varScale="1">
        <p:scale>
          <a:sx n="84" d="100"/>
          <a:sy n="84" d="100"/>
        </p:scale>
        <p:origin x="3156"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797"/>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sz="quarter" idx="1"/>
          </p:nvPr>
        </p:nvSpPr>
        <p:spPr>
          <a:xfrm>
            <a:off x="3956550" y="0"/>
            <a:ext cx="3026833" cy="465797"/>
          </a:xfrm>
          <a:prstGeom prst="rect">
            <a:avLst/>
          </a:prstGeom>
        </p:spPr>
        <p:txBody>
          <a:bodyPr vert="horz" lIns="92958" tIns="46479" rIns="92958" bIns="46479" rtlCol="0"/>
          <a:lstStyle>
            <a:lvl1pPr algn="r">
              <a:defRPr sz="1200"/>
            </a:lvl1pPr>
          </a:lstStyle>
          <a:p>
            <a:fld id="{44F2B804-7BAD-4A14-8C4F-66FDFDD7F54C}" type="datetimeFigureOut">
              <a:rPr lang="en-US" smtClean="0"/>
              <a:t>4/6/2017</a:t>
            </a:fld>
            <a:endParaRPr lang="en-US"/>
          </a:p>
        </p:txBody>
      </p:sp>
      <p:sp>
        <p:nvSpPr>
          <p:cNvPr id="4" name="Footer Placeholder 3"/>
          <p:cNvSpPr>
            <a:spLocks noGrp="1"/>
          </p:cNvSpPr>
          <p:nvPr>
            <p:ph type="ftr" sz="quarter" idx="2"/>
          </p:nvPr>
        </p:nvSpPr>
        <p:spPr>
          <a:xfrm>
            <a:off x="0" y="8817904"/>
            <a:ext cx="3026833" cy="465796"/>
          </a:xfrm>
          <a:prstGeom prst="rect">
            <a:avLst/>
          </a:prstGeom>
        </p:spPr>
        <p:txBody>
          <a:bodyPr vert="horz" lIns="92958" tIns="46479" rIns="92958" bIns="46479" rtlCol="0" anchor="b"/>
          <a:lstStyle>
            <a:lvl1pPr algn="l">
              <a:defRPr sz="1200"/>
            </a:lvl1pPr>
          </a:lstStyle>
          <a:p>
            <a:endParaRPr lang="en-US"/>
          </a:p>
        </p:txBody>
      </p:sp>
      <p:sp>
        <p:nvSpPr>
          <p:cNvPr id="5" name="Slide Number Placeholder 4"/>
          <p:cNvSpPr>
            <a:spLocks noGrp="1"/>
          </p:cNvSpPr>
          <p:nvPr>
            <p:ph type="sldNum" sz="quarter" idx="3"/>
          </p:nvPr>
        </p:nvSpPr>
        <p:spPr>
          <a:xfrm>
            <a:off x="3956550" y="8817904"/>
            <a:ext cx="3026833" cy="465796"/>
          </a:xfrm>
          <a:prstGeom prst="rect">
            <a:avLst/>
          </a:prstGeom>
        </p:spPr>
        <p:txBody>
          <a:bodyPr vert="horz" lIns="92958" tIns="46479" rIns="92958" bIns="46479" rtlCol="0" anchor="b"/>
          <a:lstStyle>
            <a:lvl1pPr algn="r">
              <a:defRPr sz="1200"/>
            </a:lvl1pPr>
          </a:lstStyle>
          <a:p>
            <a:fld id="{248F3113-9B70-4DC1-A6C3-0E991429072F}" type="slidenum">
              <a:rPr lang="en-US" smtClean="0"/>
              <a:t>‹#›</a:t>
            </a:fld>
            <a:endParaRPr lang="en-US"/>
          </a:p>
        </p:txBody>
      </p:sp>
    </p:spTree>
    <p:extLst>
      <p:ext uri="{BB962C8B-B14F-4D97-AF65-F5344CB8AC3E}">
        <p14:creationId xmlns:p14="http://schemas.microsoft.com/office/powerpoint/2010/main" val="39392544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797"/>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idx="1"/>
          </p:nvPr>
        </p:nvSpPr>
        <p:spPr>
          <a:xfrm>
            <a:off x="3956550" y="0"/>
            <a:ext cx="3026833" cy="465797"/>
          </a:xfrm>
          <a:prstGeom prst="rect">
            <a:avLst/>
          </a:prstGeom>
        </p:spPr>
        <p:txBody>
          <a:bodyPr vert="horz" lIns="92958" tIns="46479" rIns="92958" bIns="46479" rtlCol="0"/>
          <a:lstStyle>
            <a:lvl1pPr algn="r">
              <a:defRPr sz="1200"/>
            </a:lvl1pPr>
          </a:lstStyle>
          <a:p>
            <a:fld id="{1C519ED7-1FDF-4F76-86EA-A02886740C9A}" type="datetimeFigureOut">
              <a:rPr lang="en-US" smtClean="0"/>
              <a:t>4/6/2017</a:t>
            </a:fld>
            <a:endParaRPr lang="en-US"/>
          </a:p>
        </p:txBody>
      </p:sp>
      <p:sp>
        <p:nvSpPr>
          <p:cNvPr id="4" name="Slide Image Placeholder 3"/>
          <p:cNvSpPr>
            <a:spLocks noGrp="1" noRot="1" noChangeAspect="1"/>
          </p:cNvSpPr>
          <p:nvPr>
            <p:ph type="sldImg" idx="2"/>
          </p:nvPr>
        </p:nvSpPr>
        <p:spPr>
          <a:xfrm>
            <a:off x="706438" y="1160463"/>
            <a:ext cx="5572125" cy="3133725"/>
          </a:xfrm>
          <a:prstGeom prst="rect">
            <a:avLst/>
          </a:prstGeom>
          <a:noFill/>
          <a:ln w="12700">
            <a:solidFill>
              <a:prstClr val="black"/>
            </a:solidFill>
          </a:ln>
        </p:spPr>
        <p:txBody>
          <a:bodyPr vert="horz" lIns="92958" tIns="46479" rIns="92958" bIns="46479" rtlCol="0" anchor="ctr"/>
          <a:lstStyle/>
          <a:p>
            <a:endParaRPr lang="en-US"/>
          </a:p>
        </p:txBody>
      </p:sp>
      <p:sp>
        <p:nvSpPr>
          <p:cNvPr id="5" name="Notes Placeholder 4"/>
          <p:cNvSpPr>
            <a:spLocks noGrp="1"/>
          </p:cNvSpPr>
          <p:nvPr>
            <p:ph type="body" sz="quarter" idx="3"/>
          </p:nvPr>
        </p:nvSpPr>
        <p:spPr>
          <a:xfrm>
            <a:off x="698500" y="4467781"/>
            <a:ext cx="5588000" cy="3655457"/>
          </a:xfrm>
          <a:prstGeom prst="rect">
            <a:avLst/>
          </a:prstGeom>
        </p:spPr>
        <p:txBody>
          <a:bodyPr vert="horz" lIns="92958" tIns="46479" rIns="92958" bIns="4647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17904"/>
            <a:ext cx="3026833" cy="465796"/>
          </a:xfrm>
          <a:prstGeom prst="rect">
            <a:avLst/>
          </a:prstGeom>
        </p:spPr>
        <p:txBody>
          <a:bodyPr vert="horz" lIns="92958" tIns="46479" rIns="92958" bIns="46479" rtlCol="0" anchor="b"/>
          <a:lstStyle>
            <a:lvl1pPr algn="l">
              <a:defRPr sz="1200"/>
            </a:lvl1pPr>
          </a:lstStyle>
          <a:p>
            <a:endParaRPr lang="en-US"/>
          </a:p>
        </p:txBody>
      </p:sp>
      <p:sp>
        <p:nvSpPr>
          <p:cNvPr id="7" name="Slide Number Placeholder 6"/>
          <p:cNvSpPr>
            <a:spLocks noGrp="1"/>
          </p:cNvSpPr>
          <p:nvPr>
            <p:ph type="sldNum" sz="quarter" idx="5"/>
          </p:nvPr>
        </p:nvSpPr>
        <p:spPr>
          <a:xfrm>
            <a:off x="3956550" y="8817904"/>
            <a:ext cx="3026833" cy="465796"/>
          </a:xfrm>
          <a:prstGeom prst="rect">
            <a:avLst/>
          </a:prstGeom>
        </p:spPr>
        <p:txBody>
          <a:bodyPr vert="horz" lIns="92958" tIns="46479" rIns="92958" bIns="46479" rtlCol="0" anchor="b"/>
          <a:lstStyle>
            <a:lvl1pPr algn="r">
              <a:defRPr sz="1200"/>
            </a:lvl1pPr>
          </a:lstStyle>
          <a:p>
            <a:fld id="{0AE49BDB-5F42-4B20-BAC2-8FA2E83A589D}" type="slidenum">
              <a:rPr lang="en-US" smtClean="0"/>
              <a:t>‹#›</a:t>
            </a:fld>
            <a:endParaRPr lang="en-US"/>
          </a:p>
        </p:txBody>
      </p:sp>
    </p:spTree>
    <p:extLst>
      <p:ext uri="{BB962C8B-B14F-4D97-AF65-F5344CB8AC3E}">
        <p14:creationId xmlns:p14="http://schemas.microsoft.com/office/powerpoint/2010/main" val="3017923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E49BDB-5F42-4B20-BAC2-8FA2E83A589D}" type="slidenum">
              <a:rPr lang="en-US" smtClean="0"/>
              <a:t>1</a:t>
            </a:fld>
            <a:endParaRPr lang="en-US"/>
          </a:p>
        </p:txBody>
      </p:sp>
    </p:spTree>
    <p:extLst>
      <p:ext uri="{BB962C8B-B14F-4D97-AF65-F5344CB8AC3E}">
        <p14:creationId xmlns:p14="http://schemas.microsoft.com/office/powerpoint/2010/main" val="41629520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bioCADDI</a:t>
            </a:r>
            <a:r>
              <a:rPr lang="en-US" baseline="0" dirty="0" err="1" smtClean="0"/>
              <a:t>E</a:t>
            </a:r>
            <a:r>
              <a:rPr lang="en-US" baseline="0" dirty="0" smtClean="0"/>
              <a:t> is a direct response to the key recommendations made in this 2012 report requesting the development of a catalog of biomedical data.</a:t>
            </a:r>
            <a:endParaRPr lang="en-US" dirty="0"/>
          </a:p>
        </p:txBody>
      </p:sp>
      <p:sp>
        <p:nvSpPr>
          <p:cNvPr id="4" name="Slide Number Placeholder 3"/>
          <p:cNvSpPr>
            <a:spLocks noGrp="1"/>
          </p:cNvSpPr>
          <p:nvPr>
            <p:ph type="sldNum" sz="quarter" idx="10"/>
          </p:nvPr>
        </p:nvSpPr>
        <p:spPr/>
        <p:txBody>
          <a:bodyPr/>
          <a:lstStyle/>
          <a:p>
            <a:fld id="{0AE49BDB-5F42-4B20-BAC2-8FA2E83A589D}" type="slidenum">
              <a:rPr lang="en-US" smtClean="0"/>
              <a:t>2</a:t>
            </a:fld>
            <a:endParaRPr lang="en-US"/>
          </a:p>
        </p:txBody>
      </p:sp>
    </p:spTree>
    <p:extLst>
      <p:ext uri="{BB962C8B-B14F-4D97-AF65-F5344CB8AC3E}">
        <p14:creationId xmlns:p14="http://schemas.microsoft.com/office/powerpoint/2010/main" val="279586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bioCADDI</a:t>
            </a:r>
            <a:r>
              <a:rPr lang="en-US" baseline="0" dirty="0" err="1" smtClean="0"/>
              <a:t>E</a:t>
            </a:r>
            <a:r>
              <a:rPr lang="en-US" baseline="0" dirty="0" smtClean="0"/>
              <a:t> is d</a:t>
            </a:r>
            <a:r>
              <a:rPr lang="en-US" sz="1200" dirty="0" smtClean="0"/>
              <a:t>esigned to facilitate the discovery of available biomedical datasets that are spread across different databases, repositories, and on the cloud.</a:t>
            </a:r>
          </a:p>
          <a:p>
            <a:endParaRPr lang="en-US" dirty="0"/>
          </a:p>
        </p:txBody>
      </p:sp>
      <p:sp>
        <p:nvSpPr>
          <p:cNvPr id="4" name="Slide Number Placeholder 3"/>
          <p:cNvSpPr>
            <a:spLocks noGrp="1"/>
          </p:cNvSpPr>
          <p:nvPr>
            <p:ph type="sldNum" sz="quarter" idx="10"/>
          </p:nvPr>
        </p:nvSpPr>
        <p:spPr/>
        <p:txBody>
          <a:bodyPr/>
          <a:lstStyle/>
          <a:p>
            <a:fld id="{0AE49BDB-5F42-4B20-BAC2-8FA2E83A589D}" type="slidenum">
              <a:rPr lang="en-US" smtClean="0"/>
              <a:t>3</a:t>
            </a:fld>
            <a:endParaRPr lang="en-US"/>
          </a:p>
        </p:txBody>
      </p:sp>
    </p:spTree>
    <p:extLst>
      <p:ext uri="{BB962C8B-B14F-4D97-AF65-F5344CB8AC3E}">
        <p14:creationId xmlns:p14="http://schemas.microsoft.com/office/powerpoint/2010/main" val="781389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Note the DDI in the name.</a:t>
            </a:r>
          </a:p>
          <a:p>
            <a:endParaRPr lang="en-US" dirty="0"/>
          </a:p>
        </p:txBody>
      </p:sp>
      <p:sp>
        <p:nvSpPr>
          <p:cNvPr id="4" name="Slide Number Placeholder 3"/>
          <p:cNvSpPr>
            <a:spLocks noGrp="1"/>
          </p:cNvSpPr>
          <p:nvPr>
            <p:ph type="sldNum" sz="quarter" idx="10"/>
          </p:nvPr>
        </p:nvSpPr>
        <p:spPr/>
        <p:txBody>
          <a:bodyPr/>
          <a:lstStyle/>
          <a:p>
            <a:fld id="{0AE49BDB-5F42-4B20-BAC2-8FA2E83A589D}"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10533131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first prototype of </a:t>
            </a:r>
            <a:r>
              <a:rPr lang="en-US" dirty="0" err="1" smtClean="0"/>
              <a:t>DataMed</a:t>
            </a:r>
            <a:r>
              <a:rPr lang="en-US" dirty="0" smtClean="0"/>
              <a:t> is available at https://datamed.org. It performs searches on a shallow generic index.</a:t>
            </a:r>
            <a:r>
              <a:rPr lang="en-US" baseline="0" dirty="0" smtClean="0"/>
              <a:t>  As of 3 April 2017, it indexes 66</a:t>
            </a:r>
            <a:r>
              <a:rPr lang="en-US" dirty="0" smtClean="0"/>
              <a:t> repositories and over 1.3</a:t>
            </a:r>
            <a:r>
              <a:rPr lang="en-US" baseline="0" dirty="0" smtClean="0"/>
              <a:t> million</a:t>
            </a:r>
            <a:r>
              <a:rPr lang="en-US" dirty="0" smtClean="0"/>
              <a:t> data sets, covering 15 data types.</a:t>
            </a:r>
          </a:p>
          <a:p>
            <a:endParaRPr lang="en-US" dirty="0" smtClean="0"/>
          </a:p>
          <a:p>
            <a:r>
              <a:rPr lang="en-US" dirty="0" smtClean="0"/>
              <a:t>See also: </a:t>
            </a:r>
            <a:r>
              <a:rPr lang="en-US" dirty="0" err="1" smtClean="0"/>
              <a:t>DataMed</a:t>
            </a:r>
            <a:r>
              <a:rPr lang="en-US" dirty="0" smtClean="0"/>
              <a:t>: Finding useful data across multiple biomedical data repositories L Ohno-Machado1,2*, SA Sansone3*, G Alter4*, I Fore5*, J Grethe1*, H Xu6*, Alejandra Gonzalez-Beltran3 , Philippe Rocca-Serra3 , </a:t>
            </a:r>
            <a:r>
              <a:rPr lang="en-US" dirty="0" err="1" smtClean="0"/>
              <a:t>Ergin</a:t>
            </a:r>
            <a:r>
              <a:rPr lang="en-US" dirty="0" smtClean="0"/>
              <a:t> Soysal6 , </a:t>
            </a:r>
            <a:r>
              <a:rPr lang="en-US" dirty="0" err="1" smtClean="0"/>
              <a:t>Nansu</a:t>
            </a:r>
            <a:r>
              <a:rPr lang="en-US" dirty="0" smtClean="0"/>
              <a:t> Zong1 , H Kim1 on behalf of the NIH BD2K </a:t>
            </a:r>
            <a:r>
              <a:rPr lang="en-US" dirty="0" err="1" smtClean="0"/>
              <a:t>bioCADDIE</a:t>
            </a:r>
            <a:r>
              <a:rPr lang="en-US" dirty="0" smtClean="0"/>
              <a:t> Consortium. http://dx.doi.org/10.1101/094888 </a:t>
            </a:r>
            <a:endParaRPr lang="en-US" dirty="0"/>
          </a:p>
        </p:txBody>
      </p:sp>
      <p:sp>
        <p:nvSpPr>
          <p:cNvPr id="4" name="Slide Number Placeholder 3"/>
          <p:cNvSpPr>
            <a:spLocks noGrp="1"/>
          </p:cNvSpPr>
          <p:nvPr>
            <p:ph type="sldNum" sz="quarter" idx="10"/>
          </p:nvPr>
        </p:nvSpPr>
        <p:spPr/>
        <p:txBody>
          <a:bodyPr/>
          <a:lstStyle/>
          <a:p>
            <a:fld id="{0AE49BDB-5F42-4B20-BAC2-8FA2E83A589D}" type="slidenum">
              <a:rPr lang="en-US" smtClean="0"/>
              <a:t>5</a:t>
            </a:fld>
            <a:endParaRPr lang="en-US"/>
          </a:p>
        </p:txBody>
      </p:sp>
    </p:spTree>
    <p:extLst>
      <p:ext uri="{BB962C8B-B14F-4D97-AF65-F5344CB8AC3E}">
        <p14:creationId xmlns:p14="http://schemas.microsoft.com/office/powerpoint/2010/main" val="2866477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E49BDB-5F42-4B20-BAC2-8FA2E83A589D}"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0206368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DATS model has been specifically named to echo the JATS metadata elements and format (https://jats.nlm.nih.gov) required by PubMed (https://www.ncbi.nlm.nih.gov/pubmed) to index publications. Like JATS, the core DATS elements are generic and applicable to any type of dataset. </a:t>
            </a:r>
            <a:r>
              <a:rPr lang="en-US" sz="1200" b="0" i="0" u="none" strike="noStrike" kern="1200" dirty="0" smtClean="0">
                <a:solidFill>
                  <a:schemeClr val="tx1"/>
                </a:solidFill>
                <a:effectLst/>
                <a:latin typeface="+mn-lt"/>
                <a:ea typeface="+mn-ea"/>
                <a:cs typeface="+mn-cs"/>
              </a:rPr>
              <a:t>The extended DATS includes an initial set of elements, some of which are specific for life, environmental and biomedical science domains and can be further extended as needed. Note that the core should by no mean seen as the mandatory set.</a:t>
            </a:r>
            <a:endParaRPr lang="en-US" dirty="0" smtClean="0"/>
          </a:p>
          <a:p>
            <a:endParaRPr lang="en-US" dirty="0" smtClean="0"/>
          </a:p>
          <a:p>
            <a:r>
              <a:rPr lang="en-US" dirty="0" smtClean="0"/>
              <a:t>From</a:t>
            </a:r>
            <a:r>
              <a:rPr lang="en-US" baseline="0" dirty="0" smtClean="0"/>
              <a:t> the NISO report: “</a:t>
            </a:r>
            <a:r>
              <a:rPr lang="en-US" dirty="0" smtClean="0"/>
              <a:t>The purpose of the NISO Journal Article Tag Suite (NISO JATS) standard is to define a suite of XML elements and attributes that describes the content and metadata of journal articles—including research and non-research articles, letters, editorials, book and product reviews—with the intent of providing a common format in which publishers and archives can exchange journal content. The intent of the Tag Suite is to preserve the intellectual content of journals independent of the form in which that content was originally delivered. The Tag Suite enables an archive to capture structural and semantic components of existing material without modeling any particular sequence or textual format.”</a:t>
            </a:r>
            <a:endParaRPr lang="en-US" dirty="0"/>
          </a:p>
        </p:txBody>
      </p:sp>
      <p:sp>
        <p:nvSpPr>
          <p:cNvPr id="4" name="Slide Number Placeholder 3"/>
          <p:cNvSpPr>
            <a:spLocks noGrp="1"/>
          </p:cNvSpPr>
          <p:nvPr>
            <p:ph type="sldNum" sz="quarter" idx="10"/>
          </p:nvPr>
        </p:nvSpPr>
        <p:spPr/>
        <p:txBody>
          <a:bodyPr/>
          <a:lstStyle/>
          <a:p>
            <a:fld id="{0AE49BDB-5F42-4B20-BAC2-8FA2E83A589D}"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3236737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See also: DATS: the data tag suite to enable discoverability of datasets Authors Susanna-Assunta Sansone1 *, Alejandra Gonzalez-Beltran1 *, Philippe Rocca-Serra1 *, George Alter², Jeffrey S. Grethe3 , Hua Xu4 , Ian Fore5 , Jared Lyle², </a:t>
            </a:r>
            <a:r>
              <a:rPr lang="en-US" dirty="0" err="1" smtClean="0"/>
              <a:t>Anupama</a:t>
            </a:r>
            <a:r>
              <a:rPr lang="en-US" dirty="0" smtClean="0"/>
              <a:t> E. Gururaj4 , </a:t>
            </a:r>
            <a:r>
              <a:rPr lang="en-US" dirty="0" err="1" smtClean="0"/>
              <a:t>Xiaoling</a:t>
            </a:r>
            <a:r>
              <a:rPr lang="en-US" dirty="0" smtClean="0"/>
              <a:t> Chen4 , </a:t>
            </a:r>
            <a:r>
              <a:rPr lang="en-US" dirty="0" err="1" smtClean="0"/>
              <a:t>Hyeon-eui</a:t>
            </a:r>
            <a:r>
              <a:rPr lang="en-US" dirty="0" smtClean="0"/>
              <a:t> Kim3 , </a:t>
            </a:r>
            <a:r>
              <a:rPr lang="en-US" dirty="0" err="1" smtClean="0"/>
              <a:t>Nansu</a:t>
            </a:r>
            <a:r>
              <a:rPr lang="en-US" dirty="0" smtClean="0"/>
              <a:t> Zong3 , </a:t>
            </a:r>
            <a:r>
              <a:rPr lang="en-US" dirty="0" err="1" smtClean="0"/>
              <a:t>Yueling</a:t>
            </a:r>
            <a:r>
              <a:rPr lang="en-US" dirty="0" smtClean="0"/>
              <a:t> Li3 , </a:t>
            </a:r>
            <a:r>
              <a:rPr lang="en-US" dirty="0" err="1" smtClean="0"/>
              <a:t>Ruiling</a:t>
            </a:r>
            <a:r>
              <a:rPr lang="en-US" dirty="0" smtClean="0"/>
              <a:t> Liu4 , </a:t>
            </a:r>
            <a:r>
              <a:rPr lang="en-US" dirty="0" err="1" smtClean="0"/>
              <a:t>Burak</a:t>
            </a:r>
            <a:r>
              <a:rPr lang="en-US" dirty="0" smtClean="0"/>
              <a:t> Ozyurt3 , </a:t>
            </a:r>
            <a:r>
              <a:rPr lang="en-US" dirty="0" err="1" smtClean="0"/>
              <a:t>Lucila</a:t>
            </a:r>
            <a:r>
              <a:rPr lang="en-US" dirty="0" smtClean="0"/>
              <a:t> Ohno-Machado3 , and the </a:t>
            </a:r>
            <a:r>
              <a:rPr lang="en-US" dirty="0" err="1" smtClean="0"/>
              <a:t>bioCADDIE</a:t>
            </a:r>
            <a:r>
              <a:rPr lang="en-US" dirty="0" smtClean="0"/>
              <a:t> Working Groups Members**.  http://dx.doi.org/10.1101/103143</a:t>
            </a:r>
          </a:p>
          <a:p>
            <a:endParaRPr lang="en-US" dirty="0" smtClean="0"/>
          </a:p>
          <a:p>
            <a:r>
              <a:rPr lang="en-US" dirty="0" smtClean="0"/>
              <a:t>and</a:t>
            </a:r>
          </a:p>
          <a:p>
            <a:endParaRPr lang="en-US" dirty="0" smtClean="0"/>
          </a:p>
          <a:p>
            <a:r>
              <a:rPr lang="en-US" dirty="0" smtClean="0"/>
              <a:t>https://datascience.nih.gov/sites/all/themes/datascience/conferences/2016/BIO%204%20SusannaAssunta.Sansone.AHM-biocaddie_508.pdf</a:t>
            </a:r>
            <a:endParaRPr lang="en-US" dirty="0"/>
          </a:p>
        </p:txBody>
      </p:sp>
      <p:sp>
        <p:nvSpPr>
          <p:cNvPr id="4" name="Slide Number Placeholder 3"/>
          <p:cNvSpPr>
            <a:spLocks noGrp="1"/>
          </p:cNvSpPr>
          <p:nvPr>
            <p:ph type="sldNum" sz="quarter" idx="10"/>
          </p:nvPr>
        </p:nvSpPr>
        <p:spPr/>
        <p:txBody>
          <a:bodyPr/>
          <a:lstStyle/>
          <a:p>
            <a:fld id="{0AE49BDB-5F42-4B20-BAC2-8FA2E83A589D}" type="slidenum">
              <a:rPr lang="en-US" smtClean="0"/>
              <a:t>8</a:t>
            </a:fld>
            <a:endParaRPr lang="en-US"/>
          </a:p>
        </p:txBody>
      </p:sp>
    </p:spTree>
    <p:extLst>
      <p:ext uri="{BB962C8B-B14F-4D97-AF65-F5344CB8AC3E}">
        <p14:creationId xmlns:p14="http://schemas.microsoft.com/office/powerpoint/2010/main" val="35775220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Give</a:t>
            </a:r>
            <a:r>
              <a:rPr lang="en-US" baseline="0" dirty="0" smtClean="0"/>
              <a:t> overview of the DATS model with which some of us may be less familiar.</a:t>
            </a:r>
            <a:endParaRPr lang="en-US" dirty="0" smtClean="0"/>
          </a:p>
          <a:p>
            <a:r>
              <a:rPr lang="en-US" dirty="0" smtClean="0"/>
              <a:t>The model is focused on data discovery and access</a:t>
            </a:r>
          </a:p>
          <a:p>
            <a:r>
              <a:rPr lang="en-US" dirty="0" smtClean="0"/>
              <a:t>It includes key elements for …</a:t>
            </a:r>
          </a:p>
          <a:p>
            <a:r>
              <a:rPr lang="en-US" dirty="0" smtClean="0"/>
              <a:t>But it is not designed/intended  to document all of the stages of a research project, but rather the final product</a:t>
            </a:r>
          </a:p>
          <a:p>
            <a:r>
              <a:rPr lang="en-US" dirty="0" smtClean="0"/>
              <a:t>It is centered on dataset level metadata</a:t>
            </a:r>
          </a:p>
          <a:p>
            <a:r>
              <a:rPr lang="en-US" dirty="0" smtClean="0"/>
              <a:t>Currently, </a:t>
            </a:r>
            <a:r>
              <a:rPr lang="en-US" dirty="0" err="1" smtClean="0"/>
              <a:t>DataMed</a:t>
            </a:r>
            <a:r>
              <a:rPr lang="en-US" dirty="0" smtClean="0"/>
              <a:t> does not index individual data items but the standard does provide for this possibility, as it includes a class called Dimension that may be mapped to what we call a variable description</a:t>
            </a:r>
          </a:p>
        </p:txBody>
      </p:sp>
      <p:sp>
        <p:nvSpPr>
          <p:cNvPr id="4" name="Slide Number Placeholder 3"/>
          <p:cNvSpPr>
            <a:spLocks noGrp="1"/>
          </p:cNvSpPr>
          <p:nvPr>
            <p:ph type="sldNum" sz="quarter" idx="10"/>
          </p:nvPr>
        </p:nvSpPr>
        <p:spPr/>
        <p:txBody>
          <a:bodyPr/>
          <a:lstStyle/>
          <a:p>
            <a:fld id="{0AE49BDB-5F42-4B20-BAC2-8FA2E83A589D}" type="slidenum">
              <a:rPr lang="en-US" smtClean="0"/>
              <a:t>9</a:t>
            </a:fld>
            <a:endParaRPr lang="en-US"/>
          </a:p>
        </p:txBody>
      </p:sp>
    </p:spTree>
    <p:extLst>
      <p:ext uri="{BB962C8B-B14F-4D97-AF65-F5344CB8AC3E}">
        <p14:creationId xmlns:p14="http://schemas.microsoft.com/office/powerpoint/2010/main" val="31294897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DATS is a modular model and it includes a core set of element that are generic and may be used to document/describe</a:t>
            </a:r>
          </a:p>
          <a:p>
            <a:r>
              <a:rPr lang="en-US" dirty="0" smtClean="0"/>
              <a:t>There is a Dataset superclass that provides information about the distribution of the dataset, the standard(s) used, the repository housing it, the type of data and related publications. </a:t>
            </a:r>
          </a:p>
          <a:p>
            <a:r>
              <a:rPr lang="en-US" dirty="0" smtClean="0"/>
              <a:t>And also the dimension class/element that I mentioned before, that may be used to document individual data items. Not currently used but could be in the future.</a:t>
            </a:r>
            <a:endParaRPr lang="en-US" dirty="0"/>
          </a:p>
        </p:txBody>
      </p:sp>
      <p:sp>
        <p:nvSpPr>
          <p:cNvPr id="4" name="Slide Number Placeholder 3"/>
          <p:cNvSpPr>
            <a:spLocks noGrp="1"/>
          </p:cNvSpPr>
          <p:nvPr>
            <p:ph type="sldNum" sz="quarter" idx="10"/>
          </p:nvPr>
        </p:nvSpPr>
        <p:spPr/>
        <p:txBody>
          <a:bodyPr/>
          <a:lstStyle/>
          <a:p>
            <a:fld id="{0AE49BDB-5F42-4B20-BAC2-8FA2E83A589D}" type="slidenum">
              <a:rPr lang="en-US" smtClean="0"/>
              <a:t>10</a:t>
            </a:fld>
            <a:endParaRPr lang="en-US"/>
          </a:p>
        </p:txBody>
      </p:sp>
    </p:spTree>
    <p:extLst>
      <p:ext uri="{BB962C8B-B14F-4D97-AF65-F5344CB8AC3E}">
        <p14:creationId xmlns:p14="http://schemas.microsoft.com/office/powerpoint/2010/main" val="17788264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this how the DATS model looks like in a schematic overview – this diagram only presents the core elements their types and the relationships between them</a:t>
            </a:r>
            <a:endParaRPr lang="en-US" dirty="0"/>
          </a:p>
        </p:txBody>
      </p:sp>
      <p:sp>
        <p:nvSpPr>
          <p:cNvPr id="4" name="Slide Number Placeholder 3"/>
          <p:cNvSpPr>
            <a:spLocks noGrp="1"/>
          </p:cNvSpPr>
          <p:nvPr>
            <p:ph type="sldNum" sz="quarter" idx="10"/>
          </p:nvPr>
        </p:nvSpPr>
        <p:spPr/>
        <p:txBody>
          <a:bodyPr/>
          <a:lstStyle/>
          <a:p>
            <a:fld id="{0AE49BDB-5F42-4B20-BAC2-8FA2E83A589D}" type="slidenum">
              <a:rPr lang="en-US" smtClean="0"/>
              <a:t>11</a:t>
            </a:fld>
            <a:endParaRPr lang="en-US"/>
          </a:p>
        </p:txBody>
      </p:sp>
    </p:spTree>
    <p:extLst>
      <p:ext uri="{BB962C8B-B14F-4D97-AF65-F5344CB8AC3E}">
        <p14:creationId xmlns:p14="http://schemas.microsoft.com/office/powerpoint/2010/main" val="12979038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addition to the core elements there is also an extended DATS to support information specific to the life and biomedical sciences</a:t>
            </a:r>
          </a:p>
          <a:p>
            <a:r>
              <a:rPr lang="en-US" dirty="0" smtClean="0"/>
              <a:t>In the example I’m giving here we can see from the name of the classes that they are meant to document biomedical data</a:t>
            </a:r>
          </a:p>
          <a:p>
            <a:r>
              <a:rPr lang="en-US" dirty="0" smtClean="0"/>
              <a:t>A study’s objects may described with their biological characteristics </a:t>
            </a:r>
          </a:p>
          <a:p>
            <a:r>
              <a:rPr lang="en-US" dirty="0" smtClean="0"/>
              <a:t>And some of the processes that take place during a study – like the way the data are collected, the various treatment and experimental protocols, and data manipulation, that includes data processing as well as data analysis</a:t>
            </a:r>
          </a:p>
          <a:p>
            <a:endParaRPr lang="en-US" dirty="0"/>
          </a:p>
        </p:txBody>
      </p:sp>
      <p:sp>
        <p:nvSpPr>
          <p:cNvPr id="4" name="Slide Number Placeholder 3"/>
          <p:cNvSpPr>
            <a:spLocks noGrp="1"/>
          </p:cNvSpPr>
          <p:nvPr>
            <p:ph type="sldNum" sz="quarter" idx="10"/>
          </p:nvPr>
        </p:nvSpPr>
        <p:spPr/>
        <p:txBody>
          <a:bodyPr/>
          <a:lstStyle/>
          <a:p>
            <a:fld id="{0AE49BDB-5F42-4B20-BAC2-8FA2E83A589D}" type="slidenum">
              <a:rPr lang="en-US" smtClean="0"/>
              <a:t>12</a:t>
            </a:fld>
            <a:endParaRPr lang="en-US"/>
          </a:p>
        </p:txBody>
      </p:sp>
    </p:spTree>
    <p:extLst>
      <p:ext uri="{BB962C8B-B14F-4D97-AF65-F5344CB8AC3E}">
        <p14:creationId xmlns:p14="http://schemas.microsoft.com/office/powerpoint/2010/main" val="36221705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DATS is expressed/serialized in JSON schemas.</a:t>
            </a:r>
          </a:p>
          <a:p>
            <a:r>
              <a:rPr lang="en-US" dirty="0" smtClean="0"/>
              <a:t>JSON is a data exchange format that has become quite popular as it lightweight and text-based and may be understood by both humans and machines.</a:t>
            </a:r>
          </a:p>
          <a:p>
            <a:r>
              <a:rPr lang="en-US" b="1" dirty="0" smtClean="0"/>
              <a:t>There is one schema for each main object in the model and it provides information about the structure of the model as well as field level documentation.</a:t>
            </a:r>
          </a:p>
          <a:p>
            <a:endParaRPr lang="en-US" b="1" dirty="0" smtClean="0"/>
          </a:p>
          <a:p>
            <a:r>
              <a:rPr lang="en-US" b="1" dirty="0" smtClean="0"/>
              <a:t>JSON</a:t>
            </a:r>
            <a:r>
              <a:rPr lang="en-US" dirty="0" smtClean="0"/>
              <a:t> is a format that </a:t>
            </a:r>
            <a:r>
              <a:rPr lang="en-US" i="1" u="sng" dirty="0" smtClean="0"/>
              <a:t>encodes objects in a string</a:t>
            </a:r>
            <a:r>
              <a:rPr lang="en-US" dirty="0" smtClean="0"/>
              <a:t>. </a:t>
            </a:r>
            <a:r>
              <a:rPr lang="en-US" b="1" dirty="0" smtClean="0"/>
              <a:t>Serialization</a:t>
            </a:r>
            <a:r>
              <a:rPr lang="en-US" dirty="0" smtClean="0"/>
              <a:t> means to convert an object into that string, and deserialization is its inverse operation. When transmitting data or storing them in a file, the data are required to be byte strings, but complex objects are seldom in this format.</a:t>
            </a:r>
            <a:endParaRPr lang="en-US" dirty="0"/>
          </a:p>
        </p:txBody>
      </p:sp>
      <p:sp>
        <p:nvSpPr>
          <p:cNvPr id="4" name="Slide Number Placeholder 3"/>
          <p:cNvSpPr>
            <a:spLocks noGrp="1"/>
          </p:cNvSpPr>
          <p:nvPr>
            <p:ph type="sldNum" sz="quarter" idx="10"/>
          </p:nvPr>
        </p:nvSpPr>
        <p:spPr/>
        <p:txBody>
          <a:bodyPr/>
          <a:lstStyle/>
          <a:p>
            <a:fld id="{0AE49BDB-5F42-4B20-BAC2-8FA2E83A589D}" type="slidenum">
              <a:rPr lang="en-US" smtClean="0"/>
              <a:t>13</a:t>
            </a:fld>
            <a:endParaRPr lang="en-US"/>
          </a:p>
        </p:txBody>
      </p:sp>
    </p:spTree>
    <p:extLst>
      <p:ext uri="{BB962C8B-B14F-4D97-AF65-F5344CB8AC3E}">
        <p14:creationId xmlns:p14="http://schemas.microsoft.com/office/powerpoint/2010/main" val="17661153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t>
            </a:r>
            <a:r>
              <a:rPr lang="en-US" b="1" dirty="0" smtClean="0"/>
              <a:t>ICPSR we started out </a:t>
            </a:r>
            <a:r>
              <a:rPr lang="en-US" dirty="0" smtClean="0"/>
              <a:t>by mapping our DDI metadata fields to DATS elements using mainly the </a:t>
            </a:r>
            <a:r>
              <a:rPr lang="en-US" dirty="0" err="1" smtClean="0"/>
              <a:t>DataSet</a:t>
            </a:r>
            <a:r>
              <a:rPr lang="en-US" dirty="0" smtClean="0"/>
              <a:t> class.</a:t>
            </a:r>
          </a:p>
          <a:p>
            <a:r>
              <a:rPr lang="en-US" dirty="0" smtClean="0"/>
              <a:t>Most of the mapping was pretty straightforward. and</a:t>
            </a:r>
          </a:p>
          <a:p>
            <a:r>
              <a:rPr lang="en-US" dirty="0" smtClean="0"/>
              <a:t>I’m showing here an example of some corresponding fields.</a:t>
            </a:r>
          </a:p>
          <a:p>
            <a:r>
              <a:rPr lang="en-US" dirty="0" smtClean="0"/>
              <a:t>But we also looked at DATS independently (of DDI) – to make sure we were capturing //could fill all of the mandatory fields in DATS and we also contributing information that was required/recommended by the </a:t>
            </a:r>
            <a:r>
              <a:rPr lang="en-US" dirty="0" err="1" smtClean="0"/>
              <a:t>BioCaddie</a:t>
            </a:r>
            <a:r>
              <a:rPr lang="en-US" dirty="0" smtClean="0"/>
              <a:t> team, but not included in ICPSR’s DDI. </a:t>
            </a:r>
          </a:p>
          <a:p>
            <a:r>
              <a:rPr lang="en-US" dirty="0" smtClean="0"/>
              <a:t>As an example, here at the bottom we specified  how we authenticate, and also the standard that our metadata conforms to.</a:t>
            </a:r>
          </a:p>
          <a:p>
            <a:r>
              <a:rPr lang="en-US" dirty="0" smtClean="0"/>
              <a:t>(IRI – internationalized resource identifier)</a:t>
            </a:r>
            <a:endParaRPr lang="en-US" dirty="0"/>
          </a:p>
        </p:txBody>
      </p:sp>
      <p:sp>
        <p:nvSpPr>
          <p:cNvPr id="4" name="Slide Number Placeholder 3"/>
          <p:cNvSpPr>
            <a:spLocks noGrp="1"/>
          </p:cNvSpPr>
          <p:nvPr>
            <p:ph type="sldNum" sz="quarter" idx="10"/>
          </p:nvPr>
        </p:nvSpPr>
        <p:spPr/>
        <p:txBody>
          <a:bodyPr/>
          <a:lstStyle/>
          <a:p>
            <a:fld id="{0AE49BDB-5F42-4B20-BAC2-8FA2E83A589D}" type="slidenum">
              <a:rPr lang="en-US" smtClean="0"/>
              <a:t>14</a:t>
            </a:fld>
            <a:endParaRPr lang="en-US"/>
          </a:p>
        </p:txBody>
      </p:sp>
    </p:spTree>
    <p:extLst>
      <p:ext uri="{BB962C8B-B14F-4D97-AF65-F5344CB8AC3E}">
        <p14:creationId xmlns:p14="http://schemas.microsoft.com/office/powerpoint/2010/main" val="14956788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convert our study-level metadata to DATS, we used an MCV setup – this is the technical term I got from our developer</a:t>
            </a:r>
          </a:p>
          <a:p>
            <a:r>
              <a:rPr lang="en-US" dirty="0" smtClean="0"/>
              <a:t>So we built .. And generated code that creates  ….content extracted from the Oracle database in which our study metadata are stored.</a:t>
            </a:r>
          </a:p>
          <a:p>
            <a:r>
              <a:rPr lang="en-US" dirty="0" smtClean="0"/>
              <a:t>Finally the Java object is translated to JSON and is ready for delivery.</a:t>
            </a:r>
          </a:p>
          <a:p>
            <a:r>
              <a:rPr lang="en-US" dirty="0" smtClean="0"/>
              <a:t>This is done </a:t>
            </a:r>
            <a:r>
              <a:rPr lang="en-US" b="1" dirty="0" smtClean="0"/>
              <a:t>dynamically </a:t>
            </a:r>
            <a:r>
              <a:rPr lang="en-US" dirty="0" smtClean="0"/>
              <a:t>so that every time there is a request for our metadata in DATS format, we deliver the most recent version.</a:t>
            </a:r>
            <a:endParaRPr lang="en-US" dirty="0"/>
          </a:p>
        </p:txBody>
      </p:sp>
      <p:sp>
        <p:nvSpPr>
          <p:cNvPr id="4" name="Slide Number Placeholder 3"/>
          <p:cNvSpPr>
            <a:spLocks noGrp="1"/>
          </p:cNvSpPr>
          <p:nvPr>
            <p:ph type="sldNum" sz="quarter" idx="10"/>
          </p:nvPr>
        </p:nvSpPr>
        <p:spPr/>
        <p:txBody>
          <a:bodyPr/>
          <a:lstStyle/>
          <a:p>
            <a:fld id="{0AE49BDB-5F42-4B20-BAC2-8FA2E83A589D}" type="slidenum">
              <a:rPr lang="en-US" smtClean="0"/>
              <a:t>15</a:t>
            </a:fld>
            <a:endParaRPr lang="en-US"/>
          </a:p>
        </p:txBody>
      </p:sp>
    </p:spTree>
    <p:extLst>
      <p:ext uri="{BB962C8B-B14F-4D97-AF65-F5344CB8AC3E}">
        <p14:creationId xmlns:p14="http://schemas.microsoft.com/office/powerpoint/2010/main" val="21142549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we sent over (provided) our metadata to </a:t>
            </a:r>
            <a:r>
              <a:rPr lang="en-US" dirty="0" err="1" smtClean="0"/>
              <a:t>DataMed</a:t>
            </a:r>
            <a:r>
              <a:rPr lang="en-US" dirty="0" smtClean="0"/>
              <a:t>, where it was indexed and as a result, ICPSR’s collection is now searchable on the portal.</a:t>
            </a:r>
          </a:p>
          <a:p>
            <a:r>
              <a:rPr lang="en-US" dirty="0" smtClean="0"/>
              <a:t>Go to the </a:t>
            </a:r>
            <a:r>
              <a:rPr lang="en-US" dirty="0" err="1" smtClean="0"/>
              <a:t>DataMed</a:t>
            </a:r>
            <a:r>
              <a:rPr lang="en-US" dirty="0" smtClean="0"/>
              <a:t> site.</a:t>
            </a:r>
          </a:p>
          <a:p>
            <a:r>
              <a:rPr lang="en-US" dirty="0" smtClean="0"/>
              <a:t>ICPSR is listed among the member repositories</a:t>
            </a:r>
          </a:p>
          <a:p>
            <a:r>
              <a:rPr lang="en-US" dirty="0" smtClean="0"/>
              <a:t>Its collection is searchable in its entirety (9,784 studies)</a:t>
            </a:r>
          </a:p>
          <a:p>
            <a:r>
              <a:rPr lang="en-US" dirty="0" smtClean="0"/>
              <a:t>Follow link - And this is how the ICPSR study-level metadata looks when converted to DATS (individual study).</a:t>
            </a:r>
          </a:p>
          <a:p>
            <a:r>
              <a:rPr lang="en-US" dirty="0" smtClean="0"/>
              <a:t>As you can see, it looks different than</a:t>
            </a:r>
            <a:r>
              <a:rPr lang="en-US" baseline="0" dirty="0" smtClean="0"/>
              <a:t> what we would expect from a DDI-based display, because</a:t>
            </a:r>
            <a:r>
              <a:rPr lang="en-US" dirty="0" smtClean="0"/>
              <a:t> the information is organized differently but the relevant content</a:t>
            </a:r>
            <a:r>
              <a:rPr lang="en-US" baseline="0" dirty="0" smtClean="0"/>
              <a:t> is still there.</a:t>
            </a:r>
            <a:endParaRPr lang="en-US" dirty="0" smtClean="0"/>
          </a:p>
          <a:p>
            <a:endParaRPr lang="en-US" dirty="0"/>
          </a:p>
        </p:txBody>
      </p:sp>
      <p:sp>
        <p:nvSpPr>
          <p:cNvPr id="4" name="Slide Number Placeholder 3"/>
          <p:cNvSpPr>
            <a:spLocks noGrp="1"/>
          </p:cNvSpPr>
          <p:nvPr>
            <p:ph type="sldNum" sz="quarter" idx="10"/>
          </p:nvPr>
        </p:nvSpPr>
        <p:spPr/>
        <p:txBody>
          <a:bodyPr/>
          <a:lstStyle/>
          <a:p>
            <a:fld id="{0AE49BDB-5F42-4B20-BAC2-8FA2E83A589D}" type="slidenum">
              <a:rPr lang="en-US" smtClean="0"/>
              <a:t>16</a:t>
            </a:fld>
            <a:endParaRPr lang="en-US"/>
          </a:p>
        </p:txBody>
      </p:sp>
    </p:spTree>
    <p:extLst>
      <p:ext uri="{BB962C8B-B14F-4D97-AF65-F5344CB8AC3E}">
        <p14:creationId xmlns:p14="http://schemas.microsoft.com/office/powerpoint/2010/main" val="34669728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E49BDB-5F42-4B20-BAC2-8FA2E83A589D}"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42789400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E49BDB-5F42-4B20-BAC2-8FA2E83A589D}"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1192281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E49BDB-5F42-4B20-BAC2-8FA2E83A589D}"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7240018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addition to that, we are also now </a:t>
            </a:r>
            <a:r>
              <a:rPr lang="en-US" b="1" dirty="0" smtClean="0"/>
              <a:t>distributing</a:t>
            </a:r>
            <a:r>
              <a:rPr lang="en-US" dirty="0" smtClean="0"/>
              <a:t> our study-level metadata in the DATS format on our own website.</a:t>
            </a:r>
          </a:p>
          <a:p>
            <a:r>
              <a:rPr lang="en-US" dirty="0" smtClean="0"/>
              <a:t>On each study page we have several types of metadata formats </a:t>
            </a:r>
            <a:r>
              <a:rPr lang="en-US" b="1" dirty="0" smtClean="0"/>
              <a:t>publicly available for download</a:t>
            </a:r>
            <a:r>
              <a:rPr lang="en-US" dirty="0" smtClean="0"/>
              <a:t>, and DATS is now one of these formats.</a:t>
            </a:r>
          </a:p>
          <a:p>
            <a:endParaRPr lang="en-US" dirty="0"/>
          </a:p>
        </p:txBody>
      </p:sp>
      <p:sp>
        <p:nvSpPr>
          <p:cNvPr id="4" name="Slide Number Placeholder 3"/>
          <p:cNvSpPr>
            <a:spLocks noGrp="1"/>
          </p:cNvSpPr>
          <p:nvPr>
            <p:ph type="sldNum" sz="quarter" idx="10"/>
          </p:nvPr>
        </p:nvSpPr>
        <p:spPr/>
        <p:txBody>
          <a:bodyPr/>
          <a:lstStyle/>
          <a:p>
            <a:fld id="{0AE49BDB-5F42-4B20-BAC2-8FA2E83A589D}" type="slidenum">
              <a:rPr lang="en-US" smtClean="0"/>
              <a:t>20</a:t>
            </a:fld>
            <a:endParaRPr lang="en-US"/>
          </a:p>
        </p:txBody>
      </p:sp>
    </p:spTree>
    <p:extLst>
      <p:ext uri="{BB962C8B-B14F-4D97-AF65-F5344CB8AC3E}">
        <p14:creationId xmlns:p14="http://schemas.microsoft.com/office/powerpoint/2010/main" val="19292500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E49BDB-5F42-4B20-BAC2-8FA2E83A589D}"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6857568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398B5F1-941D-4792-AC3D-494652262807}" type="datetimeFigureOut">
              <a:rPr lang="en-US" smtClean="0"/>
              <a:t>4/6/2017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3AD565-8CD8-439B-BF3D-1D214985D121}" type="slidenum">
              <a:rPr lang="en-US" smtClean="0"/>
              <a:t>‹#›</a:t>
            </a:fld>
            <a:endParaRPr lang="en-US"/>
          </a:p>
        </p:txBody>
      </p:sp>
    </p:spTree>
    <p:extLst>
      <p:ext uri="{BB962C8B-B14F-4D97-AF65-F5344CB8AC3E}">
        <p14:creationId xmlns:p14="http://schemas.microsoft.com/office/powerpoint/2010/main" val="4190668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98B5F1-941D-4792-AC3D-494652262807}" type="datetimeFigureOut">
              <a:rPr lang="en-US" smtClean="0"/>
              <a:t>4/6/2017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3AD565-8CD8-439B-BF3D-1D214985D121}" type="slidenum">
              <a:rPr lang="en-US" smtClean="0"/>
              <a:t>‹#›</a:t>
            </a:fld>
            <a:endParaRPr lang="en-US"/>
          </a:p>
        </p:txBody>
      </p:sp>
    </p:spTree>
    <p:extLst>
      <p:ext uri="{BB962C8B-B14F-4D97-AF65-F5344CB8AC3E}">
        <p14:creationId xmlns:p14="http://schemas.microsoft.com/office/powerpoint/2010/main" val="1634189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98B5F1-941D-4792-AC3D-494652262807}" type="datetimeFigureOut">
              <a:rPr lang="en-US" smtClean="0"/>
              <a:t>4/6/2017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3AD565-8CD8-439B-BF3D-1D214985D121}" type="slidenum">
              <a:rPr lang="en-US" smtClean="0"/>
              <a:t>‹#›</a:t>
            </a:fld>
            <a:endParaRPr lang="en-US"/>
          </a:p>
        </p:txBody>
      </p:sp>
    </p:spTree>
    <p:extLst>
      <p:ext uri="{BB962C8B-B14F-4D97-AF65-F5344CB8AC3E}">
        <p14:creationId xmlns:p14="http://schemas.microsoft.com/office/powerpoint/2010/main" val="512748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398B5F1-941D-4792-AC3D-494652262807}" type="datetimeFigureOut">
              <a:rPr lang="en-US" smtClean="0"/>
              <a:t>4/6/2017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3AD565-8CD8-439B-BF3D-1D214985D121}" type="slidenum">
              <a:rPr lang="en-US" smtClean="0"/>
              <a:t>‹#›</a:t>
            </a:fld>
            <a:endParaRPr lang="en-US"/>
          </a:p>
        </p:txBody>
      </p:sp>
    </p:spTree>
    <p:extLst>
      <p:ext uri="{BB962C8B-B14F-4D97-AF65-F5344CB8AC3E}">
        <p14:creationId xmlns:p14="http://schemas.microsoft.com/office/powerpoint/2010/main" val="3083382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398B5F1-941D-4792-AC3D-494652262807}" type="datetimeFigureOut">
              <a:rPr lang="en-US" smtClean="0"/>
              <a:t>4/6/2017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3AD565-8CD8-439B-BF3D-1D214985D121}" type="slidenum">
              <a:rPr lang="en-US" smtClean="0"/>
              <a:t>‹#›</a:t>
            </a:fld>
            <a:endParaRPr lang="en-US"/>
          </a:p>
        </p:txBody>
      </p:sp>
    </p:spTree>
    <p:extLst>
      <p:ext uri="{BB962C8B-B14F-4D97-AF65-F5344CB8AC3E}">
        <p14:creationId xmlns:p14="http://schemas.microsoft.com/office/powerpoint/2010/main" val="34989903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398B5F1-941D-4792-AC3D-494652262807}" type="datetimeFigureOut">
              <a:rPr lang="en-US" smtClean="0"/>
              <a:t>4/6/2017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3AD565-8CD8-439B-BF3D-1D214985D121}" type="slidenum">
              <a:rPr lang="en-US" smtClean="0"/>
              <a:t>‹#›</a:t>
            </a:fld>
            <a:endParaRPr lang="en-US"/>
          </a:p>
        </p:txBody>
      </p:sp>
    </p:spTree>
    <p:extLst>
      <p:ext uri="{BB962C8B-B14F-4D97-AF65-F5344CB8AC3E}">
        <p14:creationId xmlns:p14="http://schemas.microsoft.com/office/powerpoint/2010/main" val="515784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98B5F1-941D-4792-AC3D-494652262807}" type="datetimeFigureOut">
              <a:rPr lang="en-US" smtClean="0"/>
              <a:t>4/6/2017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3AD565-8CD8-439B-BF3D-1D214985D121}" type="slidenum">
              <a:rPr lang="en-US" smtClean="0"/>
              <a:t>‹#›</a:t>
            </a:fld>
            <a:endParaRPr lang="en-US"/>
          </a:p>
        </p:txBody>
      </p:sp>
    </p:spTree>
    <p:extLst>
      <p:ext uri="{BB962C8B-B14F-4D97-AF65-F5344CB8AC3E}">
        <p14:creationId xmlns:p14="http://schemas.microsoft.com/office/powerpoint/2010/main" val="2421096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98B5F1-941D-4792-AC3D-494652262807}" type="datetimeFigureOut">
              <a:rPr lang="en-US" smtClean="0"/>
              <a:t>4/6/2017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3AD565-8CD8-439B-BF3D-1D214985D121}" type="slidenum">
              <a:rPr lang="en-US" smtClean="0"/>
              <a:t>‹#›</a:t>
            </a:fld>
            <a:endParaRPr lang="en-US"/>
          </a:p>
        </p:txBody>
      </p:sp>
    </p:spTree>
    <p:extLst>
      <p:ext uri="{BB962C8B-B14F-4D97-AF65-F5344CB8AC3E}">
        <p14:creationId xmlns:p14="http://schemas.microsoft.com/office/powerpoint/2010/main" val="199866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98B5F1-941D-4792-AC3D-494652262807}" type="datetimeFigureOut">
              <a:rPr lang="en-US" smtClean="0"/>
              <a:t>4/6/2017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3AD565-8CD8-439B-BF3D-1D214985D121}" type="slidenum">
              <a:rPr lang="en-US" smtClean="0"/>
              <a:t>‹#›</a:t>
            </a:fld>
            <a:endParaRPr lang="en-US"/>
          </a:p>
        </p:txBody>
      </p:sp>
    </p:spTree>
    <p:extLst>
      <p:ext uri="{BB962C8B-B14F-4D97-AF65-F5344CB8AC3E}">
        <p14:creationId xmlns:p14="http://schemas.microsoft.com/office/powerpoint/2010/main" val="22339621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98B5F1-941D-4792-AC3D-494652262807}" type="datetimeFigureOut">
              <a:rPr lang="en-US" smtClean="0"/>
              <a:t>4/6/2017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3AD565-8CD8-439B-BF3D-1D214985D121}" type="slidenum">
              <a:rPr lang="en-US" smtClean="0"/>
              <a:t>‹#›</a:t>
            </a:fld>
            <a:endParaRPr lang="en-US"/>
          </a:p>
        </p:txBody>
      </p:sp>
    </p:spTree>
    <p:extLst>
      <p:ext uri="{BB962C8B-B14F-4D97-AF65-F5344CB8AC3E}">
        <p14:creationId xmlns:p14="http://schemas.microsoft.com/office/powerpoint/2010/main" val="18121045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98B5F1-941D-4792-AC3D-494652262807}" type="datetimeFigureOut">
              <a:rPr lang="en-US" smtClean="0"/>
              <a:t>4/6/2017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3AD565-8CD8-439B-BF3D-1D214985D121}" type="slidenum">
              <a:rPr lang="en-US" smtClean="0"/>
              <a:t>‹#›</a:t>
            </a:fld>
            <a:endParaRPr lang="en-US"/>
          </a:p>
        </p:txBody>
      </p:sp>
    </p:spTree>
    <p:extLst>
      <p:ext uri="{BB962C8B-B14F-4D97-AF65-F5344CB8AC3E}">
        <p14:creationId xmlns:p14="http://schemas.microsoft.com/office/powerpoint/2010/main" val="21176894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nterior no black bars">
    <p:bg>
      <p:bgPr>
        <a:blipFill dpi="0" rotWithShape="1">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quarter" idx="10"/>
          </p:nvPr>
        </p:nvSpPr>
        <p:spPr>
          <a:xfrm>
            <a:off x="914400" y="2362200"/>
            <a:ext cx="10363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68103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98B5F1-941D-4792-AC3D-494652262807}" type="datetimeFigureOut">
              <a:rPr lang="en-US" smtClean="0"/>
              <a:t>4/6/2017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3AD565-8CD8-439B-BF3D-1D214985D121}" type="slidenum">
              <a:rPr lang="en-US" smtClean="0"/>
              <a:t>‹#›</a:t>
            </a:fld>
            <a:endParaRPr lang="en-US"/>
          </a:p>
        </p:txBody>
      </p:sp>
    </p:spTree>
    <p:extLst>
      <p:ext uri="{BB962C8B-B14F-4D97-AF65-F5344CB8AC3E}">
        <p14:creationId xmlns:p14="http://schemas.microsoft.com/office/powerpoint/2010/main" val="37865726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hyperlink" Target="https://github.com/biocaddie/WG3-MetadataSpecifications" TargetMode="External"/><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hyperlink" Target="https://zenodo.org/record/438337#.WNvfRxLyvVo"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hyperlink" Target="http://www.icpsr.umich.edu/icpsrweb/ICPSR/thesaurus/entry?topic=subject&amp;entry=candidates" TargetMode="External"/><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hyperlink" Target="http://datamed.org/" TargetMode="External"/><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hyperlink" Target="https://datamed.org/search-repository.php?query=%20&amp;searchtype=data&amp;repository=0025" TargetMode="External"/><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hyperlink" Target="https://datamed.org/display-item.php?repository=0025&amp;id=580ea0365152c648c68d0069&amp;query=" TargetMode="External"/><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mailto:sandai@umich.edu" TargetMode="External"/><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hyperlink" Target="mailto:lyle@umich.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68438" y="3632085"/>
            <a:ext cx="11455121" cy="2800767"/>
          </a:xfrm>
          <a:prstGeom prst="rect">
            <a:avLst/>
          </a:prstGeom>
          <a:noFill/>
        </p:spPr>
        <p:txBody>
          <a:bodyPr wrap="square" rtlCol="0">
            <a:spAutoFit/>
          </a:bodyPr>
          <a:lstStyle/>
          <a:p>
            <a:pPr algn="ctr"/>
            <a:r>
              <a:rPr lang="en-US" sz="2200" dirty="0" err="1" smtClean="0"/>
              <a:t>Sanda</a:t>
            </a:r>
            <a:r>
              <a:rPr lang="en-US" sz="2200" dirty="0" smtClean="0"/>
              <a:t> </a:t>
            </a:r>
            <a:r>
              <a:rPr lang="en-US" sz="2200" dirty="0" err="1" smtClean="0"/>
              <a:t>Ionescu</a:t>
            </a:r>
            <a:endParaRPr lang="en-US" sz="2200" dirty="0" smtClean="0"/>
          </a:p>
          <a:p>
            <a:pPr algn="ctr"/>
            <a:r>
              <a:rPr lang="en-US" sz="2200" dirty="0" smtClean="0"/>
              <a:t>Jared </a:t>
            </a:r>
            <a:r>
              <a:rPr lang="en-US" sz="2200" dirty="0" smtClean="0"/>
              <a:t>Lyle</a:t>
            </a:r>
          </a:p>
          <a:p>
            <a:pPr algn="ctr"/>
            <a:endParaRPr lang="en-US" sz="2200" dirty="0" smtClean="0"/>
          </a:p>
          <a:p>
            <a:pPr algn="ctr"/>
            <a:r>
              <a:rPr lang="en-US" sz="2200" i="1" dirty="0" smtClean="0"/>
              <a:t>Acknowledgement: Matthew Richardson</a:t>
            </a:r>
            <a:endParaRPr lang="en-US" sz="2200" i="1" dirty="0"/>
          </a:p>
          <a:p>
            <a:pPr algn="ctr"/>
            <a:endParaRPr lang="en-US" sz="2200" dirty="0"/>
          </a:p>
          <a:p>
            <a:pPr algn="ctr"/>
            <a:r>
              <a:rPr lang="en-US" sz="2200" dirty="0" smtClean="0"/>
              <a:t>North American Data Documentation Initiative Conference (NADDI)</a:t>
            </a:r>
          </a:p>
          <a:p>
            <a:pPr algn="ctr"/>
            <a:r>
              <a:rPr lang="en-US" sz="2200" dirty="0" smtClean="0"/>
              <a:t>Ithaca, NY</a:t>
            </a:r>
          </a:p>
          <a:p>
            <a:pPr algn="ctr"/>
            <a:r>
              <a:rPr lang="en-US" sz="2200" dirty="0" smtClean="0"/>
              <a:t>April 6, 2017</a:t>
            </a:r>
          </a:p>
        </p:txBody>
      </p:sp>
      <p:sp>
        <p:nvSpPr>
          <p:cNvPr id="3" name="TextBox 2"/>
          <p:cNvSpPr txBox="1"/>
          <p:nvPr/>
        </p:nvSpPr>
        <p:spPr>
          <a:xfrm>
            <a:off x="843119" y="1585220"/>
            <a:ext cx="10505761" cy="1569660"/>
          </a:xfrm>
          <a:prstGeom prst="rect">
            <a:avLst/>
          </a:prstGeom>
          <a:noFill/>
        </p:spPr>
        <p:txBody>
          <a:bodyPr wrap="none" rtlCol="0">
            <a:spAutoFit/>
          </a:bodyPr>
          <a:lstStyle/>
          <a:p>
            <a:pPr algn="ctr"/>
            <a:r>
              <a:rPr lang="en-US" sz="4800" b="1" dirty="0">
                <a:latin typeface="+mj-lt"/>
              </a:rPr>
              <a:t>DDI to DATS</a:t>
            </a:r>
            <a:br>
              <a:rPr lang="en-US" sz="4800" b="1" dirty="0">
                <a:latin typeface="+mj-lt"/>
              </a:rPr>
            </a:br>
            <a:r>
              <a:rPr lang="en-US" sz="4800" b="1" dirty="0">
                <a:latin typeface="+mj-lt"/>
              </a:rPr>
              <a:t>      ICPSR Metadata on the </a:t>
            </a:r>
            <a:r>
              <a:rPr lang="en-US" sz="4800" b="1" dirty="0" err="1">
                <a:latin typeface="+mj-lt"/>
              </a:rPr>
              <a:t>DataMed</a:t>
            </a:r>
            <a:r>
              <a:rPr lang="en-US" sz="4800" b="1" dirty="0">
                <a:latin typeface="+mj-lt"/>
              </a:rPr>
              <a:t> Portal</a:t>
            </a:r>
            <a:endParaRPr lang="en-US" sz="4800" dirty="0">
              <a:latin typeface="+mj-lt"/>
            </a:endParaRPr>
          </a:p>
        </p:txBody>
      </p:sp>
    </p:spTree>
    <p:extLst>
      <p:ext uri="{BB962C8B-B14F-4D97-AF65-F5344CB8AC3E}">
        <p14:creationId xmlns:p14="http://schemas.microsoft.com/office/powerpoint/2010/main" val="204348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3927591" y="5816642"/>
            <a:ext cx="3966622" cy="276999"/>
          </a:xfrm>
          <a:prstGeom prst="rect">
            <a:avLst/>
          </a:prstGeom>
        </p:spPr>
        <p:txBody>
          <a:bodyPr wrap="square">
            <a:spAutoFit/>
          </a:bodyPr>
          <a:lstStyle/>
          <a:p>
            <a:pPr lvl="1" algn="ctr"/>
            <a:r>
              <a:rPr lang="en-US" sz="1200" dirty="0">
                <a:solidFill>
                  <a:schemeClr val="bg1">
                    <a:lumMod val="65000"/>
                  </a:schemeClr>
                </a:solidFill>
              </a:rPr>
              <a:t>https://acd.od.nih.gov/DIWG_RFI_FinalReport.pdf</a:t>
            </a:r>
          </a:p>
        </p:txBody>
      </p:sp>
      <p:pic>
        <p:nvPicPr>
          <p:cNvPr id="2" name="Picture 1"/>
          <p:cNvPicPr>
            <a:picLocks noChangeAspect="1"/>
          </p:cNvPicPr>
          <p:nvPr/>
        </p:nvPicPr>
        <p:blipFill>
          <a:blip r:embed="rId3"/>
          <a:stretch>
            <a:fillRect/>
          </a:stretch>
        </p:blipFill>
        <p:spPr>
          <a:xfrm>
            <a:off x="3818618" y="494520"/>
            <a:ext cx="4184569" cy="5322122"/>
          </a:xfrm>
          <a:prstGeom prst="rect">
            <a:avLst/>
          </a:prstGeom>
          <a:solidFill>
            <a:schemeClr val="bg1"/>
          </a:solidFill>
          <a:ln w="3175">
            <a:solidFill>
              <a:schemeClr val="tx1"/>
            </a:solidFill>
          </a:ln>
          <a:effectLst/>
        </p:spPr>
      </p:pic>
    </p:spTree>
    <p:extLst>
      <p:ext uri="{BB962C8B-B14F-4D97-AF65-F5344CB8AC3E}">
        <p14:creationId xmlns:p14="http://schemas.microsoft.com/office/powerpoint/2010/main" val="3313526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639524" y="2686593"/>
            <a:ext cx="8486775" cy="971550"/>
          </a:xfrm>
          <a:prstGeom prst="rect">
            <a:avLst/>
          </a:prstGeom>
        </p:spPr>
      </p:pic>
    </p:spTree>
    <p:extLst>
      <p:ext uri="{BB962C8B-B14F-4D97-AF65-F5344CB8AC3E}">
        <p14:creationId xmlns:p14="http://schemas.microsoft.com/office/powerpoint/2010/main" val="3026075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639524" y="2686593"/>
            <a:ext cx="8486775" cy="971550"/>
          </a:xfrm>
          <a:prstGeom prst="rect">
            <a:avLst/>
          </a:prstGeom>
        </p:spPr>
      </p:pic>
      <p:sp>
        <p:nvSpPr>
          <p:cNvPr id="2" name="Oval 1"/>
          <p:cNvSpPr/>
          <p:nvPr/>
        </p:nvSpPr>
        <p:spPr>
          <a:xfrm>
            <a:off x="6746033" y="2837049"/>
            <a:ext cx="2444620" cy="821094"/>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9073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725024" y="335902"/>
            <a:ext cx="7010232" cy="5775649"/>
          </a:xfrm>
          <a:prstGeom prst="rect">
            <a:avLst/>
          </a:prstGeom>
          <a:ln>
            <a:solidFill>
              <a:schemeClr val="bg1">
                <a:lumMod val="85000"/>
              </a:schemeClr>
            </a:solidFill>
          </a:ln>
        </p:spPr>
      </p:pic>
      <p:sp>
        <p:nvSpPr>
          <p:cNvPr id="3" name="Rectangle 2"/>
          <p:cNvSpPr/>
          <p:nvPr/>
        </p:nvSpPr>
        <p:spPr>
          <a:xfrm>
            <a:off x="5170619" y="6315367"/>
            <a:ext cx="2119042" cy="369332"/>
          </a:xfrm>
          <a:prstGeom prst="rect">
            <a:avLst/>
          </a:prstGeom>
        </p:spPr>
        <p:txBody>
          <a:bodyPr wrap="none">
            <a:spAutoFit/>
          </a:bodyPr>
          <a:lstStyle/>
          <a:p>
            <a:r>
              <a:rPr lang="en-US" dirty="0" smtClean="0">
                <a:solidFill>
                  <a:schemeClr val="bg1">
                    <a:lumMod val="65000"/>
                  </a:schemeClr>
                </a:solidFill>
              </a:rPr>
              <a:t>http://</a:t>
            </a:r>
            <a:r>
              <a:rPr lang="en-US" dirty="0">
                <a:solidFill>
                  <a:schemeClr val="bg1">
                    <a:lumMod val="65000"/>
                  </a:schemeClr>
                </a:solidFill>
              </a:rPr>
              <a:t>datamed.org/</a:t>
            </a:r>
          </a:p>
        </p:txBody>
      </p:sp>
    </p:spTree>
    <p:extLst>
      <p:ext uri="{BB962C8B-B14F-4D97-AF65-F5344CB8AC3E}">
        <p14:creationId xmlns:p14="http://schemas.microsoft.com/office/powerpoint/2010/main" val="1733230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829162"/>
            <a:ext cx="10515600" cy="1325563"/>
          </a:xfrm>
        </p:spPr>
        <p:txBody>
          <a:bodyPr>
            <a:normAutofit/>
          </a:bodyPr>
          <a:lstStyle/>
          <a:p>
            <a:r>
              <a:rPr lang="en-US" sz="4000" dirty="0"/>
              <a:t>DATS – The </a:t>
            </a:r>
            <a:r>
              <a:rPr lang="en-US" sz="4000" dirty="0" err="1"/>
              <a:t>DAta</a:t>
            </a:r>
            <a:r>
              <a:rPr lang="en-US" sz="4000" dirty="0"/>
              <a:t> Tag Suite</a:t>
            </a:r>
          </a:p>
        </p:txBody>
      </p:sp>
      <p:sp>
        <p:nvSpPr>
          <p:cNvPr id="3" name="Content Placeholder 2"/>
          <p:cNvSpPr>
            <a:spLocks noGrp="1"/>
          </p:cNvSpPr>
          <p:nvPr>
            <p:ph sz="quarter" idx="10"/>
          </p:nvPr>
        </p:nvSpPr>
        <p:spPr>
          <a:xfrm>
            <a:off x="914400" y="2229416"/>
            <a:ext cx="10363200" cy="4628584"/>
          </a:xfrm>
        </p:spPr>
        <p:txBody>
          <a:bodyPr/>
          <a:lstStyle/>
          <a:p>
            <a:pPr lvl="1"/>
            <a:r>
              <a:rPr lang="en-US" sz="2800" dirty="0"/>
              <a:t>A metadata model developed by the </a:t>
            </a:r>
            <a:r>
              <a:rPr lang="en-US" sz="2800" dirty="0" err="1"/>
              <a:t>bioCADDIE</a:t>
            </a:r>
            <a:r>
              <a:rPr lang="en-US" sz="2800" dirty="0"/>
              <a:t> project to support the data discovery index built into </a:t>
            </a:r>
            <a:r>
              <a:rPr lang="en-US" sz="2800" dirty="0" err="1"/>
              <a:t>DataMed</a:t>
            </a:r>
            <a:endParaRPr lang="en-US" sz="2800" dirty="0"/>
          </a:p>
          <a:p>
            <a:pPr marL="457200" lvl="1" indent="0">
              <a:buNone/>
            </a:pPr>
            <a:endParaRPr lang="en-US" sz="1000" dirty="0"/>
          </a:p>
          <a:p>
            <a:pPr lvl="2"/>
            <a:r>
              <a:rPr lang="en-US" sz="2400" dirty="0"/>
              <a:t>Enables participating repositories’ submission of metadata for ingestion into </a:t>
            </a:r>
            <a:r>
              <a:rPr lang="en-US" sz="2400" dirty="0" err="1"/>
              <a:t>DataMed</a:t>
            </a:r>
            <a:endParaRPr lang="en-US" sz="2400" dirty="0"/>
          </a:p>
          <a:p>
            <a:pPr lvl="3"/>
            <a:r>
              <a:rPr lang="en-US" sz="2200" dirty="0"/>
              <a:t>Repositories’ metadata </a:t>
            </a:r>
            <a:r>
              <a:rPr lang="en-US" sz="2200" dirty="0" smtClean="0"/>
              <a:t>need </a:t>
            </a:r>
            <a:r>
              <a:rPr lang="en-US" sz="2200" dirty="0"/>
              <a:t>to be mapped and converted to DATS for inclusion in </a:t>
            </a:r>
            <a:r>
              <a:rPr lang="en-US" sz="2200" dirty="0" err="1"/>
              <a:t>DataMed</a:t>
            </a:r>
            <a:endParaRPr lang="en-US" sz="2200" dirty="0"/>
          </a:p>
          <a:p>
            <a:pPr lvl="2"/>
            <a:r>
              <a:rPr lang="en-US" sz="2400" dirty="0"/>
              <a:t>Used by </a:t>
            </a:r>
            <a:r>
              <a:rPr lang="en-US" sz="2400" dirty="0" err="1"/>
              <a:t>DataMed</a:t>
            </a:r>
            <a:r>
              <a:rPr lang="en-US" sz="2400" dirty="0"/>
              <a:t> for indexing its metadata and powering its searches.</a:t>
            </a:r>
          </a:p>
          <a:p>
            <a:pPr lvl="2"/>
            <a:r>
              <a:rPr lang="en-US" sz="2400" dirty="0"/>
              <a:t>Adheres to the FAIR best practices for data management: Findability, </a:t>
            </a:r>
            <a:r>
              <a:rPr lang="en-US" sz="2400" dirty="0" err="1"/>
              <a:t>Accesibility</a:t>
            </a:r>
            <a:r>
              <a:rPr lang="en-US" sz="2400" dirty="0"/>
              <a:t>, Interoperability and Reusability</a:t>
            </a:r>
          </a:p>
          <a:p>
            <a:pPr marL="0" indent="0">
              <a:buNone/>
            </a:pPr>
            <a:endParaRPr lang="en-US" dirty="0"/>
          </a:p>
        </p:txBody>
      </p:sp>
    </p:spTree>
    <p:extLst>
      <p:ext uri="{BB962C8B-B14F-4D97-AF65-F5344CB8AC3E}">
        <p14:creationId xmlns:p14="http://schemas.microsoft.com/office/powerpoint/2010/main" val="27621707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p:cNvSpPr/>
          <p:nvPr/>
        </p:nvSpPr>
        <p:spPr>
          <a:xfrm>
            <a:off x="2345870" y="6355561"/>
            <a:ext cx="7768537" cy="369332"/>
          </a:xfrm>
          <a:prstGeom prst="rect">
            <a:avLst/>
          </a:prstGeom>
        </p:spPr>
        <p:txBody>
          <a:bodyPr wrap="none">
            <a:spAutoFit/>
          </a:bodyPr>
          <a:lstStyle/>
          <a:p>
            <a:r>
              <a:rPr lang="en-US" dirty="0">
                <a:solidFill>
                  <a:prstClr val="white">
                    <a:lumMod val="65000"/>
                  </a:prstClr>
                </a:solidFill>
              </a:rPr>
              <a:t>http://www.niso.org/apps/group_public/download.php/15933/z39_96-2015.pdf</a:t>
            </a:r>
          </a:p>
        </p:txBody>
      </p:sp>
      <p:pic>
        <p:nvPicPr>
          <p:cNvPr id="4" name="Picture 3"/>
          <p:cNvPicPr>
            <a:picLocks noChangeAspect="1"/>
          </p:cNvPicPr>
          <p:nvPr/>
        </p:nvPicPr>
        <p:blipFill>
          <a:blip r:embed="rId3"/>
          <a:stretch>
            <a:fillRect/>
          </a:stretch>
        </p:blipFill>
        <p:spPr>
          <a:xfrm>
            <a:off x="4014993" y="558913"/>
            <a:ext cx="4430293" cy="5615778"/>
          </a:xfrm>
          <a:prstGeom prst="rect">
            <a:avLst/>
          </a:prstGeom>
          <a:ln>
            <a:solidFill>
              <a:schemeClr val="bg1">
                <a:lumMod val="85000"/>
              </a:schemeClr>
            </a:solidFill>
          </a:ln>
        </p:spPr>
      </p:pic>
    </p:spTree>
    <p:extLst>
      <p:ext uri="{BB962C8B-B14F-4D97-AF65-F5344CB8AC3E}">
        <p14:creationId xmlns:p14="http://schemas.microsoft.com/office/powerpoint/2010/main" val="3191737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829162"/>
            <a:ext cx="10515600" cy="1325563"/>
          </a:xfrm>
        </p:spPr>
        <p:txBody>
          <a:bodyPr>
            <a:normAutofit/>
          </a:bodyPr>
          <a:lstStyle/>
          <a:p>
            <a:r>
              <a:rPr lang="en-US" sz="4000" dirty="0"/>
              <a:t>DATS – The </a:t>
            </a:r>
            <a:r>
              <a:rPr lang="en-US" sz="4000" dirty="0" err="1"/>
              <a:t>DAta</a:t>
            </a:r>
            <a:r>
              <a:rPr lang="en-US" sz="4000" dirty="0"/>
              <a:t> Tag Suite</a:t>
            </a:r>
          </a:p>
        </p:txBody>
      </p:sp>
      <p:sp>
        <p:nvSpPr>
          <p:cNvPr id="5" name="Rectangle 4"/>
          <p:cNvSpPr/>
          <p:nvPr/>
        </p:nvSpPr>
        <p:spPr>
          <a:xfrm>
            <a:off x="996880" y="2594208"/>
            <a:ext cx="10350640" cy="1200329"/>
          </a:xfrm>
          <a:prstGeom prst="rect">
            <a:avLst/>
          </a:prstGeom>
        </p:spPr>
        <p:txBody>
          <a:bodyPr wrap="square">
            <a:spAutoFit/>
          </a:bodyPr>
          <a:lstStyle/>
          <a:p>
            <a:r>
              <a:rPr lang="en-US" dirty="0">
                <a:solidFill>
                  <a:srgbClr val="444444"/>
                </a:solidFill>
                <a:latin typeface="Open Sans"/>
              </a:rPr>
              <a:t>DATS Specification v2.2 - NIH BD2K </a:t>
            </a:r>
            <a:r>
              <a:rPr lang="en-US" dirty="0" err="1">
                <a:solidFill>
                  <a:srgbClr val="444444"/>
                </a:solidFill>
                <a:latin typeface="Open Sans"/>
              </a:rPr>
              <a:t>DataMed</a:t>
            </a:r>
            <a:r>
              <a:rPr lang="en-US" dirty="0">
                <a:solidFill>
                  <a:srgbClr val="444444"/>
                </a:solidFill>
                <a:latin typeface="Open Sans"/>
              </a:rPr>
              <a:t> model, annotated with schema.org (27 March 2017)</a:t>
            </a:r>
          </a:p>
          <a:p>
            <a:pPr>
              <a:buFont typeface="Arial" panose="020B0604020202020204" pitchFamily="34" charset="0"/>
              <a:buChar char="•"/>
            </a:pPr>
            <a:r>
              <a:rPr lang="en-US" i="1" dirty="0">
                <a:solidFill>
                  <a:srgbClr val="444444"/>
                </a:solidFill>
                <a:latin typeface="Open Sans"/>
              </a:rPr>
              <a:t>Specification and Appendixes available in the </a:t>
            </a:r>
            <a:r>
              <a:rPr lang="en-US" i="1" dirty="0" err="1">
                <a:solidFill>
                  <a:srgbClr val="009444"/>
                </a:solidFill>
                <a:latin typeface="Open Sans"/>
                <a:hlinkClick r:id="rId3"/>
              </a:rPr>
              <a:t>bioCADDIE</a:t>
            </a:r>
            <a:r>
              <a:rPr lang="en-US" i="1" dirty="0">
                <a:solidFill>
                  <a:srgbClr val="009444"/>
                </a:solidFill>
                <a:latin typeface="Open Sans"/>
                <a:hlinkClick r:id="rId3"/>
              </a:rPr>
              <a:t> GitHub repository</a:t>
            </a:r>
            <a:r>
              <a:rPr lang="en-US" i="1" dirty="0">
                <a:solidFill>
                  <a:srgbClr val="444444"/>
                </a:solidFill>
                <a:latin typeface="Open Sans"/>
              </a:rPr>
              <a:t>, along with JSON schemata, examples and schema.org annotated JSON-LD serialization </a:t>
            </a:r>
            <a:endParaRPr lang="en-US" i="1" dirty="0" smtClean="0">
              <a:solidFill>
                <a:srgbClr val="444444"/>
              </a:solidFill>
              <a:latin typeface="Open Sans"/>
            </a:endParaRPr>
          </a:p>
          <a:p>
            <a:r>
              <a:rPr lang="en-US" i="1" dirty="0" smtClean="0">
                <a:solidFill>
                  <a:srgbClr val="444444"/>
                </a:solidFill>
                <a:latin typeface="Open Sans"/>
              </a:rPr>
              <a:t>(</a:t>
            </a:r>
            <a:r>
              <a:rPr lang="en-US" i="1" dirty="0">
                <a:solidFill>
                  <a:srgbClr val="444444"/>
                </a:solidFill>
                <a:latin typeface="Open Sans"/>
              </a:rPr>
              <a:t>also citable as </a:t>
            </a:r>
            <a:r>
              <a:rPr lang="en-US" dirty="0">
                <a:solidFill>
                  <a:srgbClr val="009444"/>
                </a:solidFill>
                <a:latin typeface="Open Sans"/>
                <a:hlinkClick r:id="rId4"/>
              </a:rPr>
              <a:t>DOI: 10.5281/zenodo.438337</a:t>
            </a:r>
            <a:r>
              <a:rPr lang="en-US" dirty="0">
                <a:solidFill>
                  <a:srgbClr val="444444"/>
                </a:solidFill>
                <a:latin typeface="Open Sans"/>
              </a:rPr>
              <a:t>)</a:t>
            </a:r>
            <a:endParaRPr lang="en-US" i="0" dirty="0">
              <a:solidFill>
                <a:srgbClr val="444444"/>
              </a:solidFill>
              <a:effectLst/>
              <a:latin typeface="Open Sans"/>
            </a:endParaRPr>
          </a:p>
        </p:txBody>
      </p:sp>
    </p:spTree>
    <p:extLst>
      <p:ext uri="{BB962C8B-B14F-4D97-AF65-F5344CB8AC3E}">
        <p14:creationId xmlns:p14="http://schemas.microsoft.com/office/powerpoint/2010/main" val="23536441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35905"/>
            <a:ext cx="10515600" cy="1325563"/>
          </a:xfrm>
        </p:spPr>
        <p:txBody>
          <a:bodyPr>
            <a:normAutofit/>
          </a:bodyPr>
          <a:lstStyle/>
          <a:p>
            <a:r>
              <a:rPr lang="en-US" sz="4000" dirty="0"/>
              <a:t>DATS – The </a:t>
            </a:r>
            <a:r>
              <a:rPr lang="en-US" sz="4000" dirty="0" err="1"/>
              <a:t>DAta</a:t>
            </a:r>
            <a:r>
              <a:rPr lang="en-US" sz="4000" dirty="0"/>
              <a:t> Tag Suite</a:t>
            </a:r>
          </a:p>
        </p:txBody>
      </p:sp>
      <p:sp>
        <p:nvSpPr>
          <p:cNvPr id="3" name="Content Placeholder 2"/>
          <p:cNvSpPr>
            <a:spLocks noGrp="1"/>
          </p:cNvSpPr>
          <p:nvPr>
            <p:ph sz="quarter" idx="10"/>
          </p:nvPr>
        </p:nvSpPr>
        <p:spPr>
          <a:xfrm>
            <a:off x="838200" y="1819746"/>
            <a:ext cx="10363200" cy="4574263"/>
          </a:xfrm>
        </p:spPr>
        <p:txBody>
          <a:bodyPr/>
          <a:lstStyle/>
          <a:p>
            <a:endParaRPr lang="en-US" dirty="0" smtClean="0"/>
          </a:p>
          <a:p>
            <a:r>
              <a:rPr lang="en-US" dirty="0"/>
              <a:t>DATS’ focus – discovery and access</a:t>
            </a:r>
          </a:p>
          <a:p>
            <a:pPr lvl="1"/>
            <a:r>
              <a:rPr lang="en-US" dirty="0"/>
              <a:t>Includes key metadata descriptors for finding and retrieving data across a variety of repositories</a:t>
            </a:r>
          </a:p>
          <a:p>
            <a:pPr lvl="1"/>
            <a:r>
              <a:rPr lang="en-US" dirty="0"/>
              <a:t>Not designed to document each stage of the research process</a:t>
            </a:r>
          </a:p>
          <a:p>
            <a:pPr lvl="1"/>
            <a:r>
              <a:rPr lang="en-US" dirty="0"/>
              <a:t>Centered on dataset-level metadata</a:t>
            </a:r>
          </a:p>
          <a:p>
            <a:pPr lvl="1"/>
            <a:r>
              <a:rPr lang="en-US" dirty="0"/>
              <a:t>Individual data items are not currently documented in </a:t>
            </a:r>
            <a:r>
              <a:rPr lang="en-US" dirty="0" err="1"/>
              <a:t>DataMed</a:t>
            </a:r>
            <a:r>
              <a:rPr lang="en-US" dirty="0"/>
              <a:t>, but DATS does provide for this option</a:t>
            </a:r>
          </a:p>
          <a:p>
            <a:pPr lvl="2"/>
            <a:r>
              <a:rPr lang="en-US" sz="2400" dirty="0"/>
              <a:t>Includes a Dimension class that may be mapped to a variable description</a:t>
            </a:r>
          </a:p>
          <a:p>
            <a:pPr marL="0" indent="0">
              <a:buNone/>
            </a:pPr>
            <a:endParaRPr lang="en-US" dirty="0"/>
          </a:p>
        </p:txBody>
      </p:sp>
    </p:spTree>
    <p:extLst>
      <p:ext uri="{BB962C8B-B14F-4D97-AF65-F5344CB8AC3E}">
        <p14:creationId xmlns:p14="http://schemas.microsoft.com/office/powerpoint/2010/main" val="17147632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869133"/>
            <a:ext cx="10515600" cy="1129373"/>
          </a:xfrm>
        </p:spPr>
        <p:txBody>
          <a:bodyPr>
            <a:normAutofit/>
          </a:bodyPr>
          <a:lstStyle/>
          <a:p>
            <a:r>
              <a:rPr lang="en-US" sz="4000" dirty="0"/>
              <a:t>DATS – The </a:t>
            </a:r>
            <a:r>
              <a:rPr lang="en-US" sz="4000" dirty="0" err="1"/>
              <a:t>DAta</a:t>
            </a:r>
            <a:r>
              <a:rPr lang="en-US" sz="4000" dirty="0"/>
              <a:t> Tag Suite</a:t>
            </a:r>
          </a:p>
        </p:txBody>
      </p:sp>
      <p:sp>
        <p:nvSpPr>
          <p:cNvPr id="3" name="Content Placeholder 2"/>
          <p:cNvSpPr>
            <a:spLocks noGrp="1"/>
          </p:cNvSpPr>
          <p:nvPr>
            <p:ph sz="quarter" idx="10"/>
          </p:nvPr>
        </p:nvSpPr>
        <p:spPr>
          <a:xfrm>
            <a:off x="914400" y="2090596"/>
            <a:ext cx="10363200" cy="4267200"/>
          </a:xfrm>
        </p:spPr>
        <p:txBody>
          <a:bodyPr/>
          <a:lstStyle/>
          <a:p>
            <a:r>
              <a:rPr lang="en-US" dirty="0"/>
              <a:t>A modular metadata model</a:t>
            </a:r>
          </a:p>
          <a:p>
            <a:pPr marL="0" indent="0">
              <a:buNone/>
            </a:pPr>
            <a:endParaRPr lang="en-US" sz="1000" dirty="0"/>
          </a:p>
          <a:p>
            <a:pPr lvl="1"/>
            <a:r>
              <a:rPr lang="en-US" dirty="0"/>
              <a:t>Core DATS elements: generic and applicable to any type of data</a:t>
            </a:r>
          </a:p>
          <a:p>
            <a:pPr lvl="2"/>
            <a:r>
              <a:rPr lang="en-US" sz="2200" dirty="0"/>
              <a:t>Dataset</a:t>
            </a:r>
          </a:p>
          <a:p>
            <a:pPr lvl="3"/>
            <a:r>
              <a:rPr lang="en-US" sz="2000" dirty="0"/>
              <a:t>Dataset Distribution</a:t>
            </a:r>
          </a:p>
          <a:p>
            <a:pPr lvl="3"/>
            <a:r>
              <a:rPr lang="en-US" sz="2000" dirty="0"/>
              <a:t>Data standard</a:t>
            </a:r>
          </a:p>
          <a:p>
            <a:pPr lvl="3"/>
            <a:r>
              <a:rPr lang="en-US" sz="2000" dirty="0"/>
              <a:t>Data repository</a:t>
            </a:r>
          </a:p>
          <a:p>
            <a:pPr lvl="3"/>
            <a:r>
              <a:rPr lang="en-US" sz="2000" dirty="0" smtClean="0"/>
              <a:t>Dimension</a:t>
            </a:r>
          </a:p>
          <a:p>
            <a:pPr lvl="3"/>
            <a:r>
              <a:rPr lang="en-US" sz="2000" dirty="0" smtClean="0"/>
              <a:t>Data type</a:t>
            </a:r>
            <a:endParaRPr lang="en-US" sz="2000" dirty="0"/>
          </a:p>
          <a:p>
            <a:pPr lvl="3"/>
            <a:r>
              <a:rPr lang="en-US" sz="2000" dirty="0" smtClean="0"/>
              <a:t>Publication</a:t>
            </a:r>
            <a:endParaRPr lang="en-US" sz="2000" dirty="0"/>
          </a:p>
          <a:p>
            <a:pPr marL="0" indent="0">
              <a:buNone/>
            </a:pPr>
            <a:endParaRPr lang="en-US" dirty="0"/>
          </a:p>
        </p:txBody>
      </p:sp>
    </p:spTree>
    <p:extLst>
      <p:ext uri="{BB962C8B-B14F-4D97-AF65-F5344CB8AC3E}">
        <p14:creationId xmlns:p14="http://schemas.microsoft.com/office/powerpoint/2010/main" val="13586968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97941"/>
            <a:ext cx="10515600" cy="1337603"/>
          </a:xfrm>
        </p:spPr>
        <p:txBody>
          <a:bodyPr/>
          <a:lstStyle/>
          <a:p>
            <a:r>
              <a:rPr lang="en-US" sz="4000" dirty="0"/>
              <a:t>DATS – A Modular Metadata Model</a:t>
            </a:r>
          </a:p>
        </p:txBody>
      </p:sp>
      <p:sp>
        <p:nvSpPr>
          <p:cNvPr id="3" name="Content Placeholder 2"/>
          <p:cNvSpPr>
            <a:spLocks noGrp="1"/>
          </p:cNvSpPr>
          <p:nvPr>
            <p:ph sz="quarter" idx="10"/>
          </p:nvPr>
        </p:nvSpPr>
        <p:spPr>
          <a:xfrm>
            <a:off x="990600" y="1601708"/>
            <a:ext cx="10363200" cy="4780984"/>
          </a:xfrm>
        </p:spPr>
        <p:txBody>
          <a:bodyPr/>
          <a:lstStyle/>
          <a:p>
            <a:pPr marL="0" indent="0">
              <a:buNone/>
            </a:pPr>
            <a:r>
              <a:rPr lang="en-US" sz="2400" dirty="0" smtClean="0"/>
              <a:t>A schematic overview of the DATS core elements, their types and relations</a:t>
            </a:r>
          </a:p>
          <a:p>
            <a:pPr marL="0" indent="0">
              <a:buNone/>
            </a:pPr>
            <a:endParaRPr lang="en-US" dirty="0" smtClean="0"/>
          </a:p>
          <a:p>
            <a:pPr marL="0" indent="0">
              <a:buNone/>
            </a:pPr>
            <a:endParaRPr lang="en-US" dirty="0"/>
          </a:p>
        </p:txBody>
      </p:sp>
      <p:pic>
        <p:nvPicPr>
          <p:cNvPr id="5" name="Picture 4"/>
          <p:cNvPicPr>
            <a:picLocks noChangeAspect="1"/>
          </p:cNvPicPr>
          <p:nvPr/>
        </p:nvPicPr>
        <p:blipFill>
          <a:blip r:embed="rId3"/>
          <a:stretch>
            <a:fillRect/>
          </a:stretch>
        </p:blipFill>
        <p:spPr>
          <a:xfrm>
            <a:off x="1665837" y="2263365"/>
            <a:ext cx="7695445" cy="4594635"/>
          </a:xfrm>
          <a:prstGeom prst="rect">
            <a:avLst/>
          </a:prstGeom>
        </p:spPr>
      </p:pic>
    </p:spTree>
    <p:extLst>
      <p:ext uri="{BB962C8B-B14F-4D97-AF65-F5344CB8AC3E}">
        <p14:creationId xmlns:p14="http://schemas.microsoft.com/office/powerpoint/2010/main" val="20476461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24345"/>
            <a:ext cx="10515600" cy="1294646"/>
          </a:xfrm>
        </p:spPr>
        <p:txBody>
          <a:bodyPr>
            <a:normAutofit/>
          </a:bodyPr>
          <a:lstStyle/>
          <a:p>
            <a:r>
              <a:rPr lang="en-US" sz="4000" dirty="0"/>
              <a:t>DATS – A Modular Metadata Model</a:t>
            </a:r>
          </a:p>
        </p:txBody>
      </p:sp>
      <p:sp>
        <p:nvSpPr>
          <p:cNvPr id="3" name="Content Placeholder 2"/>
          <p:cNvSpPr>
            <a:spLocks noGrp="1"/>
          </p:cNvSpPr>
          <p:nvPr>
            <p:ph sz="quarter" idx="10"/>
          </p:nvPr>
        </p:nvSpPr>
        <p:spPr>
          <a:xfrm>
            <a:off x="838200" y="1656784"/>
            <a:ext cx="10363200" cy="5015619"/>
          </a:xfrm>
        </p:spPr>
        <p:txBody>
          <a:bodyPr>
            <a:normAutofit lnSpcReduction="10000"/>
          </a:bodyPr>
          <a:lstStyle/>
          <a:p>
            <a:r>
              <a:rPr lang="en-US" sz="2400" dirty="0"/>
              <a:t>Extended DATS elements: specific for life, environmental, and biomedical science; can be further extended as needed</a:t>
            </a:r>
          </a:p>
          <a:p>
            <a:r>
              <a:rPr lang="en-US" sz="2000" dirty="0">
                <a:solidFill>
                  <a:schemeClr val="tx1">
                    <a:lumMod val="50000"/>
                    <a:lumOff val="50000"/>
                  </a:schemeClr>
                </a:solidFill>
              </a:rPr>
              <a:t>[</a:t>
            </a:r>
            <a:r>
              <a:rPr lang="en-US" sz="2000" dirty="0" err="1">
                <a:solidFill>
                  <a:schemeClr val="tx1">
                    <a:lumMod val="50000"/>
                    <a:lumOff val="50000"/>
                  </a:schemeClr>
                </a:solidFill>
              </a:rPr>
              <a:t>DataSet</a:t>
            </a:r>
            <a:r>
              <a:rPr lang="en-US" sz="2000" dirty="0">
                <a:solidFill>
                  <a:schemeClr val="tx1">
                    <a:lumMod val="50000"/>
                    <a:lumOff val="50000"/>
                  </a:schemeClr>
                </a:solidFill>
              </a:rPr>
              <a:t>] produced by:</a:t>
            </a:r>
          </a:p>
          <a:p>
            <a:pPr lvl="1"/>
            <a:r>
              <a:rPr lang="en-US" sz="2000" dirty="0"/>
              <a:t>Study</a:t>
            </a:r>
          </a:p>
          <a:p>
            <a:pPr lvl="2"/>
            <a:r>
              <a:rPr lang="en-US" dirty="0"/>
              <a:t>Study Group (i.e., population, cohort)</a:t>
            </a:r>
          </a:p>
          <a:p>
            <a:pPr lvl="3"/>
            <a:r>
              <a:rPr lang="en-US" dirty="0"/>
              <a:t>Material</a:t>
            </a:r>
          </a:p>
          <a:p>
            <a:pPr lvl="4"/>
            <a:r>
              <a:rPr lang="en-US" dirty="0"/>
              <a:t>Anatomical Part</a:t>
            </a:r>
          </a:p>
          <a:p>
            <a:pPr lvl="4"/>
            <a:r>
              <a:rPr lang="en-US" dirty="0"/>
              <a:t>Disease</a:t>
            </a:r>
          </a:p>
          <a:p>
            <a:pPr lvl="4"/>
            <a:r>
              <a:rPr lang="en-US" dirty="0"/>
              <a:t>Biological Entity</a:t>
            </a:r>
          </a:p>
          <a:p>
            <a:pPr lvl="4"/>
            <a:r>
              <a:rPr lang="en-US" dirty="0"/>
              <a:t>Molecular Entity</a:t>
            </a:r>
          </a:p>
          <a:p>
            <a:pPr lvl="5"/>
            <a:r>
              <a:rPr lang="en-US" dirty="0"/>
              <a:t>Taxonomic Information</a:t>
            </a:r>
          </a:p>
          <a:p>
            <a:pPr lvl="2"/>
            <a:r>
              <a:rPr lang="en-US" dirty="0"/>
              <a:t>Activity</a:t>
            </a:r>
          </a:p>
          <a:p>
            <a:pPr lvl="3"/>
            <a:r>
              <a:rPr lang="en-US" dirty="0"/>
              <a:t>Data acquisition (i.e., collection)</a:t>
            </a:r>
          </a:p>
          <a:p>
            <a:pPr lvl="4"/>
            <a:r>
              <a:rPr lang="en-US" dirty="0"/>
              <a:t>Instrument / Software</a:t>
            </a:r>
          </a:p>
          <a:p>
            <a:pPr lvl="3"/>
            <a:r>
              <a:rPr lang="en-US" dirty="0"/>
              <a:t>Treatment</a:t>
            </a:r>
          </a:p>
          <a:p>
            <a:pPr lvl="3"/>
            <a:r>
              <a:rPr lang="en-US" dirty="0"/>
              <a:t>Data Analysis (includes data processing)</a:t>
            </a:r>
          </a:p>
          <a:p>
            <a:pPr marL="457200" lvl="1" indent="0">
              <a:buNone/>
            </a:pPr>
            <a:endParaRPr lang="en-US" sz="2000" dirty="0"/>
          </a:p>
          <a:p>
            <a:pPr marL="0" indent="0">
              <a:buNone/>
            </a:pPr>
            <a:endParaRPr lang="en-US" dirty="0"/>
          </a:p>
        </p:txBody>
      </p:sp>
    </p:spTree>
    <p:extLst>
      <p:ext uri="{BB962C8B-B14F-4D97-AF65-F5344CB8AC3E}">
        <p14:creationId xmlns:p14="http://schemas.microsoft.com/office/powerpoint/2010/main" val="5811965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91462"/>
            <a:ext cx="10515600" cy="1325563"/>
          </a:xfrm>
        </p:spPr>
        <p:txBody>
          <a:bodyPr>
            <a:normAutofit/>
          </a:bodyPr>
          <a:lstStyle/>
          <a:p>
            <a:r>
              <a:rPr lang="en-US" sz="4000" dirty="0"/>
              <a:t>DATS – The </a:t>
            </a:r>
            <a:r>
              <a:rPr lang="en-US" sz="4000" dirty="0" err="1"/>
              <a:t>DAta</a:t>
            </a:r>
            <a:r>
              <a:rPr lang="en-US" sz="4000" dirty="0"/>
              <a:t> Tag Suite</a:t>
            </a:r>
          </a:p>
        </p:txBody>
      </p:sp>
      <p:sp>
        <p:nvSpPr>
          <p:cNvPr id="3" name="Content Placeholder 2"/>
          <p:cNvSpPr>
            <a:spLocks noGrp="1"/>
          </p:cNvSpPr>
          <p:nvPr>
            <p:ph sz="quarter" idx="10"/>
          </p:nvPr>
        </p:nvSpPr>
        <p:spPr>
          <a:xfrm>
            <a:off x="914400" y="1747319"/>
            <a:ext cx="10363200" cy="4619530"/>
          </a:xfrm>
        </p:spPr>
        <p:txBody>
          <a:bodyPr>
            <a:normAutofit fontScale="92500" lnSpcReduction="10000"/>
          </a:bodyPr>
          <a:lstStyle/>
          <a:p>
            <a:r>
              <a:rPr lang="en-US" dirty="0"/>
              <a:t>Expressed in machine-readable JSON </a:t>
            </a:r>
            <a:r>
              <a:rPr lang="en-US" dirty="0" smtClean="0"/>
              <a:t>schemas</a:t>
            </a:r>
          </a:p>
          <a:p>
            <a:pPr lvl="1"/>
            <a:r>
              <a:rPr lang="en-US" dirty="0" smtClean="0"/>
              <a:t>JSON (JavaScript Object Notation) is a lightweight, text-based, language-independent data exchange format. </a:t>
            </a:r>
          </a:p>
          <a:p>
            <a:pPr lvl="1"/>
            <a:r>
              <a:rPr lang="en-US" dirty="0" smtClean="0"/>
              <a:t>DATS JSON schemas:</a:t>
            </a:r>
          </a:p>
          <a:p>
            <a:pPr lvl="2"/>
            <a:r>
              <a:rPr lang="en-US" dirty="0" smtClean="0"/>
              <a:t>One for each main class/object</a:t>
            </a:r>
          </a:p>
          <a:p>
            <a:pPr lvl="2"/>
            <a:r>
              <a:rPr lang="en-US" dirty="0" smtClean="0"/>
              <a:t>Provide information on the model’s structure as well as field-level documentation</a:t>
            </a:r>
          </a:p>
          <a:p>
            <a:pPr lvl="2"/>
            <a:endParaRPr lang="en-US" dirty="0" smtClean="0"/>
          </a:p>
          <a:p>
            <a:pPr marL="457200" lvl="1" indent="0">
              <a:buNone/>
            </a:pPr>
            <a:r>
              <a:rPr lang="en-US" sz="1200" dirty="0" smtClean="0"/>
              <a:t> </a:t>
            </a:r>
            <a:r>
              <a:rPr lang="en-US" sz="1200" dirty="0"/>
              <a:t>"duration": {</a:t>
            </a:r>
            <a:br>
              <a:rPr lang="en-US" sz="1200" dirty="0"/>
            </a:br>
            <a:r>
              <a:rPr lang="en-US" sz="1200" dirty="0"/>
              <a:t>            "description": "The time during which the activity takes place.",</a:t>
            </a:r>
            <a:br>
              <a:rPr lang="en-US" sz="1200" dirty="0"/>
            </a:br>
            <a:r>
              <a:rPr lang="en-US" sz="1200" dirty="0"/>
              <a:t>            "type" :  "string"</a:t>
            </a:r>
            <a:br>
              <a:rPr lang="en-US" sz="1200" dirty="0"/>
            </a:br>
            <a:r>
              <a:rPr lang="en-US" sz="1200" dirty="0"/>
              <a:t>        },</a:t>
            </a:r>
            <a:br>
              <a:rPr lang="en-US" sz="1200" dirty="0"/>
            </a:br>
            <a:r>
              <a:rPr lang="en-US" sz="1200" dirty="0"/>
              <a:t>        "location" : {</a:t>
            </a:r>
            <a:br>
              <a:rPr lang="en-US" sz="1200" dirty="0"/>
            </a:br>
            <a:r>
              <a:rPr lang="en-US" sz="1200" dirty="0"/>
              <a:t>            "description": "The location where the activity takes place.",</a:t>
            </a:r>
            <a:br>
              <a:rPr lang="en-US" sz="1200" dirty="0"/>
            </a:br>
            <a:r>
              <a:rPr lang="en-US" sz="1200" dirty="0"/>
              <a:t>            "$ref" : "</a:t>
            </a:r>
            <a:r>
              <a:rPr lang="en-US" sz="1200" dirty="0" err="1"/>
              <a:t>annotation_schema.json</a:t>
            </a:r>
            <a:r>
              <a:rPr lang="en-US" sz="1200" dirty="0"/>
              <a:t>#"</a:t>
            </a:r>
            <a:br>
              <a:rPr lang="en-US" sz="1200" dirty="0"/>
            </a:br>
            <a:r>
              <a:rPr lang="en-US" sz="1200" dirty="0"/>
              <a:t>        },</a:t>
            </a:r>
            <a:br>
              <a:rPr lang="en-US" sz="1200" dirty="0"/>
            </a:br>
            <a:r>
              <a:rPr lang="en-US" sz="1200" dirty="0"/>
              <a:t>        "</a:t>
            </a:r>
            <a:r>
              <a:rPr lang="en-US" sz="1200" dirty="0" err="1"/>
              <a:t>performedBy</a:t>
            </a:r>
            <a:r>
              <a:rPr lang="en-US" sz="1200" dirty="0"/>
              <a:t>" : {</a:t>
            </a:r>
            <a:br>
              <a:rPr lang="en-US" sz="1200" dirty="0"/>
            </a:br>
            <a:r>
              <a:rPr lang="en-US" sz="1200" dirty="0"/>
              <a:t>            "description": "The person(s) or </a:t>
            </a:r>
            <a:r>
              <a:rPr lang="en-US" sz="1200" dirty="0" smtClean="0"/>
              <a:t>organization(s</a:t>
            </a:r>
            <a:r>
              <a:rPr lang="en-US" sz="1200" dirty="0"/>
              <a:t>) responsible for executing the process.",</a:t>
            </a:r>
            <a:br>
              <a:rPr lang="en-US" sz="1200" dirty="0"/>
            </a:br>
            <a:r>
              <a:rPr lang="en-US" sz="1200" dirty="0"/>
              <a:t>            "type" : "array",</a:t>
            </a:r>
            <a:br>
              <a:rPr lang="en-US" sz="1200" dirty="0"/>
            </a:br>
            <a:r>
              <a:rPr lang="en-US" sz="1200" dirty="0"/>
              <a:t>            "items" : {</a:t>
            </a:r>
            <a:br>
              <a:rPr lang="en-US" sz="1200" dirty="0"/>
            </a:br>
            <a:r>
              <a:rPr lang="en-US" sz="1200" dirty="0"/>
              <a:t>                "</a:t>
            </a:r>
            <a:r>
              <a:rPr lang="en-US" sz="1200" dirty="0" err="1"/>
              <a:t>anyOf</a:t>
            </a:r>
            <a:r>
              <a:rPr lang="en-US" sz="1200" dirty="0"/>
              <a:t>": [</a:t>
            </a:r>
            <a:br>
              <a:rPr lang="en-US" sz="1200" dirty="0"/>
            </a:br>
            <a:r>
              <a:rPr lang="en-US" sz="1200" dirty="0"/>
              <a:t>                    {"$ref" : "</a:t>
            </a:r>
            <a:r>
              <a:rPr lang="en-US" sz="1200" dirty="0" err="1"/>
              <a:t>person_schema.json</a:t>
            </a:r>
            <a:r>
              <a:rPr lang="en-US" sz="1200" dirty="0"/>
              <a:t>#"},</a:t>
            </a:r>
            <a:br>
              <a:rPr lang="en-US" sz="1200" dirty="0"/>
            </a:br>
            <a:r>
              <a:rPr lang="en-US" sz="1200" dirty="0"/>
              <a:t>                    {"$ref" : "</a:t>
            </a:r>
            <a:r>
              <a:rPr lang="en-US" sz="1200" dirty="0" err="1"/>
              <a:t>organization_schema.json</a:t>
            </a:r>
            <a:r>
              <a:rPr lang="en-US" sz="1200" dirty="0"/>
              <a:t>#"}</a:t>
            </a:r>
            <a:br>
              <a:rPr lang="en-US" sz="1200" dirty="0"/>
            </a:br>
            <a:r>
              <a:rPr lang="en-US" sz="1200" dirty="0"/>
              <a:t>                ]</a:t>
            </a:r>
            <a:br>
              <a:rPr lang="en-US" sz="1200" dirty="0"/>
            </a:br>
            <a:r>
              <a:rPr lang="en-US" sz="1200" dirty="0"/>
              <a:t>            }</a:t>
            </a:r>
          </a:p>
        </p:txBody>
      </p:sp>
    </p:spTree>
    <p:extLst>
      <p:ext uri="{BB962C8B-B14F-4D97-AF65-F5344CB8AC3E}">
        <p14:creationId xmlns:p14="http://schemas.microsoft.com/office/powerpoint/2010/main" val="19068897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3743"/>
            <a:ext cx="10515600" cy="1167897"/>
          </a:xfrm>
        </p:spPr>
        <p:txBody>
          <a:bodyPr>
            <a:normAutofit/>
          </a:bodyPr>
          <a:lstStyle/>
          <a:p>
            <a:r>
              <a:rPr lang="en-US" sz="4000" dirty="0" smtClean="0"/>
              <a:t>ICPSR Metadata: DDI to DATS field mapping</a:t>
            </a:r>
            <a:endParaRPr lang="en-US" sz="4000" dirty="0"/>
          </a:p>
        </p:txBody>
      </p:sp>
      <p:graphicFrame>
        <p:nvGraphicFramePr>
          <p:cNvPr id="4" name="Table 3"/>
          <p:cNvGraphicFramePr>
            <a:graphicFrameLocks noGrp="1"/>
          </p:cNvGraphicFramePr>
          <p:nvPr>
            <p:extLst>
              <p:ext uri="{D42A27DB-BD31-4B8C-83A1-F6EECF244321}">
                <p14:modId xmlns:p14="http://schemas.microsoft.com/office/powerpoint/2010/main" val="1500357161"/>
              </p:ext>
            </p:extLst>
          </p:nvPr>
        </p:nvGraphicFramePr>
        <p:xfrm>
          <a:off x="497939" y="1493431"/>
          <a:ext cx="11371154" cy="4662569"/>
        </p:xfrm>
        <a:graphic>
          <a:graphicData uri="http://schemas.openxmlformats.org/drawingml/2006/table">
            <a:tbl>
              <a:tblPr firstRow="1" bandRow="1">
                <a:tableStyleId>{5C22544A-7EE6-4342-B048-85BDC9FD1C3A}</a:tableStyleId>
              </a:tblPr>
              <a:tblGrid>
                <a:gridCol w="5477348"/>
                <a:gridCol w="5893806"/>
              </a:tblGrid>
              <a:tr h="372201">
                <a:tc>
                  <a:txBody>
                    <a:bodyPr/>
                    <a:lstStyle/>
                    <a:p>
                      <a:r>
                        <a:rPr lang="en-US" dirty="0" smtClean="0"/>
                        <a:t>ICPSR Study-level DDI metadata </a:t>
                      </a:r>
                      <a:endParaRPr lang="en-US" dirty="0"/>
                    </a:p>
                  </a:txBody>
                  <a:tcPr/>
                </a:tc>
                <a:tc>
                  <a:txBody>
                    <a:bodyPr/>
                    <a:lstStyle/>
                    <a:p>
                      <a:r>
                        <a:rPr lang="en-US" dirty="0" smtClean="0">
                          <a:sym typeface="Wingdings" panose="05000000000000000000" pitchFamily="2" charset="2"/>
                        </a:rPr>
                        <a:t>DATS </a:t>
                      </a:r>
                      <a:r>
                        <a:rPr lang="en-US" dirty="0" err="1" smtClean="0">
                          <a:sym typeface="Wingdings" panose="05000000000000000000" pitchFamily="2" charset="2"/>
                        </a:rPr>
                        <a:t>DataSet</a:t>
                      </a:r>
                      <a:r>
                        <a:rPr lang="en-US" dirty="0" smtClean="0">
                          <a:sym typeface="Wingdings" panose="05000000000000000000" pitchFamily="2" charset="2"/>
                        </a:rPr>
                        <a:t> description</a:t>
                      </a:r>
                      <a:endParaRPr lang="en-US" dirty="0"/>
                    </a:p>
                  </a:txBody>
                  <a:tcPr/>
                </a:tc>
              </a:tr>
              <a:tr h="11792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&lt;</a:t>
                      </a:r>
                      <a:r>
                        <a:rPr lang="en-US" sz="1200" dirty="0" err="1" smtClean="0"/>
                        <a:t>AuthEnty</a:t>
                      </a:r>
                      <a:r>
                        <a:rPr lang="en-US" sz="1200" dirty="0" smtClean="0"/>
                        <a:t> affiliation="University of Michigan. Institute for Social Research. Survey Research Center"&gt;Campbell, Angus&lt;/</a:t>
                      </a:r>
                      <a:r>
                        <a:rPr lang="en-US" sz="1200" dirty="0" err="1" smtClean="0"/>
                        <a:t>AuthEnty</a:t>
                      </a:r>
                      <a:r>
                        <a:rPr lang="en-US" sz="1200" dirty="0" smtClean="0"/>
                        <a:t>&gt;</a:t>
                      </a:r>
                    </a:p>
                    <a:p>
                      <a:endParaRPr lang="en-US" sz="1200" dirty="0"/>
                    </a:p>
                  </a:txBody>
                  <a:tcPr/>
                </a:tc>
                <a:tc>
                  <a:txBody>
                    <a:bodyPr/>
                    <a:lstStyle/>
                    <a:p>
                      <a:r>
                        <a:rPr lang="en-US" sz="1200" dirty="0" smtClean="0"/>
                        <a:t>creators: [{affiliations: [{name: "University of Michigan. Institute for Social Research. Survey Research Center"}],</a:t>
                      </a:r>
                    </a:p>
                    <a:p>
                      <a:pPr lvl="1"/>
                      <a:r>
                        <a:rPr lang="en-US" sz="1200" dirty="0" err="1" smtClean="0"/>
                        <a:t>firstName</a:t>
                      </a:r>
                      <a:r>
                        <a:rPr lang="en-US" sz="1200" dirty="0" smtClean="0"/>
                        <a:t>: "Angus",</a:t>
                      </a:r>
                    </a:p>
                    <a:p>
                      <a:pPr lvl="1"/>
                      <a:r>
                        <a:rPr lang="en-US" sz="1200" dirty="0" err="1" smtClean="0"/>
                        <a:t>fullName</a:t>
                      </a:r>
                      <a:r>
                        <a:rPr lang="en-US" sz="1200" dirty="0" smtClean="0"/>
                        <a:t>: "Campbell, Angus",</a:t>
                      </a:r>
                    </a:p>
                    <a:p>
                      <a:pPr lvl="1"/>
                      <a:r>
                        <a:rPr lang="en-US" sz="1200" dirty="0" err="1" smtClean="0"/>
                        <a:t>lastName</a:t>
                      </a:r>
                      <a:r>
                        <a:rPr lang="en-US" sz="1200" dirty="0" smtClean="0"/>
                        <a:t>: "Campbell"}</a:t>
                      </a:r>
                      <a:endParaRPr lang="en-US" sz="1200" dirty="0"/>
                    </a:p>
                  </a:txBody>
                  <a:tcPr/>
                </a:tc>
              </a:tr>
              <a:tr h="367893">
                <a:tc>
                  <a:txBody>
                    <a:bodyPr/>
                    <a:lstStyle/>
                    <a:p>
                      <a:r>
                        <a:rPr lang="en-US" sz="1200" b="0" i="0" kern="1200" dirty="0" smtClean="0">
                          <a:solidFill>
                            <a:schemeClr val="dk1"/>
                          </a:solidFill>
                          <a:effectLst/>
                          <a:latin typeface="+mn-lt"/>
                          <a:ea typeface="+mn-ea"/>
                          <a:cs typeface="+mn-cs"/>
                        </a:rPr>
                        <a:t>&lt;</a:t>
                      </a:r>
                      <a:r>
                        <a:rPr lang="en-US" sz="1200" b="0" i="0" kern="1200" dirty="0" err="1" smtClean="0">
                          <a:solidFill>
                            <a:schemeClr val="dk1"/>
                          </a:solidFill>
                          <a:effectLst/>
                          <a:latin typeface="+mn-lt"/>
                          <a:ea typeface="+mn-ea"/>
                          <a:cs typeface="+mn-cs"/>
                        </a:rPr>
                        <a:t>titl</a:t>
                      </a:r>
                      <a:r>
                        <a:rPr lang="en-US" sz="1200" b="0" i="0" kern="1200" dirty="0" smtClean="0">
                          <a:solidFill>
                            <a:schemeClr val="dk1"/>
                          </a:solidFill>
                          <a:effectLst/>
                          <a:latin typeface="+mn-lt"/>
                          <a:ea typeface="+mn-ea"/>
                          <a:cs typeface="+mn-cs"/>
                        </a:rPr>
                        <a:t>&gt;ANES 1952 Time Series Study&lt;/</a:t>
                      </a:r>
                      <a:r>
                        <a:rPr lang="en-US" sz="1200" b="0" i="0" kern="1200" dirty="0" err="1" smtClean="0">
                          <a:solidFill>
                            <a:schemeClr val="dk1"/>
                          </a:solidFill>
                          <a:effectLst/>
                          <a:latin typeface="+mn-lt"/>
                          <a:ea typeface="+mn-ea"/>
                          <a:cs typeface="+mn-cs"/>
                        </a:rPr>
                        <a:t>titl</a:t>
                      </a:r>
                      <a:r>
                        <a:rPr lang="en-US" sz="1200" b="0" i="0" kern="1200" dirty="0" smtClean="0">
                          <a:solidFill>
                            <a:schemeClr val="dk1"/>
                          </a:solidFill>
                          <a:effectLst/>
                          <a:latin typeface="+mn-lt"/>
                          <a:ea typeface="+mn-ea"/>
                          <a:cs typeface="+mn-cs"/>
                        </a:rPr>
                        <a:t>&gt;</a:t>
                      </a:r>
                      <a:endParaRPr lang="en-US" sz="1200" dirty="0"/>
                    </a:p>
                  </a:txBody>
                  <a:tcPr/>
                </a:tc>
                <a:tc>
                  <a:txBody>
                    <a:bodyPr/>
                    <a:lstStyle/>
                    <a:p>
                      <a:r>
                        <a:rPr lang="en-US" sz="1200" dirty="0" smtClean="0"/>
                        <a:t>title: "ANES 1952 Time Series Study"</a:t>
                      </a:r>
                      <a:endParaRPr lang="en-US" sz="1200" dirty="0"/>
                    </a:p>
                  </a:txBody>
                  <a:tcPr/>
                </a:tc>
              </a:tr>
              <a:tr h="367893">
                <a:tc>
                  <a:txBody>
                    <a:bodyPr/>
                    <a:lstStyle/>
                    <a:p>
                      <a:r>
                        <a:rPr lang="en-US" sz="1200" b="0" i="0" kern="1200" dirty="0" smtClean="0">
                          <a:solidFill>
                            <a:schemeClr val="dk1"/>
                          </a:solidFill>
                          <a:effectLst/>
                          <a:latin typeface="+mn-lt"/>
                          <a:ea typeface="+mn-ea"/>
                          <a:cs typeface="+mn-cs"/>
                        </a:rPr>
                        <a:t>&lt;keyword vocab="thesaurus"&gt;candidates&lt;/keyword&gt;</a:t>
                      </a:r>
                      <a:endParaRPr lang="en-US" sz="1200" dirty="0"/>
                    </a:p>
                  </a:txBody>
                  <a:tcPr/>
                </a:tc>
                <a:tc>
                  <a:txBody>
                    <a:bodyPr/>
                    <a:lstStyle/>
                    <a:p>
                      <a:r>
                        <a:rPr lang="en-US" sz="1200" dirty="0" smtClean="0"/>
                        <a:t>keywords: [{value: "candidates",</a:t>
                      </a:r>
                    </a:p>
                    <a:p>
                      <a:pPr lvl="1"/>
                      <a:r>
                        <a:rPr lang="en-US" sz="1200" dirty="0" err="1" smtClean="0"/>
                        <a:t>valueIRI</a:t>
                      </a:r>
                      <a:r>
                        <a:rPr lang="en-US" sz="1200" dirty="0" smtClean="0"/>
                        <a:t>: </a:t>
                      </a:r>
                      <a:r>
                        <a:rPr lang="en-US" sz="1200" dirty="0" smtClean="0">
                          <a:hlinkClick r:id="rId3"/>
                        </a:rPr>
                        <a:t>http://www.icpsr.umich.edu/icpsrweb/ICPSR/thesaurus/entry?topic=subject&amp;entry=candidates</a:t>
                      </a:r>
                      <a:r>
                        <a:rPr lang="en-US" sz="1200" dirty="0" smtClean="0"/>
                        <a:t>}</a:t>
                      </a:r>
                      <a:endParaRPr lang="en-US" sz="1200" dirty="0"/>
                    </a:p>
                  </a:txBody>
                  <a:tcPr/>
                </a:tc>
              </a:tr>
              <a:tr h="367893">
                <a:tc>
                  <a:txBody>
                    <a:bodyPr/>
                    <a:lstStyle/>
                    <a:p>
                      <a:r>
                        <a:rPr lang="en-US" sz="1200" b="0" i="0" kern="1200" dirty="0" smtClean="0">
                          <a:solidFill>
                            <a:schemeClr val="dk1"/>
                          </a:solidFill>
                          <a:effectLst/>
                          <a:latin typeface="+mn-lt"/>
                          <a:ea typeface="+mn-ea"/>
                          <a:cs typeface="+mn-cs"/>
                        </a:rPr>
                        <a:t>&lt;</a:t>
                      </a:r>
                      <a:r>
                        <a:rPr lang="en-US" sz="1200" b="0" i="0" kern="1200" dirty="0" err="1" smtClean="0">
                          <a:solidFill>
                            <a:schemeClr val="dk1"/>
                          </a:solidFill>
                          <a:effectLst/>
                          <a:latin typeface="+mn-lt"/>
                          <a:ea typeface="+mn-ea"/>
                          <a:cs typeface="+mn-cs"/>
                        </a:rPr>
                        <a:t>cleanOps</a:t>
                      </a:r>
                      <a:r>
                        <a:rPr lang="en-US" sz="1200" b="0" i="0" kern="1200" dirty="0" smtClean="0">
                          <a:solidFill>
                            <a:schemeClr val="dk1"/>
                          </a:solidFill>
                          <a:effectLst/>
                          <a:latin typeface="+mn-lt"/>
                          <a:ea typeface="+mn-ea"/>
                          <a:cs typeface="+mn-cs"/>
                        </a:rPr>
                        <a:t>&gt;</a:t>
                      </a:r>
                    </a:p>
                    <a:p>
                      <a:r>
                        <a:rPr lang="en-US" sz="1200" b="0" i="0" kern="1200" dirty="0" smtClean="0">
                          <a:solidFill>
                            <a:schemeClr val="dk1"/>
                          </a:solidFill>
                          <a:effectLst/>
                          <a:latin typeface="+mn-lt"/>
                          <a:ea typeface="+mn-ea"/>
                          <a:cs typeface="+mn-cs"/>
                        </a:rPr>
                        <a:t>&lt;list type="bulleted"&gt;</a:t>
                      </a:r>
                    </a:p>
                    <a:p>
                      <a:r>
                        <a:rPr lang="en-US" sz="1200" b="0" i="0" kern="1200" dirty="0" smtClean="0">
                          <a:solidFill>
                            <a:schemeClr val="dk1"/>
                          </a:solidFill>
                          <a:effectLst/>
                          <a:latin typeface="+mn-lt"/>
                          <a:ea typeface="+mn-ea"/>
                          <a:cs typeface="+mn-cs"/>
                        </a:rPr>
                        <a:t>&lt;</a:t>
                      </a:r>
                      <a:r>
                        <a:rPr lang="en-US" sz="1200" b="0" i="0" kern="1200" dirty="0" err="1" smtClean="0">
                          <a:solidFill>
                            <a:schemeClr val="dk1"/>
                          </a:solidFill>
                          <a:effectLst/>
                          <a:latin typeface="+mn-lt"/>
                          <a:ea typeface="+mn-ea"/>
                          <a:cs typeface="+mn-cs"/>
                        </a:rPr>
                        <a:t>itm</a:t>
                      </a:r>
                      <a:r>
                        <a:rPr lang="en-US" sz="1200" b="0" i="0" kern="1200" dirty="0" smtClean="0">
                          <a:solidFill>
                            <a:schemeClr val="dk1"/>
                          </a:solidFill>
                          <a:effectLst/>
                          <a:latin typeface="+mn-lt"/>
                          <a:ea typeface="+mn-ea"/>
                          <a:cs typeface="+mn-cs"/>
                        </a:rPr>
                        <a:t>&gt;Performed consistency checks.&lt;/</a:t>
                      </a:r>
                      <a:r>
                        <a:rPr lang="en-US" sz="1200" b="0" i="0" kern="1200" dirty="0" err="1" smtClean="0">
                          <a:solidFill>
                            <a:schemeClr val="dk1"/>
                          </a:solidFill>
                          <a:effectLst/>
                          <a:latin typeface="+mn-lt"/>
                          <a:ea typeface="+mn-ea"/>
                          <a:cs typeface="+mn-cs"/>
                        </a:rPr>
                        <a:t>itm</a:t>
                      </a:r>
                      <a:r>
                        <a:rPr lang="en-US" sz="1200" b="0" i="0" kern="1200" dirty="0" smtClean="0">
                          <a:solidFill>
                            <a:schemeClr val="dk1"/>
                          </a:solidFill>
                          <a:effectLst/>
                          <a:latin typeface="+mn-lt"/>
                          <a:ea typeface="+mn-ea"/>
                          <a:cs typeface="+mn-cs"/>
                        </a:rPr>
                        <a:t>&gt;</a:t>
                      </a:r>
                    </a:p>
                    <a:p>
                      <a:r>
                        <a:rPr lang="en-US" sz="1200" b="0" i="0" kern="1200" dirty="0" smtClean="0">
                          <a:solidFill>
                            <a:schemeClr val="dk1"/>
                          </a:solidFill>
                          <a:effectLst/>
                          <a:latin typeface="+mn-lt"/>
                          <a:ea typeface="+mn-ea"/>
                          <a:cs typeface="+mn-cs"/>
                        </a:rPr>
                        <a:t>&lt;</a:t>
                      </a:r>
                      <a:r>
                        <a:rPr lang="en-US" sz="1200" b="0" i="0" kern="1200" dirty="0" err="1" smtClean="0">
                          <a:solidFill>
                            <a:schemeClr val="dk1"/>
                          </a:solidFill>
                          <a:effectLst/>
                          <a:latin typeface="+mn-lt"/>
                          <a:ea typeface="+mn-ea"/>
                          <a:cs typeface="+mn-cs"/>
                        </a:rPr>
                        <a:t>itm</a:t>
                      </a:r>
                      <a:r>
                        <a:rPr lang="en-US" sz="1200" b="0" i="0" kern="1200" dirty="0" smtClean="0">
                          <a:solidFill>
                            <a:schemeClr val="dk1"/>
                          </a:solidFill>
                          <a:effectLst/>
                          <a:latin typeface="+mn-lt"/>
                          <a:ea typeface="+mn-ea"/>
                          <a:cs typeface="+mn-cs"/>
                        </a:rPr>
                        <a:t>&gt;Standardized missing values.&lt;/</a:t>
                      </a:r>
                      <a:r>
                        <a:rPr lang="en-US" sz="1200" b="0" i="0" kern="1200" dirty="0" err="1" smtClean="0">
                          <a:solidFill>
                            <a:schemeClr val="dk1"/>
                          </a:solidFill>
                          <a:effectLst/>
                          <a:latin typeface="+mn-lt"/>
                          <a:ea typeface="+mn-ea"/>
                          <a:cs typeface="+mn-cs"/>
                        </a:rPr>
                        <a:t>itm</a:t>
                      </a:r>
                      <a:r>
                        <a:rPr lang="en-US" sz="1200" b="0" i="0" kern="1200" dirty="0" smtClean="0">
                          <a:solidFill>
                            <a:schemeClr val="dk1"/>
                          </a:solidFill>
                          <a:effectLst/>
                          <a:latin typeface="+mn-lt"/>
                          <a:ea typeface="+mn-ea"/>
                          <a:cs typeface="+mn-cs"/>
                        </a:rPr>
                        <a:t>&gt;</a:t>
                      </a:r>
                      <a:endParaRPr lang="en-US" sz="1200" dirty="0"/>
                    </a:p>
                  </a:txBody>
                  <a:tcPr/>
                </a:tc>
                <a:tc>
                  <a:txBody>
                    <a:bodyPr/>
                    <a:lstStyle/>
                    <a:p>
                      <a:r>
                        <a:rPr lang="en-US" sz="1200" dirty="0" err="1" smtClean="0"/>
                        <a:t>curationStatus</a:t>
                      </a:r>
                      <a:r>
                        <a:rPr lang="en-US" sz="1200" dirty="0" smtClean="0"/>
                        <a:t>: </a:t>
                      </a:r>
                    </a:p>
                    <a:p>
                      <a:r>
                        <a:rPr lang="en-US" sz="1200" dirty="0" smtClean="0"/>
                        <a:t>[{value: "Performed consistency checks.", </a:t>
                      </a:r>
                      <a:r>
                        <a:rPr lang="en-US" sz="1200" dirty="0" err="1" smtClean="0"/>
                        <a:t>valueIRI</a:t>
                      </a:r>
                      <a:r>
                        <a:rPr lang="en-US" sz="1200" dirty="0" smtClean="0"/>
                        <a:t>: ""},</a:t>
                      </a:r>
                    </a:p>
                    <a:p>
                      <a:r>
                        <a:rPr lang="en-US" sz="1200" dirty="0" smtClean="0"/>
                        <a:t>{value: "Standardized missing values.", </a:t>
                      </a:r>
                      <a:r>
                        <a:rPr lang="en-US" sz="1200" dirty="0" err="1" smtClean="0"/>
                        <a:t>valueIRI</a:t>
                      </a:r>
                      <a:r>
                        <a:rPr lang="en-US" sz="1200" dirty="0" smtClean="0"/>
                        <a:t>: ""},</a:t>
                      </a:r>
                    </a:p>
                    <a:p>
                      <a:endParaRPr lang="en-US" sz="1200" dirty="0"/>
                    </a:p>
                  </a:txBody>
                  <a:tcPr/>
                </a:tc>
              </a:tr>
              <a:tr h="367893">
                <a:tc>
                  <a:txBody>
                    <a:bodyPr/>
                    <a:lstStyle/>
                    <a:p>
                      <a:endParaRPr lang="en-US" sz="1200"/>
                    </a:p>
                  </a:txBody>
                  <a:tcPr/>
                </a:tc>
                <a:tc>
                  <a:txBody>
                    <a:bodyPr/>
                    <a:lstStyle/>
                    <a:p>
                      <a:r>
                        <a:rPr lang="en-US" sz="1200" dirty="0" smtClean="0"/>
                        <a:t>distributions: [{"access": [{"authentications": </a:t>
                      </a:r>
                    </a:p>
                    <a:p>
                      <a:r>
                        <a:rPr lang="en-US" sz="1200" dirty="0" smtClean="0"/>
                        <a:t>[{"value": "</a:t>
                      </a:r>
                      <a:r>
                        <a:rPr lang="en-US" sz="1200" dirty="0" err="1" smtClean="0"/>
                        <a:t>simpleLogin</a:t>
                      </a:r>
                      <a:r>
                        <a:rPr lang="en-US" sz="1200" dirty="0" smtClean="0"/>
                        <a:t>","</a:t>
                      </a:r>
                      <a:r>
                        <a:rPr lang="en-US" sz="1200" dirty="0" err="1" smtClean="0"/>
                        <a:t>valueIRI</a:t>
                      </a:r>
                      <a:r>
                        <a:rPr lang="en-US" sz="1200" dirty="0" smtClean="0"/>
                        <a:t>":""}]</a:t>
                      </a:r>
                    </a:p>
                    <a:p>
                      <a:endParaRPr lang="en-US" sz="1200" dirty="0"/>
                    </a:p>
                  </a:txBody>
                  <a:tcPr/>
                </a:tc>
              </a:tr>
              <a:tr h="367893">
                <a:tc>
                  <a:txBody>
                    <a:bodyPr/>
                    <a:lstStyle/>
                    <a:p>
                      <a:endParaRPr lang="en-US" dirty="0"/>
                    </a:p>
                  </a:txBody>
                  <a:tcPr/>
                </a:tc>
                <a:tc>
                  <a:txBody>
                    <a:bodyPr/>
                    <a:lstStyle/>
                    <a:p>
                      <a:r>
                        <a:rPr lang="en-US" sz="1200" dirty="0" smtClean="0"/>
                        <a:t>distributions: [</a:t>
                      </a:r>
                      <a:r>
                        <a:rPr lang="en-US" sz="1200" dirty="0" err="1" smtClean="0"/>
                        <a:t>conformsTo</a:t>
                      </a:r>
                      <a:r>
                        <a:rPr lang="en-US" sz="1200" dirty="0" smtClean="0"/>
                        <a:t>: [{description: "Metadata are prepared using Data Documentation </a:t>
                      </a:r>
                      <a:r>
                        <a:rPr lang="en-US" sz="1200" dirty="0" err="1" smtClean="0"/>
                        <a:t>Intitiative</a:t>
                      </a:r>
                      <a:r>
                        <a:rPr lang="en-US" sz="1200" dirty="0" smtClean="0"/>
                        <a:t> Codebook 2.5.", "name": "DDI"}],</a:t>
                      </a:r>
                      <a:endParaRPr lang="en-US" sz="1200" dirty="0"/>
                    </a:p>
                  </a:txBody>
                  <a:tcPr/>
                </a:tc>
              </a:tr>
            </a:tbl>
          </a:graphicData>
        </a:graphic>
      </p:graphicFrame>
    </p:spTree>
    <p:extLst>
      <p:ext uri="{BB962C8B-B14F-4D97-AF65-F5344CB8AC3E}">
        <p14:creationId xmlns:p14="http://schemas.microsoft.com/office/powerpoint/2010/main" val="36644301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37141"/>
            <a:ext cx="10515600" cy="1325563"/>
          </a:xfrm>
        </p:spPr>
        <p:txBody>
          <a:bodyPr/>
          <a:lstStyle/>
          <a:p>
            <a:r>
              <a:rPr lang="en-US" dirty="0" smtClean="0"/>
              <a:t>ICPSR Metadata in DATS</a:t>
            </a:r>
            <a:endParaRPr lang="en-US" dirty="0"/>
          </a:p>
        </p:txBody>
      </p:sp>
      <p:sp>
        <p:nvSpPr>
          <p:cNvPr id="3" name="Content Placeholder 2"/>
          <p:cNvSpPr>
            <a:spLocks noGrp="1"/>
          </p:cNvSpPr>
          <p:nvPr>
            <p:ph sz="quarter" idx="10"/>
          </p:nvPr>
        </p:nvSpPr>
        <p:spPr>
          <a:xfrm>
            <a:off x="914400" y="1774478"/>
            <a:ext cx="10363200" cy="4653482"/>
          </a:xfrm>
        </p:spPr>
        <p:txBody>
          <a:bodyPr>
            <a:normAutofit lnSpcReduction="10000"/>
          </a:bodyPr>
          <a:lstStyle/>
          <a:p>
            <a:r>
              <a:rPr lang="en-US" dirty="0"/>
              <a:t>Conversion tool: typical Model-View-Controller (MVC) setup.</a:t>
            </a:r>
          </a:p>
          <a:p>
            <a:endParaRPr lang="en-US" dirty="0"/>
          </a:p>
          <a:p>
            <a:pPr marL="0" indent="0">
              <a:buNone/>
            </a:pPr>
            <a:endParaRPr lang="en-US" dirty="0"/>
          </a:p>
          <a:p>
            <a:endParaRPr lang="en-US" dirty="0"/>
          </a:p>
          <a:p>
            <a:endParaRPr lang="en-US" dirty="0"/>
          </a:p>
          <a:p>
            <a:pPr marL="0" indent="0">
              <a:buNone/>
            </a:pPr>
            <a:endParaRPr lang="en-US" sz="1000" dirty="0"/>
          </a:p>
          <a:p>
            <a:r>
              <a:rPr lang="en-US" dirty="0"/>
              <a:t>Java </a:t>
            </a:r>
            <a:r>
              <a:rPr lang="en-US" i="1" dirty="0">
                <a:solidFill>
                  <a:schemeClr val="accent1">
                    <a:lumMod val="50000"/>
                  </a:schemeClr>
                </a:solidFill>
              </a:rPr>
              <a:t>Models</a:t>
            </a:r>
            <a:r>
              <a:rPr lang="en-US" dirty="0"/>
              <a:t> built for each of the JSON schemas</a:t>
            </a:r>
          </a:p>
          <a:p>
            <a:r>
              <a:rPr lang="en-US" dirty="0"/>
              <a:t>Java </a:t>
            </a:r>
            <a:r>
              <a:rPr lang="en-US" i="1" dirty="0">
                <a:solidFill>
                  <a:schemeClr val="accent1">
                    <a:lumMod val="50000"/>
                  </a:schemeClr>
                </a:solidFill>
              </a:rPr>
              <a:t>Controller</a:t>
            </a:r>
            <a:r>
              <a:rPr lang="en-US" dirty="0"/>
              <a:t> creates a </a:t>
            </a:r>
            <a:r>
              <a:rPr lang="en-US" dirty="0" err="1"/>
              <a:t>DataSet</a:t>
            </a:r>
            <a:r>
              <a:rPr lang="en-US" dirty="0"/>
              <a:t> object and populates it with metadata content extracted from an Oracle database</a:t>
            </a:r>
          </a:p>
          <a:p>
            <a:r>
              <a:rPr lang="en-US" dirty="0"/>
              <a:t>Java </a:t>
            </a:r>
            <a:r>
              <a:rPr lang="en-US" dirty="0" err="1"/>
              <a:t>DataSet</a:t>
            </a:r>
            <a:r>
              <a:rPr lang="en-US" dirty="0"/>
              <a:t> object translated to JSON for </a:t>
            </a:r>
            <a:r>
              <a:rPr lang="en-US" i="1" dirty="0">
                <a:solidFill>
                  <a:schemeClr val="accent1">
                    <a:lumMod val="50000"/>
                  </a:schemeClr>
                </a:solidFill>
              </a:rPr>
              <a:t>View</a:t>
            </a:r>
            <a:r>
              <a:rPr lang="en-US" dirty="0"/>
              <a:t> (and delivery)</a:t>
            </a:r>
          </a:p>
          <a:p>
            <a:pPr marL="0" indent="0">
              <a:buNone/>
            </a:pPr>
            <a:endParaRPr lang="en-US" dirty="0"/>
          </a:p>
        </p:txBody>
      </p:sp>
      <p:pic>
        <p:nvPicPr>
          <p:cNvPr id="5" name="Picture 4"/>
          <p:cNvPicPr>
            <a:picLocks noChangeAspect="1"/>
          </p:cNvPicPr>
          <p:nvPr/>
        </p:nvPicPr>
        <p:blipFill>
          <a:blip r:embed="rId3"/>
          <a:stretch>
            <a:fillRect/>
          </a:stretch>
        </p:blipFill>
        <p:spPr>
          <a:xfrm>
            <a:off x="3283768" y="2272420"/>
            <a:ext cx="3886200" cy="2044928"/>
          </a:xfrm>
          <a:prstGeom prst="rect">
            <a:avLst/>
          </a:prstGeom>
        </p:spPr>
      </p:pic>
    </p:spTree>
    <p:extLst>
      <p:ext uri="{BB962C8B-B14F-4D97-AF65-F5344CB8AC3E}">
        <p14:creationId xmlns:p14="http://schemas.microsoft.com/office/powerpoint/2010/main" val="42653022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015" y="756733"/>
            <a:ext cx="11007968" cy="1325563"/>
          </a:xfrm>
        </p:spPr>
        <p:txBody>
          <a:bodyPr/>
          <a:lstStyle/>
          <a:p>
            <a:r>
              <a:rPr lang="en-US" sz="4000" dirty="0" smtClean="0"/>
              <a:t>ICPSR metadata indexed and searchable on </a:t>
            </a:r>
            <a:r>
              <a:rPr lang="en-US" sz="4000" dirty="0" err="1" smtClean="0">
                <a:hlinkClick r:id="rId3"/>
              </a:rPr>
              <a:t>DataMed</a:t>
            </a:r>
            <a:endParaRPr lang="en-US" sz="4000" dirty="0"/>
          </a:p>
        </p:txBody>
      </p:sp>
      <p:pic>
        <p:nvPicPr>
          <p:cNvPr id="8" name="Picture 7"/>
          <p:cNvPicPr>
            <a:picLocks noChangeAspect="1"/>
          </p:cNvPicPr>
          <p:nvPr/>
        </p:nvPicPr>
        <p:blipFill>
          <a:blip r:embed="rId4"/>
          <a:stretch>
            <a:fillRect/>
          </a:stretch>
        </p:blipFill>
        <p:spPr>
          <a:xfrm>
            <a:off x="3066668" y="1800189"/>
            <a:ext cx="5595011" cy="4609665"/>
          </a:xfrm>
          <a:prstGeom prst="rect">
            <a:avLst/>
          </a:prstGeom>
          <a:ln>
            <a:solidFill>
              <a:schemeClr val="bg1">
                <a:lumMod val="85000"/>
              </a:schemeClr>
            </a:solidFill>
          </a:ln>
        </p:spPr>
      </p:pic>
      <p:sp>
        <p:nvSpPr>
          <p:cNvPr id="9" name="Rectangle 8"/>
          <p:cNvSpPr/>
          <p:nvPr/>
        </p:nvSpPr>
        <p:spPr>
          <a:xfrm>
            <a:off x="5036478" y="6488668"/>
            <a:ext cx="2119042" cy="369332"/>
          </a:xfrm>
          <a:prstGeom prst="rect">
            <a:avLst/>
          </a:prstGeom>
        </p:spPr>
        <p:txBody>
          <a:bodyPr wrap="none">
            <a:spAutoFit/>
          </a:bodyPr>
          <a:lstStyle/>
          <a:p>
            <a:r>
              <a:rPr lang="en-US" dirty="0" smtClean="0">
                <a:solidFill>
                  <a:schemeClr val="accent1">
                    <a:lumMod val="75000"/>
                  </a:schemeClr>
                </a:solidFill>
              </a:rPr>
              <a:t>http://</a:t>
            </a:r>
            <a:r>
              <a:rPr lang="en-US" dirty="0">
                <a:solidFill>
                  <a:schemeClr val="accent1">
                    <a:lumMod val="75000"/>
                  </a:schemeClr>
                </a:solidFill>
              </a:rPr>
              <a:t>datamed.org/</a:t>
            </a:r>
          </a:p>
        </p:txBody>
      </p:sp>
    </p:spTree>
    <p:extLst>
      <p:ext uri="{BB962C8B-B14F-4D97-AF65-F5344CB8AC3E}">
        <p14:creationId xmlns:p14="http://schemas.microsoft.com/office/powerpoint/2010/main" val="29798403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226791" y="6488668"/>
            <a:ext cx="3977114" cy="369332"/>
          </a:xfrm>
          <a:prstGeom prst="rect">
            <a:avLst/>
          </a:prstGeom>
        </p:spPr>
        <p:txBody>
          <a:bodyPr wrap="none">
            <a:spAutoFit/>
          </a:bodyPr>
          <a:lstStyle/>
          <a:p>
            <a:r>
              <a:rPr lang="en-US" dirty="0">
                <a:solidFill>
                  <a:srgbClr val="5B9BD5">
                    <a:lumMod val="75000"/>
                  </a:srgbClr>
                </a:solidFill>
              </a:rPr>
              <a:t>https://datamed.org/repository_list.php</a:t>
            </a:r>
          </a:p>
        </p:txBody>
      </p:sp>
      <p:pic>
        <p:nvPicPr>
          <p:cNvPr id="3" name="Picture 2"/>
          <p:cNvPicPr>
            <a:picLocks noChangeAspect="1"/>
          </p:cNvPicPr>
          <p:nvPr/>
        </p:nvPicPr>
        <p:blipFill>
          <a:blip r:embed="rId3"/>
          <a:stretch>
            <a:fillRect/>
          </a:stretch>
        </p:blipFill>
        <p:spPr>
          <a:xfrm>
            <a:off x="875514" y="1286189"/>
            <a:ext cx="10424393" cy="4853353"/>
          </a:xfrm>
          <a:prstGeom prst="rect">
            <a:avLst/>
          </a:prstGeom>
        </p:spPr>
      </p:pic>
    </p:spTree>
    <p:extLst>
      <p:ext uri="{BB962C8B-B14F-4D97-AF65-F5344CB8AC3E}">
        <p14:creationId xmlns:p14="http://schemas.microsoft.com/office/powerpoint/2010/main" val="31819376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795933" y="6506198"/>
            <a:ext cx="8838830" cy="369332"/>
          </a:xfrm>
          <a:prstGeom prst="rect">
            <a:avLst/>
          </a:prstGeom>
        </p:spPr>
        <p:txBody>
          <a:bodyPr wrap="none">
            <a:spAutoFit/>
          </a:bodyPr>
          <a:lstStyle/>
          <a:p>
            <a:r>
              <a:rPr lang="en-US" dirty="0">
                <a:solidFill>
                  <a:srgbClr val="5B9BD5">
                    <a:lumMod val="75000"/>
                  </a:srgbClr>
                </a:solidFill>
                <a:hlinkClick r:id="rId3"/>
              </a:rPr>
              <a:t>https://datamed.org/search-repository.php?query=%20&amp;searchtype=data&amp;repository=0025</a:t>
            </a:r>
            <a:endParaRPr lang="en-US" dirty="0">
              <a:solidFill>
                <a:srgbClr val="5B9BD5">
                  <a:lumMod val="75000"/>
                </a:srgbClr>
              </a:solidFill>
            </a:endParaRPr>
          </a:p>
        </p:txBody>
      </p:sp>
      <p:pic>
        <p:nvPicPr>
          <p:cNvPr id="4" name="Picture 3"/>
          <p:cNvPicPr>
            <a:picLocks noChangeAspect="1"/>
          </p:cNvPicPr>
          <p:nvPr/>
        </p:nvPicPr>
        <p:blipFill>
          <a:blip r:embed="rId4"/>
          <a:stretch>
            <a:fillRect/>
          </a:stretch>
        </p:blipFill>
        <p:spPr>
          <a:xfrm>
            <a:off x="2695677" y="871721"/>
            <a:ext cx="7039342" cy="5616947"/>
          </a:xfrm>
          <a:prstGeom prst="rect">
            <a:avLst/>
          </a:prstGeom>
        </p:spPr>
      </p:pic>
    </p:spTree>
    <p:extLst>
      <p:ext uri="{BB962C8B-B14F-4D97-AF65-F5344CB8AC3E}">
        <p14:creationId xmlns:p14="http://schemas.microsoft.com/office/powerpoint/2010/main" val="31825701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484789" y="6506198"/>
            <a:ext cx="9461116" cy="369332"/>
          </a:xfrm>
          <a:prstGeom prst="rect">
            <a:avLst/>
          </a:prstGeom>
        </p:spPr>
        <p:txBody>
          <a:bodyPr wrap="none">
            <a:spAutoFit/>
          </a:bodyPr>
          <a:lstStyle/>
          <a:p>
            <a:r>
              <a:rPr lang="en-US" dirty="0">
                <a:solidFill>
                  <a:srgbClr val="5B9BD5">
                    <a:lumMod val="75000"/>
                  </a:srgbClr>
                </a:solidFill>
                <a:hlinkClick r:id="rId3"/>
              </a:rPr>
              <a:t>https://</a:t>
            </a:r>
            <a:r>
              <a:rPr lang="en-US" dirty="0" smtClean="0">
                <a:solidFill>
                  <a:srgbClr val="5B9BD5">
                    <a:lumMod val="75000"/>
                  </a:srgbClr>
                </a:solidFill>
                <a:hlinkClick r:id="rId3"/>
              </a:rPr>
              <a:t>datamed.org/display-item.php?repository=0025&amp;id=580ea0365152c648c68d0069&amp;query=</a:t>
            </a:r>
            <a:endParaRPr lang="en-US" dirty="0">
              <a:solidFill>
                <a:srgbClr val="5B9BD5">
                  <a:lumMod val="75000"/>
                </a:srgbClr>
              </a:solidFill>
            </a:endParaRPr>
          </a:p>
        </p:txBody>
      </p:sp>
      <p:pic>
        <p:nvPicPr>
          <p:cNvPr id="2" name="Picture 1"/>
          <p:cNvPicPr>
            <a:picLocks noChangeAspect="1"/>
          </p:cNvPicPr>
          <p:nvPr/>
        </p:nvPicPr>
        <p:blipFill>
          <a:blip r:embed="rId4"/>
          <a:stretch>
            <a:fillRect/>
          </a:stretch>
        </p:blipFill>
        <p:spPr>
          <a:xfrm>
            <a:off x="2057606" y="857676"/>
            <a:ext cx="8315483" cy="5648522"/>
          </a:xfrm>
          <a:prstGeom prst="rect">
            <a:avLst/>
          </a:prstGeom>
        </p:spPr>
      </p:pic>
    </p:spTree>
    <p:extLst>
      <p:ext uri="{BB962C8B-B14F-4D97-AF65-F5344CB8AC3E}">
        <p14:creationId xmlns:p14="http://schemas.microsoft.com/office/powerpoint/2010/main" val="35941621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914400" y="1690688"/>
            <a:ext cx="10363200" cy="5072204"/>
          </a:xfrm>
        </p:spPr>
        <p:txBody>
          <a:bodyPr/>
          <a:lstStyle/>
          <a:p>
            <a:pPr marL="0" indent="0">
              <a:buNone/>
            </a:pPr>
            <a:r>
              <a:rPr lang="en-US" dirty="0" smtClean="0"/>
              <a:t>ICPSR also freely distributes its study-level metadata in DATS format on each study page:</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r>
              <a:rPr lang="en-US" dirty="0" smtClean="0"/>
              <a:t>All of the formats listed above are available for public download</a:t>
            </a:r>
          </a:p>
          <a:p>
            <a:pPr marL="0" indent="0">
              <a:buNone/>
            </a:pPr>
            <a:endParaRPr lang="en-US" dirty="0"/>
          </a:p>
        </p:txBody>
      </p:sp>
      <p:pic>
        <p:nvPicPr>
          <p:cNvPr id="4" name="Picture 3"/>
          <p:cNvPicPr>
            <a:picLocks noChangeAspect="1"/>
          </p:cNvPicPr>
          <p:nvPr/>
        </p:nvPicPr>
        <p:blipFill>
          <a:blip r:embed="rId3"/>
          <a:stretch>
            <a:fillRect/>
          </a:stretch>
        </p:blipFill>
        <p:spPr>
          <a:xfrm>
            <a:off x="3386138" y="2453488"/>
            <a:ext cx="5286375" cy="2824681"/>
          </a:xfrm>
          <a:prstGeom prst="rect">
            <a:avLst/>
          </a:prstGeom>
        </p:spPr>
      </p:pic>
    </p:spTree>
    <p:extLst>
      <p:ext uri="{BB962C8B-B14F-4D97-AF65-F5344CB8AC3E}">
        <p14:creationId xmlns:p14="http://schemas.microsoft.com/office/powerpoint/2010/main" val="29935178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831678" y="1154521"/>
            <a:ext cx="4564769" cy="4960143"/>
          </a:xfrm>
          <a:prstGeom prst="rect">
            <a:avLst/>
          </a:prstGeom>
          <a:ln>
            <a:solidFill>
              <a:schemeClr val="bg1">
                <a:lumMod val="85000"/>
              </a:schemeClr>
            </a:solidFill>
          </a:ln>
        </p:spPr>
      </p:pic>
      <p:sp>
        <p:nvSpPr>
          <p:cNvPr id="4" name="Rectangle 3"/>
          <p:cNvSpPr/>
          <p:nvPr/>
        </p:nvSpPr>
        <p:spPr>
          <a:xfrm>
            <a:off x="3786311" y="6114664"/>
            <a:ext cx="4655505" cy="307777"/>
          </a:xfrm>
          <a:prstGeom prst="rect">
            <a:avLst/>
          </a:prstGeom>
        </p:spPr>
        <p:txBody>
          <a:bodyPr wrap="none">
            <a:spAutoFit/>
          </a:bodyPr>
          <a:lstStyle/>
          <a:p>
            <a:r>
              <a:rPr lang="en-US" sz="1400" dirty="0">
                <a:solidFill>
                  <a:schemeClr val="bg1">
                    <a:lumMod val="75000"/>
                  </a:schemeClr>
                </a:solidFill>
              </a:rPr>
              <a:t>http://wg3-metadataspecifications.readthedocs.io/en/latest/</a:t>
            </a:r>
          </a:p>
        </p:txBody>
      </p:sp>
      <p:sp>
        <p:nvSpPr>
          <p:cNvPr id="2" name="TextBox 1"/>
          <p:cNvSpPr txBox="1"/>
          <p:nvPr/>
        </p:nvSpPr>
        <p:spPr>
          <a:xfrm>
            <a:off x="2675011" y="376928"/>
            <a:ext cx="6878101" cy="584775"/>
          </a:xfrm>
          <a:prstGeom prst="rect">
            <a:avLst/>
          </a:prstGeom>
          <a:noFill/>
        </p:spPr>
        <p:txBody>
          <a:bodyPr wrap="none" rtlCol="0">
            <a:spAutoFit/>
          </a:bodyPr>
          <a:lstStyle/>
          <a:p>
            <a:r>
              <a:rPr lang="en-US" sz="3200" dirty="0" smtClean="0"/>
              <a:t>Documentation and Curation Guidelines</a:t>
            </a:r>
            <a:endParaRPr lang="en-US" sz="3200" dirty="0"/>
          </a:p>
        </p:txBody>
      </p:sp>
    </p:spTree>
    <p:extLst>
      <p:ext uri="{BB962C8B-B14F-4D97-AF65-F5344CB8AC3E}">
        <p14:creationId xmlns:p14="http://schemas.microsoft.com/office/powerpoint/2010/main" val="29527971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2249" y="1054182"/>
            <a:ext cx="9727502" cy="3328689"/>
          </a:xfrm>
        </p:spPr>
        <p:txBody>
          <a:bodyPr>
            <a:normAutofit/>
          </a:bodyPr>
          <a:lstStyle/>
          <a:p>
            <a:pPr algn="ctr"/>
            <a:r>
              <a:rPr lang="en-US" b="1" dirty="0" smtClean="0"/>
              <a:t>Thanks!</a:t>
            </a:r>
            <a:endParaRPr lang="en-US" b="1" dirty="0"/>
          </a:p>
        </p:txBody>
      </p:sp>
      <p:sp>
        <p:nvSpPr>
          <p:cNvPr id="5" name="TextBox 4"/>
          <p:cNvSpPr txBox="1"/>
          <p:nvPr/>
        </p:nvSpPr>
        <p:spPr>
          <a:xfrm>
            <a:off x="368439" y="4473749"/>
            <a:ext cx="11455121" cy="1107996"/>
          </a:xfrm>
          <a:prstGeom prst="rect">
            <a:avLst/>
          </a:prstGeom>
          <a:noFill/>
        </p:spPr>
        <p:txBody>
          <a:bodyPr wrap="square" rtlCol="0">
            <a:spAutoFit/>
          </a:bodyPr>
          <a:lstStyle/>
          <a:p>
            <a:pPr algn="ctr"/>
            <a:r>
              <a:rPr lang="en-US" sz="2200" dirty="0" err="1" smtClean="0">
                <a:solidFill>
                  <a:prstClr val="black"/>
                </a:solidFill>
              </a:rPr>
              <a:t>Sanda</a:t>
            </a:r>
            <a:r>
              <a:rPr lang="en-US" sz="2200" dirty="0" smtClean="0">
                <a:solidFill>
                  <a:prstClr val="black"/>
                </a:solidFill>
              </a:rPr>
              <a:t> </a:t>
            </a:r>
            <a:r>
              <a:rPr lang="en-US" sz="2200" dirty="0" err="1" smtClean="0">
                <a:solidFill>
                  <a:prstClr val="black"/>
                </a:solidFill>
              </a:rPr>
              <a:t>Ionescu</a:t>
            </a:r>
            <a:r>
              <a:rPr lang="en-US" sz="2200" dirty="0">
                <a:solidFill>
                  <a:prstClr val="black"/>
                </a:solidFill>
              </a:rPr>
              <a:t> (</a:t>
            </a:r>
            <a:r>
              <a:rPr lang="en-US" sz="2200" dirty="0" smtClean="0">
                <a:solidFill>
                  <a:prstClr val="black"/>
                </a:solidFill>
                <a:hlinkClick r:id="rId3"/>
              </a:rPr>
              <a:t>sandai@umich.edu</a:t>
            </a:r>
            <a:r>
              <a:rPr lang="en-US" sz="2200" dirty="0" smtClean="0">
                <a:solidFill>
                  <a:prstClr val="black"/>
                </a:solidFill>
              </a:rPr>
              <a:t>)</a:t>
            </a:r>
          </a:p>
          <a:p>
            <a:pPr algn="ctr"/>
            <a:r>
              <a:rPr lang="en-US" sz="2200" dirty="0" smtClean="0">
                <a:solidFill>
                  <a:prstClr val="black"/>
                </a:solidFill>
              </a:rPr>
              <a:t>Jared Lyle (</a:t>
            </a:r>
            <a:r>
              <a:rPr lang="en-US" sz="2200" dirty="0" smtClean="0">
                <a:solidFill>
                  <a:prstClr val="black"/>
                </a:solidFill>
                <a:hlinkClick r:id="rId4"/>
              </a:rPr>
              <a:t>lyle@umich.edu</a:t>
            </a:r>
            <a:r>
              <a:rPr lang="en-US" sz="2200" dirty="0" smtClean="0">
                <a:solidFill>
                  <a:prstClr val="black"/>
                </a:solidFill>
              </a:rPr>
              <a:t>) </a:t>
            </a:r>
          </a:p>
          <a:p>
            <a:pPr algn="ctr"/>
            <a:endParaRPr lang="en-US" sz="2200" dirty="0">
              <a:solidFill>
                <a:prstClr val="black"/>
              </a:solidFill>
            </a:endParaRPr>
          </a:p>
        </p:txBody>
      </p:sp>
    </p:spTree>
    <p:extLst>
      <p:ext uri="{BB962C8B-B14F-4D97-AF65-F5344CB8AC3E}">
        <p14:creationId xmlns:p14="http://schemas.microsoft.com/office/powerpoint/2010/main" val="34789676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1242</TotalTime>
  <Words>1845</Words>
  <Application>Microsoft Office PowerPoint</Application>
  <PresentationFormat>Widescreen</PresentationFormat>
  <Paragraphs>191</Paragraphs>
  <Slides>22</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Calibri Light</vt:lpstr>
      <vt:lpstr>Open Sans</vt:lpstr>
      <vt:lpstr>Wingdings</vt:lpstr>
      <vt:lpstr>Office Theme</vt:lpstr>
      <vt:lpstr>PowerPoint Presentation</vt:lpstr>
      <vt:lpstr>PowerPoint Presentation</vt:lpstr>
      <vt:lpstr>PowerPoint Presentation</vt:lpstr>
      <vt:lpstr>PowerPoint Presentation</vt:lpstr>
      <vt:lpstr>PowerPoint Presentation</vt:lpstr>
      <vt:lpstr>DATS – The DAta Tag Suite</vt:lpstr>
      <vt:lpstr>PowerPoint Presentation</vt:lpstr>
      <vt:lpstr>DATS – The DAta Tag Suite</vt:lpstr>
      <vt:lpstr>DATS – The DAta Tag Suite</vt:lpstr>
      <vt:lpstr>DATS – The DAta Tag Suite</vt:lpstr>
      <vt:lpstr>DATS – A Modular Metadata Model</vt:lpstr>
      <vt:lpstr>DATS – A Modular Metadata Model</vt:lpstr>
      <vt:lpstr>DATS – The DAta Tag Suite</vt:lpstr>
      <vt:lpstr>ICPSR Metadata: DDI to DATS field mapping</vt:lpstr>
      <vt:lpstr>ICPSR Metadata in DATS</vt:lpstr>
      <vt:lpstr>ICPSR metadata indexed and searchable on DataMed</vt:lpstr>
      <vt:lpstr>PowerPoint Presentation</vt:lpstr>
      <vt:lpstr>PowerPoint Presentation</vt:lpstr>
      <vt:lpstr>PowerPoint Presentation</vt:lpstr>
      <vt:lpstr>PowerPoint Presentation</vt:lpstr>
      <vt:lpstr>PowerPoint Presentation</vt:lpstr>
      <vt:lpstr>Thanks!</vt:lpstr>
    </vt:vector>
  </TitlesOfParts>
  <Company>University of Michigan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DDI to DATS ICPSR Metadata in DataMed</dc:title>
  <dc:creator>Ionescu, Sanda</dc:creator>
  <cp:lastModifiedBy>Lyle, Jared</cp:lastModifiedBy>
  <cp:revision>87</cp:revision>
  <cp:lastPrinted>2017-03-16T19:13:08Z</cp:lastPrinted>
  <dcterms:created xsi:type="dcterms:W3CDTF">2017-03-01T17:16:05Z</dcterms:created>
  <dcterms:modified xsi:type="dcterms:W3CDTF">2017-04-06T18:37:30Z</dcterms:modified>
</cp:coreProperties>
</file>