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78" r:id="rId3"/>
  </p:sldMasterIdLst>
  <p:notesMasterIdLst>
    <p:notesMasterId r:id="rId2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  <p:embeddedFont>
      <p:font typeface="Consolas" panose="020B0609020204030204" pitchFamily="49" charset="0"/>
      <p:regular r:id="rId38"/>
      <p:bold r:id="rId39"/>
      <p:italic r:id="rId40"/>
      <p:boldItalic r:id="rId41"/>
    </p:embeddedFont>
    <p:embeddedFont>
      <p:font typeface="Helvetica Neue" panose="020B0604020202020204" charset="0"/>
      <p:regular r:id="rId42"/>
      <p:bold r:id="rId43"/>
      <p:italic r:id="rId44"/>
      <p:boldItalic r:id="rId45"/>
    </p:embeddedFont>
    <p:embeddedFont>
      <p:font typeface="Times" panose="02020603050405020304" pitchFamily="18" charset="0"/>
      <p:regular r:id="rId46"/>
      <p:bold r:id="rId47"/>
      <p:italic r:id="rId48"/>
      <p:boldItalic r:id="rId49"/>
    </p:embeddedFont>
    <p:embeddedFont>
      <p:font typeface="Georgia" panose="02040502050405020303" pitchFamily="18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4E107C-3689-4427-8107-F1AFBA60DAC9}">
  <a:tblStyle styleId="{3E4E107C-3689-4427-8107-F1AFBA60DAC9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0.fntdata"/><Relationship Id="rId21" Type="http://schemas.openxmlformats.org/officeDocument/2006/relationships/slide" Target="slides/slide18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7.xml"/><Relationship Id="rId41" Type="http://schemas.openxmlformats.org/officeDocument/2006/relationships/font" Target="fonts/font12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08758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0344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11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350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Metadata for the American National Election Study: What question was asked?  How was the question coded?  Who answered this question?  </a:t>
            </a:r>
          </a:p>
        </p:txBody>
      </p:sp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6254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2331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/>
              <a:t>We already have tools to convert CAI to machine-readable metadata.  These include: MQDS, Colectica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1415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But when a project modifies the data, they no longer match the metadata.  This means the transformations are then recorded by hand -- if at all.</a:t>
            </a:r>
          </a:p>
        </p:txBody>
      </p:sp>
    </p:spTree>
    <p:extLst>
      <p:ext uri="{BB962C8B-B14F-4D97-AF65-F5344CB8AC3E}">
        <p14:creationId xmlns:p14="http://schemas.microsoft.com/office/powerpoint/2010/main" val="1438891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1853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We are automating the capture of transformation metadata. </a:t>
            </a:r>
          </a:p>
        </p:txBody>
      </p:sp>
    </p:spTree>
    <p:extLst>
      <p:ext uri="{BB962C8B-B14F-4D97-AF65-F5344CB8AC3E}">
        <p14:creationId xmlns:p14="http://schemas.microsoft.com/office/powerpoint/2010/main" val="1941392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9895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589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837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7134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914401" y="4343405"/>
            <a:ext cx="5029200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3037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914401" y="4343405"/>
            <a:ext cx="5029200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7957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893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161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914401" y="4343405"/>
            <a:ext cx="5029200" cy="411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1836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3341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8966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8831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36688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3079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45393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3631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09600" y="1905000"/>
            <a:ext cx="5181600" cy="220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06187" y="4419600"/>
            <a:ext cx="5413611" cy="167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3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erior no background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685800" y="2286000"/>
            <a:ext cx="7772400" cy="4038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erior gradient only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erior no black bars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685800" y="2362200"/>
            <a:ext cx="77724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9302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2190750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57200" y="2830511"/>
            <a:ext cx="4040187" cy="34940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4645025" y="2190750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4"/>
          </p:nvPr>
        </p:nvSpPr>
        <p:spPr>
          <a:xfrm>
            <a:off x="4645025" y="2830511"/>
            <a:ext cx="4041774" cy="34940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1004887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575050" y="1004887"/>
            <a:ext cx="5111750" cy="53197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2166938"/>
            <a:ext cx="3008313" cy="41576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792288" y="52578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pic" idx="2"/>
          </p:nvPr>
        </p:nvSpPr>
        <p:spPr>
          <a:xfrm>
            <a:off x="1792288" y="10699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792288" y="5824537"/>
            <a:ext cx="5486399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 rot="5400000">
            <a:off x="2514599" y="457199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 rot="5400000">
            <a:off x="4819649" y="2686049"/>
            <a:ext cx="5333999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 rot="5400000">
            <a:off x="857249" y="819149"/>
            <a:ext cx="5333999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SD Side 1 Mal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759374" y="1771875"/>
            <a:ext cx="7593900" cy="4050000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4482667" y="6505277"/>
            <a:ext cx="169800" cy="2679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innhold"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759372" y="1762945"/>
            <a:ext cx="7593900" cy="4050000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4482667" y="6505277"/>
            <a:ext cx="169800" cy="2679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623887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23887" y="4589462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62984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29840" y="1681163"/>
            <a:ext cx="3868500" cy="82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629840" y="2505075"/>
            <a:ext cx="3868500" cy="368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629840" y="457200"/>
            <a:ext cx="2949000" cy="160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887390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629840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629840" y="457200"/>
            <a:ext cx="2949000" cy="160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pic" idx="2"/>
          </p:nvPr>
        </p:nvSpPr>
        <p:spPr>
          <a:xfrm>
            <a:off x="3887390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29840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52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890" y="6170414"/>
            <a:ext cx="1070400" cy="5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/>
          <p:nvPr/>
        </p:nvSpPr>
        <p:spPr>
          <a:xfrm>
            <a:off x="8430191" y="6632410"/>
            <a:ext cx="527700" cy="1803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"/>
              <a:buNone/>
            </a:pPr>
            <a:r>
              <a:rPr lang="en-US"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NSD©2017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759374" y="1771875"/>
            <a:ext cx="7593900" cy="4050000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4482667" y="6505277"/>
            <a:ext cx="169800" cy="2679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nsd.uib.no/nsd-external/stata2vtl/blob/develop/resources/recode_schema.json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://ekstern.nsd.no/metacap/stata2vt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gif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2362200"/>
            <a:ext cx="7772400" cy="426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endParaRPr sz="2800" dirty="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sz="2800" dirty="0">
              <a:solidFill>
                <a:srgbClr val="666666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2800" dirty="0">
              <a:solidFill>
                <a:srgbClr val="666666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000" dirty="0">
                <a:solidFill>
                  <a:srgbClr val="666666"/>
                </a:solidFill>
              </a:rPr>
              <a:t>Jeremy Iverson, </a:t>
            </a:r>
            <a:r>
              <a:rPr lang="en-US" sz="2000" dirty="0" err="1">
                <a:solidFill>
                  <a:srgbClr val="666666"/>
                </a:solidFill>
              </a:rPr>
              <a:t>Colectica</a:t>
            </a:r>
            <a:endParaRPr lang="en-US" sz="2000" dirty="0">
              <a:solidFill>
                <a:srgbClr val="666666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000" dirty="0">
                <a:solidFill>
                  <a:srgbClr val="666666"/>
                </a:solidFill>
              </a:rPr>
              <a:t>Dan Smith, </a:t>
            </a:r>
            <a:r>
              <a:rPr lang="en-US" sz="2000" dirty="0" err="1">
                <a:solidFill>
                  <a:srgbClr val="666666"/>
                </a:solidFill>
              </a:rPr>
              <a:t>Colectica</a:t>
            </a:r>
            <a:endParaRPr lang="en-US" sz="2000" dirty="0">
              <a:solidFill>
                <a:srgbClr val="666666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000" dirty="0">
                <a:solidFill>
                  <a:srgbClr val="666666"/>
                </a:solidFill>
              </a:rPr>
              <a:t>Pascal </a:t>
            </a:r>
            <a:r>
              <a:rPr lang="en-US" sz="2000" dirty="0" err="1">
                <a:solidFill>
                  <a:srgbClr val="666666"/>
                </a:solidFill>
              </a:rPr>
              <a:t>Heus</a:t>
            </a:r>
            <a:r>
              <a:rPr lang="en-US" sz="2000" dirty="0">
                <a:solidFill>
                  <a:srgbClr val="666666"/>
                </a:solidFill>
              </a:rPr>
              <a:t>, Metadata Technology North America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666666"/>
                </a:solidFill>
              </a:rPr>
              <a:t>Ørnulf</a:t>
            </a:r>
            <a:r>
              <a:rPr lang="en-US" sz="2000" dirty="0">
                <a:solidFill>
                  <a:srgbClr val="666666"/>
                </a:solidFill>
              </a:rPr>
              <a:t> </a:t>
            </a:r>
            <a:r>
              <a:rPr lang="en-US" sz="2000" dirty="0" err="1">
                <a:solidFill>
                  <a:srgbClr val="666666"/>
                </a:solidFill>
              </a:rPr>
              <a:t>Risnes</a:t>
            </a:r>
            <a:r>
              <a:rPr lang="en-US" sz="2000" dirty="0">
                <a:solidFill>
                  <a:srgbClr val="666666"/>
                </a:solidFill>
              </a:rPr>
              <a:t>, Norwegian Centre for Research Data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000" dirty="0">
                <a:solidFill>
                  <a:srgbClr val="666666"/>
                </a:solidFill>
              </a:rPr>
              <a:t>Jared Lyle, ICPSR</a:t>
            </a:r>
          </a:p>
          <a:p>
            <a:pPr marL="0" lvl="0" indent="0" algn="ctr" rtl="0">
              <a:spcBef>
                <a:spcPts val="0"/>
              </a:spcBef>
              <a:buNone/>
            </a:pP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buNone/>
            </a:pPr>
            <a:r>
              <a:rPr lang="en-US" sz="2000" dirty="0">
                <a:solidFill>
                  <a:srgbClr val="666666"/>
                </a:solidFill>
              </a:rPr>
              <a:t>George Alter, ICPSR (PI)</a:t>
            </a:r>
          </a:p>
          <a:p>
            <a:pPr marL="0" lvl="0" indent="0" algn="l" rtl="0">
              <a:spcBef>
                <a:spcPts val="0"/>
              </a:spcBef>
              <a:buNone/>
            </a:pPr>
            <a:r>
              <a:rPr lang="en-US" sz="2000" dirty="0">
                <a:solidFill>
                  <a:srgbClr val="666666"/>
                </a:solidFill>
              </a:rPr>
              <a:t>NSF Data Infrastructure Building Blocks (DIBBs) (ACI-1640575)</a:t>
            </a:r>
          </a:p>
          <a:p>
            <a:pPr marL="0" lvl="0" indent="0" algn="ctr" rtl="0">
              <a:spcBef>
                <a:spcPts val="0"/>
              </a:spcBef>
              <a:buNone/>
            </a:pPr>
            <a:endParaRPr sz="2800" dirty="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endParaRPr sz="2800" dirty="0">
              <a:solidFill>
                <a:srgbClr val="000000"/>
              </a:solidFill>
            </a:endParaRPr>
          </a:p>
        </p:txBody>
      </p:sp>
      <p:sp>
        <p:nvSpPr>
          <p:cNvPr id="151" name="Shape 151"/>
          <p:cNvSpPr txBox="1"/>
          <p:nvPr/>
        </p:nvSpPr>
        <p:spPr>
          <a:xfrm>
            <a:off x="1024650" y="440425"/>
            <a:ext cx="71994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Automated Capture and Description of Data Transformations</a:t>
            </a:r>
          </a:p>
          <a:p>
            <a:pPr lvl="0" algn="ctr" rtl="0">
              <a:spcBef>
                <a:spcPts val="0"/>
              </a:spcBef>
              <a:buNone/>
            </a:pP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75" y="2794050"/>
            <a:ext cx="8624625" cy="259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0750" y="830975"/>
            <a:ext cx="4762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/>
          <p:nvPr/>
        </p:nvSpPr>
        <p:spPr>
          <a:xfrm>
            <a:off x="2459687" y="5779425"/>
            <a:ext cx="4224600" cy="100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000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http://c2metadata.org/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1706475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are useless without Metadata – “data about data”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Metadata should: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all information about data creation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Describe transformations to variables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easy to create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goal: Automated capture of metadata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685800" y="71585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Why Metadata?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1100" y="451959"/>
            <a:ext cx="6781800" cy="59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685800" y="5095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How </a:t>
            </a:r>
            <a:r>
              <a:rPr lang="en-US"/>
              <a:t>are</a:t>
            </a: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research data created?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17287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surveys are conducted with computer assisted interview software (CAI)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CATI – Computer-assisted Telephone Interview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 – Computer-assisted Personal Interview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CAWI – Computer Aided Web Interview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no paper questionnaire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CAI program is the questionnaire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i.e. the program is the metadata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Shape 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22450"/>
            <a:ext cx="3572224" cy="321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28481"/>
            <a:ext cx="9144001" cy="3201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685800" y="7162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What’s missing?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1935475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Statistics packages have limited metadata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question text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interview flow (question order, skip pattern)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variable provenance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transformations are not documented.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28481"/>
            <a:ext cx="9144001" cy="3201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685800" y="4106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4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Benefits of automated metadata capture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1629875"/>
            <a:ext cx="80238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076"/>
              <a:buFont typeface="Calibri"/>
              <a:buChar char="•"/>
            </a:pPr>
            <a:r>
              <a:rPr lang="en-US" sz="25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Metadata will be better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9166"/>
              <a:buFont typeface="Calibri"/>
              <a:buChar char="–"/>
            </a:pPr>
            <a:r>
              <a:rPr lang="en-US"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the information in the CAI can be included.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9166"/>
              <a:buFont typeface="Calibri"/>
              <a:buChar char="–"/>
            </a:pPr>
            <a:r>
              <a:rPr lang="en-US"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transformations can be described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ct val="98076"/>
              <a:buFont typeface="Calibri"/>
              <a:buChar char="•"/>
            </a:pPr>
            <a:r>
              <a:rPr lang="en-US" sz="25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Automation will lower costs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9166"/>
              <a:buFont typeface="Calibri"/>
              <a:buChar char="–"/>
            </a:pPr>
            <a:r>
              <a:rPr lang="en-US"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Metadata will not be discarded and re-created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ct val="98076"/>
              <a:buFont typeface="Calibri"/>
              <a:buChar char="•"/>
            </a:pPr>
            <a:r>
              <a:rPr lang="en-US" sz="25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metadata will be standardized and machine readable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9166"/>
              <a:buFont typeface="Calibri"/>
              <a:buChar char="–"/>
            </a:pPr>
            <a:r>
              <a:rPr lang="en-US"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Codebooks with rich information can be rendered at will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ct val="98076"/>
              <a:buFont typeface="Calibri"/>
              <a:buChar char="•"/>
            </a:pPr>
            <a:r>
              <a:rPr lang="en-US" sz="25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we make it easy and beneficial, researchers will use it.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9166"/>
              <a:buFont typeface="Calibri"/>
              <a:buNone/>
            </a:pPr>
            <a:endParaRPr sz="238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685800" y="4106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40"/>
              <a:t>Some Details</a:t>
            </a:r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1629875"/>
            <a:ext cx="80238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9166"/>
              <a:buFont typeface="Calibri"/>
              <a:buNone/>
            </a:pPr>
            <a:endParaRPr sz="238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4294967295"/>
          </p:nvPr>
        </p:nvSpPr>
        <p:spPr>
          <a:xfrm>
            <a:off x="241824" y="1103733"/>
            <a:ext cx="4129800" cy="53577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4" marR="0" lvl="0" indent="-24128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 dirty="0">
                <a:solidFill>
                  <a:schemeClr val="dk1"/>
                </a:solidFill>
              </a:rPr>
              <a:t>All</a:t>
            </a:r>
          </a:p>
          <a:p>
            <a:pPr marL="1219169" marR="0" lvl="1" indent="-266669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Collect scripts. Agree on VTL 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representations.</a:t>
            </a:r>
          </a:p>
          <a:p>
            <a:pPr marL="1219169" marR="0" lvl="1" indent="-266669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 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incorporating VTL into DDI and EML</a:t>
            </a:r>
          </a:p>
          <a:p>
            <a:pPr marL="609584" marR="0" lvl="0" indent="-241284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 dirty="0">
                <a:solidFill>
                  <a:schemeClr val="dk1"/>
                </a:solidFill>
              </a:rPr>
              <a:t>ICPSR</a:t>
            </a:r>
          </a:p>
          <a:p>
            <a:pPr marL="1219169" marR="0" lvl="1" indent="-266669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data and scripts</a:t>
            </a:r>
          </a:p>
          <a:p>
            <a:pPr marL="1219169" marR="0" lvl="1" indent="-266669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Testing created DDI metadata</a:t>
            </a:r>
          </a:p>
          <a:p>
            <a:pPr marL="1219169" marR="0" lvl="1" indent="-266669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Testing created EML metadata</a:t>
            </a:r>
          </a:p>
          <a:p>
            <a:pPr marL="1219169" marR="0" lvl="1" indent="-266669" algn="l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DDI codebook with VTL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98250" y="21800"/>
            <a:ext cx="8826600" cy="8037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High Level Tasks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4294967295"/>
          </p:nvPr>
        </p:nvSpPr>
        <p:spPr>
          <a:xfrm>
            <a:off x="4538925" y="1306933"/>
            <a:ext cx="4385700" cy="53577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4" marR="0" lvl="0" indent="-24128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 dirty="0">
                <a:solidFill>
                  <a:schemeClr val="dk1"/>
                </a:solidFill>
              </a:rPr>
              <a:t>NSD</a:t>
            </a: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Stata Script Parser</a:t>
            </a: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 Script 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Parser</a:t>
            </a:r>
          </a:p>
          <a:p>
            <a:pPr marL="95250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84" marR="0" lvl="0" indent="-24128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 dirty="0" err="1">
                <a:solidFill>
                  <a:schemeClr val="dk1"/>
                </a:solidFill>
              </a:rPr>
              <a:t>Colectica</a:t>
            </a:r>
            <a:endParaRPr lang="en-US" sz="1600" b="1" i="0" u="none" strike="noStrike" cap="none" dirty="0">
              <a:solidFill>
                <a:schemeClr val="dk1"/>
              </a:solidFill>
            </a:endParaRP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SPSS Script Parser</a:t>
            </a: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data transformation 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package</a:t>
            </a:r>
          </a:p>
          <a:p>
            <a:pPr marL="95250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84" marR="0" lvl="0" indent="-24128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 dirty="0">
                <a:solidFill>
                  <a:schemeClr val="dk1"/>
                </a:solidFill>
              </a:rPr>
              <a:t>MTNA</a:t>
            </a: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VTL to DDI Metadata Updater</a:t>
            </a: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VTL to EML Metadata Updater</a:t>
            </a:r>
          </a:p>
          <a:p>
            <a:pPr marL="1219169" marR="0" lvl="1" indent="-266669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DDI comparison and validation tool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5148525" y="5275732"/>
            <a:ext cx="3776100" cy="13887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" name="Shape 221"/>
          <p:cNvGraphicFramePr/>
          <p:nvPr/>
        </p:nvGraphicFramePr>
        <p:xfrm>
          <a:off x="949569" y="3752178"/>
          <a:ext cx="6879150" cy="2727960"/>
        </p:xfrm>
        <a:graphic>
          <a:graphicData uri="http://schemas.openxmlformats.org/drawingml/2006/table">
            <a:tbl>
              <a:tblPr>
                <a:noFill/>
                <a:tableStyleId>{3E4E107C-3689-4427-8107-F1AFBA60DAC9}</a:tableStyleId>
              </a:tblPr>
              <a:tblGrid>
                <a:gridCol w="1387600"/>
                <a:gridCol w="1387600"/>
                <a:gridCol w="1387600"/>
                <a:gridCol w="1387600"/>
                <a:gridCol w="132875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SPSS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Stata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SAS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VTL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COMPUTE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generate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replace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[assignment]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u="none" strike="noStrike" cap="none"/>
                        <a:t/>
                      </a:r>
                      <a:br>
                        <a:rPr lang="en-US" sz="1800" u="none" strike="noStrike" cap="none"/>
                      </a:br>
                      <a:endParaRPr lang="en-US" sz="18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[assignment] :=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replace … if 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IF...THEN/ELSE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u="none" strike="noStrike" cap="none"/>
                        <a:t/>
                      </a:r>
                      <a:br>
                        <a:rPr lang="en-US" sz="1800" u="none" strike="noStrike" cap="none"/>
                      </a:br>
                      <a:endParaRPr lang="en-US" sz="18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 … then … else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RECODE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recode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IF...THEN … ELSE … IF … THEN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u="none" strike="noStrike" cap="none"/>
                        <a:t/>
                      </a:r>
                      <a:br>
                        <a:rPr lang="en-US" sz="1800" u="none" strike="noStrike" cap="none"/>
                      </a:br>
                      <a:endParaRPr lang="en-US" sz="18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 … then … elseif … then</a:t>
                      </a:r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2" name="Shape 222"/>
          <p:cNvSpPr/>
          <p:nvPr/>
        </p:nvSpPr>
        <p:spPr>
          <a:xfrm>
            <a:off x="643350" y="402475"/>
            <a:ext cx="8157600" cy="2908500"/>
          </a:xfrm>
          <a:prstGeom prst="rect">
            <a:avLst/>
          </a:prstGeom>
          <a:noFill/>
          <a:ln>
            <a:noFill/>
          </a:ln>
        </p:spPr>
        <p:txBody>
          <a:bodyPr lIns="91425" tIns="0" rIns="91425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Target Data Transformations for Year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Unconditional assignment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(SPSS: COMPUTE; Stata: gener)</a:t>
            </a:r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Arithmetic operations</a:t>
            </a:r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 of mathematical functions (exp, ln, log, …)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Conditional assignment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(SPSS: IF; Stata: replace ...if)</a:t>
            </a:r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Logical expressions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Recode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(SPSS: RECODE; Stata: recode)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Shape 227" descr="https://documents.lucidchart.com/documents/f9fe3bde-c46c-4c72-9c13-3a096b57477f/pages/0_0?a=411&amp;x=180&amp;y=161&amp;w=880&amp;h=407&amp;store=1&amp;accept=image%2F*&amp;auth=LCA%20da1afd5818dda29a2d1ad0b5b2d62c273959dae0-ts%3D14885245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099991"/>
            <a:ext cx="4420200" cy="258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</a:t>
            </a:r>
            <a:r>
              <a:rPr lang="en-US" sz="42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</a:t>
            </a:r>
            <a:r>
              <a:rPr lang="en-US" sz="4200" b="0" i="0" u="none" strike="noStrike" cap="none">
                <a:solidFill>
                  <a:srgbClr val="961B0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(in Stata)?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759372" y="1398208"/>
            <a:ext cx="7593900" cy="455699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recode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-- Recode categorical variables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268396" y="2890027"/>
            <a:ext cx="8050200" cy="31884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1B04"/>
              </a:buClr>
              <a:buSzPct val="25000"/>
              <a:buFont typeface="Consolas"/>
              <a:buNone/>
            </a:pPr>
            <a:r>
              <a:rPr lang="en-US" sz="17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 </a:t>
            </a:r>
            <a:r>
              <a:rPr lang="en-US" sz="17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var1 var2 (1 2 = 2) (3/max = 5)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endParaRPr sz="17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1B04"/>
              </a:buClr>
              <a:buSzPct val="25000"/>
              <a:buFont typeface="Consolas"/>
              <a:buNone/>
            </a:pPr>
            <a:r>
              <a:rPr lang="en-US" sz="17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 </a:t>
            </a:r>
            <a:r>
              <a:rPr lang="en-US" sz="17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a b (1 = 2), prefix("modified_")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endParaRPr sz="17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1B04"/>
              </a:buClr>
              <a:buSzPct val="25000"/>
              <a:buFont typeface="Consolas"/>
              <a:buNone/>
            </a:pPr>
            <a:r>
              <a:rPr lang="en-US" sz="17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 </a:t>
            </a:r>
            <a:r>
              <a:rPr lang="en-US" sz="17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x y (1 = 2), generate(modified_x modified_y)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endParaRPr sz="17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1B04"/>
              </a:buClr>
              <a:buSzPct val="25000"/>
              <a:buFont typeface="Consolas"/>
              <a:buNone/>
            </a:pPr>
            <a:r>
              <a:rPr lang="en-US" sz="17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 </a:t>
            </a:r>
            <a:r>
              <a:rPr lang="en-US" sz="17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x y (1 = 2 "Labelfor2") (3 = 5 "Labelfor5")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endParaRPr sz="17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1B04"/>
              </a:buClr>
              <a:buSzPct val="25000"/>
              <a:buFont typeface="Consolas"/>
              <a:buNone/>
            </a:pPr>
            <a:r>
              <a:rPr lang="en-US" sz="17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 </a:t>
            </a:r>
            <a:r>
              <a:rPr lang="en-US" sz="17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total (0/140=0 F) (141/180=1 D) (181/210=2 C) (211/234=3 B) (235/300=4 A), gen(grade)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</a:pPr>
            <a:endParaRPr sz="1700" b="0" i="0" u="none" strike="noStrike" cap="non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1B04"/>
              </a:buClr>
              <a:buSzPct val="25000"/>
              <a:buFont typeface="Consolas"/>
              <a:buNone/>
            </a:pPr>
            <a:r>
              <a:rPr lang="en-US" sz="17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 </a:t>
            </a:r>
            <a:r>
              <a:rPr lang="en-US" sz="17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a (1 . .a 5/6 = 7) (nonmissing = 8) (missing = 9) (* = 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</a:t>
            </a:r>
            <a:r>
              <a:rPr lang="en-US" sz="4200" b="0" i="0" u="none" strike="noStrike" cap="none">
                <a:solidFill>
                  <a:srgbClr val="961B04"/>
                </a:solidFill>
                <a:latin typeface="Consolas"/>
                <a:ea typeface="Consolas"/>
                <a:cs typeface="Consolas"/>
                <a:sym typeface="Consolas"/>
              </a:rPr>
              <a:t>recode</a:t>
            </a:r>
            <a:r>
              <a:rPr lang="en-US" sz="4200" b="0" i="0" u="none" strike="noStrike" cap="none">
                <a:solidFill>
                  <a:srgbClr val="961B0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(in </a:t>
            </a:r>
            <a:r>
              <a:rPr lang="en-US"/>
              <a:t>SPSS</a:t>
            </a:r>
            <a:r>
              <a:rPr lang="en-US"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)?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759375" y="1505400"/>
            <a:ext cx="71022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RECODE </a:t>
            </a:r>
            <a:r>
              <a:rPr lang="en-US" b="1"/>
              <a:t>var1 var2 var3 </a:t>
            </a:r>
            <a:r>
              <a:rPr lang="en-US"/>
              <a:t>(-1=7) (-2=8).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RECODE </a:t>
            </a:r>
            <a:r>
              <a:rPr lang="en-US" b="1"/>
              <a:t>AGE </a:t>
            </a:r>
            <a:r>
              <a:rPr lang="en-US"/>
              <a:t>(</a:t>
            </a:r>
            <a:r>
              <a:rPr lang="en-US" i="1"/>
              <a:t>MISSING</a:t>
            </a:r>
            <a:r>
              <a:rPr lang="en-US"/>
              <a:t>=9) (18 </a:t>
            </a:r>
            <a:r>
              <a:rPr lang="en-US" i="1"/>
              <a:t>THRU HI</a:t>
            </a:r>
            <a:r>
              <a:rPr lang="en-US"/>
              <a:t>=1) (0 </a:t>
            </a:r>
            <a:r>
              <a:rPr lang="en-US" i="1"/>
              <a:t>THRU </a:t>
            </a:r>
            <a:r>
              <a:rPr lang="en-US"/>
              <a:t>18=0) </a:t>
            </a:r>
            <a:r>
              <a:rPr lang="en-US" i="1"/>
              <a:t>INTO </a:t>
            </a:r>
            <a:r>
              <a:rPr lang="en-US" b="1"/>
              <a:t>VOTER</a:t>
            </a:r>
            <a:r>
              <a:rPr lang="en-US"/>
              <a:t>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</p:spPr>
        <p:txBody>
          <a:bodyPr lIns="64275" tIns="64275" rIns="64275" bIns="642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800"/>
              <a:t>Apps to Detect Transformations</a:t>
            </a:r>
          </a:p>
        </p:txBody>
      </p:sp>
      <p:pic>
        <p:nvPicPr>
          <p:cNvPr id="242" name="Shape 2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375" y="2393250"/>
            <a:ext cx="7258050" cy="156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</p:spPr>
        <p:txBody>
          <a:bodyPr lIns="64275" tIns="64275" rIns="64275" bIns="642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Recode in JSON</a:t>
            </a:r>
          </a:p>
        </p:txBody>
      </p:sp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4514" y="0"/>
            <a:ext cx="346982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759374" y="506249"/>
            <a:ext cx="7593900" cy="7458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JSON-schema for recode description</a:t>
            </a:r>
          </a:p>
        </p:txBody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759372" y="2140713"/>
            <a:ext cx="7593900" cy="4510500"/>
          </a:xfrm>
          <a:prstGeom prst="rect">
            <a:avLst/>
          </a:prstGeom>
          <a:noFill/>
          <a:ln>
            <a:noFill/>
          </a:ln>
        </p:spPr>
        <p:txBody>
          <a:bodyPr lIns="35725" tIns="35725" rIns="35725" bIns="357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Published at 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https://gitlab.nsd.uib.no/nsd-external/stata2vtl/blob/develop/resources/recode_schema.json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Functional recode parser available at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http://ekstern.nsd.no/metacap/stata2vtl</a:t>
            </a: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title"/>
          </p:nvPr>
        </p:nvSpPr>
        <p:spPr>
          <a:xfrm>
            <a:off x="759374" y="506248"/>
            <a:ext cx="7593900" cy="1265700"/>
          </a:xfrm>
          <a:prstGeom prst="rect">
            <a:avLst/>
          </a:prstGeom>
        </p:spPr>
        <p:txBody>
          <a:bodyPr lIns="64275" tIns="64275" rIns="64275" bIns="642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Continuing Work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759372" y="1762945"/>
            <a:ext cx="7593900" cy="4050000"/>
          </a:xfrm>
          <a:prstGeom prst="rect">
            <a:avLst/>
          </a:prstGeom>
        </p:spPr>
        <p:txBody>
          <a:bodyPr lIns="64275" tIns="64275" rIns="64275" bIns="6427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-US"/>
              <a:t>Describe more types of transformations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US"/>
              <a:t>Detect those transformations in SPSS, Stata, SAS</a:t>
            </a:r>
          </a:p>
          <a:p>
            <a:pPr marL="457200" lvl="0" indent="-228600">
              <a:spcBef>
                <a:spcPts val="0"/>
              </a:spcBef>
              <a:buChar char="●"/>
            </a:pPr>
            <a:r>
              <a:rPr lang="en-US"/>
              <a:t>R library for transforming data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/>
              <a:t>Thanks!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2459687" y="2209800"/>
            <a:ext cx="4224600" cy="100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http://c2metadata.org/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>
                <a:solidFill>
                  <a:srgbClr val="999999"/>
                </a:solidFill>
              </a:rPr>
              <a:t>Following are slides not used in the main presentation...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/>
        </p:nvSpPr>
        <p:spPr>
          <a:xfrm>
            <a:off x="2989203" y="38099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sp>
        <p:nvSpPr>
          <p:cNvPr id="277" name="Shape 277"/>
          <p:cNvSpPr/>
          <p:nvPr/>
        </p:nvSpPr>
        <p:spPr>
          <a:xfrm>
            <a:off x="2911733" y="5574346"/>
            <a:ext cx="1064260" cy="798195"/>
          </a:xfrm>
          <a:prstGeom prst="verticalScroll">
            <a:avLst>
              <a:gd name="adj" fmla="val 12500"/>
            </a:avLst>
          </a:prstGeom>
          <a:noFill/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DDI XML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2989203" y="5066346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 metadata</a:t>
            </a:r>
          </a:p>
        </p:txBody>
      </p:sp>
      <p:pic>
        <p:nvPicPr>
          <p:cNvPr id="279" name="Shape 2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2030" y="958774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/>
          <p:nvPr/>
        </p:nvSpPr>
        <p:spPr>
          <a:xfrm>
            <a:off x="304800" y="2738597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</a:t>
            </a:r>
          </a:p>
        </p:txBody>
      </p:sp>
      <p:cxnSp>
        <p:nvCxnSpPr>
          <p:cNvPr id="281" name="Shape 281"/>
          <p:cNvCxnSpPr/>
          <p:nvPr/>
        </p:nvCxnSpPr>
        <p:spPr>
          <a:xfrm>
            <a:off x="1413798" y="3571739"/>
            <a:ext cx="290159" cy="80746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82" name="Shape 282"/>
          <p:cNvCxnSpPr>
            <a:endCxn id="279" idx="1"/>
          </p:cNvCxnSpPr>
          <p:nvPr/>
        </p:nvCxnSpPr>
        <p:spPr>
          <a:xfrm rot="10800000" flipH="1">
            <a:off x="1340730" y="1348467"/>
            <a:ext cx="1551300" cy="15351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83" name="Shape 283"/>
          <p:cNvCxnSpPr/>
          <p:nvPr/>
        </p:nvCxnSpPr>
        <p:spPr>
          <a:xfrm>
            <a:off x="2057400" y="5066346"/>
            <a:ext cx="931803" cy="864618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84" name="Shape 284"/>
          <p:cNvSpPr/>
          <p:nvPr/>
        </p:nvSpPr>
        <p:spPr>
          <a:xfrm>
            <a:off x="1095092" y="4379207"/>
            <a:ext cx="1217726" cy="93336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 to DDI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107892" y="4578475"/>
            <a:ext cx="962024" cy="101566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Convert to DDI: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CollecticaMQDS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others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474389" y="2033122"/>
            <a:ext cx="1055636" cy="646331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Assisted Interviewing</a:t>
            </a:r>
          </a:p>
        </p:txBody>
      </p:sp>
      <p:sp>
        <p:nvSpPr>
          <p:cNvPr id="287" name="Shape 287"/>
          <p:cNvSpPr txBox="1"/>
          <p:nvPr/>
        </p:nvSpPr>
        <p:spPr>
          <a:xfrm>
            <a:off x="2032635" y="3398080"/>
            <a:ext cx="2875159" cy="10156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We already have tools to convert CAI to machine-readable metadata.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2" name="Shape 292"/>
          <p:cNvCxnSpPr/>
          <p:nvPr/>
        </p:nvCxnSpPr>
        <p:spPr>
          <a:xfrm rot="10800000" flipH="1">
            <a:off x="3585237" y="2507833"/>
            <a:ext cx="1497936" cy="461526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93" name="Shape 293"/>
          <p:cNvSpPr/>
          <p:nvPr/>
        </p:nvSpPr>
        <p:spPr>
          <a:xfrm>
            <a:off x="2971597" y="2507833"/>
            <a:ext cx="688339" cy="934719"/>
          </a:xfrm>
          <a:prstGeom prst="verticalScroll">
            <a:avLst>
              <a:gd name="adj" fmla="val 12500"/>
            </a:avLst>
          </a:prstGeom>
          <a:solidFill>
            <a:srgbClr val="00B050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SPSSSAS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2869361" y="1978878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Command scripts: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2989203" y="38099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sp>
        <p:nvSpPr>
          <p:cNvPr id="296" name="Shape 296"/>
          <p:cNvSpPr/>
          <p:nvPr/>
        </p:nvSpPr>
        <p:spPr>
          <a:xfrm>
            <a:off x="2911733" y="5574346"/>
            <a:ext cx="1064260" cy="798195"/>
          </a:xfrm>
          <a:prstGeom prst="verticalScroll">
            <a:avLst>
              <a:gd name="adj" fmla="val 12500"/>
            </a:avLst>
          </a:prstGeom>
          <a:noFill/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DDI XML</a:t>
            </a:r>
          </a:p>
        </p:txBody>
      </p:sp>
      <p:cxnSp>
        <p:nvCxnSpPr>
          <p:cNvPr id="297" name="Shape 297"/>
          <p:cNvCxnSpPr>
            <a:stCxn id="296" idx="3"/>
          </p:cNvCxnSpPr>
          <p:nvPr/>
        </p:nvCxnSpPr>
        <p:spPr>
          <a:xfrm rot="10800000" flipH="1">
            <a:off x="3876219" y="5969544"/>
            <a:ext cx="929700" cy="39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98" name="Shape 298"/>
          <p:cNvSpPr txBox="1"/>
          <p:nvPr/>
        </p:nvSpPr>
        <p:spPr>
          <a:xfrm>
            <a:off x="2989203" y="5066346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 metadata</a:t>
            </a:r>
          </a:p>
        </p:txBody>
      </p:sp>
      <p:pic>
        <p:nvPicPr>
          <p:cNvPr id="299" name="Shape 299" descr="D:\Users\altergc\AppData\Local\Microsoft\Windows\Temporary Internet Files\Content.IE5\O2FSAC4O\MC900320164[1]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5930" y="5512751"/>
            <a:ext cx="641908" cy="91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2030" y="958774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Shape 301"/>
          <p:cNvSpPr txBox="1"/>
          <p:nvPr/>
        </p:nvSpPr>
        <p:spPr>
          <a:xfrm>
            <a:off x="7401386" y="196361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Revised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pic>
        <p:nvPicPr>
          <p:cNvPr id="302" name="Shape 3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4213" y="2490840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/>
          <p:nvPr/>
        </p:nvSpPr>
        <p:spPr>
          <a:xfrm>
            <a:off x="4724400" y="1748291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SPSS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</a:p>
        </p:txBody>
      </p:sp>
      <p:cxnSp>
        <p:nvCxnSpPr>
          <p:cNvPr id="304" name="Shape 304"/>
          <p:cNvCxnSpPr>
            <a:stCxn id="303" idx="3"/>
          </p:cNvCxnSpPr>
          <p:nvPr/>
        </p:nvCxnSpPr>
        <p:spPr>
          <a:xfrm>
            <a:off x="6254634" y="2279921"/>
            <a:ext cx="1026900" cy="5787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05" name="Shape 305"/>
          <p:cNvCxnSpPr>
            <a:stCxn id="300" idx="3"/>
          </p:cNvCxnSpPr>
          <p:nvPr/>
        </p:nvCxnSpPr>
        <p:spPr>
          <a:xfrm>
            <a:off x="4048404" y="1348467"/>
            <a:ext cx="1078500" cy="67829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06" name="Shape 306"/>
          <p:cNvSpPr/>
          <p:nvPr/>
        </p:nvSpPr>
        <p:spPr>
          <a:xfrm>
            <a:off x="304800" y="2738597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</a:t>
            </a:r>
          </a:p>
        </p:txBody>
      </p:sp>
      <p:cxnSp>
        <p:nvCxnSpPr>
          <p:cNvPr id="307" name="Shape 307"/>
          <p:cNvCxnSpPr/>
          <p:nvPr/>
        </p:nvCxnSpPr>
        <p:spPr>
          <a:xfrm>
            <a:off x="1413798" y="3571739"/>
            <a:ext cx="290159" cy="80746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08" name="Shape 308"/>
          <p:cNvCxnSpPr>
            <a:endCxn id="300" idx="1"/>
          </p:cNvCxnSpPr>
          <p:nvPr/>
        </p:nvCxnSpPr>
        <p:spPr>
          <a:xfrm rot="10800000" flipH="1">
            <a:off x="1340730" y="1348467"/>
            <a:ext cx="1551300" cy="15351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09" name="Shape 309"/>
          <p:cNvCxnSpPr/>
          <p:nvPr/>
        </p:nvCxnSpPr>
        <p:spPr>
          <a:xfrm>
            <a:off x="2057400" y="5066346"/>
            <a:ext cx="931803" cy="864618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10" name="Shape 310"/>
          <p:cNvSpPr/>
          <p:nvPr/>
        </p:nvSpPr>
        <p:spPr>
          <a:xfrm>
            <a:off x="1095092" y="4379207"/>
            <a:ext cx="1217726" cy="93336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 to DDI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5045392" y="1258820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Statistical Packages</a:t>
            </a:r>
          </a:p>
        </p:txBody>
      </p:sp>
      <p:sp>
        <p:nvSpPr>
          <p:cNvPr id="312" name="Shape 312"/>
          <p:cNvSpPr txBox="1"/>
          <p:nvPr/>
        </p:nvSpPr>
        <p:spPr>
          <a:xfrm>
            <a:off x="107892" y="4578475"/>
            <a:ext cx="962024" cy="101566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Convert to DDI: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CollecticaMQDS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others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x="474389" y="2033122"/>
            <a:ext cx="1055636" cy="646331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Assisted Interviewing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4415212" y="351021"/>
            <a:ext cx="2986175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What happens when a project modifies the data.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4118792" y="4162976"/>
            <a:ext cx="2016183" cy="13234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The modified data no longer match the metadata.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Shape 320"/>
          <p:cNvCxnSpPr/>
          <p:nvPr/>
        </p:nvCxnSpPr>
        <p:spPr>
          <a:xfrm rot="10800000" flipH="1">
            <a:off x="3585237" y="2507833"/>
            <a:ext cx="1497936" cy="461526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21" name="Shape 321"/>
          <p:cNvSpPr/>
          <p:nvPr/>
        </p:nvSpPr>
        <p:spPr>
          <a:xfrm>
            <a:off x="2971597" y="2507833"/>
            <a:ext cx="688339" cy="934719"/>
          </a:xfrm>
          <a:prstGeom prst="verticalScroll">
            <a:avLst>
              <a:gd name="adj" fmla="val 12500"/>
            </a:avLst>
          </a:prstGeom>
          <a:solidFill>
            <a:srgbClr val="00B050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SPSSSAS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2869361" y="1978878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Command scripts: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2989203" y="38099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sp>
        <p:nvSpPr>
          <p:cNvPr id="324" name="Shape 324"/>
          <p:cNvSpPr/>
          <p:nvPr/>
        </p:nvSpPr>
        <p:spPr>
          <a:xfrm>
            <a:off x="2911733" y="5574346"/>
            <a:ext cx="1064260" cy="798195"/>
          </a:xfrm>
          <a:prstGeom prst="verticalScroll">
            <a:avLst>
              <a:gd name="adj" fmla="val 12500"/>
            </a:avLst>
          </a:prstGeom>
          <a:noFill/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DDI XML</a:t>
            </a:r>
          </a:p>
        </p:txBody>
      </p:sp>
      <p:cxnSp>
        <p:nvCxnSpPr>
          <p:cNvPr id="325" name="Shape 325"/>
          <p:cNvCxnSpPr>
            <a:stCxn id="324" idx="3"/>
          </p:cNvCxnSpPr>
          <p:nvPr/>
        </p:nvCxnSpPr>
        <p:spPr>
          <a:xfrm rot="10800000" flipH="1">
            <a:off x="3876219" y="5969544"/>
            <a:ext cx="929700" cy="39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26" name="Shape 326"/>
          <p:cNvSpPr txBox="1"/>
          <p:nvPr/>
        </p:nvSpPr>
        <p:spPr>
          <a:xfrm>
            <a:off x="2989203" y="5066346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 metadata</a:t>
            </a:r>
          </a:p>
        </p:txBody>
      </p:sp>
      <p:pic>
        <p:nvPicPr>
          <p:cNvPr id="327" name="Shape 327" descr="D:\Users\altergc\AppData\Local\Microsoft\Windows\Temporary Internet Files\Content.IE5\O2FSAC4O\MC900320164[1]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5930" y="5512751"/>
            <a:ext cx="641908" cy="91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2030" y="958774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Shape 329"/>
          <p:cNvSpPr txBox="1"/>
          <p:nvPr/>
        </p:nvSpPr>
        <p:spPr>
          <a:xfrm>
            <a:off x="7401386" y="196361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Revised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pic>
        <p:nvPicPr>
          <p:cNvPr id="330" name="Shape 3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4213" y="2490840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Shape 331"/>
          <p:cNvSpPr/>
          <p:nvPr/>
        </p:nvSpPr>
        <p:spPr>
          <a:xfrm>
            <a:off x="4724400" y="1748291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SPSS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</a:p>
        </p:txBody>
      </p:sp>
      <p:cxnSp>
        <p:nvCxnSpPr>
          <p:cNvPr id="332" name="Shape 332"/>
          <p:cNvCxnSpPr>
            <a:stCxn id="331" idx="3"/>
          </p:cNvCxnSpPr>
          <p:nvPr/>
        </p:nvCxnSpPr>
        <p:spPr>
          <a:xfrm>
            <a:off x="6254634" y="2279921"/>
            <a:ext cx="1026900" cy="5787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33" name="Shape 333"/>
          <p:cNvCxnSpPr>
            <a:stCxn id="328" idx="3"/>
          </p:cNvCxnSpPr>
          <p:nvPr/>
        </p:nvCxnSpPr>
        <p:spPr>
          <a:xfrm>
            <a:off x="4048404" y="1348467"/>
            <a:ext cx="1078500" cy="67829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34" name="Shape 334"/>
          <p:cNvSpPr/>
          <p:nvPr/>
        </p:nvSpPr>
        <p:spPr>
          <a:xfrm>
            <a:off x="304800" y="2738597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</a:t>
            </a:r>
          </a:p>
        </p:txBody>
      </p:sp>
      <p:cxnSp>
        <p:nvCxnSpPr>
          <p:cNvPr id="335" name="Shape 335"/>
          <p:cNvCxnSpPr/>
          <p:nvPr/>
        </p:nvCxnSpPr>
        <p:spPr>
          <a:xfrm>
            <a:off x="1413798" y="3571739"/>
            <a:ext cx="290159" cy="80746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36" name="Shape 336"/>
          <p:cNvCxnSpPr>
            <a:endCxn id="328" idx="1"/>
          </p:cNvCxnSpPr>
          <p:nvPr/>
        </p:nvCxnSpPr>
        <p:spPr>
          <a:xfrm rot="10800000" flipH="1">
            <a:off x="1340730" y="1348467"/>
            <a:ext cx="1551300" cy="15351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37" name="Shape 337"/>
          <p:cNvCxnSpPr/>
          <p:nvPr/>
        </p:nvCxnSpPr>
        <p:spPr>
          <a:xfrm>
            <a:off x="2057400" y="5066346"/>
            <a:ext cx="931803" cy="864618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38" name="Shape 338"/>
          <p:cNvSpPr/>
          <p:nvPr/>
        </p:nvSpPr>
        <p:spPr>
          <a:xfrm>
            <a:off x="1095092" y="4379207"/>
            <a:ext cx="1217726" cy="93336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 to DDI</a:t>
            </a:r>
          </a:p>
        </p:txBody>
      </p:sp>
      <p:sp>
        <p:nvSpPr>
          <p:cNvPr id="339" name="Shape 339"/>
          <p:cNvSpPr txBox="1"/>
          <p:nvPr/>
        </p:nvSpPr>
        <p:spPr>
          <a:xfrm>
            <a:off x="5045392" y="1258820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Statistical Packages</a:t>
            </a:r>
          </a:p>
        </p:txBody>
      </p:sp>
      <p:sp>
        <p:nvSpPr>
          <p:cNvPr id="340" name="Shape 340"/>
          <p:cNvSpPr txBox="1"/>
          <p:nvPr/>
        </p:nvSpPr>
        <p:spPr>
          <a:xfrm>
            <a:off x="107892" y="4578475"/>
            <a:ext cx="962024" cy="101566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Convert to DDI: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CollecticaMQDS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others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474389" y="2033122"/>
            <a:ext cx="1055636" cy="646331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Assisted Interviewing</a:t>
            </a:r>
          </a:p>
        </p:txBody>
      </p:sp>
      <p:sp>
        <p:nvSpPr>
          <p:cNvPr id="342" name="Shape 342"/>
          <p:cNvSpPr txBox="1"/>
          <p:nvPr/>
        </p:nvSpPr>
        <p:spPr>
          <a:xfrm>
            <a:off x="6215080" y="242498"/>
            <a:ext cx="2016183" cy="13234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Metadata are re-created after the data are transformed.</a:t>
            </a:r>
          </a:p>
        </p:txBody>
      </p:sp>
      <p:pic>
        <p:nvPicPr>
          <p:cNvPr id="343" name="Shape 343" descr="D:\Users\altergc\AppData\Local\Microsoft\Windows\Temporary Internet Files\Content.IE5\6CP6Q1JJ\MM900046599[1]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9233" y="3274716"/>
            <a:ext cx="990599" cy="895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4" name="Shape 344"/>
          <p:cNvCxnSpPr>
            <a:stCxn id="321" idx="3"/>
          </p:cNvCxnSpPr>
          <p:nvPr/>
        </p:nvCxnSpPr>
        <p:spPr>
          <a:xfrm>
            <a:off x="3573894" y="2975193"/>
            <a:ext cx="1150500" cy="5964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45" name="Shape 345"/>
          <p:cNvSpPr txBox="1"/>
          <p:nvPr/>
        </p:nvSpPr>
        <p:spPr>
          <a:xfrm>
            <a:off x="4587644" y="4216512"/>
            <a:ext cx="1419772" cy="646331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Transformations are documented by hand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/>
        </p:nvSpPr>
        <p:spPr>
          <a:xfrm>
            <a:off x="4438544" y="3896092"/>
            <a:ext cx="688339" cy="802816"/>
          </a:xfrm>
          <a:prstGeom prst="verticalScroll">
            <a:avLst>
              <a:gd name="adj" fmla="val 12500"/>
            </a:avLst>
          </a:prstGeom>
          <a:solidFill>
            <a:srgbClr val="C00000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SDTL</a:t>
            </a:r>
          </a:p>
        </p:txBody>
      </p:sp>
      <p:sp>
        <p:nvSpPr>
          <p:cNvPr id="351" name="Shape 351"/>
          <p:cNvSpPr/>
          <p:nvPr/>
        </p:nvSpPr>
        <p:spPr>
          <a:xfrm>
            <a:off x="5526405" y="4037903"/>
            <a:ext cx="1371600" cy="791210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XML Updater</a:t>
            </a:r>
          </a:p>
        </p:txBody>
      </p:sp>
      <p:sp>
        <p:nvSpPr>
          <p:cNvPr id="352" name="Shape 352"/>
          <p:cNvSpPr/>
          <p:nvPr/>
        </p:nvSpPr>
        <p:spPr>
          <a:xfrm>
            <a:off x="7179310" y="4025839"/>
            <a:ext cx="1064260" cy="798195"/>
          </a:xfrm>
          <a:prstGeom prst="verticalScroll">
            <a:avLst>
              <a:gd name="adj" fmla="val 12500"/>
            </a:avLst>
          </a:prstGeom>
          <a:noFill/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DDI XML</a:t>
            </a:r>
          </a:p>
        </p:txBody>
      </p:sp>
      <p:cxnSp>
        <p:nvCxnSpPr>
          <p:cNvPr id="353" name="Shape 353"/>
          <p:cNvCxnSpPr/>
          <p:nvPr/>
        </p:nvCxnSpPr>
        <p:spPr>
          <a:xfrm rot="10800000" flipH="1">
            <a:off x="3585237" y="2507833"/>
            <a:ext cx="1497936" cy="461526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54" name="Shape 354"/>
          <p:cNvCxnSpPr/>
          <p:nvPr/>
        </p:nvCxnSpPr>
        <p:spPr>
          <a:xfrm rot="10800000" flipH="1">
            <a:off x="5066898" y="4287399"/>
            <a:ext cx="648101" cy="2020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55" name="Shape 355"/>
          <p:cNvCxnSpPr/>
          <p:nvPr/>
        </p:nvCxnSpPr>
        <p:spPr>
          <a:xfrm>
            <a:off x="6898004" y="4447478"/>
            <a:ext cx="375284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56" name="Shape 356"/>
          <p:cNvSpPr/>
          <p:nvPr/>
        </p:nvSpPr>
        <p:spPr>
          <a:xfrm>
            <a:off x="2971597" y="2507833"/>
            <a:ext cx="688339" cy="934719"/>
          </a:xfrm>
          <a:prstGeom prst="verticalScroll">
            <a:avLst>
              <a:gd name="adj" fmla="val 12500"/>
            </a:avLst>
          </a:prstGeom>
          <a:solidFill>
            <a:srgbClr val="00B050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SPSSSAS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</a:p>
        </p:txBody>
      </p:sp>
      <p:sp>
        <p:nvSpPr>
          <p:cNvPr id="357" name="Shape 357"/>
          <p:cNvSpPr/>
          <p:nvPr/>
        </p:nvSpPr>
        <p:spPr>
          <a:xfrm>
            <a:off x="2743199" y="3890664"/>
            <a:ext cx="1217726" cy="93336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Script Parser</a:t>
            </a:r>
          </a:p>
        </p:txBody>
      </p:sp>
      <p:cxnSp>
        <p:nvCxnSpPr>
          <p:cNvPr id="358" name="Shape 358"/>
          <p:cNvCxnSpPr>
            <a:stCxn id="356" idx="2"/>
            <a:endCxn id="357" idx="0"/>
          </p:cNvCxnSpPr>
          <p:nvPr/>
        </p:nvCxnSpPr>
        <p:spPr>
          <a:xfrm>
            <a:off x="3315767" y="3442553"/>
            <a:ext cx="36300" cy="4482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59" name="Shape 359"/>
          <p:cNvCxnSpPr>
            <a:stCxn id="357" idx="3"/>
            <a:endCxn id="350" idx="1"/>
          </p:cNvCxnSpPr>
          <p:nvPr/>
        </p:nvCxnSpPr>
        <p:spPr>
          <a:xfrm rot="10800000" flipH="1">
            <a:off x="3960925" y="4297648"/>
            <a:ext cx="563700" cy="597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60" name="Shape 360"/>
          <p:cNvSpPr txBox="1"/>
          <p:nvPr/>
        </p:nvSpPr>
        <p:spPr>
          <a:xfrm>
            <a:off x="2869361" y="1978878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Command scripts: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2989203" y="38099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270114" y="3503869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Revised metadata</a:t>
            </a:r>
          </a:p>
        </p:txBody>
      </p:sp>
      <p:sp>
        <p:nvSpPr>
          <p:cNvPr id="363" name="Shape 363"/>
          <p:cNvSpPr/>
          <p:nvPr/>
        </p:nvSpPr>
        <p:spPr>
          <a:xfrm>
            <a:off x="2911733" y="5574346"/>
            <a:ext cx="1064260" cy="798195"/>
          </a:xfrm>
          <a:prstGeom prst="verticalScroll">
            <a:avLst>
              <a:gd name="adj" fmla="val 12500"/>
            </a:avLst>
          </a:prstGeom>
          <a:noFill/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DDI XML</a:t>
            </a:r>
          </a:p>
        </p:txBody>
      </p:sp>
      <p:cxnSp>
        <p:nvCxnSpPr>
          <p:cNvPr id="364" name="Shape 364"/>
          <p:cNvCxnSpPr>
            <a:stCxn id="363" idx="3"/>
          </p:cNvCxnSpPr>
          <p:nvPr/>
        </p:nvCxnSpPr>
        <p:spPr>
          <a:xfrm rot="10800000" flipH="1">
            <a:off x="3876219" y="4645944"/>
            <a:ext cx="2046600" cy="13275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65" name="Shape 365"/>
          <p:cNvSpPr txBox="1"/>
          <p:nvPr/>
        </p:nvSpPr>
        <p:spPr>
          <a:xfrm>
            <a:off x="2989203" y="5066346"/>
            <a:ext cx="962024" cy="44640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Original metadata</a:t>
            </a:r>
          </a:p>
        </p:txBody>
      </p:sp>
      <p:pic>
        <p:nvPicPr>
          <p:cNvPr id="366" name="Shape 3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2030" y="958774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/>
          <p:nvPr/>
        </p:nvSpPr>
        <p:spPr>
          <a:xfrm>
            <a:off x="7401386" y="1963618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Revised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</a:t>
            </a:r>
          </a:p>
        </p:txBody>
      </p:sp>
      <p:pic>
        <p:nvPicPr>
          <p:cNvPr id="368" name="Shape 3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04213" y="2490840"/>
            <a:ext cx="1156373" cy="77938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Shape 369"/>
          <p:cNvSpPr/>
          <p:nvPr/>
        </p:nvSpPr>
        <p:spPr>
          <a:xfrm>
            <a:off x="4724400" y="1748291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SPSS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SAS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Stata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</a:p>
        </p:txBody>
      </p:sp>
      <p:cxnSp>
        <p:nvCxnSpPr>
          <p:cNvPr id="370" name="Shape 370"/>
          <p:cNvCxnSpPr>
            <a:stCxn id="369" idx="3"/>
          </p:cNvCxnSpPr>
          <p:nvPr/>
        </p:nvCxnSpPr>
        <p:spPr>
          <a:xfrm>
            <a:off x="6254634" y="2279921"/>
            <a:ext cx="1026900" cy="5787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71" name="Shape 371"/>
          <p:cNvCxnSpPr>
            <a:stCxn id="366" idx="3"/>
          </p:cNvCxnSpPr>
          <p:nvPr/>
        </p:nvCxnSpPr>
        <p:spPr>
          <a:xfrm>
            <a:off x="4048404" y="1348467"/>
            <a:ext cx="1078500" cy="67829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72" name="Shape 372"/>
          <p:cNvSpPr/>
          <p:nvPr/>
        </p:nvSpPr>
        <p:spPr>
          <a:xfrm>
            <a:off x="304800" y="2738597"/>
            <a:ext cx="1530234" cy="106325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</a:t>
            </a:r>
          </a:p>
        </p:txBody>
      </p:sp>
      <p:cxnSp>
        <p:nvCxnSpPr>
          <p:cNvPr id="373" name="Shape 373"/>
          <p:cNvCxnSpPr/>
          <p:nvPr/>
        </p:nvCxnSpPr>
        <p:spPr>
          <a:xfrm>
            <a:off x="1413798" y="3571739"/>
            <a:ext cx="290159" cy="80746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74" name="Shape 374"/>
          <p:cNvCxnSpPr>
            <a:endCxn id="366" idx="1"/>
          </p:cNvCxnSpPr>
          <p:nvPr/>
        </p:nvCxnSpPr>
        <p:spPr>
          <a:xfrm rot="10800000" flipH="1">
            <a:off x="1340730" y="1348467"/>
            <a:ext cx="1551300" cy="15351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75" name="Shape 375"/>
          <p:cNvCxnSpPr/>
          <p:nvPr/>
        </p:nvCxnSpPr>
        <p:spPr>
          <a:xfrm>
            <a:off x="2057400" y="5066346"/>
            <a:ext cx="931803" cy="864618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76" name="Shape 376"/>
          <p:cNvSpPr/>
          <p:nvPr/>
        </p:nvSpPr>
        <p:spPr>
          <a:xfrm>
            <a:off x="1095092" y="4379207"/>
            <a:ext cx="1217726" cy="933369"/>
          </a:xfrm>
          <a:prstGeom prst="flowChartDecision">
            <a:avLst/>
          </a:prstGeom>
          <a:solidFill>
            <a:schemeClr val="accent1"/>
          </a:solidFill>
          <a:ln w="25400" cap="flat" cmpd="sng">
            <a:solidFill>
              <a:srgbClr val="2E3C5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CAI to DDI</a:t>
            </a:r>
          </a:p>
        </p:txBody>
      </p:sp>
      <p:sp>
        <p:nvSpPr>
          <p:cNvPr id="377" name="Shape 377"/>
          <p:cNvSpPr txBox="1"/>
          <p:nvPr/>
        </p:nvSpPr>
        <p:spPr>
          <a:xfrm>
            <a:off x="5045392" y="1258820"/>
            <a:ext cx="962024" cy="4616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Statistical Packages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4103628" y="3027055"/>
            <a:ext cx="1489497" cy="83099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Standard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Data Transformation Language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107892" y="4578475"/>
            <a:ext cx="962024" cy="101566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Convert to DDI: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CollecticaMQDS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others</a:t>
            </a:r>
          </a:p>
        </p:txBody>
      </p:sp>
      <p:sp>
        <p:nvSpPr>
          <p:cNvPr id="380" name="Shape 380"/>
          <p:cNvSpPr txBox="1"/>
          <p:nvPr/>
        </p:nvSpPr>
        <p:spPr>
          <a:xfrm>
            <a:off x="474389" y="2033122"/>
            <a:ext cx="1055636" cy="646331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Assisted Interviewing</a:t>
            </a:r>
          </a:p>
        </p:txBody>
      </p:sp>
      <p:sp>
        <p:nvSpPr>
          <p:cNvPr id="381" name="Shape 381"/>
          <p:cNvSpPr txBox="1"/>
          <p:nvPr/>
        </p:nvSpPr>
        <p:spPr>
          <a:xfrm>
            <a:off x="6077555" y="242498"/>
            <a:ext cx="2016183" cy="13234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Automating the capture of transformation metadata.</a:t>
            </a:r>
          </a:p>
        </p:txBody>
      </p:sp>
      <p:sp>
        <p:nvSpPr>
          <p:cNvPr id="382" name="Shape 382"/>
          <p:cNvSpPr txBox="1"/>
          <p:nvPr/>
        </p:nvSpPr>
        <p:spPr>
          <a:xfrm>
            <a:off x="6254635" y="5306921"/>
            <a:ext cx="2438399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Missing links that we will build.</a:t>
            </a:r>
          </a:p>
        </p:txBody>
      </p:sp>
      <p:cxnSp>
        <p:nvCxnSpPr>
          <p:cNvPr id="383" name="Shape 383"/>
          <p:cNvCxnSpPr/>
          <p:nvPr/>
        </p:nvCxnSpPr>
        <p:spPr>
          <a:xfrm rot="10800000">
            <a:off x="3831387" y="4595328"/>
            <a:ext cx="2423247" cy="1217936"/>
          </a:xfrm>
          <a:prstGeom prst="straightConnector1">
            <a:avLst/>
          </a:prstGeom>
          <a:solidFill>
            <a:schemeClr val="accent1"/>
          </a:solidFill>
          <a:ln w="63500" cap="flat" cmpd="sng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384" name="Shape 384"/>
          <p:cNvCxnSpPr>
            <a:endCxn id="351" idx="2"/>
          </p:cNvCxnSpPr>
          <p:nvPr/>
        </p:nvCxnSpPr>
        <p:spPr>
          <a:xfrm rot="10800000">
            <a:off x="6212205" y="4829113"/>
            <a:ext cx="118500" cy="679500"/>
          </a:xfrm>
          <a:prstGeom prst="straightConnector1">
            <a:avLst/>
          </a:prstGeom>
          <a:solidFill>
            <a:schemeClr val="accent1"/>
          </a:solidFill>
          <a:ln w="63500" cap="flat" cmpd="sng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ICPSR-blackbar-presentation (1)">
  <a:themeElements>
    <a:clrScheme name="icpsr-bright">
      <a:dk1>
        <a:srgbClr val="0C266C"/>
      </a:dk1>
      <a:lt1>
        <a:srgbClr val="E7EFFF"/>
      </a:lt1>
      <a:dk2>
        <a:srgbClr val="0C266C"/>
      </a:dk2>
      <a:lt2>
        <a:srgbClr val="A5B3CA"/>
      </a:lt2>
      <a:accent1>
        <a:srgbClr val="405379"/>
      </a:accent1>
      <a:accent2>
        <a:srgbClr val="F76108"/>
      </a:accent2>
      <a:accent3>
        <a:srgbClr val="A50859"/>
      </a:accent3>
      <a:accent4>
        <a:srgbClr val="60246D"/>
      </a:accent4>
      <a:accent5>
        <a:srgbClr val="23636E"/>
      </a:accent5>
      <a:accent6>
        <a:srgbClr val="F99509"/>
      </a:accent6>
      <a:hlink>
        <a:srgbClr val="1654FE"/>
      </a:hlink>
      <a:folHlink>
        <a:srgbClr val="7ABC3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SD PP mal-ENG-1">
  <a:themeElements>
    <a:clrScheme name="NSD PP mal-ENG-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844</Words>
  <Application>Microsoft Office PowerPoint</Application>
  <PresentationFormat>On-screen Show (4:3)</PresentationFormat>
  <Paragraphs>217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Calibri</vt:lpstr>
      <vt:lpstr>Verdana</vt:lpstr>
      <vt:lpstr>Consolas</vt:lpstr>
      <vt:lpstr>Helvetica Neue</vt:lpstr>
      <vt:lpstr>Arial</vt:lpstr>
      <vt:lpstr>Times</vt:lpstr>
      <vt:lpstr>Georgia</vt:lpstr>
      <vt:lpstr>ICPSR-blackbar-presentation (1)</vt:lpstr>
      <vt:lpstr>NSD PP mal-ENG-1</vt:lpstr>
      <vt:lpstr>Office Theme</vt:lpstr>
      <vt:lpstr>PowerPoint Presentation</vt:lpstr>
      <vt:lpstr>PowerPoint Presentation</vt:lpstr>
      <vt:lpstr>PowerPoint Presentation</vt:lpstr>
      <vt:lpstr>PowerPoint Presentation</vt:lpstr>
      <vt:lpstr>How are research data created?</vt:lpstr>
      <vt:lpstr>PowerPoint Presentation</vt:lpstr>
      <vt:lpstr>PowerPoint Presentation</vt:lpstr>
      <vt:lpstr>What’s missing?</vt:lpstr>
      <vt:lpstr>PowerPoint Presentation</vt:lpstr>
      <vt:lpstr>Benefits of automated metadata capture</vt:lpstr>
      <vt:lpstr>Some Details</vt:lpstr>
      <vt:lpstr>Project High Level Tasks</vt:lpstr>
      <vt:lpstr>PowerPoint Presentation</vt:lpstr>
      <vt:lpstr>What is recode (in Stata)?</vt:lpstr>
      <vt:lpstr>What is recode (in SPSS)?</vt:lpstr>
      <vt:lpstr>Apps to Detect Transformations</vt:lpstr>
      <vt:lpstr>Recode in JSON</vt:lpstr>
      <vt:lpstr>JSON-schema for recode description</vt:lpstr>
      <vt:lpstr>Continuing Work</vt:lpstr>
      <vt:lpstr>Thanks!</vt:lpstr>
      <vt:lpstr>Following are slides not used in the main presentation...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Lyle, Jared</cp:lastModifiedBy>
  <cp:revision>3</cp:revision>
  <dcterms:modified xsi:type="dcterms:W3CDTF">2017-04-13T13:44:02Z</dcterms:modified>
</cp:coreProperties>
</file>