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90" r:id="rId3"/>
    <p:sldId id="291" r:id="rId4"/>
    <p:sldId id="293" r:id="rId5"/>
    <p:sldId id="303" r:id="rId6"/>
    <p:sldId id="263" r:id="rId7"/>
    <p:sldId id="276" r:id="rId8"/>
    <p:sldId id="316" r:id="rId9"/>
    <p:sldId id="319" r:id="rId10"/>
    <p:sldId id="301" r:id="rId11"/>
    <p:sldId id="274" r:id="rId12"/>
    <p:sldId id="292" r:id="rId13"/>
    <p:sldId id="295" r:id="rId14"/>
    <p:sldId id="294" r:id="rId15"/>
    <p:sldId id="297" r:id="rId16"/>
    <p:sldId id="298" r:id="rId17"/>
    <p:sldId id="311" r:id="rId18"/>
    <p:sldId id="312" r:id="rId19"/>
    <p:sldId id="308" r:id="rId20"/>
    <p:sldId id="277" r:id="rId21"/>
    <p:sldId id="325" r:id="rId22"/>
    <p:sldId id="302" r:id="rId23"/>
    <p:sldId id="322" r:id="rId24"/>
    <p:sldId id="313" r:id="rId25"/>
    <p:sldId id="257" r:id="rId26"/>
    <p:sldId id="314" r:id="rId27"/>
    <p:sldId id="280" r:id="rId28"/>
    <p:sldId id="324" r:id="rId2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E9E9E9"/>
    <a:srgbClr val="DEDEDE"/>
    <a:srgbClr val="002850"/>
    <a:srgbClr val="F8C609"/>
    <a:srgbClr val="E9E4DC"/>
    <a:srgbClr val="D7D7D2"/>
    <a:srgbClr val="F1EDE9"/>
    <a:srgbClr val="F6E8D0"/>
    <a:srgbClr val="F8C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0697" autoAdjust="0"/>
  </p:normalViewPr>
  <p:slideViewPr>
    <p:cSldViewPr snapToGrid="0" snapToObjects="1">
      <p:cViewPr varScale="1">
        <p:scale>
          <a:sx n="94" d="100"/>
          <a:sy n="94" d="100"/>
        </p:scale>
        <p:origin x="14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7662"/>
    </p:cViewPr>
  </p:sorterViewPr>
  <p:notesViewPr>
    <p:cSldViewPr snapToGrid="0" snapToObjects="1">
      <p:cViewPr varScale="1">
        <p:scale>
          <a:sx n="88" d="100"/>
          <a:sy n="88" d="100"/>
        </p:scale>
        <p:origin x="3822" y="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63427D-552E-4226-B17C-56C4F3CCF5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4DF220-A8A7-4045-9C1C-B5E3A21EE9A1}">
      <dgm:prSet phldrT="[Text]"/>
      <dgm:spPr/>
      <dgm:t>
        <a:bodyPr/>
        <a:lstStyle/>
        <a:p>
          <a:r>
            <a:rPr lang="en-US" dirty="0" smtClean="0"/>
            <a:t>Geographic Focus</a:t>
          </a:r>
          <a:endParaRPr lang="en-US" dirty="0"/>
        </a:p>
      </dgm:t>
    </dgm:pt>
    <dgm:pt modelId="{7C676465-F021-4668-A732-C5EBCB54465A}" type="parTrans" cxnId="{61A35357-75BC-481D-B2AD-7964E7985778}">
      <dgm:prSet/>
      <dgm:spPr/>
      <dgm:t>
        <a:bodyPr/>
        <a:lstStyle/>
        <a:p>
          <a:endParaRPr lang="en-US"/>
        </a:p>
      </dgm:t>
    </dgm:pt>
    <dgm:pt modelId="{96C5A7C5-3715-4807-8F5A-9137242EC304}" type="sibTrans" cxnId="{61A35357-75BC-481D-B2AD-7964E7985778}">
      <dgm:prSet/>
      <dgm:spPr/>
      <dgm:t>
        <a:bodyPr/>
        <a:lstStyle/>
        <a:p>
          <a:endParaRPr lang="en-US"/>
        </a:p>
      </dgm:t>
    </dgm:pt>
    <dgm:pt modelId="{37E2644A-015C-47C4-8EF8-6B79C474251C}">
      <dgm:prSet phldrT="[Text]"/>
      <dgm:spPr/>
      <dgm:t>
        <a:bodyPr/>
        <a:lstStyle/>
        <a:p>
          <a:r>
            <a:rPr lang="en-US" dirty="0" smtClean="0"/>
            <a:t>US</a:t>
          </a:r>
          <a:endParaRPr lang="en-US" dirty="0"/>
        </a:p>
      </dgm:t>
    </dgm:pt>
    <dgm:pt modelId="{8E90EAE0-F3F2-43E3-A8C6-31E7CD07489A}" type="parTrans" cxnId="{24317D2A-C68E-4A89-AC4C-4AED1D120565}">
      <dgm:prSet/>
      <dgm:spPr/>
      <dgm:t>
        <a:bodyPr/>
        <a:lstStyle/>
        <a:p>
          <a:endParaRPr lang="en-US"/>
        </a:p>
      </dgm:t>
    </dgm:pt>
    <dgm:pt modelId="{A2A6C155-3C7C-425C-9C36-43E878EF801A}" type="sibTrans" cxnId="{24317D2A-C68E-4A89-AC4C-4AED1D120565}">
      <dgm:prSet/>
      <dgm:spPr/>
      <dgm:t>
        <a:bodyPr/>
        <a:lstStyle/>
        <a:p>
          <a:endParaRPr lang="en-US"/>
        </a:p>
      </dgm:t>
    </dgm:pt>
    <dgm:pt modelId="{A743E3D9-7D2A-4D59-907E-A67E56FDF6DA}">
      <dgm:prSet phldrT="[Text]"/>
      <dgm:spPr/>
      <dgm:t>
        <a:bodyPr/>
        <a:lstStyle/>
        <a:p>
          <a:r>
            <a:rPr lang="en-US" dirty="0" smtClean="0"/>
            <a:t>International</a:t>
          </a:r>
          <a:endParaRPr lang="en-US" dirty="0"/>
        </a:p>
      </dgm:t>
    </dgm:pt>
    <dgm:pt modelId="{8E4418CB-20AE-476B-90AC-A30342780959}" type="parTrans" cxnId="{B2AB6F66-34A3-40C0-89DE-B002E851F454}">
      <dgm:prSet/>
      <dgm:spPr/>
      <dgm:t>
        <a:bodyPr/>
        <a:lstStyle/>
        <a:p>
          <a:endParaRPr lang="en-US"/>
        </a:p>
      </dgm:t>
    </dgm:pt>
    <dgm:pt modelId="{7742607D-16B5-430E-859B-C280EDC0F0AB}" type="sibTrans" cxnId="{B2AB6F66-34A3-40C0-89DE-B002E851F454}">
      <dgm:prSet/>
      <dgm:spPr/>
      <dgm:t>
        <a:bodyPr/>
        <a:lstStyle/>
        <a:p>
          <a:endParaRPr lang="en-US"/>
        </a:p>
      </dgm:t>
    </dgm:pt>
    <dgm:pt modelId="{B7B156B0-EEB7-4CA5-AAD4-F1408AD9B909}">
      <dgm:prSet phldrT="[Text]"/>
      <dgm:spPr/>
      <dgm:t>
        <a:bodyPr/>
        <a:lstStyle/>
        <a:p>
          <a:r>
            <a:rPr lang="en-US" dirty="0" smtClean="0"/>
            <a:t>Company Type</a:t>
          </a:r>
          <a:endParaRPr lang="en-US" dirty="0"/>
        </a:p>
      </dgm:t>
    </dgm:pt>
    <dgm:pt modelId="{A695F74C-77E5-40F5-88E3-0BA264792302}" type="parTrans" cxnId="{DF4F7D1A-5860-4A7D-97B1-B107A41D7AFB}">
      <dgm:prSet/>
      <dgm:spPr/>
      <dgm:t>
        <a:bodyPr/>
        <a:lstStyle/>
        <a:p>
          <a:endParaRPr lang="en-US"/>
        </a:p>
      </dgm:t>
    </dgm:pt>
    <dgm:pt modelId="{69CD4834-4CDD-40F6-8695-B28B5CD17EE5}" type="sibTrans" cxnId="{DF4F7D1A-5860-4A7D-97B1-B107A41D7AFB}">
      <dgm:prSet/>
      <dgm:spPr/>
      <dgm:t>
        <a:bodyPr/>
        <a:lstStyle/>
        <a:p>
          <a:endParaRPr lang="en-US"/>
        </a:p>
      </dgm:t>
    </dgm:pt>
    <dgm:pt modelId="{AA397C98-3421-49ED-B58D-DE906BC745ED}">
      <dgm:prSet phldrT="[Text]"/>
      <dgm:spPr/>
      <dgm:t>
        <a:bodyPr/>
        <a:lstStyle/>
        <a:p>
          <a:r>
            <a:rPr lang="en-US" dirty="0" smtClean="0"/>
            <a:t>Public Companies</a:t>
          </a:r>
          <a:endParaRPr lang="en-US" dirty="0"/>
        </a:p>
      </dgm:t>
    </dgm:pt>
    <dgm:pt modelId="{FA3F71A7-96E8-4181-B20B-2FD05DA0B36E}" type="parTrans" cxnId="{B326DF2F-9E0C-4D90-9EDA-D4ABA8AD1FE3}">
      <dgm:prSet/>
      <dgm:spPr/>
      <dgm:t>
        <a:bodyPr/>
        <a:lstStyle/>
        <a:p>
          <a:endParaRPr lang="en-US"/>
        </a:p>
      </dgm:t>
    </dgm:pt>
    <dgm:pt modelId="{5CC46FAC-4C33-44DF-8183-C8A70D8A81B7}" type="sibTrans" cxnId="{B326DF2F-9E0C-4D90-9EDA-D4ABA8AD1FE3}">
      <dgm:prSet/>
      <dgm:spPr/>
      <dgm:t>
        <a:bodyPr/>
        <a:lstStyle/>
        <a:p>
          <a:endParaRPr lang="en-US"/>
        </a:p>
      </dgm:t>
    </dgm:pt>
    <dgm:pt modelId="{2D68706E-D902-4CF5-9D7A-4716A7181454}">
      <dgm:prSet phldrT="[Text]"/>
      <dgm:spPr/>
      <dgm:t>
        <a:bodyPr/>
        <a:lstStyle/>
        <a:p>
          <a:r>
            <a:rPr lang="en-US" dirty="0" smtClean="0"/>
            <a:t>Private Companies</a:t>
          </a:r>
          <a:endParaRPr lang="en-US" dirty="0"/>
        </a:p>
      </dgm:t>
    </dgm:pt>
    <dgm:pt modelId="{06E32940-7AC3-43EF-82B5-542333A53F4A}" type="parTrans" cxnId="{171D0BA3-730D-44EF-A1E5-F0040649639C}">
      <dgm:prSet/>
      <dgm:spPr/>
      <dgm:t>
        <a:bodyPr/>
        <a:lstStyle/>
        <a:p>
          <a:endParaRPr lang="en-US"/>
        </a:p>
      </dgm:t>
    </dgm:pt>
    <dgm:pt modelId="{A032FC2C-A9EE-4A94-9EC3-5CF228D83D4B}" type="sibTrans" cxnId="{171D0BA3-730D-44EF-A1E5-F0040649639C}">
      <dgm:prSet/>
      <dgm:spPr/>
      <dgm:t>
        <a:bodyPr/>
        <a:lstStyle/>
        <a:p>
          <a:endParaRPr lang="en-US"/>
        </a:p>
      </dgm:t>
    </dgm:pt>
    <dgm:pt modelId="{D03A68C5-90FC-4D30-A1F0-72E3F090431B}">
      <dgm:prSet phldrT="[Text]"/>
      <dgm:spPr/>
      <dgm:t>
        <a:bodyPr/>
        <a:lstStyle/>
        <a:p>
          <a:r>
            <a:rPr lang="en-US" dirty="0" smtClean="0"/>
            <a:t>Target Companies</a:t>
          </a:r>
          <a:endParaRPr lang="en-US" dirty="0"/>
        </a:p>
      </dgm:t>
    </dgm:pt>
    <dgm:pt modelId="{89A8E959-2F54-41AF-8E28-85FCC9F12A46}" type="parTrans" cxnId="{6CAA45A6-18CA-4127-BF7D-28DD45910610}">
      <dgm:prSet/>
      <dgm:spPr/>
      <dgm:t>
        <a:bodyPr/>
        <a:lstStyle/>
        <a:p>
          <a:endParaRPr lang="en-US"/>
        </a:p>
      </dgm:t>
    </dgm:pt>
    <dgm:pt modelId="{3382D4CA-4BF7-4152-A17C-C83269F9174A}" type="sibTrans" cxnId="{6CAA45A6-18CA-4127-BF7D-28DD45910610}">
      <dgm:prSet/>
      <dgm:spPr/>
      <dgm:t>
        <a:bodyPr/>
        <a:lstStyle/>
        <a:p>
          <a:endParaRPr lang="en-US"/>
        </a:p>
      </dgm:t>
    </dgm:pt>
    <dgm:pt modelId="{184BFDC7-533C-4412-A56A-CC81727BB7D2}">
      <dgm:prSet phldrT="[Text]"/>
      <dgm:spPr/>
      <dgm:t>
        <a:bodyPr/>
        <a:lstStyle/>
        <a:p>
          <a:r>
            <a:rPr lang="en-US" dirty="0" smtClean="0"/>
            <a:t>Known companies to target</a:t>
          </a:r>
          <a:endParaRPr lang="en-US" dirty="0"/>
        </a:p>
      </dgm:t>
    </dgm:pt>
    <dgm:pt modelId="{B6F744F7-DEEB-42D3-985C-4091D7D2FD53}" type="parTrans" cxnId="{DACA7592-8282-411C-BD20-C69CD44C0538}">
      <dgm:prSet/>
      <dgm:spPr/>
      <dgm:t>
        <a:bodyPr/>
        <a:lstStyle/>
        <a:p>
          <a:endParaRPr lang="en-US"/>
        </a:p>
      </dgm:t>
    </dgm:pt>
    <dgm:pt modelId="{3B233FC4-968E-4C0D-B4D0-C6E710AA5EEF}" type="sibTrans" cxnId="{DACA7592-8282-411C-BD20-C69CD44C0538}">
      <dgm:prSet/>
      <dgm:spPr/>
      <dgm:t>
        <a:bodyPr/>
        <a:lstStyle/>
        <a:p>
          <a:endParaRPr lang="en-US"/>
        </a:p>
      </dgm:t>
    </dgm:pt>
    <dgm:pt modelId="{6182590B-6F44-4ED4-9D5F-A52571240550}">
      <dgm:prSet phldrT="[Text]"/>
      <dgm:spPr/>
      <dgm:t>
        <a:bodyPr/>
        <a:lstStyle/>
        <a:p>
          <a:r>
            <a:rPr lang="en-US" dirty="0" smtClean="0"/>
            <a:t>Lists of possible options</a:t>
          </a:r>
          <a:endParaRPr lang="en-US" dirty="0"/>
        </a:p>
      </dgm:t>
    </dgm:pt>
    <dgm:pt modelId="{4115B00F-89C1-4B43-9DCD-80292865AEBF}" type="parTrans" cxnId="{D1B2E9B5-5307-4DF1-B413-BDAF331C9E3F}">
      <dgm:prSet/>
      <dgm:spPr/>
      <dgm:t>
        <a:bodyPr/>
        <a:lstStyle/>
        <a:p>
          <a:endParaRPr lang="en-US"/>
        </a:p>
      </dgm:t>
    </dgm:pt>
    <dgm:pt modelId="{2AE59170-177F-4FC7-81C0-124487CE2049}" type="sibTrans" cxnId="{D1B2E9B5-5307-4DF1-B413-BDAF331C9E3F}">
      <dgm:prSet/>
      <dgm:spPr/>
      <dgm:t>
        <a:bodyPr/>
        <a:lstStyle/>
        <a:p>
          <a:endParaRPr lang="en-US"/>
        </a:p>
      </dgm:t>
    </dgm:pt>
    <dgm:pt modelId="{D84B7354-B462-451C-9DFB-C31E5C8FE4D1}" type="pres">
      <dgm:prSet presAssocID="{DC63427D-552E-4226-B17C-56C4F3CCF5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C1EB66-20B1-4279-A245-CEE5457CF2E5}" type="pres">
      <dgm:prSet presAssocID="{934DF220-A8A7-4045-9C1C-B5E3A21EE9A1}" presName="linNode" presStyleCnt="0"/>
      <dgm:spPr/>
    </dgm:pt>
    <dgm:pt modelId="{A6472F01-8DDA-4703-B0C7-37B48144165C}" type="pres">
      <dgm:prSet presAssocID="{934DF220-A8A7-4045-9C1C-B5E3A21EE9A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F41B5-75B2-48AE-80BE-E39AF2A8CEE6}" type="pres">
      <dgm:prSet presAssocID="{934DF220-A8A7-4045-9C1C-B5E3A21EE9A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C5403-A51B-4477-BEFD-65D1D272C18B}" type="pres">
      <dgm:prSet presAssocID="{96C5A7C5-3715-4807-8F5A-9137242EC304}" presName="sp" presStyleCnt="0"/>
      <dgm:spPr/>
    </dgm:pt>
    <dgm:pt modelId="{533BDAA3-AD07-4645-8628-084D223EE233}" type="pres">
      <dgm:prSet presAssocID="{B7B156B0-EEB7-4CA5-AAD4-F1408AD9B909}" presName="linNode" presStyleCnt="0"/>
      <dgm:spPr/>
    </dgm:pt>
    <dgm:pt modelId="{70909FC2-ECD7-4DB7-97C7-F5F9B858ACE0}" type="pres">
      <dgm:prSet presAssocID="{B7B156B0-EEB7-4CA5-AAD4-F1408AD9B90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BE0ACC-37D2-408B-A089-F804FD596222}" type="pres">
      <dgm:prSet presAssocID="{B7B156B0-EEB7-4CA5-AAD4-F1408AD9B90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C1C9C9-BE2B-4FDA-BDE5-44B1C9E8BDB0}" type="pres">
      <dgm:prSet presAssocID="{69CD4834-4CDD-40F6-8695-B28B5CD17EE5}" presName="sp" presStyleCnt="0"/>
      <dgm:spPr/>
    </dgm:pt>
    <dgm:pt modelId="{7959A6F3-733B-4FA6-A178-8CEA1DDBF1D2}" type="pres">
      <dgm:prSet presAssocID="{D03A68C5-90FC-4D30-A1F0-72E3F090431B}" presName="linNode" presStyleCnt="0"/>
      <dgm:spPr/>
    </dgm:pt>
    <dgm:pt modelId="{7664DE47-EBD8-4DBC-9ABD-0E61DAAA0408}" type="pres">
      <dgm:prSet presAssocID="{D03A68C5-90FC-4D30-A1F0-72E3F090431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F058C-398C-488B-B3A9-C1007B0FA988}" type="pres">
      <dgm:prSet presAssocID="{D03A68C5-90FC-4D30-A1F0-72E3F090431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AB6F66-34A3-40C0-89DE-B002E851F454}" srcId="{934DF220-A8A7-4045-9C1C-B5E3A21EE9A1}" destId="{A743E3D9-7D2A-4D59-907E-A67E56FDF6DA}" srcOrd="1" destOrd="0" parTransId="{8E4418CB-20AE-476B-90AC-A30342780959}" sibTransId="{7742607D-16B5-430E-859B-C280EDC0F0AB}"/>
    <dgm:cxn modelId="{B90B9C47-1E46-4BD8-A16A-BD187D052D8E}" type="presOf" srcId="{934DF220-A8A7-4045-9C1C-B5E3A21EE9A1}" destId="{A6472F01-8DDA-4703-B0C7-37B48144165C}" srcOrd="0" destOrd="0" presId="urn:microsoft.com/office/officeart/2005/8/layout/vList5"/>
    <dgm:cxn modelId="{24317D2A-C68E-4A89-AC4C-4AED1D120565}" srcId="{934DF220-A8A7-4045-9C1C-B5E3A21EE9A1}" destId="{37E2644A-015C-47C4-8EF8-6B79C474251C}" srcOrd="0" destOrd="0" parTransId="{8E90EAE0-F3F2-43E3-A8C6-31E7CD07489A}" sibTransId="{A2A6C155-3C7C-425C-9C36-43E878EF801A}"/>
    <dgm:cxn modelId="{D1B2E9B5-5307-4DF1-B413-BDAF331C9E3F}" srcId="{D03A68C5-90FC-4D30-A1F0-72E3F090431B}" destId="{6182590B-6F44-4ED4-9D5F-A52571240550}" srcOrd="1" destOrd="0" parTransId="{4115B00F-89C1-4B43-9DCD-80292865AEBF}" sibTransId="{2AE59170-177F-4FC7-81C0-124487CE2049}"/>
    <dgm:cxn modelId="{070A0119-3CA3-45D8-A56D-16EC0767C1FC}" type="presOf" srcId="{B7B156B0-EEB7-4CA5-AAD4-F1408AD9B909}" destId="{70909FC2-ECD7-4DB7-97C7-F5F9B858ACE0}" srcOrd="0" destOrd="0" presId="urn:microsoft.com/office/officeart/2005/8/layout/vList5"/>
    <dgm:cxn modelId="{9A573D18-2F57-47BB-AF26-C64E8C05C68C}" type="presOf" srcId="{DC63427D-552E-4226-B17C-56C4F3CCF5FC}" destId="{D84B7354-B462-451C-9DFB-C31E5C8FE4D1}" srcOrd="0" destOrd="0" presId="urn:microsoft.com/office/officeart/2005/8/layout/vList5"/>
    <dgm:cxn modelId="{DACA7592-8282-411C-BD20-C69CD44C0538}" srcId="{D03A68C5-90FC-4D30-A1F0-72E3F090431B}" destId="{184BFDC7-533C-4412-A56A-CC81727BB7D2}" srcOrd="0" destOrd="0" parTransId="{B6F744F7-DEEB-42D3-985C-4091D7D2FD53}" sibTransId="{3B233FC4-968E-4C0D-B4D0-C6E710AA5EEF}"/>
    <dgm:cxn modelId="{0F6DEFD6-EFCE-4D84-872C-957CFE7B81FA}" type="presOf" srcId="{2D68706E-D902-4CF5-9D7A-4716A7181454}" destId="{B3BE0ACC-37D2-408B-A089-F804FD596222}" srcOrd="0" destOrd="1" presId="urn:microsoft.com/office/officeart/2005/8/layout/vList5"/>
    <dgm:cxn modelId="{D237D2AA-5577-4BE2-B896-74BCDD9A3B1C}" type="presOf" srcId="{37E2644A-015C-47C4-8EF8-6B79C474251C}" destId="{850F41B5-75B2-48AE-80BE-E39AF2A8CEE6}" srcOrd="0" destOrd="0" presId="urn:microsoft.com/office/officeart/2005/8/layout/vList5"/>
    <dgm:cxn modelId="{61A35357-75BC-481D-B2AD-7964E7985778}" srcId="{DC63427D-552E-4226-B17C-56C4F3CCF5FC}" destId="{934DF220-A8A7-4045-9C1C-B5E3A21EE9A1}" srcOrd="0" destOrd="0" parTransId="{7C676465-F021-4668-A732-C5EBCB54465A}" sibTransId="{96C5A7C5-3715-4807-8F5A-9137242EC304}"/>
    <dgm:cxn modelId="{6CAA45A6-18CA-4127-BF7D-28DD45910610}" srcId="{DC63427D-552E-4226-B17C-56C4F3CCF5FC}" destId="{D03A68C5-90FC-4D30-A1F0-72E3F090431B}" srcOrd="2" destOrd="0" parTransId="{89A8E959-2F54-41AF-8E28-85FCC9F12A46}" sibTransId="{3382D4CA-4BF7-4152-A17C-C83269F9174A}"/>
    <dgm:cxn modelId="{04EB92E3-0AE0-4968-B41E-C9041929A974}" type="presOf" srcId="{AA397C98-3421-49ED-B58D-DE906BC745ED}" destId="{B3BE0ACC-37D2-408B-A089-F804FD596222}" srcOrd="0" destOrd="0" presId="urn:microsoft.com/office/officeart/2005/8/layout/vList5"/>
    <dgm:cxn modelId="{88887C2D-EB5B-43D2-8BA5-908420BD9786}" type="presOf" srcId="{6182590B-6F44-4ED4-9D5F-A52571240550}" destId="{F24F058C-398C-488B-B3A9-C1007B0FA988}" srcOrd="0" destOrd="1" presId="urn:microsoft.com/office/officeart/2005/8/layout/vList5"/>
    <dgm:cxn modelId="{DF4F7D1A-5860-4A7D-97B1-B107A41D7AFB}" srcId="{DC63427D-552E-4226-B17C-56C4F3CCF5FC}" destId="{B7B156B0-EEB7-4CA5-AAD4-F1408AD9B909}" srcOrd="1" destOrd="0" parTransId="{A695F74C-77E5-40F5-88E3-0BA264792302}" sibTransId="{69CD4834-4CDD-40F6-8695-B28B5CD17EE5}"/>
    <dgm:cxn modelId="{171D0BA3-730D-44EF-A1E5-F0040649639C}" srcId="{B7B156B0-EEB7-4CA5-AAD4-F1408AD9B909}" destId="{2D68706E-D902-4CF5-9D7A-4716A7181454}" srcOrd="1" destOrd="0" parTransId="{06E32940-7AC3-43EF-82B5-542333A53F4A}" sibTransId="{A032FC2C-A9EE-4A94-9EC3-5CF228D83D4B}"/>
    <dgm:cxn modelId="{F33C49F9-E910-418F-BFA2-9440087C5367}" type="presOf" srcId="{D03A68C5-90FC-4D30-A1F0-72E3F090431B}" destId="{7664DE47-EBD8-4DBC-9ABD-0E61DAAA0408}" srcOrd="0" destOrd="0" presId="urn:microsoft.com/office/officeart/2005/8/layout/vList5"/>
    <dgm:cxn modelId="{FF77BD83-172D-4038-96F0-83C854DEDFAA}" type="presOf" srcId="{A743E3D9-7D2A-4D59-907E-A67E56FDF6DA}" destId="{850F41B5-75B2-48AE-80BE-E39AF2A8CEE6}" srcOrd="0" destOrd="1" presId="urn:microsoft.com/office/officeart/2005/8/layout/vList5"/>
    <dgm:cxn modelId="{2518EBEC-109F-4B70-938A-3FFCD85EDD2C}" type="presOf" srcId="{184BFDC7-533C-4412-A56A-CC81727BB7D2}" destId="{F24F058C-398C-488B-B3A9-C1007B0FA988}" srcOrd="0" destOrd="0" presId="urn:microsoft.com/office/officeart/2005/8/layout/vList5"/>
    <dgm:cxn modelId="{B326DF2F-9E0C-4D90-9EDA-D4ABA8AD1FE3}" srcId="{B7B156B0-EEB7-4CA5-AAD4-F1408AD9B909}" destId="{AA397C98-3421-49ED-B58D-DE906BC745ED}" srcOrd="0" destOrd="0" parTransId="{FA3F71A7-96E8-4181-B20B-2FD05DA0B36E}" sibTransId="{5CC46FAC-4C33-44DF-8183-C8A70D8A81B7}"/>
    <dgm:cxn modelId="{185DD64E-DA6F-433C-B022-8898D00FF2E8}" type="presParOf" srcId="{D84B7354-B462-451C-9DFB-C31E5C8FE4D1}" destId="{DEC1EB66-20B1-4279-A245-CEE5457CF2E5}" srcOrd="0" destOrd="0" presId="urn:microsoft.com/office/officeart/2005/8/layout/vList5"/>
    <dgm:cxn modelId="{1453F680-4C07-47F7-94A1-53AE5FF72660}" type="presParOf" srcId="{DEC1EB66-20B1-4279-A245-CEE5457CF2E5}" destId="{A6472F01-8DDA-4703-B0C7-37B48144165C}" srcOrd="0" destOrd="0" presId="urn:microsoft.com/office/officeart/2005/8/layout/vList5"/>
    <dgm:cxn modelId="{058CEC8B-BDDD-4E05-A0CC-EC40D180C26A}" type="presParOf" srcId="{DEC1EB66-20B1-4279-A245-CEE5457CF2E5}" destId="{850F41B5-75B2-48AE-80BE-E39AF2A8CEE6}" srcOrd="1" destOrd="0" presId="urn:microsoft.com/office/officeart/2005/8/layout/vList5"/>
    <dgm:cxn modelId="{3CA50601-9F59-4D9B-B302-D4134EF88B2F}" type="presParOf" srcId="{D84B7354-B462-451C-9DFB-C31E5C8FE4D1}" destId="{487C5403-A51B-4477-BEFD-65D1D272C18B}" srcOrd="1" destOrd="0" presId="urn:microsoft.com/office/officeart/2005/8/layout/vList5"/>
    <dgm:cxn modelId="{37B0046D-2893-4D06-B060-0EB90535A79E}" type="presParOf" srcId="{D84B7354-B462-451C-9DFB-C31E5C8FE4D1}" destId="{533BDAA3-AD07-4645-8628-084D223EE233}" srcOrd="2" destOrd="0" presId="urn:microsoft.com/office/officeart/2005/8/layout/vList5"/>
    <dgm:cxn modelId="{D4FF582E-B61E-4A76-8CDF-A2C8481C48E3}" type="presParOf" srcId="{533BDAA3-AD07-4645-8628-084D223EE233}" destId="{70909FC2-ECD7-4DB7-97C7-F5F9B858ACE0}" srcOrd="0" destOrd="0" presId="urn:microsoft.com/office/officeart/2005/8/layout/vList5"/>
    <dgm:cxn modelId="{63F301A0-32B7-457B-B328-4409702736AB}" type="presParOf" srcId="{533BDAA3-AD07-4645-8628-084D223EE233}" destId="{B3BE0ACC-37D2-408B-A089-F804FD596222}" srcOrd="1" destOrd="0" presId="urn:microsoft.com/office/officeart/2005/8/layout/vList5"/>
    <dgm:cxn modelId="{242A101E-ECAA-4547-AF4E-86E3A6733FED}" type="presParOf" srcId="{D84B7354-B462-451C-9DFB-C31E5C8FE4D1}" destId="{D7C1C9C9-BE2B-4FDA-BDE5-44B1C9E8BDB0}" srcOrd="3" destOrd="0" presId="urn:microsoft.com/office/officeart/2005/8/layout/vList5"/>
    <dgm:cxn modelId="{1121F6A6-55B6-4D7D-9BAE-4409F041E0B2}" type="presParOf" srcId="{D84B7354-B462-451C-9DFB-C31E5C8FE4D1}" destId="{7959A6F3-733B-4FA6-A178-8CEA1DDBF1D2}" srcOrd="4" destOrd="0" presId="urn:microsoft.com/office/officeart/2005/8/layout/vList5"/>
    <dgm:cxn modelId="{04733FB6-D488-4ADB-81C2-605DB746B68C}" type="presParOf" srcId="{7959A6F3-733B-4FA6-A178-8CEA1DDBF1D2}" destId="{7664DE47-EBD8-4DBC-9ABD-0E61DAAA0408}" srcOrd="0" destOrd="0" presId="urn:microsoft.com/office/officeart/2005/8/layout/vList5"/>
    <dgm:cxn modelId="{5D72650B-F0D9-452B-9CCC-FF00287F9697}" type="presParOf" srcId="{7959A6F3-733B-4FA6-A178-8CEA1DDBF1D2}" destId="{F24F058C-398C-488B-B3A9-C1007B0FA98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63427D-552E-4226-B17C-56C4F3CCF5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4DF220-A8A7-4045-9C1C-B5E3A21EE9A1}">
      <dgm:prSet phldrT="[Text]"/>
      <dgm:spPr/>
      <dgm:t>
        <a:bodyPr/>
        <a:lstStyle/>
        <a:p>
          <a:r>
            <a:rPr lang="en-US" dirty="0" smtClean="0"/>
            <a:t>Stage of job search</a:t>
          </a:r>
          <a:endParaRPr lang="en-US" dirty="0"/>
        </a:p>
      </dgm:t>
    </dgm:pt>
    <dgm:pt modelId="{7C676465-F021-4668-A732-C5EBCB54465A}" type="parTrans" cxnId="{61A35357-75BC-481D-B2AD-7964E7985778}">
      <dgm:prSet/>
      <dgm:spPr/>
      <dgm:t>
        <a:bodyPr/>
        <a:lstStyle/>
        <a:p>
          <a:endParaRPr lang="en-US"/>
        </a:p>
      </dgm:t>
    </dgm:pt>
    <dgm:pt modelId="{96C5A7C5-3715-4807-8F5A-9137242EC304}" type="sibTrans" cxnId="{61A35357-75BC-481D-B2AD-7964E7985778}">
      <dgm:prSet/>
      <dgm:spPr/>
      <dgm:t>
        <a:bodyPr/>
        <a:lstStyle/>
        <a:p>
          <a:endParaRPr lang="en-US"/>
        </a:p>
      </dgm:t>
    </dgm:pt>
    <dgm:pt modelId="{F9001F60-EA68-4EE9-BCD0-8D6E4852A776}">
      <dgm:prSet phldrT="[Text]"/>
      <dgm:spPr/>
      <dgm:t>
        <a:bodyPr/>
        <a:lstStyle/>
        <a:p>
          <a:r>
            <a:rPr lang="en-US" dirty="0" smtClean="0"/>
            <a:t>Actively interviewing</a:t>
          </a:r>
          <a:endParaRPr lang="en-US" dirty="0"/>
        </a:p>
      </dgm:t>
    </dgm:pt>
    <dgm:pt modelId="{993BA55E-33E3-4386-9665-5CA36633A20C}" type="parTrans" cxnId="{1B945486-8109-475F-A090-C654E14D5AAF}">
      <dgm:prSet/>
      <dgm:spPr/>
      <dgm:t>
        <a:bodyPr/>
        <a:lstStyle/>
        <a:p>
          <a:endParaRPr lang="en-US"/>
        </a:p>
      </dgm:t>
    </dgm:pt>
    <dgm:pt modelId="{9988CFDE-5605-49EA-9BDC-4B27152F799A}" type="sibTrans" cxnId="{1B945486-8109-475F-A090-C654E14D5AAF}">
      <dgm:prSet/>
      <dgm:spPr/>
      <dgm:t>
        <a:bodyPr/>
        <a:lstStyle/>
        <a:p>
          <a:endParaRPr lang="en-US"/>
        </a:p>
      </dgm:t>
    </dgm:pt>
    <dgm:pt modelId="{2F9DEFAD-9023-4FAC-A974-1046B96129CA}">
      <dgm:prSet phldrT="[Text]"/>
      <dgm:spPr/>
      <dgm:t>
        <a:bodyPr/>
        <a:lstStyle/>
        <a:p>
          <a:r>
            <a:rPr lang="en-US" dirty="0" smtClean="0"/>
            <a:t>Just getting started</a:t>
          </a:r>
          <a:endParaRPr lang="en-US" dirty="0"/>
        </a:p>
      </dgm:t>
    </dgm:pt>
    <dgm:pt modelId="{7F9583E8-D251-42B9-B520-AC16C77886EF}" type="parTrans" cxnId="{EDE382F9-4DF1-49A6-A5A4-DE5E45CE136A}">
      <dgm:prSet/>
      <dgm:spPr/>
      <dgm:t>
        <a:bodyPr/>
        <a:lstStyle/>
        <a:p>
          <a:endParaRPr lang="en-US"/>
        </a:p>
      </dgm:t>
    </dgm:pt>
    <dgm:pt modelId="{54DCBF95-28D6-48B2-B758-352C7A614EB2}" type="sibTrans" cxnId="{EDE382F9-4DF1-49A6-A5A4-DE5E45CE136A}">
      <dgm:prSet/>
      <dgm:spPr/>
      <dgm:t>
        <a:bodyPr/>
        <a:lstStyle/>
        <a:p>
          <a:endParaRPr lang="en-US"/>
        </a:p>
      </dgm:t>
    </dgm:pt>
    <dgm:pt modelId="{95BDE859-0C46-430F-9502-CE1399D03775}">
      <dgm:prSet phldrT="[Text]"/>
      <dgm:spPr/>
      <dgm:t>
        <a:bodyPr/>
        <a:lstStyle/>
        <a:p>
          <a:r>
            <a:rPr lang="en-US" dirty="0" smtClean="0"/>
            <a:t>Student Mix</a:t>
          </a:r>
          <a:endParaRPr lang="en-US" dirty="0"/>
        </a:p>
      </dgm:t>
    </dgm:pt>
    <dgm:pt modelId="{01D66963-DFCE-4CE0-9606-F1ADD273DEB3}" type="parTrans" cxnId="{34F6058E-ED0F-4DC2-8CCA-70B9F4751B8A}">
      <dgm:prSet/>
      <dgm:spPr/>
      <dgm:t>
        <a:bodyPr/>
        <a:lstStyle/>
        <a:p>
          <a:endParaRPr lang="en-US"/>
        </a:p>
      </dgm:t>
    </dgm:pt>
    <dgm:pt modelId="{DEFC0295-0F51-40B5-AE2B-4B1E81D04506}" type="sibTrans" cxnId="{34F6058E-ED0F-4DC2-8CCA-70B9F4751B8A}">
      <dgm:prSet/>
      <dgm:spPr/>
      <dgm:t>
        <a:bodyPr/>
        <a:lstStyle/>
        <a:p>
          <a:endParaRPr lang="en-US"/>
        </a:p>
      </dgm:t>
    </dgm:pt>
    <dgm:pt modelId="{C2EE3BC8-E060-4B91-B5E3-0E0922E2616B}">
      <dgm:prSet phldrT="[Text]"/>
      <dgm:spPr/>
      <dgm:t>
        <a:bodyPr/>
        <a:lstStyle/>
        <a:p>
          <a:r>
            <a:rPr lang="en-US" dirty="0" smtClean="0"/>
            <a:t>Undergraduates</a:t>
          </a:r>
          <a:endParaRPr lang="en-US" dirty="0"/>
        </a:p>
      </dgm:t>
    </dgm:pt>
    <dgm:pt modelId="{F42C8E0D-A05B-4218-8236-8BDA01A3BF8B}" type="parTrans" cxnId="{F13D08AC-D3F9-4641-916A-6470DEC9E7DA}">
      <dgm:prSet/>
      <dgm:spPr/>
      <dgm:t>
        <a:bodyPr/>
        <a:lstStyle/>
        <a:p>
          <a:endParaRPr lang="en-US"/>
        </a:p>
      </dgm:t>
    </dgm:pt>
    <dgm:pt modelId="{9661E6F3-D83A-40E5-B04B-372554A12270}" type="sibTrans" cxnId="{F13D08AC-D3F9-4641-916A-6470DEC9E7DA}">
      <dgm:prSet/>
      <dgm:spPr/>
      <dgm:t>
        <a:bodyPr/>
        <a:lstStyle/>
        <a:p>
          <a:endParaRPr lang="en-US"/>
        </a:p>
      </dgm:t>
    </dgm:pt>
    <dgm:pt modelId="{60C725B0-524B-4396-989B-AA55279BEE62}">
      <dgm:prSet phldrT="[Text]"/>
      <dgm:spPr/>
      <dgm:t>
        <a:bodyPr/>
        <a:lstStyle/>
        <a:p>
          <a:r>
            <a:rPr lang="en-US" dirty="0" smtClean="0"/>
            <a:t>Graduates</a:t>
          </a:r>
          <a:endParaRPr lang="en-US" dirty="0"/>
        </a:p>
      </dgm:t>
    </dgm:pt>
    <dgm:pt modelId="{732E9100-D8E7-4284-A1ED-4E2F90A059EA}" type="parTrans" cxnId="{4894BAFC-56E5-475F-AC4C-8753D69DC6FF}">
      <dgm:prSet/>
      <dgm:spPr/>
      <dgm:t>
        <a:bodyPr/>
        <a:lstStyle/>
        <a:p>
          <a:endParaRPr lang="en-US"/>
        </a:p>
      </dgm:t>
    </dgm:pt>
    <dgm:pt modelId="{06CBC6AB-34CC-43CF-B58E-DF8938B1D022}" type="sibTrans" cxnId="{4894BAFC-56E5-475F-AC4C-8753D69DC6FF}">
      <dgm:prSet/>
      <dgm:spPr/>
      <dgm:t>
        <a:bodyPr/>
        <a:lstStyle/>
        <a:p>
          <a:endParaRPr lang="en-US"/>
        </a:p>
      </dgm:t>
    </dgm:pt>
    <dgm:pt modelId="{4AD54C52-7B54-44B9-8D8C-CB72EA40409C}">
      <dgm:prSet phldrT="[Text]"/>
      <dgm:spPr/>
      <dgm:t>
        <a:bodyPr/>
        <a:lstStyle/>
        <a:p>
          <a:r>
            <a:rPr lang="en-US" dirty="0" smtClean="0"/>
            <a:t>Job Focus</a:t>
          </a:r>
          <a:endParaRPr lang="en-US" dirty="0"/>
        </a:p>
      </dgm:t>
    </dgm:pt>
    <dgm:pt modelId="{A944F87F-66CA-4433-A6E4-16C34478683C}" type="parTrans" cxnId="{C5BC42DD-09AD-41C0-AECD-0EF7ED13DE92}">
      <dgm:prSet/>
      <dgm:spPr/>
      <dgm:t>
        <a:bodyPr/>
        <a:lstStyle/>
        <a:p>
          <a:endParaRPr lang="en-US"/>
        </a:p>
      </dgm:t>
    </dgm:pt>
    <dgm:pt modelId="{3E46A930-D3F6-4631-9D6E-69F3EEF7D71A}" type="sibTrans" cxnId="{C5BC42DD-09AD-41C0-AECD-0EF7ED13DE92}">
      <dgm:prSet/>
      <dgm:spPr/>
      <dgm:t>
        <a:bodyPr/>
        <a:lstStyle/>
        <a:p>
          <a:endParaRPr lang="en-US"/>
        </a:p>
      </dgm:t>
    </dgm:pt>
    <dgm:pt modelId="{C68A57AA-2F03-40D1-B793-7990FA885B34}">
      <dgm:prSet phldrT="[Text]"/>
      <dgm:spPr/>
      <dgm:t>
        <a:bodyPr/>
        <a:lstStyle/>
        <a:p>
          <a:r>
            <a:rPr lang="en-US" dirty="0" smtClean="0"/>
            <a:t>Full-time jobs / careers</a:t>
          </a:r>
          <a:endParaRPr lang="en-US" dirty="0"/>
        </a:p>
      </dgm:t>
    </dgm:pt>
    <dgm:pt modelId="{40745C36-8DF8-4CE8-91FE-B609546E4FFC}" type="parTrans" cxnId="{751631C6-57F2-4826-8883-07F393210FC5}">
      <dgm:prSet/>
      <dgm:spPr/>
      <dgm:t>
        <a:bodyPr/>
        <a:lstStyle/>
        <a:p>
          <a:endParaRPr lang="en-US"/>
        </a:p>
      </dgm:t>
    </dgm:pt>
    <dgm:pt modelId="{27EA6AF5-E79C-4A6F-9BE4-F105ECD4BC25}" type="sibTrans" cxnId="{751631C6-57F2-4826-8883-07F393210FC5}">
      <dgm:prSet/>
      <dgm:spPr/>
      <dgm:t>
        <a:bodyPr/>
        <a:lstStyle/>
        <a:p>
          <a:endParaRPr lang="en-US"/>
        </a:p>
      </dgm:t>
    </dgm:pt>
    <dgm:pt modelId="{CBCE762B-630F-4CAB-9852-C1BE18CC8600}">
      <dgm:prSet phldrT="[Text]"/>
      <dgm:spPr/>
      <dgm:t>
        <a:bodyPr/>
        <a:lstStyle/>
        <a:p>
          <a:r>
            <a:rPr lang="en-US" dirty="0" smtClean="0"/>
            <a:t>Internships</a:t>
          </a:r>
          <a:endParaRPr lang="en-US" dirty="0"/>
        </a:p>
      </dgm:t>
    </dgm:pt>
    <dgm:pt modelId="{FD5734EF-F097-435F-B73E-FA92A2D7130C}" type="parTrans" cxnId="{4EB6B528-7292-499A-8431-E4E9DFEEFCE5}">
      <dgm:prSet/>
      <dgm:spPr/>
      <dgm:t>
        <a:bodyPr/>
        <a:lstStyle/>
        <a:p>
          <a:endParaRPr lang="en-US"/>
        </a:p>
      </dgm:t>
    </dgm:pt>
    <dgm:pt modelId="{27D9BE52-F470-429D-8711-94968A890FBE}" type="sibTrans" cxnId="{4EB6B528-7292-499A-8431-E4E9DFEEFCE5}">
      <dgm:prSet/>
      <dgm:spPr/>
      <dgm:t>
        <a:bodyPr/>
        <a:lstStyle/>
        <a:p>
          <a:endParaRPr lang="en-US"/>
        </a:p>
      </dgm:t>
    </dgm:pt>
    <dgm:pt modelId="{D84B7354-B462-451C-9DFB-C31E5C8FE4D1}" type="pres">
      <dgm:prSet presAssocID="{DC63427D-552E-4226-B17C-56C4F3CCF5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C1EB66-20B1-4279-A245-CEE5457CF2E5}" type="pres">
      <dgm:prSet presAssocID="{934DF220-A8A7-4045-9C1C-B5E3A21EE9A1}" presName="linNode" presStyleCnt="0"/>
      <dgm:spPr/>
    </dgm:pt>
    <dgm:pt modelId="{A6472F01-8DDA-4703-B0C7-37B48144165C}" type="pres">
      <dgm:prSet presAssocID="{934DF220-A8A7-4045-9C1C-B5E3A21EE9A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F41B5-75B2-48AE-80BE-E39AF2A8CEE6}" type="pres">
      <dgm:prSet presAssocID="{934DF220-A8A7-4045-9C1C-B5E3A21EE9A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C5403-A51B-4477-BEFD-65D1D272C18B}" type="pres">
      <dgm:prSet presAssocID="{96C5A7C5-3715-4807-8F5A-9137242EC304}" presName="sp" presStyleCnt="0"/>
      <dgm:spPr/>
    </dgm:pt>
    <dgm:pt modelId="{88C42436-BDF4-458B-9226-AFE446911257}" type="pres">
      <dgm:prSet presAssocID="{95BDE859-0C46-430F-9502-CE1399D03775}" presName="linNode" presStyleCnt="0"/>
      <dgm:spPr/>
    </dgm:pt>
    <dgm:pt modelId="{5C40AC5E-8C02-4F33-A119-8921A0F5A2AB}" type="pres">
      <dgm:prSet presAssocID="{95BDE859-0C46-430F-9502-CE1399D03775}" presName="parentText" presStyleLbl="node1" presStyleIdx="1" presStyleCnt="3" custLinFactNeighborX="-293" custLinFactNeighborY="-392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CD8C02-E5A7-4B1B-8E1C-3E5179C0981A}" type="pres">
      <dgm:prSet presAssocID="{95BDE859-0C46-430F-9502-CE1399D0377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581E1B-3F48-4E5E-AFD8-366EE8789B9C}" type="pres">
      <dgm:prSet presAssocID="{DEFC0295-0F51-40B5-AE2B-4B1E81D04506}" presName="sp" presStyleCnt="0"/>
      <dgm:spPr/>
    </dgm:pt>
    <dgm:pt modelId="{6A682774-0470-4A4D-BC23-A31C61A3DDE1}" type="pres">
      <dgm:prSet presAssocID="{4AD54C52-7B54-44B9-8D8C-CB72EA40409C}" presName="linNode" presStyleCnt="0"/>
      <dgm:spPr/>
    </dgm:pt>
    <dgm:pt modelId="{59B4697C-1DCE-4BE4-A091-E7ADA49BDF81}" type="pres">
      <dgm:prSet presAssocID="{4AD54C52-7B54-44B9-8D8C-CB72EA40409C}" presName="parentText" presStyleLbl="node1" presStyleIdx="2" presStyleCnt="3" custLinFactNeighborY="-728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2AA25A-67C4-40C1-982D-C24AC353C7B6}" type="pres">
      <dgm:prSet presAssocID="{4AD54C52-7B54-44B9-8D8C-CB72EA40409C}" presName="descendantText" presStyleLbl="alignAccFollowNode1" presStyleIdx="2" presStyleCnt="3" custLinFactNeighborY="-90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5DC721-47BB-4E34-8055-CEC0DE0161A8}" type="presOf" srcId="{60C725B0-524B-4396-989B-AA55279BEE62}" destId="{84CD8C02-E5A7-4B1B-8E1C-3E5179C0981A}" srcOrd="0" destOrd="1" presId="urn:microsoft.com/office/officeart/2005/8/layout/vList5"/>
    <dgm:cxn modelId="{4894BAFC-56E5-475F-AC4C-8753D69DC6FF}" srcId="{95BDE859-0C46-430F-9502-CE1399D03775}" destId="{60C725B0-524B-4396-989B-AA55279BEE62}" srcOrd="1" destOrd="0" parTransId="{732E9100-D8E7-4284-A1ED-4E2F90A059EA}" sibTransId="{06CBC6AB-34CC-43CF-B58E-DF8938B1D022}"/>
    <dgm:cxn modelId="{1B945486-8109-475F-A090-C654E14D5AAF}" srcId="{934DF220-A8A7-4045-9C1C-B5E3A21EE9A1}" destId="{F9001F60-EA68-4EE9-BCD0-8D6E4852A776}" srcOrd="0" destOrd="0" parTransId="{993BA55E-33E3-4386-9665-5CA36633A20C}" sibTransId="{9988CFDE-5605-49EA-9BDC-4B27152F799A}"/>
    <dgm:cxn modelId="{305E5E22-90D7-40F3-B7A4-51586615FA8E}" type="presOf" srcId="{C68A57AA-2F03-40D1-B793-7990FA885B34}" destId="{372AA25A-67C4-40C1-982D-C24AC353C7B6}" srcOrd="0" destOrd="0" presId="urn:microsoft.com/office/officeart/2005/8/layout/vList5"/>
    <dgm:cxn modelId="{C8872716-2530-4C7A-98A8-ECE7FEADF211}" type="presOf" srcId="{CBCE762B-630F-4CAB-9852-C1BE18CC8600}" destId="{372AA25A-67C4-40C1-982D-C24AC353C7B6}" srcOrd="0" destOrd="1" presId="urn:microsoft.com/office/officeart/2005/8/layout/vList5"/>
    <dgm:cxn modelId="{F13D08AC-D3F9-4641-916A-6470DEC9E7DA}" srcId="{95BDE859-0C46-430F-9502-CE1399D03775}" destId="{C2EE3BC8-E060-4B91-B5E3-0E0922E2616B}" srcOrd="0" destOrd="0" parTransId="{F42C8E0D-A05B-4218-8236-8BDA01A3BF8B}" sibTransId="{9661E6F3-D83A-40E5-B04B-372554A12270}"/>
    <dgm:cxn modelId="{B2AE8AD9-ED9D-477E-8F16-76173D89C843}" type="presOf" srcId="{F9001F60-EA68-4EE9-BCD0-8D6E4852A776}" destId="{850F41B5-75B2-48AE-80BE-E39AF2A8CEE6}" srcOrd="0" destOrd="0" presId="urn:microsoft.com/office/officeart/2005/8/layout/vList5"/>
    <dgm:cxn modelId="{4EB6B528-7292-499A-8431-E4E9DFEEFCE5}" srcId="{4AD54C52-7B54-44B9-8D8C-CB72EA40409C}" destId="{CBCE762B-630F-4CAB-9852-C1BE18CC8600}" srcOrd="1" destOrd="0" parTransId="{FD5734EF-F097-435F-B73E-FA92A2D7130C}" sibTransId="{27D9BE52-F470-429D-8711-94968A890FBE}"/>
    <dgm:cxn modelId="{ED9116B0-CAC3-427F-BAA0-C5A241081FF7}" type="presOf" srcId="{95BDE859-0C46-430F-9502-CE1399D03775}" destId="{5C40AC5E-8C02-4F33-A119-8921A0F5A2AB}" srcOrd="0" destOrd="0" presId="urn:microsoft.com/office/officeart/2005/8/layout/vList5"/>
    <dgm:cxn modelId="{61A35357-75BC-481D-B2AD-7964E7985778}" srcId="{DC63427D-552E-4226-B17C-56C4F3CCF5FC}" destId="{934DF220-A8A7-4045-9C1C-B5E3A21EE9A1}" srcOrd="0" destOrd="0" parTransId="{7C676465-F021-4668-A732-C5EBCB54465A}" sibTransId="{96C5A7C5-3715-4807-8F5A-9137242EC304}"/>
    <dgm:cxn modelId="{31FB370C-DC48-497C-BBEC-FDA4AFB41E9F}" type="presOf" srcId="{C2EE3BC8-E060-4B91-B5E3-0E0922E2616B}" destId="{84CD8C02-E5A7-4B1B-8E1C-3E5179C0981A}" srcOrd="0" destOrd="0" presId="urn:microsoft.com/office/officeart/2005/8/layout/vList5"/>
    <dgm:cxn modelId="{34F6058E-ED0F-4DC2-8CCA-70B9F4751B8A}" srcId="{DC63427D-552E-4226-B17C-56C4F3CCF5FC}" destId="{95BDE859-0C46-430F-9502-CE1399D03775}" srcOrd="1" destOrd="0" parTransId="{01D66963-DFCE-4CE0-9606-F1ADD273DEB3}" sibTransId="{DEFC0295-0F51-40B5-AE2B-4B1E81D04506}"/>
    <dgm:cxn modelId="{C5BC42DD-09AD-41C0-AECD-0EF7ED13DE92}" srcId="{DC63427D-552E-4226-B17C-56C4F3CCF5FC}" destId="{4AD54C52-7B54-44B9-8D8C-CB72EA40409C}" srcOrd="2" destOrd="0" parTransId="{A944F87F-66CA-4433-A6E4-16C34478683C}" sibTransId="{3E46A930-D3F6-4631-9D6E-69F3EEF7D71A}"/>
    <dgm:cxn modelId="{E4A4568F-042D-42BA-9A40-8C1EE61D26EF}" type="presOf" srcId="{DC63427D-552E-4226-B17C-56C4F3CCF5FC}" destId="{D84B7354-B462-451C-9DFB-C31E5C8FE4D1}" srcOrd="0" destOrd="0" presId="urn:microsoft.com/office/officeart/2005/8/layout/vList5"/>
    <dgm:cxn modelId="{EDE382F9-4DF1-49A6-A5A4-DE5E45CE136A}" srcId="{934DF220-A8A7-4045-9C1C-B5E3A21EE9A1}" destId="{2F9DEFAD-9023-4FAC-A974-1046B96129CA}" srcOrd="1" destOrd="0" parTransId="{7F9583E8-D251-42B9-B520-AC16C77886EF}" sibTransId="{54DCBF95-28D6-48B2-B758-352C7A614EB2}"/>
    <dgm:cxn modelId="{88E51039-A9C4-407C-AA03-3F1B552F6281}" type="presOf" srcId="{934DF220-A8A7-4045-9C1C-B5E3A21EE9A1}" destId="{A6472F01-8DDA-4703-B0C7-37B48144165C}" srcOrd="0" destOrd="0" presId="urn:microsoft.com/office/officeart/2005/8/layout/vList5"/>
    <dgm:cxn modelId="{751631C6-57F2-4826-8883-07F393210FC5}" srcId="{4AD54C52-7B54-44B9-8D8C-CB72EA40409C}" destId="{C68A57AA-2F03-40D1-B793-7990FA885B34}" srcOrd="0" destOrd="0" parTransId="{40745C36-8DF8-4CE8-91FE-B609546E4FFC}" sibTransId="{27EA6AF5-E79C-4A6F-9BE4-F105ECD4BC25}"/>
    <dgm:cxn modelId="{EDC31683-47B4-4067-8BAC-FC2ABAC23C4D}" type="presOf" srcId="{2F9DEFAD-9023-4FAC-A974-1046B96129CA}" destId="{850F41B5-75B2-48AE-80BE-E39AF2A8CEE6}" srcOrd="0" destOrd="1" presId="urn:microsoft.com/office/officeart/2005/8/layout/vList5"/>
    <dgm:cxn modelId="{D482636C-511B-4E7F-92DD-A993A64B934E}" type="presOf" srcId="{4AD54C52-7B54-44B9-8D8C-CB72EA40409C}" destId="{59B4697C-1DCE-4BE4-A091-E7ADA49BDF81}" srcOrd="0" destOrd="0" presId="urn:microsoft.com/office/officeart/2005/8/layout/vList5"/>
    <dgm:cxn modelId="{8110D3E1-BC6C-4F63-975B-8287C8C14FD8}" type="presParOf" srcId="{D84B7354-B462-451C-9DFB-C31E5C8FE4D1}" destId="{DEC1EB66-20B1-4279-A245-CEE5457CF2E5}" srcOrd="0" destOrd="0" presId="urn:microsoft.com/office/officeart/2005/8/layout/vList5"/>
    <dgm:cxn modelId="{E62B5CA4-15D6-4E47-B603-BAAD28FEC059}" type="presParOf" srcId="{DEC1EB66-20B1-4279-A245-CEE5457CF2E5}" destId="{A6472F01-8DDA-4703-B0C7-37B48144165C}" srcOrd="0" destOrd="0" presId="urn:microsoft.com/office/officeart/2005/8/layout/vList5"/>
    <dgm:cxn modelId="{BD649ED8-2CC5-4192-9928-F39ACE47107A}" type="presParOf" srcId="{DEC1EB66-20B1-4279-A245-CEE5457CF2E5}" destId="{850F41B5-75B2-48AE-80BE-E39AF2A8CEE6}" srcOrd="1" destOrd="0" presId="urn:microsoft.com/office/officeart/2005/8/layout/vList5"/>
    <dgm:cxn modelId="{9BA9133C-C569-42BB-898D-02782035BD45}" type="presParOf" srcId="{D84B7354-B462-451C-9DFB-C31E5C8FE4D1}" destId="{487C5403-A51B-4477-BEFD-65D1D272C18B}" srcOrd="1" destOrd="0" presId="urn:microsoft.com/office/officeart/2005/8/layout/vList5"/>
    <dgm:cxn modelId="{CA8D4849-11BE-46CC-8F64-1D37F2433BBF}" type="presParOf" srcId="{D84B7354-B462-451C-9DFB-C31E5C8FE4D1}" destId="{88C42436-BDF4-458B-9226-AFE446911257}" srcOrd="2" destOrd="0" presId="urn:microsoft.com/office/officeart/2005/8/layout/vList5"/>
    <dgm:cxn modelId="{00D59022-DF6B-4CC0-93AA-BF2C77BF6285}" type="presParOf" srcId="{88C42436-BDF4-458B-9226-AFE446911257}" destId="{5C40AC5E-8C02-4F33-A119-8921A0F5A2AB}" srcOrd="0" destOrd="0" presId="urn:microsoft.com/office/officeart/2005/8/layout/vList5"/>
    <dgm:cxn modelId="{98C96802-1662-498E-AE5F-231FB3248B0A}" type="presParOf" srcId="{88C42436-BDF4-458B-9226-AFE446911257}" destId="{84CD8C02-E5A7-4B1B-8E1C-3E5179C0981A}" srcOrd="1" destOrd="0" presId="urn:microsoft.com/office/officeart/2005/8/layout/vList5"/>
    <dgm:cxn modelId="{113C9C56-9328-4442-BF62-E214A6DC4CBD}" type="presParOf" srcId="{D84B7354-B462-451C-9DFB-C31E5C8FE4D1}" destId="{8E581E1B-3F48-4E5E-AFD8-366EE8789B9C}" srcOrd="3" destOrd="0" presId="urn:microsoft.com/office/officeart/2005/8/layout/vList5"/>
    <dgm:cxn modelId="{BFB96483-56DE-4594-9DCE-FA7667AA828F}" type="presParOf" srcId="{D84B7354-B462-451C-9DFB-C31E5C8FE4D1}" destId="{6A682774-0470-4A4D-BC23-A31C61A3DDE1}" srcOrd="4" destOrd="0" presId="urn:microsoft.com/office/officeart/2005/8/layout/vList5"/>
    <dgm:cxn modelId="{5CEAF2D7-CEF0-486A-8B92-B1DBA8449240}" type="presParOf" srcId="{6A682774-0470-4A4D-BC23-A31C61A3DDE1}" destId="{59B4697C-1DCE-4BE4-A091-E7ADA49BDF81}" srcOrd="0" destOrd="0" presId="urn:microsoft.com/office/officeart/2005/8/layout/vList5"/>
    <dgm:cxn modelId="{84D8CDF4-5399-400B-97F5-47520A25280C}" type="presParOf" srcId="{6A682774-0470-4A4D-BC23-A31C61A3DDE1}" destId="{372AA25A-67C4-40C1-982D-C24AC353C7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63427D-552E-4226-B17C-56C4F3CCF5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4DF220-A8A7-4045-9C1C-B5E3A21EE9A1}">
      <dgm:prSet phldrT="[Text]"/>
      <dgm:spPr/>
      <dgm:t>
        <a:bodyPr/>
        <a:lstStyle/>
        <a:p>
          <a:r>
            <a:rPr lang="en-US" dirty="0" smtClean="0"/>
            <a:t>Student Ability</a:t>
          </a:r>
          <a:endParaRPr lang="en-US" dirty="0"/>
        </a:p>
      </dgm:t>
    </dgm:pt>
    <dgm:pt modelId="{7C676465-F021-4668-A732-C5EBCB54465A}" type="parTrans" cxnId="{61A35357-75BC-481D-B2AD-7964E7985778}">
      <dgm:prSet/>
      <dgm:spPr/>
      <dgm:t>
        <a:bodyPr/>
        <a:lstStyle/>
        <a:p>
          <a:endParaRPr lang="en-US"/>
        </a:p>
      </dgm:t>
    </dgm:pt>
    <dgm:pt modelId="{96C5A7C5-3715-4807-8F5A-9137242EC304}" type="sibTrans" cxnId="{61A35357-75BC-481D-B2AD-7964E7985778}">
      <dgm:prSet/>
      <dgm:spPr/>
      <dgm:t>
        <a:bodyPr/>
        <a:lstStyle/>
        <a:p>
          <a:endParaRPr lang="en-US"/>
        </a:p>
      </dgm:t>
    </dgm:pt>
    <dgm:pt modelId="{37E2644A-015C-47C4-8EF8-6B79C474251C}">
      <dgm:prSet phldrT="[Text]"/>
      <dgm:spPr/>
      <dgm:t>
        <a:bodyPr/>
        <a:lstStyle/>
        <a:p>
          <a:r>
            <a:rPr lang="en-US" dirty="0" smtClean="0"/>
            <a:t>Consumer Products, Consulting, Manufacturing, Real Estate, Retail, Wealth Mgmt., and many more</a:t>
          </a:r>
          <a:endParaRPr lang="en-US" dirty="0"/>
        </a:p>
      </dgm:t>
    </dgm:pt>
    <dgm:pt modelId="{8E90EAE0-F3F2-43E3-A8C6-31E7CD07489A}" type="parTrans" cxnId="{24317D2A-C68E-4A89-AC4C-4AED1D120565}">
      <dgm:prSet/>
      <dgm:spPr/>
      <dgm:t>
        <a:bodyPr/>
        <a:lstStyle/>
        <a:p>
          <a:endParaRPr lang="en-US"/>
        </a:p>
      </dgm:t>
    </dgm:pt>
    <dgm:pt modelId="{A2A6C155-3C7C-425C-9C36-43E878EF801A}" type="sibTrans" cxnId="{24317D2A-C68E-4A89-AC4C-4AED1D120565}">
      <dgm:prSet/>
      <dgm:spPr/>
      <dgm:t>
        <a:bodyPr/>
        <a:lstStyle/>
        <a:p>
          <a:endParaRPr lang="en-US"/>
        </a:p>
      </dgm:t>
    </dgm:pt>
    <dgm:pt modelId="{45278977-43DC-47E1-A10B-8BEB53C6997D}">
      <dgm:prSet phldrT="[Text]"/>
      <dgm:spPr/>
      <dgm:t>
        <a:bodyPr/>
        <a:lstStyle/>
        <a:p>
          <a:r>
            <a:rPr lang="en-US" dirty="0" smtClean="0"/>
            <a:t>Multiple Industries</a:t>
          </a:r>
          <a:endParaRPr lang="en-US" dirty="0"/>
        </a:p>
      </dgm:t>
    </dgm:pt>
    <dgm:pt modelId="{F4A9820E-19D5-48A4-8DDA-F2C20C7B2302}" type="parTrans" cxnId="{B86F176F-DB82-4227-BF34-1314A44BCC26}">
      <dgm:prSet/>
      <dgm:spPr/>
      <dgm:t>
        <a:bodyPr/>
        <a:lstStyle/>
        <a:p>
          <a:endParaRPr lang="en-US"/>
        </a:p>
      </dgm:t>
    </dgm:pt>
    <dgm:pt modelId="{8DFB7834-0997-4765-BDFF-DF78981E25DF}" type="sibTrans" cxnId="{B86F176F-DB82-4227-BF34-1314A44BCC26}">
      <dgm:prSet/>
      <dgm:spPr/>
      <dgm:t>
        <a:bodyPr/>
        <a:lstStyle/>
        <a:p>
          <a:endParaRPr lang="en-US"/>
        </a:p>
      </dgm:t>
    </dgm:pt>
    <dgm:pt modelId="{F2B4A9F0-E0DF-4FA5-BC1F-AB2525FBF3BA}">
      <dgm:prSet phldrT="[Text]"/>
      <dgm:spPr/>
      <dgm:t>
        <a:bodyPr/>
        <a:lstStyle/>
        <a:p>
          <a:r>
            <a:rPr lang="en-US" dirty="0" smtClean="0"/>
            <a:t>Accounting, Business Administration, Management, Supply Chain Management</a:t>
          </a:r>
          <a:endParaRPr lang="en-US" dirty="0"/>
        </a:p>
      </dgm:t>
    </dgm:pt>
    <dgm:pt modelId="{77568FE5-0F52-48E9-A796-0C2554D98949}" type="parTrans" cxnId="{ADCDE2C1-31D7-42E8-B49D-CF06F4754A80}">
      <dgm:prSet/>
      <dgm:spPr/>
      <dgm:t>
        <a:bodyPr/>
        <a:lstStyle/>
        <a:p>
          <a:endParaRPr lang="en-US"/>
        </a:p>
      </dgm:t>
    </dgm:pt>
    <dgm:pt modelId="{4C3D9971-BA0F-4721-AF2A-4B5F985A7348}" type="sibTrans" cxnId="{ADCDE2C1-31D7-42E8-B49D-CF06F4754A80}">
      <dgm:prSet/>
      <dgm:spPr/>
      <dgm:t>
        <a:bodyPr/>
        <a:lstStyle/>
        <a:p>
          <a:endParaRPr lang="en-US"/>
        </a:p>
      </dgm:t>
    </dgm:pt>
    <dgm:pt modelId="{DB878FDA-D3A2-45A8-B15C-0DF3D75A0935}">
      <dgm:prSet phldrT="[Text]"/>
      <dgm:spPr/>
      <dgm:t>
        <a:bodyPr/>
        <a:lstStyle/>
        <a:p>
          <a:r>
            <a:rPr lang="en-US" dirty="0" smtClean="0"/>
            <a:t>Expert searchers</a:t>
          </a:r>
          <a:endParaRPr lang="en-US" dirty="0"/>
        </a:p>
      </dgm:t>
    </dgm:pt>
    <dgm:pt modelId="{330289A7-ECB1-45B3-A540-3EC2C74054DC}" type="parTrans" cxnId="{4B1696F6-5E99-49EE-9585-78125C698DD0}">
      <dgm:prSet/>
      <dgm:spPr/>
      <dgm:t>
        <a:bodyPr/>
        <a:lstStyle/>
        <a:p>
          <a:endParaRPr lang="en-US"/>
        </a:p>
      </dgm:t>
    </dgm:pt>
    <dgm:pt modelId="{5EC40683-208A-4BD7-97BC-D0B231B83044}" type="sibTrans" cxnId="{4B1696F6-5E99-49EE-9585-78125C698DD0}">
      <dgm:prSet/>
      <dgm:spPr/>
      <dgm:t>
        <a:bodyPr/>
        <a:lstStyle/>
        <a:p>
          <a:endParaRPr lang="en-US"/>
        </a:p>
      </dgm:t>
    </dgm:pt>
    <dgm:pt modelId="{13BB00F9-A565-440B-A3B0-8B3AD38208C0}">
      <dgm:prSet phldrT="[Text]"/>
      <dgm:spPr/>
      <dgm:t>
        <a:bodyPr/>
        <a:lstStyle/>
        <a:p>
          <a:r>
            <a:rPr lang="en-US" dirty="0" smtClean="0"/>
            <a:t>Multiple Programs</a:t>
          </a:r>
          <a:endParaRPr lang="en-US" dirty="0"/>
        </a:p>
      </dgm:t>
    </dgm:pt>
    <dgm:pt modelId="{F0FD528A-F5CE-4DAF-BB60-6F75CD3B479E}" type="parTrans" cxnId="{5BEB1433-C947-41E0-BF2B-8F8D20279BFC}">
      <dgm:prSet/>
      <dgm:spPr/>
      <dgm:t>
        <a:bodyPr/>
        <a:lstStyle/>
        <a:p>
          <a:endParaRPr lang="en-US"/>
        </a:p>
      </dgm:t>
    </dgm:pt>
    <dgm:pt modelId="{7C71066C-1AC8-4E7E-B4E8-D2F9E248EEBA}" type="sibTrans" cxnId="{5BEB1433-C947-41E0-BF2B-8F8D20279BFC}">
      <dgm:prSet/>
      <dgm:spPr/>
      <dgm:t>
        <a:bodyPr/>
        <a:lstStyle/>
        <a:p>
          <a:endParaRPr lang="en-US"/>
        </a:p>
      </dgm:t>
    </dgm:pt>
    <dgm:pt modelId="{34899413-DFF7-4973-A79A-8246FAF348D1}">
      <dgm:prSet phldrT="[Text]"/>
      <dgm:spPr/>
      <dgm:t>
        <a:bodyPr/>
        <a:lstStyle/>
        <a:p>
          <a:r>
            <a:rPr lang="en-US" dirty="0" smtClean="0"/>
            <a:t>Never visited our website</a:t>
          </a:r>
          <a:endParaRPr lang="en-US" dirty="0"/>
        </a:p>
      </dgm:t>
    </dgm:pt>
    <dgm:pt modelId="{86595319-3BA9-490B-A1F9-BCACFB073F48}" type="parTrans" cxnId="{45C4B814-B4B9-4732-821B-0AC022CE3E97}">
      <dgm:prSet/>
      <dgm:spPr/>
      <dgm:t>
        <a:bodyPr/>
        <a:lstStyle/>
        <a:p>
          <a:endParaRPr lang="en-US"/>
        </a:p>
      </dgm:t>
    </dgm:pt>
    <dgm:pt modelId="{2FF78090-D341-43A2-93AF-CC7633BBEB38}" type="sibTrans" cxnId="{45C4B814-B4B9-4732-821B-0AC022CE3E97}">
      <dgm:prSet/>
      <dgm:spPr/>
      <dgm:t>
        <a:bodyPr/>
        <a:lstStyle/>
        <a:p>
          <a:endParaRPr lang="en-US"/>
        </a:p>
      </dgm:t>
    </dgm:pt>
    <dgm:pt modelId="{D84B7354-B462-451C-9DFB-C31E5C8FE4D1}" type="pres">
      <dgm:prSet presAssocID="{DC63427D-552E-4226-B17C-56C4F3CCF5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C1EB66-20B1-4279-A245-CEE5457CF2E5}" type="pres">
      <dgm:prSet presAssocID="{934DF220-A8A7-4045-9C1C-B5E3A21EE9A1}" presName="linNode" presStyleCnt="0"/>
      <dgm:spPr/>
    </dgm:pt>
    <dgm:pt modelId="{A6472F01-8DDA-4703-B0C7-37B48144165C}" type="pres">
      <dgm:prSet presAssocID="{934DF220-A8A7-4045-9C1C-B5E3A21EE9A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F41B5-75B2-48AE-80BE-E39AF2A8CEE6}" type="pres">
      <dgm:prSet presAssocID="{934DF220-A8A7-4045-9C1C-B5E3A21EE9A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C5403-A51B-4477-BEFD-65D1D272C18B}" type="pres">
      <dgm:prSet presAssocID="{96C5A7C5-3715-4807-8F5A-9137242EC304}" presName="sp" presStyleCnt="0"/>
      <dgm:spPr/>
    </dgm:pt>
    <dgm:pt modelId="{FD34644E-F4D8-432A-8335-15566B740D61}" type="pres">
      <dgm:prSet presAssocID="{13BB00F9-A565-440B-A3B0-8B3AD38208C0}" presName="linNode" presStyleCnt="0"/>
      <dgm:spPr/>
    </dgm:pt>
    <dgm:pt modelId="{6F972677-4288-43B3-A000-29FD3EB3FC37}" type="pres">
      <dgm:prSet presAssocID="{13BB00F9-A565-440B-A3B0-8B3AD38208C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DB906C-DD43-4C01-B144-CBA5DA7D61CA}" type="pres">
      <dgm:prSet presAssocID="{13BB00F9-A565-440B-A3B0-8B3AD38208C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A53E2-59F3-4405-85E4-84E6FB56ED47}" type="pres">
      <dgm:prSet presAssocID="{7C71066C-1AC8-4E7E-B4E8-D2F9E248EEBA}" presName="sp" presStyleCnt="0"/>
      <dgm:spPr/>
    </dgm:pt>
    <dgm:pt modelId="{0935C215-DE5E-4567-A944-7E1594E28510}" type="pres">
      <dgm:prSet presAssocID="{45278977-43DC-47E1-A10B-8BEB53C6997D}" presName="linNode" presStyleCnt="0"/>
      <dgm:spPr/>
    </dgm:pt>
    <dgm:pt modelId="{D675909E-399B-4A27-ACFD-B6DDF99C7326}" type="pres">
      <dgm:prSet presAssocID="{45278977-43DC-47E1-A10B-8BEB53C6997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35BEA-E268-4622-A0DE-AEC37DAA6D61}" type="pres">
      <dgm:prSet presAssocID="{45278977-43DC-47E1-A10B-8BEB53C6997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150B3F-A2A9-451F-9E91-B9F8D44CD960}" type="presOf" srcId="{934DF220-A8A7-4045-9C1C-B5E3A21EE9A1}" destId="{A6472F01-8DDA-4703-B0C7-37B48144165C}" srcOrd="0" destOrd="0" presId="urn:microsoft.com/office/officeart/2005/8/layout/vList5"/>
    <dgm:cxn modelId="{DAF83FA7-CB91-459C-9736-6AFDC1558C55}" type="presOf" srcId="{37E2644A-015C-47C4-8EF8-6B79C474251C}" destId="{C9735BEA-E268-4622-A0DE-AEC37DAA6D61}" srcOrd="0" destOrd="0" presId="urn:microsoft.com/office/officeart/2005/8/layout/vList5"/>
    <dgm:cxn modelId="{61A35357-75BC-481D-B2AD-7964E7985778}" srcId="{DC63427D-552E-4226-B17C-56C4F3CCF5FC}" destId="{934DF220-A8A7-4045-9C1C-B5E3A21EE9A1}" srcOrd="0" destOrd="0" parTransId="{7C676465-F021-4668-A732-C5EBCB54465A}" sibTransId="{96C5A7C5-3715-4807-8F5A-9137242EC304}"/>
    <dgm:cxn modelId="{4B1696F6-5E99-49EE-9585-78125C698DD0}" srcId="{934DF220-A8A7-4045-9C1C-B5E3A21EE9A1}" destId="{DB878FDA-D3A2-45A8-B15C-0DF3D75A0935}" srcOrd="0" destOrd="0" parTransId="{330289A7-ECB1-45B3-A540-3EC2C74054DC}" sibTransId="{5EC40683-208A-4BD7-97BC-D0B231B83044}"/>
    <dgm:cxn modelId="{51360949-0FE2-4D65-9567-1ADAD3155882}" type="presOf" srcId="{DB878FDA-D3A2-45A8-B15C-0DF3D75A0935}" destId="{850F41B5-75B2-48AE-80BE-E39AF2A8CEE6}" srcOrd="0" destOrd="0" presId="urn:microsoft.com/office/officeart/2005/8/layout/vList5"/>
    <dgm:cxn modelId="{54224AAC-E498-40CB-916C-3184F6AC63EF}" type="presOf" srcId="{DC63427D-552E-4226-B17C-56C4F3CCF5FC}" destId="{D84B7354-B462-451C-9DFB-C31E5C8FE4D1}" srcOrd="0" destOrd="0" presId="urn:microsoft.com/office/officeart/2005/8/layout/vList5"/>
    <dgm:cxn modelId="{B86F176F-DB82-4227-BF34-1314A44BCC26}" srcId="{DC63427D-552E-4226-B17C-56C4F3CCF5FC}" destId="{45278977-43DC-47E1-A10B-8BEB53C6997D}" srcOrd="2" destOrd="0" parTransId="{F4A9820E-19D5-48A4-8DDA-F2C20C7B2302}" sibTransId="{8DFB7834-0997-4765-BDFF-DF78981E25DF}"/>
    <dgm:cxn modelId="{89E8F494-8709-4F6E-9374-BAD6B6CA0DED}" type="presOf" srcId="{34899413-DFF7-4973-A79A-8246FAF348D1}" destId="{850F41B5-75B2-48AE-80BE-E39AF2A8CEE6}" srcOrd="0" destOrd="1" presId="urn:microsoft.com/office/officeart/2005/8/layout/vList5"/>
    <dgm:cxn modelId="{45C4B814-B4B9-4732-821B-0AC022CE3E97}" srcId="{934DF220-A8A7-4045-9C1C-B5E3A21EE9A1}" destId="{34899413-DFF7-4973-A79A-8246FAF348D1}" srcOrd="1" destOrd="0" parTransId="{86595319-3BA9-490B-A1F9-BCACFB073F48}" sibTransId="{2FF78090-D341-43A2-93AF-CC7633BBEB38}"/>
    <dgm:cxn modelId="{5BEB1433-C947-41E0-BF2B-8F8D20279BFC}" srcId="{DC63427D-552E-4226-B17C-56C4F3CCF5FC}" destId="{13BB00F9-A565-440B-A3B0-8B3AD38208C0}" srcOrd="1" destOrd="0" parTransId="{F0FD528A-F5CE-4DAF-BB60-6F75CD3B479E}" sibTransId="{7C71066C-1AC8-4E7E-B4E8-D2F9E248EEBA}"/>
    <dgm:cxn modelId="{ADCDE2C1-31D7-42E8-B49D-CF06F4754A80}" srcId="{13BB00F9-A565-440B-A3B0-8B3AD38208C0}" destId="{F2B4A9F0-E0DF-4FA5-BC1F-AB2525FBF3BA}" srcOrd="0" destOrd="0" parTransId="{77568FE5-0F52-48E9-A796-0C2554D98949}" sibTransId="{4C3D9971-BA0F-4721-AF2A-4B5F985A7348}"/>
    <dgm:cxn modelId="{2084E237-B0DF-4B3C-A0B8-31A22ED396A5}" type="presOf" srcId="{13BB00F9-A565-440B-A3B0-8B3AD38208C0}" destId="{6F972677-4288-43B3-A000-29FD3EB3FC37}" srcOrd="0" destOrd="0" presId="urn:microsoft.com/office/officeart/2005/8/layout/vList5"/>
    <dgm:cxn modelId="{4BF4CE99-6C1A-4874-8020-79E1B2C82A04}" type="presOf" srcId="{F2B4A9F0-E0DF-4FA5-BC1F-AB2525FBF3BA}" destId="{BEDB906C-DD43-4C01-B144-CBA5DA7D61CA}" srcOrd="0" destOrd="0" presId="urn:microsoft.com/office/officeart/2005/8/layout/vList5"/>
    <dgm:cxn modelId="{3FC44D6D-16E6-4CEB-B898-AAA73BD9E6C4}" type="presOf" srcId="{45278977-43DC-47E1-A10B-8BEB53C6997D}" destId="{D675909E-399B-4A27-ACFD-B6DDF99C7326}" srcOrd="0" destOrd="0" presId="urn:microsoft.com/office/officeart/2005/8/layout/vList5"/>
    <dgm:cxn modelId="{24317D2A-C68E-4A89-AC4C-4AED1D120565}" srcId="{45278977-43DC-47E1-A10B-8BEB53C6997D}" destId="{37E2644A-015C-47C4-8EF8-6B79C474251C}" srcOrd="0" destOrd="0" parTransId="{8E90EAE0-F3F2-43E3-A8C6-31E7CD07489A}" sibTransId="{A2A6C155-3C7C-425C-9C36-43E878EF801A}"/>
    <dgm:cxn modelId="{D015F1B6-118C-4C63-B3EA-290DC646F9E5}" type="presParOf" srcId="{D84B7354-B462-451C-9DFB-C31E5C8FE4D1}" destId="{DEC1EB66-20B1-4279-A245-CEE5457CF2E5}" srcOrd="0" destOrd="0" presId="urn:microsoft.com/office/officeart/2005/8/layout/vList5"/>
    <dgm:cxn modelId="{9CDCB72D-71C0-4DC3-BA4F-F5DB4A44D04E}" type="presParOf" srcId="{DEC1EB66-20B1-4279-A245-CEE5457CF2E5}" destId="{A6472F01-8DDA-4703-B0C7-37B48144165C}" srcOrd="0" destOrd="0" presId="urn:microsoft.com/office/officeart/2005/8/layout/vList5"/>
    <dgm:cxn modelId="{47E73DE8-56F8-4BB8-95DF-B1243A31F517}" type="presParOf" srcId="{DEC1EB66-20B1-4279-A245-CEE5457CF2E5}" destId="{850F41B5-75B2-48AE-80BE-E39AF2A8CEE6}" srcOrd="1" destOrd="0" presId="urn:microsoft.com/office/officeart/2005/8/layout/vList5"/>
    <dgm:cxn modelId="{A3D3CB10-43F3-4415-B3BE-9DBA43C066D8}" type="presParOf" srcId="{D84B7354-B462-451C-9DFB-C31E5C8FE4D1}" destId="{487C5403-A51B-4477-BEFD-65D1D272C18B}" srcOrd="1" destOrd="0" presId="urn:microsoft.com/office/officeart/2005/8/layout/vList5"/>
    <dgm:cxn modelId="{E5910389-C307-4DB8-8E37-10080CAB8EF3}" type="presParOf" srcId="{D84B7354-B462-451C-9DFB-C31E5C8FE4D1}" destId="{FD34644E-F4D8-432A-8335-15566B740D61}" srcOrd="2" destOrd="0" presId="urn:microsoft.com/office/officeart/2005/8/layout/vList5"/>
    <dgm:cxn modelId="{9EFF50F6-BE13-4C46-B7CC-4D3BEAEC2B2D}" type="presParOf" srcId="{FD34644E-F4D8-432A-8335-15566B740D61}" destId="{6F972677-4288-43B3-A000-29FD3EB3FC37}" srcOrd="0" destOrd="0" presId="urn:microsoft.com/office/officeart/2005/8/layout/vList5"/>
    <dgm:cxn modelId="{3B812D0C-C795-4BA6-946E-12ED16D3DDEB}" type="presParOf" srcId="{FD34644E-F4D8-432A-8335-15566B740D61}" destId="{BEDB906C-DD43-4C01-B144-CBA5DA7D61CA}" srcOrd="1" destOrd="0" presId="urn:microsoft.com/office/officeart/2005/8/layout/vList5"/>
    <dgm:cxn modelId="{5E29693B-3BCE-493B-9444-88C7C99D7331}" type="presParOf" srcId="{D84B7354-B462-451C-9DFB-C31E5C8FE4D1}" destId="{9D4A53E2-59F3-4405-85E4-84E6FB56ED47}" srcOrd="3" destOrd="0" presId="urn:microsoft.com/office/officeart/2005/8/layout/vList5"/>
    <dgm:cxn modelId="{BE1DE07A-2362-4517-8C9D-79CEBBEE24BC}" type="presParOf" srcId="{D84B7354-B462-451C-9DFB-C31E5C8FE4D1}" destId="{0935C215-DE5E-4567-A944-7E1594E28510}" srcOrd="4" destOrd="0" presId="urn:microsoft.com/office/officeart/2005/8/layout/vList5"/>
    <dgm:cxn modelId="{1C44F8D9-7911-44F0-99A8-9C7D37A7FC8F}" type="presParOf" srcId="{0935C215-DE5E-4567-A944-7E1594E28510}" destId="{D675909E-399B-4A27-ACFD-B6DDF99C7326}" srcOrd="0" destOrd="0" presId="urn:microsoft.com/office/officeart/2005/8/layout/vList5"/>
    <dgm:cxn modelId="{73D9A189-9CF3-4EC2-B019-C1EF292F8FBC}" type="presParOf" srcId="{0935C215-DE5E-4567-A944-7E1594E28510}" destId="{C9735BEA-E268-4622-A0DE-AEC37DAA6D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F41B5-75B2-48AE-80BE-E39AF2A8CEE6}">
      <dsp:nvSpPr>
        <dsp:cNvPr id="0" name=""/>
        <dsp:cNvSpPr/>
      </dsp:nvSpPr>
      <dsp:spPr>
        <a:xfrm rot="5400000">
          <a:off x="4654832" y="-1698471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US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International</a:t>
          </a:r>
          <a:endParaRPr lang="en-US" sz="3100" kern="1200" dirty="0"/>
        </a:p>
      </dsp:txBody>
      <dsp:txXfrm rot="-5400000">
        <a:off x="2796921" y="220776"/>
        <a:ext cx="4910968" cy="1133809"/>
      </dsp:txXfrm>
    </dsp:sp>
    <dsp:sp modelId="{A6472F01-8DDA-4703-B0C7-37B48144165C}">
      <dsp:nvSpPr>
        <dsp:cNvPr id="0" name=""/>
        <dsp:cNvSpPr/>
      </dsp:nvSpPr>
      <dsp:spPr>
        <a:xfrm>
          <a:off x="0" y="2379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Geographic Focus</a:t>
          </a:r>
          <a:endParaRPr lang="en-US" sz="3700" kern="1200" dirty="0"/>
        </a:p>
      </dsp:txBody>
      <dsp:txXfrm>
        <a:off x="76670" y="79049"/>
        <a:ext cx="2643581" cy="1417261"/>
      </dsp:txXfrm>
    </dsp:sp>
    <dsp:sp modelId="{B3BE0ACC-37D2-408B-A089-F804FD596222}">
      <dsp:nvSpPr>
        <dsp:cNvPr id="0" name=""/>
        <dsp:cNvSpPr/>
      </dsp:nvSpPr>
      <dsp:spPr>
        <a:xfrm rot="5400000">
          <a:off x="4654832" y="-49339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Public Companies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Private Companies</a:t>
          </a:r>
          <a:endParaRPr lang="en-US" sz="3100" kern="1200" dirty="0"/>
        </a:p>
      </dsp:txBody>
      <dsp:txXfrm rot="-5400000">
        <a:off x="2796921" y="1869908"/>
        <a:ext cx="4910968" cy="1133809"/>
      </dsp:txXfrm>
    </dsp:sp>
    <dsp:sp modelId="{70909FC2-ECD7-4DB7-97C7-F5F9B858ACE0}">
      <dsp:nvSpPr>
        <dsp:cNvPr id="0" name=""/>
        <dsp:cNvSpPr/>
      </dsp:nvSpPr>
      <dsp:spPr>
        <a:xfrm>
          <a:off x="0" y="1651511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Company Type</a:t>
          </a:r>
          <a:endParaRPr lang="en-US" sz="3700" kern="1200" dirty="0"/>
        </a:p>
      </dsp:txBody>
      <dsp:txXfrm>
        <a:off x="76670" y="1728181"/>
        <a:ext cx="2643581" cy="1417261"/>
      </dsp:txXfrm>
    </dsp:sp>
    <dsp:sp modelId="{F24F058C-398C-488B-B3A9-C1007B0FA988}">
      <dsp:nvSpPr>
        <dsp:cNvPr id="0" name=""/>
        <dsp:cNvSpPr/>
      </dsp:nvSpPr>
      <dsp:spPr>
        <a:xfrm rot="5400000">
          <a:off x="4654832" y="1599792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Known companies to target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Lists of possible options</a:t>
          </a:r>
          <a:endParaRPr lang="en-US" sz="3100" kern="1200" dirty="0"/>
        </a:p>
      </dsp:txBody>
      <dsp:txXfrm rot="-5400000">
        <a:off x="2796921" y="3519039"/>
        <a:ext cx="4910968" cy="1133809"/>
      </dsp:txXfrm>
    </dsp:sp>
    <dsp:sp modelId="{7664DE47-EBD8-4DBC-9ABD-0E61DAAA0408}">
      <dsp:nvSpPr>
        <dsp:cNvPr id="0" name=""/>
        <dsp:cNvSpPr/>
      </dsp:nvSpPr>
      <dsp:spPr>
        <a:xfrm>
          <a:off x="0" y="3300643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Target Companies</a:t>
          </a:r>
          <a:endParaRPr lang="en-US" sz="3700" kern="1200" dirty="0"/>
        </a:p>
      </dsp:txBody>
      <dsp:txXfrm>
        <a:off x="76670" y="3377313"/>
        <a:ext cx="2643581" cy="14172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F41B5-75B2-48AE-80BE-E39AF2A8CEE6}">
      <dsp:nvSpPr>
        <dsp:cNvPr id="0" name=""/>
        <dsp:cNvSpPr/>
      </dsp:nvSpPr>
      <dsp:spPr>
        <a:xfrm rot="5400000">
          <a:off x="4654832" y="-1698471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Actively interviewing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Just getting started</a:t>
          </a:r>
          <a:endParaRPr lang="en-US" sz="3300" kern="1200" dirty="0"/>
        </a:p>
      </dsp:txBody>
      <dsp:txXfrm rot="-5400000">
        <a:off x="2796921" y="220776"/>
        <a:ext cx="4910968" cy="1133809"/>
      </dsp:txXfrm>
    </dsp:sp>
    <dsp:sp modelId="{A6472F01-8DDA-4703-B0C7-37B48144165C}">
      <dsp:nvSpPr>
        <dsp:cNvPr id="0" name=""/>
        <dsp:cNvSpPr/>
      </dsp:nvSpPr>
      <dsp:spPr>
        <a:xfrm>
          <a:off x="0" y="2379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Stage of job search</a:t>
          </a:r>
          <a:endParaRPr lang="en-US" sz="4300" kern="1200" dirty="0"/>
        </a:p>
      </dsp:txBody>
      <dsp:txXfrm>
        <a:off x="76670" y="79049"/>
        <a:ext cx="2643581" cy="1417261"/>
      </dsp:txXfrm>
    </dsp:sp>
    <dsp:sp modelId="{84CD8C02-E5A7-4B1B-8E1C-3E5179C0981A}">
      <dsp:nvSpPr>
        <dsp:cNvPr id="0" name=""/>
        <dsp:cNvSpPr/>
      </dsp:nvSpPr>
      <dsp:spPr>
        <a:xfrm rot="5400000">
          <a:off x="4654832" y="-49339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Undergraduates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Graduates</a:t>
          </a:r>
          <a:endParaRPr lang="en-US" sz="3300" kern="1200" dirty="0"/>
        </a:p>
      </dsp:txBody>
      <dsp:txXfrm rot="-5400000">
        <a:off x="2796921" y="1869908"/>
        <a:ext cx="4910968" cy="1133809"/>
      </dsp:txXfrm>
    </dsp:sp>
    <dsp:sp modelId="{5C40AC5E-8C02-4F33-A119-8921A0F5A2AB}">
      <dsp:nvSpPr>
        <dsp:cNvPr id="0" name=""/>
        <dsp:cNvSpPr/>
      </dsp:nvSpPr>
      <dsp:spPr>
        <a:xfrm>
          <a:off x="0" y="1589928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Student Mix</a:t>
          </a:r>
          <a:endParaRPr lang="en-US" sz="4300" kern="1200" dirty="0"/>
        </a:p>
      </dsp:txBody>
      <dsp:txXfrm>
        <a:off x="76670" y="1666598"/>
        <a:ext cx="2643581" cy="1417261"/>
      </dsp:txXfrm>
    </dsp:sp>
    <dsp:sp modelId="{372AA25A-67C4-40C1-982D-C24AC353C7B6}">
      <dsp:nvSpPr>
        <dsp:cNvPr id="0" name=""/>
        <dsp:cNvSpPr/>
      </dsp:nvSpPr>
      <dsp:spPr>
        <a:xfrm rot="5400000">
          <a:off x="4654832" y="1485490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Full-time jobs / careers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Internships</a:t>
          </a:r>
          <a:endParaRPr lang="en-US" sz="3300" kern="1200" dirty="0"/>
        </a:p>
      </dsp:txBody>
      <dsp:txXfrm rot="-5400000">
        <a:off x="2796921" y="3404737"/>
        <a:ext cx="4910968" cy="1133809"/>
      </dsp:txXfrm>
    </dsp:sp>
    <dsp:sp modelId="{59B4697C-1DCE-4BE4-A091-E7ADA49BDF81}">
      <dsp:nvSpPr>
        <dsp:cNvPr id="0" name=""/>
        <dsp:cNvSpPr/>
      </dsp:nvSpPr>
      <dsp:spPr>
        <a:xfrm>
          <a:off x="0" y="3186272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Job Focus</a:t>
          </a:r>
          <a:endParaRPr lang="en-US" sz="4300" kern="1200" dirty="0"/>
        </a:p>
      </dsp:txBody>
      <dsp:txXfrm>
        <a:off x="76670" y="3262942"/>
        <a:ext cx="2643581" cy="1417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F41B5-75B2-48AE-80BE-E39AF2A8CEE6}">
      <dsp:nvSpPr>
        <dsp:cNvPr id="0" name=""/>
        <dsp:cNvSpPr/>
      </dsp:nvSpPr>
      <dsp:spPr>
        <a:xfrm rot="5400000">
          <a:off x="4654832" y="-1698471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Expert searchers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Never visited our website</a:t>
          </a:r>
          <a:endParaRPr lang="en-US" sz="2400" kern="1200" dirty="0"/>
        </a:p>
      </dsp:txBody>
      <dsp:txXfrm rot="-5400000">
        <a:off x="2796921" y="220776"/>
        <a:ext cx="4910968" cy="1133809"/>
      </dsp:txXfrm>
    </dsp:sp>
    <dsp:sp modelId="{A6472F01-8DDA-4703-B0C7-37B48144165C}">
      <dsp:nvSpPr>
        <dsp:cNvPr id="0" name=""/>
        <dsp:cNvSpPr/>
      </dsp:nvSpPr>
      <dsp:spPr>
        <a:xfrm>
          <a:off x="0" y="2379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Student Ability</a:t>
          </a:r>
          <a:endParaRPr lang="en-US" sz="4300" kern="1200" dirty="0"/>
        </a:p>
      </dsp:txBody>
      <dsp:txXfrm>
        <a:off x="76670" y="79049"/>
        <a:ext cx="2643581" cy="1417261"/>
      </dsp:txXfrm>
    </dsp:sp>
    <dsp:sp modelId="{BEDB906C-DD43-4C01-B144-CBA5DA7D61CA}">
      <dsp:nvSpPr>
        <dsp:cNvPr id="0" name=""/>
        <dsp:cNvSpPr/>
      </dsp:nvSpPr>
      <dsp:spPr>
        <a:xfrm rot="5400000">
          <a:off x="4654832" y="-49339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Accounting, Business Administration, Management, Supply Chain Management</a:t>
          </a:r>
          <a:endParaRPr lang="en-US" sz="2400" kern="1200" dirty="0"/>
        </a:p>
      </dsp:txBody>
      <dsp:txXfrm rot="-5400000">
        <a:off x="2796921" y="1869908"/>
        <a:ext cx="4910968" cy="1133809"/>
      </dsp:txXfrm>
    </dsp:sp>
    <dsp:sp modelId="{6F972677-4288-43B3-A000-29FD3EB3FC37}">
      <dsp:nvSpPr>
        <dsp:cNvPr id="0" name=""/>
        <dsp:cNvSpPr/>
      </dsp:nvSpPr>
      <dsp:spPr>
        <a:xfrm>
          <a:off x="0" y="1651511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Multiple Programs</a:t>
          </a:r>
          <a:endParaRPr lang="en-US" sz="4300" kern="1200" dirty="0"/>
        </a:p>
      </dsp:txBody>
      <dsp:txXfrm>
        <a:off x="76670" y="1728181"/>
        <a:ext cx="2643581" cy="1417261"/>
      </dsp:txXfrm>
    </dsp:sp>
    <dsp:sp modelId="{C9735BEA-E268-4622-A0DE-AEC37DAA6D61}">
      <dsp:nvSpPr>
        <dsp:cNvPr id="0" name=""/>
        <dsp:cNvSpPr/>
      </dsp:nvSpPr>
      <dsp:spPr>
        <a:xfrm rot="5400000">
          <a:off x="4654832" y="1599792"/>
          <a:ext cx="1256481" cy="497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Consumer Products, Consulting, Manufacturing, Real Estate, Retail, Wealth Mgmt., and many more</a:t>
          </a:r>
          <a:endParaRPr lang="en-US" sz="2400" kern="1200" dirty="0"/>
        </a:p>
      </dsp:txBody>
      <dsp:txXfrm rot="-5400000">
        <a:off x="2796921" y="3519039"/>
        <a:ext cx="4910968" cy="1133809"/>
      </dsp:txXfrm>
    </dsp:sp>
    <dsp:sp modelId="{D675909E-399B-4A27-ACFD-B6DDF99C7326}">
      <dsp:nvSpPr>
        <dsp:cNvPr id="0" name=""/>
        <dsp:cNvSpPr/>
      </dsp:nvSpPr>
      <dsp:spPr>
        <a:xfrm>
          <a:off x="0" y="3300643"/>
          <a:ext cx="2796921" cy="15706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Multiple Industries</a:t>
          </a:r>
          <a:endParaRPr lang="en-US" sz="4300" kern="1200" dirty="0"/>
        </a:p>
      </dsp:txBody>
      <dsp:txXfrm>
        <a:off x="76670" y="3377313"/>
        <a:ext cx="2643581" cy="1417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324AE2-1794-504B-AF6B-9EC191C188AB}" type="datetime1">
              <a:rPr lang="en-US" smtClean="0"/>
              <a:t>5/17/2017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78541B7-1C0A-3447-94C4-D07816C8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178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FD07513-4A7E-D44B-9110-8FAC12D76B8E}" type="datetime1">
              <a:rPr lang="en-US" smtClean="0"/>
              <a:t>5/17/2017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F2DB62-D5C4-5F4A-8B1C-FA73A1224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686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28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50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75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2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40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Scheduling:</a:t>
            </a:r>
            <a:r>
              <a:rPr lang="en-US" baseline="0" dirty="0" smtClean="0"/>
              <a:t> Classes, Group Projects, Clubs, Interviews, Case Competitions, and in some cases, Jobs, relationships, and personal lives.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42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23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12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29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699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83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51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64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2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93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99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54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98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932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19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902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42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701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651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605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2DB62-D5C4-5F4A-8B1C-FA73A1224B9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3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563" y="1721555"/>
            <a:ext cx="5958288" cy="1333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000" b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1563" y="3704006"/>
            <a:ext cx="5958288" cy="6351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20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3556" y="0"/>
            <a:ext cx="6858000" cy="6858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7889" y="498646"/>
            <a:ext cx="7768222" cy="60942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8"/>
            <a:ext cx="7768222" cy="487427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200"/>
            </a:lvl1pPr>
            <a:lvl2pPr>
              <a:spcBef>
                <a:spcPts val="0"/>
              </a:spcBef>
              <a:defRPr sz="2800"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 marL="2057400" indent="-228600">
              <a:spcBef>
                <a:spcPts val="0"/>
              </a:spcBef>
              <a:buFont typeface="Wingdings" charset="2"/>
              <a:buChar char="§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535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3556" y="0"/>
            <a:ext cx="6858000" cy="6858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KRESGE LIBRARY SERVICES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1563" y="3704006"/>
            <a:ext cx="5958288" cy="6351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11563" y="1721555"/>
            <a:ext cx="5958288" cy="1333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0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41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0674" y="2046134"/>
            <a:ext cx="3806714" cy="4806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90674" y="2649075"/>
            <a:ext cx="3806714" cy="248934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2649075"/>
            <a:ext cx="3813871" cy="248934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645025" y="2046134"/>
            <a:ext cx="3806714" cy="4806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2FB6E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KRESGE LIBRARY SERVICES</a:t>
            </a:r>
            <a:endParaRPr lang="en-US" dirty="0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87889" y="498646"/>
            <a:ext cx="7768222" cy="609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008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2638" y="1260636"/>
            <a:ext cx="2590800" cy="480926"/>
          </a:xfrm>
        </p:spPr>
        <p:txBody>
          <a:bodyPr anchor="t">
            <a:normAutofit/>
          </a:bodyPr>
          <a:lstStyle>
            <a:lvl1pPr algn="l">
              <a:defRPr sz="1600" b="1">
                <a:solidFill>
                  <a:srgbClr val="2FB6E3"/>
                </a:solidFill>
              </a:defRPr>
            </a:lvl1pPr>
          </a:lstStyle>
          <a:p>
            <a:r>
              <a:rPr lang="en-US" dirty="0" smtClean="0"/>
              <a:t>CLICK TO EDIT THE </a:t>
            </a:r>
            <a:br>
              <a:rPr lang="en-US" dirty="0" smtClean="0"/>
            </a:br>
            <a:r>
              <a:rPr lang="en-US" dirty="0" smtClean="0"/>
              <a:t>MASTER TITLE STYLE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60636"/>
            <a:ext cx="5111750" cy="411932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2635" y="1820271"/>
            <a:ext cx="2590802" cy="21897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1200" dirty="0" smtClean="0"/>
              <a:t>Far </a:t>
            </a:r>
            <a:r>
              <a:rPr lang="en-US" sz="1200" dirty="0" err="1" smtClean="0"/>
              <a:t>far</a:t>
            </a:r>
            <a:r>
              <a:rPr lang="en-US" sz="1200" dirty="0" smtClean="0"/>
              <a:t> away, behind the word mountains, far from the countries </a:t>
            </a:r>
            <a:r>
              <a:rPr lang="en-US" sz="1200" dirty="0" err="1" smtClean="0"/>
              <a:t>Vokalia</a:t>
            </a:r>
            <a:r>
              <a:rPr lang="en-US" sz="1200" dirty="0" smtClean="0"/>
              <a:t> and </a:t>
            </a:r>
            <a:r>
              <a:rPr lang="en-US" sz="1200" dirty="0" err="1" smtClean="0"/>
              <a:t>Consonantia</a:t>
            </a:r>
            <a:r>
              <a:rPr lang="en-US" sz="1200" dirty="0" smtClean="0"/>
              <a:t>, there live the blind texts. Separated they live in Bookmarks grove right at the coast of the Semantics, a large language ocean. A small river named </a:t>
            </a:r>
            <a:r>
              <a:rPr lang="en-US" sz="1200" dirty="0" err="1" smtClean="0"/>
              <a:t>Duden</a:t>
            </a:r>
            <a:r>
              <a:rPr lang="en-US" sz="1200" dirty="0" smtClean="0"/>
              <a:t> flows by their place and supplies it with the necessary regalia. It is a paradise country, in which roasted parts of sentences fly into your mouth.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KRESGE LIBRARY SERVICES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87889" y="498646"/>
            <a:ext cx="7768222" cy="609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91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pattFill prst="wd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993378" y="-625116"/>
            <a:ext cx="5165660" cy="8462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9900" i="0" dirty="0" smtClean="0">
                <a:solidFill>
                  <a:schemeClr val="bg1">
                    <a:lumMod val="85000"/>
                  </a:schemeClr>
                </a:solidFill>
                <a:latin typeface="Georgia"/>
                <a:cs typeface="Georgia"/>
              </a:rPr>
              <a:t>“</a:t>
            </a:r>
          </a:p>
          <a:p>
            <a:pPr algn="ctr">
              <a:lnSpc>
                <a:spcPct val="140000"/>
              </a:lnSpc>
            </a:pPr>
            <a:r>
              <a:rPr lang="en-US" sz="19900" i="0" dirty="0" smtClean="0">
                <a:solidFill>
                  <a:schemeClr val="bg1">
                    <a:lumMod val="85000"/>
                  </a:schemeClr>
                </a:solidFill>
                <a:latin typeface="Georgia"/>
                <a:cs typeface="Georgia"/>
              </a:rPr>
              <a:t>”</a:t>
            </a:r>
            <a:endParaRPr lang="en-US" sz="19900" i="0" dirty="0">
              <a:solidFill>
                <a:schemeClr val="bg1">
                  <a:lumMod val="85000"/>
                </a:schemeClr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1382888"/>
            <a:ext cx="9144000" cy="34431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44304" y="1382887"/>
            <a:ext cx="5659326" cy="3443111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000" b="0" i="1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r>
              <a:rPr lang="en-US" dirty="0" smtClean="0"/>
              <a:t>Click to edit master title style to create a high-impact quotation.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737555" y="4964498"/>
            <a:ext cx="3612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—CLICK TO TYPE ATTRIBUTION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701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pattFill prst="wd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82888"/>
            <a:ext cx="9144000" cy="34431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0" y="1798108"/>
            <a:ext cx="2803761" cy="25575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174823" y="1798108"/>
            <a:ext cx="2803761" cy="25575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6340239" y="1798108"/>
            <a:ext cx="2803761" cy="25575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90674" y="4825999"/>
            <a:ext cx="3806714" cy="4806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798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84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72844" y="612775"/>
            <a:ext cx="7897304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844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51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algn="l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360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38765"/>
            <a:ext cx="9144000" cy="619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n>
                <a:solidFill>
                  <a:srgbClr val="FFFFFF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44" y="6182375"/>
            <a:ext cx="330019" cy="3154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07D427-353C-DD47-9C57-CDC06D4755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844" y="6457426"/>
            <a:ext cx="4284860" cy="36247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KRESGE LIBRARY SERVICES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0674" y="498645"/>
            <a:ext cx="4986411" cy="11108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pic>
        <p:nvPicPr>
          <p:cNvPr id="9" name="Picture 8" descr="MichiganRossHoriz_BY_72dp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86" y="6470371"/>
            <a:ext cx="1694385" cy="166116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690674" y="2045151"/>
            <a:ext cx="7383341" cy="2777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75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53" r:id="rId4"/>
    <p:sldLayoutId id="2147483656" r:id="rId5"/>
    <p:sldLayoutId id="2147483654" r:id="rId6"/>
    <p:sldLayoutId id="2147483667" r:id="rId7"/>
    <p:sldLayoutId id="2147483657" r:id="rId8"/>
    <p:sldLayoutId id="214748366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600" b="1" i="0" kern="1200">
          <a:solidFill>
            <a:srgbClr val="00285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kresgeguides.bus.umich.edu/c.php?g=204290&amp;p=444954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563" y="1721555"/>
            <a:ext cx="8213606" cy="1333637"/>
          </a:xfrm>
        </p:spPr>
        <p:txBody>
          <a:bodyPr/>
          <a:lstStyle/>
          <a:p>
            <a:r>
              <a:rPr lang="en-US" dirty="0"/>
              <a:t>Collaboration beyond the </a:t>
            </a:r>
            <a:r>
              <a:rPr lang="en-US" dirty="0" smtClean="0"/>
              <a:t>classroom: </a:t>
            </a:r>
            <a:br>
              <a:rPr lang="en-US" dirty="0" smtClean="0"/>
            </a:br>
            <a:r>
              <a:rPr lang="en-US" sz="2800" dirty="0" smtClean="0"/>
              <a:t>Connecting with students through Career Services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562" y="3704006"/>
            <a:ext cx="6752129" cy="635127"/>
          </a:xfrm>
        </p:spPr>
        <p:txBody>
          <a:bodyPr>
            <a:normAutofit/>
          </a:bodyPr>
          <a:lstStyle/>
          <a:p>
            <a:r>
              <a:rPr lang="en-US" dirty="0" err="1" smtClean="0"/>
              <a:t>Danguole</a:t>
            </a:r>
            <a:r>
              <a:rPr lang="en-US" dirty="0" smtClean="0"/>
              <a:t> </a:t>
            </a:r>
            <a:r>
              <a:rPr lang="en-US" dirty="0" err="1" smtClean="0"/>
              <a:t>Kviklys</a:t>
            </a:r>
            <a:r>
              <a:rPr lang="en-US" dirty="0" smtClean="0"/>
              <a:t>, Joel Scheuher, Sally </a:t>
            </a:r>
            <a:r>
              <a:rPr lang="en-US" dirty="0" err="1" smtClean="0"/>
              <a:t>Ziph</a:t>
            </a:r>
            <a:endParaRPr lang="en-US" dirty="0" smtClean="0"/>
          </a:p>
          <a:p>
            <a:r>
              <a:rPr lang="en-US" dirty="0" smtClean="0"/>
              <a:t>University of Michigan, Ross School of Business, Kresge Library Services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34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Traditional Career Workshops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0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 Ross School of </a:t>
            </a:r>
            <a:r>
              <a:rPr lang="en-US" dirty="0" smtClean="0"/>
              <a:t>Business</a:t>
            </a:r>
            <a:br>
              <a:rPr lang="en-US" dirty="0" smtClean="0"/>
            </a:br>
            <a:r>
              <a:rPr lang="en-US" dirty="0" err="1" smtClean="0"/>
              <a:t>Kresge</a:t>
            </a:r>
            <a:r>
              <a:rPr lang="en-US" dirty="0" smtClean="0"/>
              <a:t> </a:t>
            </a:r>
            <a:r>
              <a:rPr lang="en-US" dirty="0"/>
              <a:t>Library </a:t>
            </a:r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UM Ross School of Business: 3,300 students</a:t>
            </a:r>
          </a:p>
          <a:p>
            <a:pPr lvl="1"/>
            <a:r>
              <a:rPr lang="en-US" dirty="0"/>
              <a:t>Degrees include: MBA, BBA, MM, PhD, </a:t>
            </a:r>
            <a:r>
              <a:rPr lang="en-US" dirty="0" err="1"/>
              <a:t>ExecMBA</a:t>
            </a:r>
            <a:r>
              <a:rPr lang="en-US" dirty="0" smtClean="0"/>
              <a:t>, Business </a:t>
            </a:r>
            <a:r>
              <a:rPr lang="en-US" dirty="0"/>
              <a:t>Minor, Dual </a:t>
            </a:r>
            <a:r>
              <a:rPr lang="en-US" dirty="0" smtClean="0"/>
              <a:t>Degree</a:t>
            </a:r>
          </a:p>
          <a:p>
            <a:r>
              <a:rPr lang="en-US" dirty="0" smtClean="0"/>
              <a:t>Kresge </a:t>
            </a:r>
            <a:r>
              <a:rPr lang="en-US" dirty="0"/>
              <a:t>Library </a:t>
            </a:r>
            <a:r>
              <a:rPr lang="en-US" dirty="0" smtClean="0"/>
              <a:t>Services</a:t>
            </a:r>
          </a:p>
          <a:p>
            <a:pPr lvl="1"/>
            <a:r>
              <a:rPr lang="en-US" dirty="0" smtClean="0"/>
              <a:t>Eight reference librarians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lectronic </a:t>
            </a:r>
            <a:r>
              <a:rPr lang="en-US" dirty="0"/>
              <a:t>l</a:t>
            </a:r>
            <a:r>
              <a:rPr lang="en-US" dirty="0" smtClean="0"/>
              <a:t>ibrary only</a:t>
            </a:r>
            <a:endParaRPr lang="en-US" dirty="0"/>
          </a:p>
          <a:p>
            <a:pPr lvl="1"/>
            <a:r>
              <a:rPr lang="en-US" dirty="0" smtClean="0"/>
              <a:t>100+ databases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06" y="4177359"/>
            <a:ext cx="4696940" cy="189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Kresge Library Career </a:t>
            </a:r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Offer 50 minute Kresge Library Career Resources </a:t>
            </a:r>
            <a:r>
              <a:rPr lang="en-US" dirty="0" smtClean="0"/>
              <a:t>sessions 6-8x month</a:t>
            </a:r>
          </a:p>
          <a:p>
            <a:pPr lvl="1"/>
            <a:r>
              <a:rPr lang="en-US" dirty="0"/>
              <a:t>Geared toward off-campus job search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Career Resources at </a:t>
            </a:r>
            <a:r>
              <a:rPr lang="en-US" dirty="0" err="1" smtClean="0"/>
              <a:t>Kresge</a:t>
            </a:r>
            <a:r>
              <a:rPr lang="en-US" dirty="0" smtClean="0"/>
              <a:t> Library </a:t>
            </a:r>
            <a:r>
              <a:rPr lang="en-US" dirty="0" err="1"/>
              <a:t>l</a:t>
            </a:r>
            <a:r>
              <a:rPr lang="en-US" dirty="0" err="1" smtClean="0"/>
              <a:t>ibguide</a:t>
            </a:r>
            <a:endParaRPr lang="en-US" dirty="0"/>
          </a:p>
          <a:p>
            <a:pPr lvl="1"/>
            <a:r>
              <a:rPr lang="en-US" dirty="0"/>
              <a:t>Databases include: Vault Campus, </a:t>
            </a:r>
            <a:r>
              <a:rPr lang="en-US" dirty="0" err="1"/>
              <a:t>CareerBeam</a:t>
            </a:r>
            <a:r>
              <a:rPr lang="en-US" dirty="0"/>
              <a:t>, Going Global/USA City Career </a:t>
            </a:r>
            <a:r>
              <a:rPr lang="en-US" dirty="0" smtClean="0"/>
              <a:t>Guides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dirty="0"/>
              <a:t>Follow-up appointments as needed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28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203" y="141876"/>
            <a:ext cx="5771851" cy="60404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0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Challenges to traditional career workshops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86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with Career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8"/>
            <a:ext cx="7768222" cy="4998997"/>
          </a:xfrm>
        </p:spPr>
        <p:txBody>
          <a:bodyPr>
            <a:normAutofit/>
          </a:bodyPr>
          <a:lstStyle/>
          <a:p>
            <a:r>
              <a:rPr lang="en-US" dirty="0" smtClean="0"/>
              <a:t>Scheduling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 smtClean="0"/>
              <a:t>have </a:t>
            </a:r>
            <a:r>
              <a:rPr lang="en-US" dirty="0" smtClean="0"/>
              <a:t>many demands </a:t>
            </a:r>
            <a:r>
              <a:rPr lang="en-US" dirty="0" smtClean="0"/>
              <a:t>on their time</a:t>
            </a:r>
          </a:p>
          <a:p>
            <a:pPr lvl="1"/>
            <a:r>
              <a:rPr lang="en-US" dirty="0" smtClean="0"/>
              <a:t>We scheduled </a:t>
            </a:r>
            <a:r>
              <a:rPr lang="en-US" dirty="0" smtClean="0"/>
              <a:t>several sessions each month at different </a:t>
            </a:r>
            <a:r>
              <a:rPr lang="en-US" dirty="0" smtClean="0"/>
              <a:t>days</a:t>
            </a:r>
            <a:r>
              <a:rPr lang="en-US" dirty="0" smtClean="0"/>
              <a:t>/times, hoping they would come</a:t>
            </a:r>
            <a:endParaRPr lang="en-US" dirty="0" smtClean="0"/>
          </a:p>
          <a:p>
            <a:r>
              <a:rPr lang="en-US" dirty="0" smtClean="0"/>
              <a:t>Marketing</a:t>
            </a:r>
          </a:p>
          <a:p>
            <a:pPr lvl="1"/>
            <a:r>
              <a:rPr lang="en-US" dirty="0" smtClean="0"/>
              <a:t>Library messages </a:t>
            </a:r>
            <a:r>
              <a:rPr lang="en-US" dirty="0" smtClean="0"/>
              <a:t>got lost in the </a:t>
            </a:r>
            <a:r>
              <a:rPr lang="en-US" dirty="0" smtClean="0"/>
              <a:t>email flood</a:t>
            </a:r>
            <a:endParaRPr lang="en-US" dirty="0" smtClean="0"/>
          </a:p>
          <a:p>
            <a:pPr lvl="1"/>
            <a:r>
              <a:rPr lang="en-US" dirty="0" smtClean="0"/>
              <a:t>Library messages were </a:t>
            </a:r>
            <a:r>
              <a:rPr lang="en-US" dirty="0" smtClean="0"/>
              <a:t>assumed to talk about library things – not career stuff</a:t>
            </a:r>
          </a:p>
          <a:p>
            <a:r>
              <a:rPr lang="en-US" dirty="0" smtClean="0"/>
              <a:t>Student Focus</a:t>
            </a:r>
          </a:p>
          <a:p>
            <a:pPr lvl="1"/>
            <a:r>
              <a:rPr lang="en-US" dirty="0" smtClean="0"/>
              <a:t>We </a:t>
            </a:r>
            <a:r>
              <a:rPr lang="en-US" dirty="0"/>
              <a:t>didn't know </a:t>
            </a:r>
            <a:r>
              <a:rPr lang="en-US" dirty="0" smtClean="0"/>
              <a:t>the students’ interest </a:t>
            </a:r>
            <a:r>
              <a:rPr lang="en-US" dirty="0"/>
              <a:t>until </a:t>
            </a:r>
            <a:r>
              <a:rPr lang="en-US" dirty="0" smtClean="0"/>
              <a:t>they attended a workshop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78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Challenges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022018"/>
              </p:ext>
            </p:extLst>
          </p:nvPr>
        </p:nvGraphicFramePr>
        <p:xfrm>
          <a:off x="687388" y="1270000"/>
          <a:ext cx="7769225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89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Challenges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0525602"/>
              </p:ext>
            </p:extLst>
          </p:nvPr>
        </p:nvGraphicFramePr>
        <p:xfrm>
          <a:off x="687388" y="1270000"/>
          <a:ext cx="7769225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Challenges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8478113"/>
              </p:ext>
            </p:extLst>
          </p:nvPr>
        </p:nvGraphicFramePr>
        <p:xfrm>
          <a:off x="687388" y="1270000"/>
          <a:ext cx="7769225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(and sometimes no) attendance</a:t>
            </a:r>
          </a:p>
          <a:p>
            <a:r>
              <a:rPr lang="en-US" dirty="0" smtClean="0"/>
              <a:t>Macro-level presentations</a:t>
            </a:r>
          </a:p>
          <a:p>
            <a:r>
              <a:rPr lang="en-US" dirty="0" smtClean="0"/>
              <a:t>Workshops that were neither </a:t>
            </a:r>
            <a:r>
              <a:rPr lang="en-US" dirty="0" smtClean="0"/>
              <a:t>strategic nor effective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719" y="3374337"/>
            <a:ext cx="4616562" cy="276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4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Job Action Group (JAG) Teams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9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8"/>
            <a:ext cx="5727956" cy="506901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Request from </a:t>
            </a:r>
            <a:r>
              <a:rPr lang="en-US" dirty="0" smtClean="0"/>
              <a:t>Ross Career </a:t>
            </a:r>
            <a:r>
              <a:rPr lang="en-US" dirty="0"/>
              <a:t>Services </a:t>
            </a:r>
            <a:r>
              <a:rPr lang="en-US" dirty="0" smtClean="0"/>
              <a:t>for librarians </a:t>
            </a:r>
            <a:r>
              <a:rPr lang="en-US" dirty="0"/>
              <a:t>to work with </a:t>
            </a:r>
            <a:r>
              <a:rPr lang="en-US" dirty="0" smtClean="0"/>
              <a:t>facilitators </a:t>
            </a:r>
          </a:p>
          <a:p>
            <a:endParaRPr lang="en-US" dirty="0" smtClean="0"/>
          </a:p>
          <a:p>
            <a:r>
              <a:rPr lang="en-US" dirty="0" smtClean="0"/>
              <a:t>Job </a:t>
            </a:r>
            <a:r>
              <a:rPr lang="en-US" dirty="0"/>
              <a:t>Action Groups (</a:t>
            </a:r>
            <a:r>
              <a:rPr lang="en-US" dirty="0" smtClean="0"/>
              <a:t>JAGs)</a:t>
            </a:r>
          </a:p>
          <a:p>
            <a:pPr marL="400050" lvl="1" indent="0">
              <a:buNone/>
            </a:pPr>
            <a:r>
              <a:rPr lang="en-US" dirty="0" smtClean="0"/>
              <a:t>“Our consultants </a:t>
            </a:r>
            <a:r>
              <a:rPr lang="en-US" dirty="0"/>
              <a:t>are looking for a brief review of services/databases available through Kresge (similar to Career Action Days intro) but then more individualized searches depending on the functions/roles of the members of the Job Action Groups who are actively recruiting with a list of target companies. </a:t>
            </a:r>
            <a:r>
              <a:rPr lang="en-US" dirty="0" smtClean="0"/>
              <a:t>“</a:t>
            </a:r>
          </a:p>
          <a:p>
            <a:pPr marL="400050" lvl="1" indent="0">
              <a:buNone/>
            </a:pPr>
            <a:endParaRPr lang="en-US" dirty="0"/>
          </a:p>
          <a:p>
            <a:r>
              <a:rPr lang="en-US" sz="3200" dirty="0" smtClean="0"/>
              <a:t>Includes weekly check-ins until students get jobs</a:t>
            </a:r>
          </a:p>
          <a:p>
            <a:endParaRPr lang="en-US" dirty="0"/>
          </a:p>
          <a:p>
            <a:r>
              <a:rPr lang="en-US" dirty="0" smtClean="0"/>
              <a:t>Marketed </a:t>
            </a:r>
            <a:r>
              <a:rPr lang="en-US" dirty="0"/>
              <a:t>through Career </a:t>
            </a:r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34" y="2349489"/>
            <a:ext cx="1848177" cy="263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4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 Ross Career </a:t>
            </a:r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80158"/>
            <a:ext cx="7768222" cy="4874277"/>
          </a:xfrm>
        </p:spPr>
        <p:txBody>
          <a:bodyPr/>
          <a:lstStyle/>
          <a:p>
            <a:r>
              <a:rPr lang="en-US" dirty="0"/>
              <a:t>The Ross Career Services office includes five full-time career consultants, and six recruiting and outreach </a:t>
            </a:r>
            <a:r>
              <a:rPr lang="en-US" dirty="0" smtClean="0"/>
              <a:t>staff </a:t>
            </a:r>
            <a:endParaRPr lang="en-US" dirty="0"/>
          </a:p>
          <a:p>
            <a:r>
              <a:rPr lang="en-US" dirty="0" smtClean="0"/>
              <a:t>Schedule recruiting season company visits</a:t>
            </a:r>
            <a:endParaRPr lang="en-US" dirty="0"/>
          </a:p>
          <a:p>
            <a:r>
              <a:rPr lang="en-US" dirty="0"/>
              <a:t>Resume and cover letter </a:t>
            </a:r>
            <a:r>
              <a:rPr lang="en-US" dirty="0" smtClean="0"/>
              <a:t>support</a:t>
            </a:r>
            <a:endParaRPr lang="en-US" dirty="0"/>
          </a:p>
          <a:p>
            <a:r>
              <a:rPr lang="en-US" dirty="0"/>
              <a:t>Networking opportunities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156" y="4377466"/>
            <a:ext cx="1982631" cy="1238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583" y="4377466"/>
            <a:ext cx="434340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</a:t>
            </a:r>
            <a:r>
              <a:rPr lang="en-US" dirty="0" smtClean="0"/>
              <a:t>Director on </a:t>
            </a:r>
            <a:r>
              <a:rPr lang="en-US" dirty="0"/>
              <a:t>JAG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“These groups are being formed by Career Services to be a more proactive and collaborative way to connect to students who do not have jobs yet. These are either students who started with the on-campus search—or are in the off-campus search because they are looking for opportunities that do not interview here. </a:t>
            </a:r>
            <a:r>
              <a:rPr lang="en-US" dirty="0" smtClean="0"/>
              <a:t>This </a:t>
            </a:r>
            <a:r>
              <a:rPr lang="en-US" dirty="0"/>
              <a:t>is brand new from Career Services, so it will be new for all of us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10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Librarian’s Role in JAG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Help students create lists of companies to </a:t>
            </a:r>
            <a:r>
              <a:rPr lang="en-US" dirty="0" smtClean="0"/>
              <a:t>target</a:t>
            </a:r>
            <a:endParaRPr lang="en-US" dirty="0"/>
          </a:p>
          <a:p>
            <a:r>
              <a:rPr lang="en-US" dirty="0" smtClean="0"/>
              <a:t>Individualized </a:t>
            </a:r>
            <a:r>
              <a:rPr lang="en-US" dirty="0"/>
              <a:t>off-campus search strategies for specific Job Action Group </a:t>
            </a:r>
            <a:r>
              <a:rPr lang="en-US" dirty="0" smtClean="0"/>
              <a:t>functions/roles</a:t>
            </a:r>
          </a:p>
          <a:p>
            <a:r>
              <a:rPr lang="en-US" dirty="0" smtClean="0"/>
              <a:t>Follow-up appointments </a:t>
            </a:r>
          </a:p>
          <a:p>
            <a:r>
              <a:rPr lang="en-US" dirty="0" smtClean="0"/>
              <a:t>Specialized </a:t>
            </a:r>
            <a:r>
              <a:rPr lang="en-US" dirty="0"/>
              <a:t>pages created for </a:t>
            </a:r>
            <a:r>
              <a:rPr lang="en-US" dirty="0" smtClean="0"/>
              <a:t>Career Resources </a:t>
            </a:r>
            <a:r>
              <a:rPr lang="en-US" dirty="0" err="1" smtClean="0"/>
              <a:t>libguide</a:t>
            </a:r>
            <a:endParaRPr lang="en-US" dirty="0"/>
          </a:p>
          <a:p>
            <a:pPr lvl="1"/>
            <a:r>
              <a:rPr lang="en-US" dirty="0"/>
              <a:t>MSCM group</a:t>
            </a:r>
          </a:p>
          <a:p>
            <a:pPr lvl="1"/>
            <a:r>
              <a:rPr lang="en-US" dirty="0"/>
              <a:t>MACC group</a:t>
            </a:r>
          </a:p>
          <a:p>
            <a:pPr lvl="1"/>
            <a:r>
              <a:rPr lang="en-US" dirty="0"/>
              <a:t>MBA2 group</a:t>
            </a:r>
          </a:p>
          <a:p>
            <a:pPr lvl="1"/>
            <a:r>
              <a:rPr lang="en-US" dirty="0"/>
              <a:t>Tech + Entrepreneurship group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112" y="4023114"/>
            <a:ext cx="2015807" cy="201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4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JAG Guide Example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Supply Chain Employment JAG 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idx="4294967295"/>
          </p:nvPr>
        </p:nvSpPr>
        <p:spPr>
          <a:xfrm>
            <a:off x="612635" y="1251857"/>
            <a:ext cx="2590802" cy="4550825"/>
          </a:xfrm>
          <a:prstGeom prst="rect">
            <a:avLst/>
          </a:prstGeom>
        </p:spPr>
        <p:txBody>
          <a:bodyPr/>
          <a:lstStyle/>
          <a:p>
            <a:r>
              <a:rPr lang="en-US" sz="1800" dirty="0" smtClean="0"/>
              <a:t>Encourage </a:t>
            </a:r>
            <a:r>
              <a:rPr lang="en-US" sz="1800" dirty="0"/>
              <a:t>students to reach out into the world and explore employment possibilities in a wide range of business sectors</a:t>
            </a:r>
          </a:p>
          <a:p>
            <a:r>
              <a:rPr lang="en-US" sz="1800" dirty="0"/>
              <a:t>Expand career options beyond Amazon, Boeing or the top </a:t>
            </a:r>
            <a:r>
              <a:rPr lang="en-US" sz="1800" dirty="0" smtClean="0"/>
              <a:t>consultancies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</a:t>
            </a:r>
            <a:r>
              <a:rPr lang="en-US" sz="1200" dirty="0" smtClean="0">
                <a:hlinkClick r:id="rId3"/>
              </a:rPr>
              <a:t>kresgeguides.bus.umich.edu/c.php?g=204290&amp;p=4449545</a:t>
            </a:r>
            <a:endParaRPr lang="en-US" sz="1200" dirty="0" smtClean="0"/>
          </a:p>
          <a:p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956" y="1324612"/>
            <a:ext cx="5536909" cy="440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Supply Chain </a:t>
            </a:r>
            <a:r>
              <a:rPr lang="en-US" dirty="0" smtClean="0"/>
              <a:t>Employment </a:t>
            </a:r>
            <a:r>
              <a:rPr lang="en-US" dirty="0"/>
              <a:t>JAG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7"/>
            <a:ext cx="7768222" cy="45903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Objective:  Identifying career and job opportunities</a:t>
            </a:r>
          </a:p>
          <a:p>
            <a:endParaRPr lang="en-US" dirty="0" smtClean="0"/>
          </a:p>
          <a:p>
            <a:r>
              <a:rPr lang="en-US" dirty="0" smtClean="0"/>
              <a:t>Use </a:t>
            </a:r>
            <a:r>
              <a:rPr lang="en-US" dirty="0"/>
              <a:t>rankings to investigate employment opportunities with the world’s leading companies in a wide range of sectors.  Identify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Companies </a:t>
            </a:r>
            <a:r>
              <a:rPr lang="en-US" dirty="0"/>
              <a:t>with highly ranked supply chain operations</a:t>
            </a:r>
          </a:p>
          <a:p>
            <a:pPr lvl="1"/>
            <a:r>
              <a:rPr lang="en-US" dirty="0"/>
              <a:t>Large industrial or retail companies who frequently have complex supply chains</a:t>
            </a:r>
          </a:p>
          <a:p>
            <a:pPr lvl="1"/>
            <a:r>
              <a:rPr lang="en-US" dirty="0"/>
              <a:t>Growth industries and companies who offer new opportunities</a:t>
            </a:r>
          </a:p>
          <a:p>
            <a:pPr lvl="1"/>
            <a:r>
              <a:rPr lang="en-US" dirty="0"/>
              <a:t>Best companies to work </a:t>
            </a:r>
            <a:r>
              <a:rPr lang="en-US" dirty="0" smtClean="0"/>
              <a:t>for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Provide basic job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63" y="5479773"/>
            <a:ext cx="7101262" cy="57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Next </a:t>
            </a:r>
            <a:r>
              <a:rPr lang="en-US" dirty="0" smtClean="0"/>
              <a:t>Steps and Outcomes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4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/>
              <a:t>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8"/>
            <a:ext cx="7768222" cy="2143762"/>
          </a:xfrm>
        </p:spPr>
        <p:txBody>
          <a:bodyPr>
            <a:normAutofit/>
          </a:bodyPr>
          <a:lstStyle/>
          <a:p>
            <a:r>
              <a:rPr lang="en-US" dirty="0" smtClean="0"/>
              <a:t>Create additional JAG guides</a:t>
            </a:r>
          </a:p>
          <a:p>
            <a:pPr lvl="1"/>
            <a:r>
              <a:rPr lang="en-US" dirty="0" smtClean="0"/>
              <a:t>Include similar info found in MSCM guide</a:t>
            </a:r>
          </a:p>
          <a:p>
            <a:pPr lvl="2"/>
            <a:r>
              <a:rPr lang="en-US" dirty="0" smtClean="0"/>
              <a:t>Vault Guides</a:t>
            </a:r>
          </a:p>
          <a:p>
            <a:pPr lvl="2"/>
            <a:r>
              <a:rPr lang="en-US" dirty="0" smtClean="0"/>
              <a:t>Salary surveys</a:t>
            </a:r>
          </a:p>
          <a:p>
            <a:pPr lvl="2"/>
            <a:r>
              <a:rPr lang="en-US" dirty="0" smtClean="0"/>
              <a:t>Top companies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3688811"/>
            <a:ext cx="8270979" cy="16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Exploit other collaboration opportunities</a:t>
            </a:r>
            <a:endParaRPr lang="en-US" dirty="0"/>
          </a:p>
          <a:p>
            <a:pPr lvl="1"/>
            <a:r>
              <a:rPr lang="en-US" dirty="0"/>
              <a:t>Interaction with other </a:t>
            </a:r>
            <a:r>
              <a:rPr lang="en-US" dirty="0" smtClean="0"/>
              <a:t>staff departments </a:t>
            </a:r>
            <a:r>
              <a:rPr lang="en-US" dirty="0"/>
              <a:t>was traditionally </a:t>
            </a:r>
            <a:r>
              <a:rPr lang="en-US" dirty="0" smtClean="0"/>
              <a:t>difficult (silos)</a:t>
            </a:r>
            <a:endParaRPr lang="en-US" dirty="0"/>
          </a:p>
          <a:p>
            <a:pPr lvl="1"/>
            <a:r>
              <a:rPr lang="en-US" dirty="0" smtClean="0"/>
              <a:t>Renovations </a:t>
            </a:r>
            <a:r>
              <a:rPr lang="en-US" dirty="0"/>
              <a:t>forced us into temporary </a:t>
            </a:r>
            <a:r>
              <a:rPr lang="en-US" dirty="0" smtClean="0"/>
              <a:t>quarters with other departments</a:t>
            </a:r>
          </a:p>
          <a:p>
            <a:pPr lvl="2"/>
            <a:r>
              <a:rPr lang="en-US" dirty="0" smtClean="0"/>
              <a:t>Learned about their needs</a:t>
            </a:r>
          </a:p>
          <a:p>
            <a:pPr lvl="1"/>
            <a:r>
              <a:rPr lang="en-US" dirty="0" smtClean="0"/>
              <a:t>Our newly renovated space put us close to even more departments</a:t>
            </a:r>
            <a:endParaRPr lang="en-US" dirty="0"/>
          </a:p>
          <a:p>
            <a:pPr lvl="1"/>
            <a:r>
              <a:rPr lang="en-US" dirty="0" smtClean="0"/>
              <a:t>This interaction inspires ideas and opportunities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9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14" y="305096"/>
            <a:ext cx="4134108" cy="2756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40" y="3198693"/>
            <a:ext cx="4138150" cy="27635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14" y="3198693"/>
            <a:ext cx="4138150" cy="27560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41" y="305096"/>
            <a:ext cx="4138150" cy="275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7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/>
              <a:t>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Approach groups with </a:t>
            </a:r>
            <a:r>
              <a:rPr lang="en-US" dirty="0"/>
              <a:t>c</a:t>
            </a:r>
            <a:r>
              <a:rPr lang="en-US" dirty="0" smtClean="0"/>
              <a:t>ollaboration potential</a:t>
            </a:r>
          </a:p>
          <a:p>
            <a:pPr lvl="1"/>
            <a:r>
              <a:rPr lang="en-US" dirty="0" smtClean="0"/>
              <a:t>Marketing </a:t>
            </a:r>
            <a:r>
              <a:rPr lang="en-US" dirty="0"/>
              <a:t>and </a:t>
            </a:r>
            <a:r>
              <a:rPr lang="en-US" dirty="0" smtClean="0"/>
              <a:t>Communications</a:t>
            </a:r>
          </a:p>
          <a:p>
            <a:pPr lvl="2"/>
            <a:r>
              <a:rPr lang="en-US" dirty="0" smtClean="0"/>
              <a:t>Leverage </a:t>
            </a:r>
            <a:r>
              <a:rPr lang="en-US" dirty="0" err="1" smtClean="0"/>
              <a:t>MarCom</a:t>
            </a:r>
            <a:r>
              <a:rPr lang="en-US" dirty="0" smtClean="0"/>
              <a:t> expertise to advertise other library services</a:t>
            </a:r>
          </a:p>
          <a:p>
            <a:pPr lvl="2"/>
            <a:r>
              <a:rPr lang="en-US" dirty="0" smtClean="0"/>
              <a:t>Create consistent branding with Ross School</a:t>
            </a:r>
            <a:endParaRPr lang="en-US" dirty="0"/>
          </a:p>
          <a:p>
            <a:pPr lvl="1"/>
            <a:r>
              <a:rPr lang="en-US" dirty="0"/>
              <a:t>Human Resources</a:t>
            </a:r>
          </a:p>
          <a:p>
            <a:pPr lvl="2"/>
            <a:r>
              <a:rPr lang="en-US" dirty="0"/>
              <a:t>Assist search committees with background information on candidates for top </a:t>
            </a:r>
            <a:r>
              <a:rPr lang="en-US" dirty="0" smtClean="0"/>
              <a:t>positions</a:t>
            </a:r>
          </a:p>
          <a:p>
            <a:pPr lvl="1"/>
            <a:r>
              <a:rPr lang="en-US" dirty="0" smtClean="0"/>
              <a:t>Development</a:t>
            </a:r>
          </a:p>
          <a:p>
            <a:pPr lvl="2"/>
            <a:r>
              <a:rPr lang="en-US" dirty="0" smtClean="0"/>
              <a:t>Identify potential donors and their stories</a:t>
            </a:r>
            <a:endParaRPr lang="en-US" dirty="0"/>
          </a:p>
          <a:p>
            <a:pPr lvl="1"/>
            <a:r>
              <a:rPr lang="en-US" dirty="0" smtClean="0"/>
              <a:t>Undergraduate Programs, IT</a:t>
            </a:r>
            <a:r>
              <a:rPr lang="en-US" dirty="0"/>
              <a:t>, </a:t>
            </a:r>
            <a:r>
              <a:rPr lang="en-US" dirty="0" smtClean="0"/>
              <a:t>Faculty Support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35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8"/>
            <a:ext cx="7768222" cy="4990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Scheduling</a:t>
            </a:r>
          </a:p>
          <a:p>
            <a:pPr lvl="1"/>
            <a:r>
              <a:rPr lang="en-US" dirty="0" smtClean="0"/>
              <a:t>Ross Career Services manages the meetings</a:t>
            </a:r>
          </a:p>
          <a:p>
            <a:pPr lvl="1"/>
            <a:r>
              <a:rPr lang="en-US" dirty="0" smtClean="0"/>
              <a:t>Librarian attends a session at key points</a:t>
            </a:r>
          </a:p>
          <a:p>
            <a:r>
              <a:rPr lang="en-US" dirty="0" smtClean="0"/>
              <a:t>Marketing</a:t>
            </a:r>
          </a:p>
          <a:p>
            <a:pPr lvl="1"/>
            <a:r>
              <a:rPr lang="en-US" dirty="0" smtClean="0"/>
              <a:t>Social media and email communications are sent through school channels, not our own</a:t>
            </a:r>
          </a:p>
          <a:p>
            <a:pPr lvl="2"/>
            <a:r>
              <a:rPr lang="en-US" dirty="0" smtClean="0"/>
              <a:t>Students get fewer communications</a:t>
            </a:r>
          </a:p>
          <a:p>
            <a:pPr lvl="2"/>
            <a:r>
              <a:rPr lang="en-US" dirty="0" smtClean="0"/>
              <a:t>Library gets greater exposure to a wider audience</a:t>
            </a:r>
          </a:p>
          <a:p>
            <a:pPr lvl="1"/>
            <a:r>
              <a:rPr lang="en-US" smtClean="0"/>
              <a:t>JAG team communications </a:t>
            </a:r>
            <a:r>
              <a:rPr lang="en-US" dirty="0" smtClean="0"/>
              <a:t>are sent by Ross Career Services</a:t>
            </a:r>
          </a:p>
          <a:p>
            <a:r>
              <a:rPr lang="en-US" dirty="0" smtClean="0"/>
              <a:t>Student Focus</a:t>
            </a:r>
          </a:p>
          <a:p>
            <a:pPr lvl="1"/>
            <a:r>
              <a:rPr lang="en-US" dirty="0" smtClean="0"/>
              <a:t>Presentations are strategic and highly relevant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60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Visibility of </a:t>
            </a:r>
            <a:r>
              <a:rPr lang="en-US" dirty="0" smtClean="0"/>
              <a:t>online library raised</a:t>
            </a:r>
          </a:p>
          <a:p>
            <a:pPr lvl="1"/>
            <a:r>
              <a:rPr lang="en-US" dirty="0" smtClean="0"/>
              <a:t>Virtual services highlighted now that library has no physical collection</a:t>
            </a:r>
            <a:endParaRPr lang="en-US" dirty="0"/>
          </a:p>
          <a:p>
            <a:r>
              <a:rPr lang="en-US" dirty="0"/>
              <a:t>Streamline </a:t>
            </a:r>
            <a:r>
              <a:rPr lang="en-US" dirty="0" smtClean="0"/>
              <a:t>services</a:t>
            </a:r>
          </a:p>
          <a:p>
            <a:pPr lvl="1"/>
            <a:r>
              <a:rPr lang="en-US" dirty="0" smtClean="0"/>
              <a:t>Discontinue </a:t>
            </a:r>
            <a:r>
              <a:rPr lang="en-US" dirty="0"/>
              <a:t>the </a:t>
            </a:r>
            <a:r>
              <a:rPr lang="en-US" dirty="0" smtClean="0"/>
              <a:t>traditional workshops </a:t>
            </a:r>
            <a:r>
              <a:rPr lang="en-US" dirty="0"/>
              <a:t>in favor of </a:t>
            </a:r>
            <a:r>
              <a:rPr lang="en-US" dirty="0" smtClean="0"/>
              <a:t>Job Action Group </a:t>
            </a:r>
            <a:r>
              <a:rPr lang="en-US" dirty="0" smtClean="0"/>
              <a:t>support </a:t>
            </a:r>
            <a:r>
              <a:rPr lang="en-US" dirty="0" smtClean="0"/>
              <a:t>(Fall </a:t>
            </a:r>
            <a:r>
              <a:rPr lang="en-US" dirty="0"/>
              <a:t>term</a:t>
            </a:r>
            <a:r>
              <a:rPr lang="en-US" dirty="0" smtClean="0"/>
              <a:t>)</a:t>
            </a:r>
          </a:p>
          <a:p>
            <a:r>
              <a:rPr lang="en-US" dirty="0" smtClean="0"/>
              <a:t>Get to know students</a:t>
            </a:r>
          </a:p>
          <a:p>
            <a:pPr lvl="1"/>
            <a:r>
              <a:rPr lang="en-US" dirty="0" smtClean="0"/>
              <a:t>Watch them get jobs!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04" y="4102634"/>
            <a:ext cx="3697316" cy="207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9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889" y="1269998"/>
            <a:ext cx="5408111" cy="5039362"/>
          </a:xfrm>
        </p:spPr>
        <p:txBody>
          <a:bodyPr>
            <a:normAutofit/>
          </a:bodyPr>
          <a:lstStyle/>
          <a:p>
            <a:r>
              <a:rPr lang="en-US" b="1" dirty="0" smtClean="0"/>
              <a:t>Be opportunistic</a:t>
            </a:r>
          </a:p>
          <a:p>
            <a:pPr lvl="1"/>
            <a:r>
              <a:rPr lang="en-US" dirty="0" smtClean="0"/>
              <a:t>Seek </a:t>
            </a:r>
            <a:r>
              <a:rPr lang="en-US" dirty="0" smtClean="0"/>
              <a:t>collaboration with </a:t>
            </a:r>
            <a:r>
              <a:rPr lang="en-US" dirty="0" smtClean="0"/>
              <a:t>groups </a:t>
            </a:r>
            <a:r>
              <a:rPr lang="en-US" dirty="0" smtClean="0"/>
              <a:t>that are win-win</a:t>
            </a:r>
          </a:p>
          <a:p>
            <a:pPr lvl="1"/>
            <a:r>
              <a:rPr lang="en-US" dirty="0" smtClean="0"/>
              <a:t>Exploit </a:t>
            </a:r>
            <a:r>
              <a:rPr lang="en-US" dirty="0"/>
              <a:t>the expertise of others</a:t>
            </a:r>
          </a:p>
          <a:p>
            <a:pPr lvl="1"/>
            <a:r>
              <a:rPr lang="en-US" dirty="0" smtClean="0"/>
              <a:t>Don’t be afraid to ask for something in return</a:t>
            </a:r>
          </a:p>
          <a:p>
            <a:r>
              <a:rPr lang="en-US" b="1" dirty="0" smtClean="0"/>
              <a:t>Show initiative</a:t>
            </a:r>
          </a:p>
          <a:p>
            <a:pPr lvl="1"/>
            <a:r>
              <a:rPr lang="en-US" dirty="0" smtClean="0"/>
              <a:t>Approach other </a:t>
            </a:r>
            <a:r>
              <a:rPr lang="en-US" dirty="0"/>
              <a:t>groups </a:t>
            </a:r>
            <a:r>
              <a:rPr lang="en-US" dirty="0" smtClean="0"/>
              <a:t>politely (in </a:t>
            </a:r>
            <a:r>
              <a:rPr lang="en-US" dirty="0" smtClean="0"/>
              <a:t>person if possible) </a:t>
            </a:r>
          </a:p>
          <a:p>
            <a:pPr lvl="1"/>
            <a:r>
              <a:rPr lang="en-US" dirty="0" smtClean="0"/>
              <a:t>Listen to their issues</a:t>
            </a:r>
            <a:endParaRPr lang="en-US" dirty="0" smtClean="0"/>
          </a:p>
          <a:p>
            <a:pPr lvl="1"/>
            <a:r>
              <a:rPr lang="en-US" dirty="0" smtClean="0"/>
              <a:t>Offer solutions that help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07D427-353C-DD47-9C57-CDC06D475577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045" y="1998662"/>
            <a:ext cx="2628900" cy="258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563" y="1721555"/>
            <a:ext cx="8213606" cy="1333637"/>
          </a:xfrm>
        </p:spPr>
        <p:txBody>
          <a:bodyPr/>
          <a:lstStyle/>
          <a:p>
            <a:r>
              <a:rPr lang="en-US" dirty="0"/>
              <a:t>Collaboration beyond the </a:t>
            </a:r>
            <a:r>
              <a:rPr lang="en-US" dirty="0" smtClean="0"/>
              <a:t>classroom: </a:t>
            </a:r>
            <a:br>
              <a:rPr lang="en-US" dirty="0" smtClean="0"/>
            </a:br>
            <a:r>
              <a:rPr lang="en-US" sz="2800" dirty="0" smtClean="0"/>
              <a:t>Connecting with students through Career Services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562" y="3704006"/>
            <a:ext cx="6752129" cy="635127"/>
          </a:xfrm>
        </p:spPr>
        <p:txBody>
          <a:bodyPr>
            <a:normAutofit/>
          </a:bodyPr>
          <a:lstStyle/>
          <a:p>
            <a:r>
              <a:rPr lang="en-US" dirty="0" err="1" smtClean="0"/>
              <a:t>Danguole</a:t>
            </a:r>
            <a:r>
              <a:rPr lang="en-US" dirty="0" smtClean="0"/>
              <a:t> </a:t>
            </a:r>
            <a:r>
              <a:rPr lang="en-US" dirty="0" err="1" smtClean="0"/>
              <a:t>Kviklys</a:t>
            </a:r>
            <a:r>
              <a:rPr lang="en-US" dirty="0" smtClean="0"/>
              <a:t>, Joel Scheuher, Sally </a:t>
            </a:r>
            <a:r>
              <a:rPr lang="en-US" dirty="0" err="1" smtClean="0"/>
              <a:t>Ziph</a:t>
            </a:r>
            <a:endParaRPr lang="en-US" dirty="0" smtClean="0"/>
          </a:p>
          <a:p>
            <a:r>
              <a:rPr lang="en-US" dirty="0" smtClean="0"/>
              <a:t>University of Michigan, Ross School of Business, Kresge Library Services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8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higanRoss-pptTemplate-White">
  <a:themeElements>
    <a:clrScheme name="Custom 17">
      <a:dk1>
        <a:srgbClr val="464646"/>
      </a:dk1>
      <a:lt1>
        <a:sysClr val="window" lastClr="FFFFFF"/>
      </a:lt1>
      <a:dk2>
        <a:srgbClr val="505050"/>
      </a:dk2>
      <a:lt2>
        <a:srgbClr val="EEECE1"/>
      </a:lt2>
      <a:accent1>
        <a:srgbClr val="002856"/>
      </a:accent1>
      <a:accent2>
        <a:srgbClr val="FFCB05"/>
      </a:accent2>
      <a:accent3>
        <a:srgbClr val="2FB6E3"/>
      </a:accent3>
      <a:accent4>
        <a:srgbClr val="0D57AA"/>
      </a:accent4>
      <a:accent5>
        <a:srgbClr val="DE642D"/>
      </a:accent5>
      <a:accent6>
        <a:srgbClr val="ECBC09"/>
      </a:accent6>
      <a:hlink>
        <a:srgbClr val="142F56"/>
      </a:hlink>
      <a:folHlink>
        <a:srgbClr val="32323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oss- Kresge Library Services.potx" id="{027F827E-B27D-400E-A734-FFCE6616451C}" vid="{A5BCCBE4-D4BD-4A32-887E-2D4B5F0DDF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Ross- Kresge Library Services</Template>
  <TotalTime>2210</TotalTime>
  <Words>1068</Words>
  <Application>Microsoft Office PowerPoint</Application>
  <PresentationFormat>On-screen Show (4:3)</PresentationFormat>
  <Paragraphs>229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Georgia</vt:lpstr>
      <vt:lpstr>Wingdings</vt:lpstr>
      <vt:lpstr>MichiganRoss-pptTemplate-White</vt:lpstr>
      <vt:lpstr>Collaboration beyond the classroom:  Connecting with students through Career Services</vt:lpstr>
      <vt:lpstr>Traditional Career Workshops</vt:lpstr>
      <vt:lpstr>UM Ross School of Business Kresge Library Services</vt:lpstr>
      <vt:lpstr>Kresge Library Career Resources</vt:lpstr>
      <vt:lpstr>PowerPoint Presentation</vt:lpstr>
      <vt:lpstr>Challenges to traditional career workshops</vt:lpstr>
      <vt:lpstr>Challenges with Career Workshops</vt:lpstr>
      <vt:lpstr>Workshop Challenges</vt:lpstr>
      <vt:lpstr>Workshop Challenges</vt:lpstr>
      <vt:lpstr>Workshop Challenges</vt:lpstr>
      <vt:lpstr>Results?</vt:lpstr>
      <vt:lpstr>Job Action Group (JAG) Teams</vt:lpstr>
      <vt:lpstr>Collaboration Opportunity</vt:lpstr>
      <vt:lpstr>UM Ross Career Services</vt:lpstr>
      <vt:lpstr>Library Director on JAG Groups</vt:lpstr>
      <vt:lpstr>Librarian’s Role in JAG Groups</vt:lpstr>
      <vt:lpstr>JAG Guide Example</vt:lpstr>
      <vt:lpstr>Supply Chain Employment JAG Guide</vt:lpstr>
      <vt:lpstr>Supply Chain Employment JAG Guide</vt:lpstr>
      <vt:lpstr>Next Steps and Outcomes</vt:lpstr>
      <vt:lpstr>Next Steps</vt:lpstr>
      <vt:lpstr>Next Steps</vt:lpstr>
      <vt:lpstr>PowerPoint Presentation</vt:lpstr>
      <vt:lpstr>Next Steps</vt:lpstr>
      <vt:lpstr>Outcomes</vt:lpstr>
      <vt:lpstr>Outcomes</vt:lpstr>
      <vt:lpstr>Takeaways</vt:lpstr>
      <vt:lpstr>Collaboration beyond the classroom:  Connecting with students through Career Services</vt:lpstr>
    </vt:vector>
  </TitlesOfParts>
  <Company>Michigan Ross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beyond the classroom</dc:title>
  <dc:creator>Joel Scheuher</dc:creator>
  <cp:lastModifiedBy>Joel Scheuher</cp:lastModifiedBy>
  <cp:revision>106</cp:revision>
  <cp:lastPrinted>2017-05-11T21:21:04Z</cp:lastPrinted>
  <dcterms:created xsi:type="dcterms:W3CDTF">2017-04-26T20:40:45Z</dcterms:created>
  <dcterms:modified xsi:type="dcterms:W3CDTF">2017-05-17T14:55:01Z</dcterms:modified>
</cp:coreProperties>
</file>