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7" r:id="rId3"/>
    <p:sldId id="283" r:id="rId4"/>
    <p:sldId id="279" r:id="rId5"/>
    <p:sldId id="280" r:id="rId6"/>
    <p:sldId id="284" r:id="rId7"/>
    <p:sldId id="275" r:id="rId8"/>
    <p:sldId id="276" r:id="rId9"/>
    <p:sldId id="277" r:id="rId10"/>
    <p:sldId id="278" r:id="rId11"/>
    <p:sldId id="285" r:id="rId12"/>
    <p:sldId id="269" r:id="rId13"/>
    <p:sldId id="270" r:id="rId14"/>
    <p:sldId id="271" r:id="rId15"/>
    <p:sldId id="272" r:id="rId16"/>
    <p:sldId id="273" r:id="rId17"/>
    <p:sldId id="274" r:id="rId18"/>
    <p:sldId id="286" r:id="rId19"/>
    <p:sldId id="287" r:id="rId20"/>
    <p:sldId id="282" r:id="rId21"/>
    <p:sldId id="268" r:id="rId22"/>
    <p:sldId id="281" r:id="rId23"/>
    <p:sldId id="290" r:id="rId24"/>
    <p:sldId id="288" r:id="rId25"/>
    <p:sldId id="289" r:id="rId26"/>
    <p:sldId id="263" r:id="rId27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8C9DA9"/>
    <a:srgbClr val="ADB5B7"/>
    <a:srgbClr val="ABACAE"/>
    <a:srgbClr val="95A7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288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663CBD50-D127-40B7-9227-BAF38A9EF5EB}" type="datetimeFigureOut">
              <a:rPr lang="en-US" smtClean="0"/>
              <a:t>10/27/2017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0DE335FD-2859-4785-B59F-1819FBA56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6751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8A3D9D0F-AB2A-47EF-87BD-044F36E2C023}" type="datetimeFigureOut">
              <a:rPr lang="en-US" smtClean="0"/>
              <a:t>10/27/2017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5E518E73-337E-4354-AFAC-E5F7DF27B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765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3455" y="1041400"/>
            <a:ext cx="9942163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3455" y="3573903"/>
            <a:ext cx="9942163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Charleston 2017 - Critical Business Collections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923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582" y="365125"/>
            <a:ext cx="9924686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6582" y="1825625"/>
            <a:ext cx="9924686" cy="4351338"/>
          </a:xfrm>
          <a:effectLst/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35530" y="6356350"/>
            <a:ext cx="7185578" cy="365125"/>
          </a:xfrm>
        </p:spPr>
        <p:txBody>
          <a:bodyPr/>
          <a:lstStyle>
            <a:lvl1pPr>
              <a:defRPr sz="1600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Charleston 2017 - Critical Business Collections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75852" y="6356350"/>
            <a:ext cx="577947" cy="365125"/>
          </a:xfrm>
        </p:spPr>
        <p:txBody>
          <a:bodyPr/>
          <a:lstStyle>
            <a:lvl1pPr>
              <a:defRPr sz="1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0208D10-32F4-4826-9563-0B7F16C023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58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055" y="365125"/>
            <a:ext cx="10230327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7055" y="1822450"/>
            <a:ext cx="4975232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35530" y="6356350"/>
            <a:ext cx="7185578" cy="365125"/>
          </a:xfrm>
        </p:spPr>
        <p:txBody>
          <a:bodyPr/>
          <a:lstStyle>
            <a:lvl1pPr>
              <a:defRPr sz="1600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Charleston 2017 - Critical Business Collections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75852" y="6356350"/>
            <a:ext cx="577947" cy="365125"/>
          </a:xfrm>
        </p:spPr>
        <p:txBody>
          <a:bodyPr/>
          <a:lstStyle>
            <a:lvl1pPr>
              <a:defRPr sz="1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0208D10-32F4-4826-9563-0B7F16C023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6659418" y="1825625"/>
            <a:ext cx="5057963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848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alphaModFix amt="1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03926" y="365125"/>
            <a:ext cx="994987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3926" y="1825625"/>
            <a:ext cx="994987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Charleston 2017 - Critical Business Collections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08D10-32F4-4826-9563-0B7F16C023E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5356"/>
            <a:ext cx="1533378" cy="5481607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718094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la.org/acrl/publications/keeping_up_with/critlib" TargetMode="External"/><Relationship Id="rId2" Type="http://schemas.openxmlformats.org/officeDocument/2006/relationships/hyperlink" Target="http://connect.ala.org/node/166009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02190" y="299278"/>
            <a:ext cx="10133427" cy="1515454"/>
          </a:xfrm>
        </p:spPr>
        <p:txBody>
          <a:bodyPr>
            <a:normAutofit/>
          </a:bodyPr>
          <a:lstStyle/>
          <a:p>
            <a:r>
              <a:rPr lang="en-US" sz="4800" b="1" dirty="0"/>
              <a:t>Critical business collections: Examining key issues using a social justice lens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6935" y="2588455"/>
            <a:ext cx="9978683" cy="3865354"/>
          </a:xfrm>
        </p:spPr>
        <p:txBody>
          <a:bodyPr>
            <a:normAutofit lnSpcReduction="10000"/>
          </a:bodyPr>
          <a:lstStyle/>
          <a:p>
            <a:r>
              <a:rPr lang="en-US" sz="3600" dirty="0"/>
              <a:t>Heather Howard, Purdue University Libraries</a:t>
            </a:r>
          </a:p>
          <a:p>
            <a:r>
              <a:rPr lang="en-US" sz="3600" dirty="0"/>
              <a:t>Katharine Macy, IUPUI</a:t>
            </a:r>
          </a:p>
          <a:p>
            <a:r>
              <a:rPr lang="en-US" sz="3600" dirty="0"/>
              <a:t>Corey Seeman, University of Michigan</a:t>
            </a:r>
          </a:p>
          <a:p>
            <a:r>
              <a:rPr lang="en-US" sz="3600" dirty="0"/>
              <a:t>Alyson </a:t>
            </a:r>
            <a:r>
              <a:rPr lang="en-US" sz="3600" dirty="0" err="1"/>
              <a:t>Vaalar</a:t>
            </a:r>
            <a:r>
              <a:rPr lang="en-US" sz="3600" dirty="0"/>
              <a:t>, Texas A&amp;M</a:t>
            </a:r>
          </a:p>
          <a:p>
            <a:br>
              <a:rPr lang="en-US" dirty="0"/>
            </a:br>
            <a:r>
              <a:rPr lang="en-US" sz="3200" i="1" dirty="0"/>
              <a:t>Charleston Conference 2017</a:t>
            </a:r>
          </a:p>
          <a:p>
            <a:r>
              <a:rPr lang="en-US" sz="3200" dirty="0"/>
              <a:t>http://tinyurl.com/CHS17CritBiz</a:t>
            </a:r>
          </a:p>
          <a:p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625828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6581" y="1825625"/>
            <a:ext cx="9377217" cy="4351338"/>
          </a:xfrm>
        </p:spPr>
        <p:txBody>
          <a:bodyPr/>
          <a:lstStyle/>
          <a:p>
            <a:r>
              <a:rPr lang="en-US" dirty="0"/>
              <a:t>Business Librarianship Basics</a:t>
            </a:r>
          </a:p>
          <a:p>
            <a:r>
              <a:rPr lang="en-US" dirty="0"/>
              <a:t>What is Critical Librarianship</a:t>
            </a:r>
          </a:p>
          <a:p>
            <a:r>
              <a:rPr lang="en-US" dirty="0"/>
              <a:t>Open Access &amp; Evaluation of Collection Resources</a:t>
            </a:r>
          </a:p>
          <a:p>
            <a:r>
              <a:rPr lang="en-US" dirty="0"/>
              <a:t>Database Licenses &amp; Practical Business Activities</a:t>
            </a:r>
          </a:p>
          <a:p>
            <a:r>
              <a:rPr lang="en-US" dirty="0"/>
              <a:t>Making Business Resources Available for Walk-in Users </a:t>
            </a:r>
          </a:p>
          <a:p>
            <a:r>
              <a:rPr lang="en-US" dirty="0"/>
              <a:t>Questions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Charleston 2017 - Critical Business Collections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41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Librarianship Basics</a:t>
            </a:r>
            <a:br>
              <a:rPr lang="en-US" dirty="0"/>
            </a:br>
            <a:r>
              <a:rPr lang="en-US" dirty="0"/>
              <a:t>What is Critical Librarianship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Heather Howard, Purdue University </a:t>
            </a:r>
            <a:r>
              <a:rPr lang="en-US"/>
              <a:t>Libraries (hahoward@purdue.edu)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Charleston 2017 - Critical Business Collections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06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F16A9-CB22-4328-866A-DAA1592B7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Librarianship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A5A2D3-1B92-45E7-9566-F5006EDF9E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are our patrons?</a:t>
            </a:r>
          </a:p>
          <a:p>
            <a:pPr lvl="1"/>
            <a:r>
              <a:rPr lang="en-US" dirty="0"/>
              <a:t>Students</a:t>
            </a:r>
          </a:p>
          <a:p>
            <a:pPr lvl="1"/>
            <a:r>
              <a:rPr lang="en-US" dirty="0"/>
              <a:t>Faculty</a:t>
            </a:r>
          </a:p>
          <a:p>
            <a:pPr lvl="1"/>
            <a:r>
              <a:rPr lang="en-US" dirty="0"/>
              <a:t>Entrepreneurs</a:t>
            </a:r>
          </a:p>
          <a:p>
            <a:pPr lvl="1"/>
            <a:r>
              <a:rPr lang="en-US" dirty="0"/>
              <a:t>Business Owners</a:t>
            </a:r>
          </a:p>
          <a:p>
            <a:pPr lvl="1"/>
            <a:r>
              <a:rPr lang="en-US" dirty="0"/>
              <a:t>Business Incubators</a:t>
            </a:r>
          </a:p>
          <a:p>
            <a:pPr lvl="1"/>
            <a:r>
              <a:rPr lang="en-US" dirty="0"/>
              <a:t>Startup Accelerators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574A9A-12C3-4BE6-A717-0AE3933FF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Charleston 2017 - Critical Business Collections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0DC16D-92F4-4752-8ADE-3C13DC299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What are our collections?</a:t>
            </a:r>
          </a:p>
          <a:p>
            <a:pPr lvl="1"/>
            <a:r>
              <a:rPr lang="en-US" dirty="0"/>
              <a:t>Books </a:t>
            </a:r>
            <a:r>
              <a:rPr lang="en-US"/>
              <a:t>and eBooks</a:t>
            </a:r>
            <a:endParaRPr lang="en-US" dirty="0"/>
          </a:p>
          <a:p>
            <a:pPr lvl="1"/>
            <a:r>
              <a:rPr lang="en-US" dirty="0"/>
              <a:t>Business Journals</a:t>
            </a:r>
          </a:p>
          <a:p>
            <a:pPr lvl="1"/>
            <a:r>
              <a:rPr lang="en-US" dirty="0"/>
              <a:t>Business Databases</a:t>
            </a:r>
          </a:p>
          <a:p>
            <a:pPr lvl="2"/>
            <a:r>
              <a:rPr lang="en-US" dirty="0"/>
              <a:t>Market Research</a:t>
            </a:r>
          </a:p>
          <a:p>
            <a:pPr lvl="2"/>
            <a:r>
              <a:rPr lang="en-US" dirty="0"/>
              <a:t>Demographics</a:t>
            </a:r>
          </a:p>
          <a:p>
            <a:pPr lvl="2"/>
            <a:r>
              <a:rPr lang="en-US" dirty="0"/>
              <a:t>Company Research</a:t>
            </a:r>
          </a:p>
          <a:p>
            <a:pPr lvl="2"/>
            <a:r>
              <a:rPr lang="en-US" dirty="0"/>
              <a:t>Articles/News</a:t>
            </a:r>
          </a:p>
          <a:p>
            <a:pPr lvl="1"/>
            <a:r>
              <a:rPr lang="en-US" dirty="0"/>
              <a:t>Datasets</a:t>
            </a:r>
          </a:p>
        </p:txBody>
      </p:sp>
    </p:spTree>
    <p:extLst>
      <p:ext uri="{BB962C8B-B14F-4D97-AF65-F5344CB8AC3E}">
        <p14:creationId xmlns:p14="http://schemas.microsoft.com/office/powerpoint/2010/main" val="174775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Critical Librarianship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6582" y="1449092"/>
            <a:ext cx="9924686" cy="490725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Examining ways in which libraries and librarians consciously and unconsciously support systems of oppression [1]</a:t>
            </a:r>
          </a:p>
          <a:p>
            <a:r>
              <a:rPr lang="en-US" dirty="0"/>
              <a:t>Critical librarianship includes:</a:t>
            </a:r>
          </a:p>
          <a:p>
            <a:pPr lvl="1"/>
            <a:r>
              <a:rPr lang="en-US" dirty="0"/>
              <a:t>development of critical thinking, information literacy, and lifelong learning skills in students</a:t>
            </a:r>
          </a:p>
          <a:p>
            <a:pPr lvl="1"/>
            <a:r>
              <a:rPr lang="en-US" dirty="0"/>
              <a:t>engagement with:</a:t>
            </a:r>
          </a:p>
          <a:p>
            <a:pPr lvl="2"/>
            <a:r>
              <a:rPr lang="en-US" dirty="0"/>
              <a:t>Diversity</a:t>
            </a:r>
          </a:p>
          <a:p>
            <a:pPr lvl="2"/>
            <a:r>
              <a:rPr lang="en-US" dirty="0"/>
              <a:t>Information ethics</a:t>
            </a:r>
          </a:p>
          <a:p>
            <a:pPr lvl="2"/>
            <a:r>
              <a:rPr lang="en-US" dirty="0"/>
              <a:t>Access to information</a:t>
            </a:r>
          </a:p>
          <a:p>
            <a:pPr lvl="2"/>
            <a:r>
              <a:rPr lang="en-US" dirty="0"/>
              <a:t>Commodification of information </a:t>
            </a:r>
          </a:p>
          <a:p>
            <a:pPr lvl="2"/>
            <a:r>
              <a:rPr lang="en-US" dirty="0"/>
              <a:t>Labor</a:t>
            </a:r>
          </a:p>
          <a:p>
            <a:pPr lvl="2"/>
            <a:r>
              <a:rPr lang="en-US" dirty="0"/>
              <a:t>Academic freedom</a:t>
            </a:r>
          </a:p>
          <a:p>
            <a:pPr lvl="2"/>
            <a:r>
              <a:rPr lang="en-US" dirty="0"/>
              <a:t>Human rights</a:t>
            </a:r>
          </a:p>
          <a:p>
            <a:pPr lvl="2"/>
            <a:r>
              <a:rPr lang="en-US" dirty="0"/>
              <a:t>Engaged citizenry</a:t>
            </a:r>
          </a:p>
          <a:p>
            <a:pPr lvl="2"/>
            <a:r>
              <a:rPr lang="en-US" dirty="0"/>
              <a:t>Neoliberalism [2]</a:t>
            </a:r>
          </a:p>
          <a:p>
            <a:pPr marL="0" indent="0">
              <a:buNone/>
            </a:pPr>
            <a:r>
              <a:rPr lang="en-US" sz="1000" dirty="0"/>
              <a:t>[1] Mark Hudson, “Progressive Librarians Guild Midwinter Meeting,”</a:t>
            </a:r>
            <a:r>
              <a:rPr lang="en-US" sz="1000" i="1" dirty="0"/>
              <a:t> </a:t>
            </a:r>
            <a:r>
              <a:rPr lang="en-US" sz="1000" i="1" dirty="0" err="1"/>
              <a:t>ALAConnect</a:t>
            </a:r>
            <a:r>
              <a:rPr lang="en-US" sz="1000" dirty="0"/>
              <a:t>, January 21, 2012. Accessed October 18, 2017. </a:t>
            </a:r>
            <a:r>
              <a:rPr lang="en-US" sz="1000" dirty="0">
                <a:hlinkClick r:id="rId2"/>
              </a:rPr>
              <a:t>http://connect.ala.org/node/166009</a:t>
            </a:r>
            <a:r>
              <a:rPr lang="en-US" sz="1000" dirty="0"/>
              <a:t>.</a:t>
            </a:r>
          </a:p>
          <a:p>
            <a:pPr marL="0" indent="0">
              <a:buNone/>
            </a:pPr>
            <a:r>
              <a:rPr lang="en-US" sz="1000" dirty="0"/>
              <a:t>[2] Kenny Garcia, “Keeping Up With… Critical Librarianship,” </a:t>
            </a:r>
            <a:r>
              <a:rPr lang="en-US" sz="1000" i="1" dirty="0"/>
              <a:t>American Library Association, </a:t>
            </a:r>
            <a:r>
              <a:rPr lang="en-US" sz="1000" dirty="0"/>
              <a:t>June 19, 2015. Accessed October 18, 2017. </a:t>
            </a:r>
            <a:r>
              <a:rPr lang="en-US" sz="1000" dirty="0">
                <a:hlinkClick r:id="rId3"/>
              </a:rPr>
              <a:t>http://www.ala.org/acrl/publications/keeping_up_with/critlib</a:t>
            </a:r>
            <a:r>
              <a:rPr lang="en-US" sz="1000" dirty="0"/>
              <a:t>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Charleston 2017 - Critical Business Collections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91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Access &amp; Evaluation of Collection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Katharine Macy, IUPUI (macyk@iupui.edu)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Charleston 2017 - Critical Business Collections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38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you should discuss open access (OA)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6582" y="1351722"/>
            <a:ext cx="9924686" cy="4825241"/>
          </a:xfrm>
        </p:spPr>
        <p:txBody>
          <a:bodyPr>
            <a:normAutofit/>
          </a:bodyPr>
          <a:lstStyle/>
          <a:p>
            <a:r>
              <a:rPr lang="en-US" dirty="0"/>
              <a:t>Democratization of information</a:t>
            </a:r>
          </a:p>
          <a:p>
            <a:pPr marL="914400" indent="-395288">
              <a:buNone/>
            </a:pPr>
            <a:r>
              <a:rPr lang="en-US" i="1" dirty="0"/>
              <a:t>	Widens the reach of their research!</a:t>
            </a:r>
            <a:endParaRPr lang="en-US" dirty="0"/>
          </a:p>
          <a:p>
            <a:r>
              <a:rPr lang="en-US" dirty="0"/>
              <a:t>Information creation</a:t>
            </a:r>
          </a:p>
          <a:p>
            <a:pPr marL="914400" indent="0">
              <a:buNone/>
            </a:pPr>
            <a:r>
              <a:rPr lang="en-US" i="1" dirty="0"/>
              <a:t>Librarians can provide advice when choosing journals for publication and navigating author agreements.</a:t>
            </a:r>
          </a:p>
          <a:p>
            <a:pPr marL="914400" indent="0">
              <a:buNone/>
            </a:pPr>
            <a:endParaRPr lang="en-US" i="1" dirty="0"/>
          </a:p>
          <a:p>
            <a:r>
              <a:rPr lang="en-US" i="1" dirty="0"/>
              <a:t> </a:t>
            </a:r>
            <a:r>
              <a:rPr lang="en-US" dirty="0"/>
              <a:t>Challenges faced when discussing OA</a:t>
            </a:r>
          </a:p>
          <a:p>
            <a:pPr lvl="1"/>
            <a:r>
              <a:rPr lang="en-US" dirty="0"/>
              <a:t>Measuring Impact </a:t>
            </a:r>
          </a:p>
          <a:p>
            <a:pPr lvl="1"/>
            <a:r>
              <a:rPr lang="en-US" dirty="0"/>
              <a:t>Business school rankings</a:t>
            </a:r>
          </a:p>
          <a:p>
            <a:pPr lvl="1"/>
            <a:r>
              <a:rPr lang="en-US" dirty="0"/>
              <a:t>Tenure process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Charleston 2017 - Critical Business Collections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596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Evaluation of Collection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For accessibility…</a:t>
            </a:r>
          </a:p>
          <a:p>
            <a:pPr lvl="1"/>
            <a:r>
              <a:rPr lang="en-US" dirty="0"/>
              <a:t>Mouse dependent software  does not work for screen readers necessary for visually impaired.</a:t>
            </a:r>
          </a:p>
          <a:p>
            <a:pPr lvl="1"/>
            <a:r>
              <a:rPr lang="en-US" dirty="0"/>
              <a:t>Is audio available?</a:t>
            </a:r>
          </a:p>
          <a:p>
            <a:pPr lvl="1"/>
            <a:r>
              <a:rPr lang="en-US" dirty="0"/>
              <a:t>What tools exist to help with learning disabilities?</a:t>
            </a:r>
          </a:p>
          <a:p>
            <a:r>
              <a:rPr lang="en-US" dirty="0"/>
              <a:t>Use adaptive software to mitigate</a:t>
            </a:r>
          </a:p>
          <a:p>
            <a:pPr marL="0" indent="0">
              <a:buNone/>
            </a:pPr>
            <a:r>
              <a:rPr lang="en-US" dirty="0"/>
              <a:t>Examples of software: JAWS 17, Read &amp; Write Gold, Kurzweil 3000</a:t>
            </a:r>
          </a:p>
          <a:p>
            <a:pPr marL="0" indent="0">
              <a:buNone/>
            </a:pPr>
            <a:endParaRPr lang="en-US" sz="1200" i="1" dirty="0"/>
          </a:p>
          <a:p>
            <a:pPr marL="0" indent="0">
              <a:buNone/>
            </a:pPr>
            <a:r>
              <a:rPr lang="en-US" sz="4000" i="1" dirty="0"/>
              <a:t>Advocate for accessibility with vendors!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Charleston 2017 - Critical Business Collections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646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Evaluation of Collection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Market research and survey data </a:t>
            </a:r>
          </a:p>
          <a:p>
            <a:pPr marL="0" indent="0">
              <a:buNone/>
            </a:pPr>
            <a:endParaRPr lang="en-US" dirty="0"/>
          </a:p>
          <a:p>
            <a:pPr marL="914400" indent="0">
              <a:buNone/>
            </a:pPr>
            <a:r>
              <a:rPr lang="en-US" i="1" dirty="0"/>
              <a:t>We must understand our available content to help our students navigate the pitfalls</a:t>
            </a:r>
          </a:p>
          <a:p>
            <a:pPr marL="91440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Issues that may be present:</a:t>
            </a:r>
          </a:p>
          <a:p>
            <a:r>
              <a:rPr lang="en-US" dirty="0"/>
              <a:t>Binary representations of gender</a:t>
            </a:r>
          </a:p>
          <a:p>
            <a:r>
              <a:rPr lang="en-US" dirty="0"/>
              <a:t>Evaluation of methods for potential bias</a:t>
            </a:r>
          </a:p>
          <a:p>
            <a:r>
              <a:rPr lang="en-US" dirty="0"/>
              <a:t>Other issues?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Charleston 2017 - Critical Business Collections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673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Navigating pitfalls – A Case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Persona creation for a marketing project deliverable.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Charleston 2017 - Critical Business Collections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1819326" y="3138240"/>
          <a:ext cx="3098042" cy="26143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8042">
                  <a:extLst>
                    <a:ext uri="{9D8B030D-6E8A-4147-A177-3AD203B41FA5}">
                      <a16:colId xmlns:a16="http://schemas.microsoft.com/office/drawing/2014/main" val="3848047808"/>
                    </a:ext>
                  </a:extLst>
                </a:gridCol>
              </a:tblGrid>
              <a:tr h="341939">
                <a:tc>
                  <a:txBody>
                    <a:bodyPr/>
                    <a:lstStyle/>
                    <a:p>
                      <a:r>
                        <a:rPr lang="en-US" sz="2000" dirty="0"/>
                        <a:t>Pitfall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946614"/>
                  </a:ext>
                </a:extLst>
              </a:tr>
              <a:tr h="667042">
                <a:tc>
                  <a:txBody>
                    <a:bodyPr/>
                    <a:lstStyle/>
                    <a:p>
                      <a:r>
                        <a:rPr lang="en-US" sz="2000" dirty="0"/>
                        <a:t>Using</a:t>
                      </a:r>
                      <a:r>
                        <a:rPr lang="en-US" sz="2000" baseline="0" dirty="0"/>
                        <a:t> research to support stereotypes.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465964"/>
                  </a:ext>
                </a:extLst>
              </a:tr>
              <a:tr h="1517099">
                <a:tc>
                  <a:txBody>
                    <a:bodyPr/>
                    <a:lstStyle/>
                    <a:p>
                      <a:r>
                        <a:rPr lang="en-US" sz="2000" dirty="0"/>
                        <a:t>Current national</a:t>
                      </a:r>
                      <a:r>
                        <a:rPr lang="en-US" sz="2000" baseline="0" dirty="0"/>
                        <a:t> demographic trends may point to those currently in positions of power.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628693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624" y="2271528"/>
            <a:ext cx="6669388" cy="409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971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 Licenses &amp; Practical Business Activities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Alyson </a:t>
            </a:r>
            <a:r>
              <a:rPr lang="en-US" dirty="0" err="1"/>
              <a:t>Vaalar</a:t>
            </a:r>
            <a:r>
              <a:rPr lang="en-US" dirty="0"/>
              <a:t>, Texas A&amp;M (asvaaler@library.tamu.edu)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Charleston 2017 - Critical Business Collections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926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Database Licenses &amp; Experiential Learning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Charleston 2017 - Critical Business Collections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8" name="Picture 4" descr="Write, Plan, Business, Startup, Start-Up, Noteboo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1674" y="1574277"/>
            <a:ext cx="7468775" cy="4411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045150" y="5307291"/>
            <a:ext cx="7041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Alyson Vaaler – Texas A&amp;M University</a:t>
            </a:r>
          </a:p>
        </p:txBody>
      </p:sp>
    </p:spTree>
    <p:extLst>
      <p:ext uri="{BB962C8B-B14F-4D97-AF65-F5344CB8AC3E}">
        <p14:creationId xmlns:p14="http://schemas.microsoft.com/office/powerpoint/2010/main" val="1435884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2114" y="265381"/>
            <a:ext cx="9924686" cy="1325563"/>
          </a:xfrm>
        </p:spPr>
        <p:txBody>
          <a:bodyPr/>
          <a:lstStyle/>
          <a:p>
            <a:r>
              <a:rPr lang="en-US" b="1" dirty="0"/>
              <a:t>Experiential Learning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Charleston 2017 - Critical Business Collections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191843" y="3728141"/>
            <a:ext cx="2995733" cy="70788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Incubators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46512" y="1776052"/>
            <a:ext cx="3180355" cy="133438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Consulting Projects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85926" y="5050096"/>
            <a:ext cx="5718574" cy="70788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Entrepreneurship Classes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32214" y="3713560"/>
            <a:ext cx="3008950" cy="70788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Internships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91843" y="1776052"/>
            <a:ext cx="3249038" cy="132343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Case Competitions</a:t>
            </a:r>
          </a:p>
        </p:txBody>
      </p:sp>
    </p:spTree>
    <p:extLst>
      <p:ext uri="{BB962C8B-B14F-4D97-AF65-F5344CB8AC3E}">
        <p14:creationId xmlns:p14="http://schemas.microsoft.com/office/powerpoint/2010/main" val="204794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8094" y="535021"/>
            <a:ext cx="1789889" cy="5729592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308933" y="1315356"/>
            <a:ext cx="9755892" cy="5309180"/>
          </a:xfrm>
          <a:prstGeom prst="rect">
            <a:avLst/>
          </a:prstGeom>
          <a:blipFill dpi="0" rotWithShape="1">
            <a:blip r:embed="rId2">
              <a:alphaModFix amt="16000"/>
            </a:blip>
            <a:srcRect/>
            <a:stretch>
              <a:fillRect/>
            </a:stretch>
          </a:blipFill>
          <a:ln>
            <a:noFill/>
          </a:ln>
          <a:effectLst>
            <a:glow rad="127000">
              <a:schemeClr val="accent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424824" y="1940335"/>
            <a:ext cx="5554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4000" dirty="0"/>
              <a:t>Develop portfolio management program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47530" y="3653982"/>
            <a:ext cx="63748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4000" dirty="0"/>
              <a:t>Result in $10MM-25MM cash flow gains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58696" y="5367629"/>
            <a:ext cx="55544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4000" dirty="0"/>
              <a:t>Sign NDA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9283" y="265080"/>
            <a:ext cx="106128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Example PMBA Project – Consulting Capstone</a:t>
            </a:r>
          </a:p>
        </p:txBody>
      </p:sp>
    </p:spTree>
    <p:extLst>
      <p:ext uri="{BB962C8B-B14F-4D97-AF65-F5344CB8AC3E}">
        <p14:creationId xmlns:p14="http://schemas.microsoft.com/office/powerpoint/2010/main" val="509841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314" y="365125"/>
            <a:ext cx="9924686" cy="1325563"/>
          </a:xfrm>
        </p:spPr>
        <p:txBody>
          <a:bodyPr/>
          <a:lstStyle/>
          <a:p>
            <a:r>
              <a:rPr lang="en-US" dirty="0"/>
              <a:t>Examples: Commercial Use Language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35530" y="6538912"/>
            <a:ext cx="7185578" cy="365125"/>
          </a:xfrm>
        </p:spPr>
        <p:txBody>
          <a:bodyPr/>
          <a:lstStyle/>
          <a:p>
            <a:r>
              <a:rPr lang="en-US" dirty="0"/>
              <a:t>Charleston 2017 - Critical Business Collections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23321" y="6468338"/>
            <a:ext cx="577947" cy="365125"/>
          </a:xfrm>
        </p:spPr>
        <p:txBody>
          <a:bodyPr/>
          <a:lstStyle/>
          <a:p>
            <a:fld id="{60208D10-32F4-4826-9563-0B7F16C023ED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736465" y="1617299"/>
            <a:ext cx="5637229" cy="2123658"/>
          </a:xfrm>
          <a:prstGeom prst="rect">
            <a:avLst/>
          </a:prstGeom>
          <a:noFill/>
          <a:ln w="349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No form of commercial use…permitted. [Authorized Users may not] publish, re-distribute or make available to third parties any Intelligence which any of them extract from the Service, </a:t>
            </a:r>
            <a:r>
              <a:rPr lang="en-US" sz="2200" dirty="0">
                <a:solidFill>
                  <a:srgbClr val="FF0000"/>
                </a:solidFill>
              </a:rPr>
              <a:t>whether by itself or as part of any work or other material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36465" y="3916865"/>
            <a:ext cx="5637229" cy="2462213"/>
          </a:xfrm>
          <a:prstGeom prst="rect">
            <a:avLst/>
          </a:prstGeom>
          <a:noFill/>
          <a:ln w="349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Customer may use, access, copy, store, display and create derivative works of…the Data for its internal business purposes and </a:t>
            </a:r>
            <a:r>
              <a:rPr lang="en-US" sz="2200" dirty="0">
                <a:solidFill>
                  <a:srgbClr val="FF0000"/>
                </a:solidFill>
              </a:rPr>
              <a:t>may use minor portions of the Data, as part of reports, or separately, given to clients of Customer</a:t>
            </a:r>
            <a:r>
              <a:rPr lang="en-US" sz="2200" dirty="0"/>
              <a:t>, whether in electronic or other present or future media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06807" y="1690688"/>
            <a:ext cx="4287457" cy="4493538"/>
          </a:xfrm>
          <a:prstGeom prst="rect">
            <a:avLst/>
          </a:prstGeom>
          <a:noFill/>
          <a:ln w="349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Authorized Users may...[use] the information comprised in the Services as part of a </a:t>
            </a:r>
            <a:r>
              <a:rPr lang="en-US" sz="2200" dirty="0">
                <a:solidFill>
                  <a:srgbClr val="FF0000"/>
                </a:solidFill>
              </a:rPr>
              <a:t>live project conducted as a requirement as part of the course</a:t>
            </a:r>
            <a:r>
              <a:rPr lang="en-US" sz="2200" dirty="0"/>
              <a:t> PROVIDED THAT as a maximum, ONLY the </a:t>
            </a:r>
            <a:r>
              <a:rPr lang="en-US" sz="2200" dirty="0">
                <a:solidFill>
                  <a:srgbClr val="FF0000"/>
                </a:solidFill>
              </a:rPr>
              <a:t>lesser of 2.5% of any single report forming part of the Services, and 25% of a section within any single report</a:t>
            </a:r>
            <a:r>
              <a:rPr lang="en-US" sz="2200" dirty="0"/>
              <a:t>, (such percentages to exclude indexes and contents pages) is included in a dissertation or thesis by way of a direct extract.</a:t>
            </a:r>
          </a:p>
        </p:txBody>
      </p:sp>
    </p:spTree>
    <p:extLst>
      <p:ext uri="{BB962C8B-B14F-4D97-AF65-F5344CB8AC3E}">
        <p14:creationId xmlns:p14="http://schemas.microsoft.com/office/powerpoint/2010/main" val="2938758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So what?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Confidence in recommending sources to patrons, especially for staff</a:t>
            </a:r>
          </a:p>
          <a:p>
            <a:endParaRPr lang="en-US" dirty="0"/>
          </a:p>
          <a:p>
            <a:r>
              <a:rPr lang="en-US" dirty="0"/>
              <a:t>Awareness of educational activities that licenses support and knowing the questions to ask vendors</a:t>
            </a:r>
            <a:br>
              <a:rPr lang="en-US" dirty="0"/>
            </a:br>
            <a:endParaRPr lang="en-US" dirty="0"/>
          </a:p>
          <a:p>
            <a:r>
              <a:rPr lang="en-US" dirty="0"/>
              <a:t>Implications for other disciplines (medicine, engineering, etc.)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Charleston 2017 - Critical Business Collections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03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5700" y="320675"/>
            <a:ext cx="9924686" cy="1325563"/>
          </a:xfrm>
        </p:spPr>
        <p:txBody>
          <a:bodyPr/>
          <a:lstStyle/>
          <a:p>
            <a:r>
              <a:rPr lang="en-US" b="1" dirty="0"/>
              <a:t>Things to Think 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Teach the process not the tools</a:t>
            </a:r>
            <a:br>
              <a:rPr lang="en-US" dirty="0"/>
            </a:br>
            <a:endParaRPr lang="en-US" dirty="0"/>
          </a:p>
          <a:p>
            <a:r>
              <a:rPr lang="en-US" dirty="0"/>
              <a:t>Teach awareness/education [3]</a:t>
            </a:r>
            <a:br>
              <a:rPr lang="en-US" dirty="0"/>
            </a:br>
            <a:endParaRPr lang="en-US" dirty="0"/>
          </a:p>
          <a:p>
            <a:r>
              <a:rPr lang="en-US" dirty="0"/>
              <a:t>Acceptable use policies</a:t>
            </a:r>
            <a:br>
              <a:rPr lang="en-US" dirty="0"/>
            </a:br>
            <a:endParaRPr lang="en-US" dirty="0"/>
          </a:p>
          <a:p>
            <a:r>
              <a:rPr lang="en-US" dirty="0"/>
              <a:t>Specific license language</a:t>
            </a:r>
            <a:br>
              <a:rPr lang="en-US" dirty="0"/>
            </a:b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Charleston 2017 - Critical Business Collections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861008" y="5456448"/>
            <a:ext cx="9492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[3] </a:t>
            </a:r>
            <a:r>
              <a:rPr lang="en-US" dirty="0" err="1"/>
              <a:t>Aagaard</a:t>
            </a:r>
            <a:r>
              <a:rPr lang="en-US" dirty="0"/>
              <a:t>, </a:t>
            </a:r>
            <a:r>
              <a:rPr lang="en-US" dirty="0" err="1"/>
              <a:t>Posie</a:t>
            </a:r>
            <a:r>
              <a:rPr lang="en-US" dirty="0"/>
              <a:t> and Natasha Z. </a:t>
            </a:r>
            <a:r>
              <a:rPr lang="en-US" dirty="0" err="1"/>
              <a:t>Arguello</a:t>
            </a:r>
            <a:r>
              <a:rPr lang="en-US" dirty="0"/>
              <a:t>, “Practical Approaches to Compliance for Entrepreneurial Uses of Databases in Libraries.” </a:t>
            </a:r>
            <a:r>
              <a:rPr lang="en-US" i="1" dirty="0"/>
              <a:t>Reference Services Review</a:t>
            </a:r>
            <a:r>
              <a:rPr lang="en-US" dirty="0"/>
              <a:t> 43, no. 3 (2015): 419-438.</a:t>
            </a:r>
          </a:p>
        </p:txBody>
      </p:sp>
    </p:spTree>
    <p:extLst>
      <p:ext uri="{BB962C8B-B14F-4D97-AF65-F5344CB8AC3E}">
        <p14:creationId xmlns:p14="http://schemas.microsoft.com/office/powerpoint/2010/main" val="3993265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Business Resources Available for Walk-in Users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Corey </a:t>
            </a:r>
            <a:r>
              <a:rPr lang="en-US" dirty="0" err="1"/>
              <a:t>Seeman</a:t>
            </a:r>
            <a:r>
              <a:rPr lang="en-US" dirty="0"/>
              <a:t>, University of Michigan (cseeman@umich.edu)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Charleston 2017 - Critical Business Collections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970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Making Business Resources Available for Walk-in Users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Libraries have long-standing policies and practices of welcoming diverse members of the community to use their resources.</a:t>
            </a:r>
          </a:p>
          <a:p>
            <a:r>
              <a:rPr lang="en-US" dirty="0"/>
              <a:t>While circulation might be limited to current members of the community, most are </a:t>
            </a:r>
            <a:r>
              <a:rPr lang="en-US" dirty="0" err="1"/>
              <a:t>are</a:t>
            </a:r>
            <a:r>
              <a:rPr lang="en-US" dirty="0"/>
              <a:t> free to browse and use onsite.  Even might be the case with private universities.</a:t>
            </a:r>
          </a:p>
          <a:p>
            <a:r>
              <a:rPr lang="en-US" dirty="0"/>
              <a:t>As we transition to electronic resources, the dynamics of walk-in use has been a problem that has been front and center on the minds of librarians, especially for business.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Charleston 2017 - Critical Business Collections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594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Making Business Resources Available for Walk-in Users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6582" y="1825625"/>
            <a:ext cx="4607098" cy="4351338"/>
          </a:xfrm>
        </p:spPr>
        <p:txBody>
          <a:bodyPr/>
          <a:lstStyle/>
          <a:p>
            <a:r>
              <a:rPr lang="en-US" dirty="0"/>
              <a:t>Role of the Land-Grant Universities and making resources available broadly.</a:t>
            </a:r>
          </a:p>
          <a:p>
            <a:r>
              <a:rPr lang="en-US" dirty="0"/>
              <a:t>University extension services do a great job of disseminating information.  </a:t>
            </a:r>
          </a:p>
          <a:p>
            <a:r>
              <a:rPr lang="en-US" dirty="0"/>
              <a:t>Libraries at those schools have a strong ethic when it comes to making these available.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Charleston 2017 - Critical Business Collections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1026" name="Picture 2" descr="https://c1.staticflickr.com/7/6007/5938729120_2ff15867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4983" y="1690689"/>
            <a:ext cx="4235835" cy="3176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629236" y="5338618"/>
            <a:ext cx="3990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Gast</a:t>
            </a:r>
            <a:r>
              <a:rPr lang="en-US" dirty="0"/>
              <a:t> Business Library, Michigan State University (2011)</a:t>
            </a:r>
          </a:p>
        </p:txBody>
      </p:sp>
    </p:spTree>
    <p:extLst>
      <p:ext uri="{BB962C8B-B14F-4D97-AF65-F5344CB8AC3E}">
        <p14:creationId xmlns:p14="http://schemas.microsoft.com/office/powerpoint/2010/main" val="3149583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Making Business Resources Available for Walk-in Users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Academic libraries pay pennies on the dollar for resources that are expensive for commercial clients.</a:t>
            </a:r>
          </a:p>
          <a:p>
            <a:r>
              <a:rPr lang="en-US" dirty="0"/>
              <a:t>Making these resources available to as broad an audience is very important to the cultural mission of a library.</a:t>
            </a:r>
          </a:p>
          <a:p>
            <a:r>
              <a:rPr lang="en-US" dirty="0"/>
              <a:t>Supporting a connection with the community that the rest of the school may or may not support.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Charleston 2017 - Critical Business Collections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517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Making Business Resources Available for Walk-in Users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Who are walk-in users?</a:t>
            </a:r>
          </a:p>
          <a:p>
            <a:pPr lvl="1"/>
            <a:r>
              <a:rPr lang="en-US" dirty="0"/>
              <a:t>Local community members</a:t>
            </a:r>
          </a:p>
          <a:p>
            <a:pPr lvl="1"/>
            <a:r>
              <a:rPr lang="en-US" dirty="0"/>
              <a:t>Students at other schools</a:t>
            </a:r>
          </a:p>
          <a:p>
            <a:pPr lvl="1"/>
            <a:r>
              <a:rPr lang="en-US" dirty="0"/>
              <a:t>Independent scholars</a:t>
            </a:r>
          </a:p>
          <a:p>
            <a:pPr lvl="1"/>
            <a:r>
              <a:rPr lang="en-US" dirty="0"/>
              <a:t>Visiting scholars</a:t>
            </a:r>
          </a:p>
          <a:p>
            <a:pPr lvl="1"/>
            <a:r>
              <a:rPr lang="en-US" dirty="0"/>
              <a:t>Interested individuals</a:t>
            </a:r>
          </a:p>
          <a:p>
            <a:pPr lvl="1"/>
            <a:r>
              <a:rPr lang="en-US" b="1" i="1" dirty="0"/>
              <a:t>&amp; people engaged in business</a:t>
            </a:r>
          </a:p>
          <a:p>
            <a:r>
              <a:rPr lang="en-US" dirty="0"/>
              <a:t>There is a perception that business men and women are using these resources to by-pass the need to purchase them.</a:t>
            </a:r>
          </a:p>
          <a:p>
            <a:r>
              <a:rPr lang="en-US" dirty="0"/>
              <a:t>Here is where Perception might not equal reality…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Charleston 2017 - Critical Business Collections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401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Business Resources Available for Walk-in Users 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4485851"/>
              </p:ext>
            </p:extLst>
          </p:nvPr>
        </p:nvGraphicFramePr>
        <p:xfrm>
          <a:off x="3020291" y="1853334"/>
          <a:ext cx="6160654" cy="218122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983345">
                  <a:extLst>
                    <a:ext uri="{9D8B030D-6E8A-4147-A177-3AD203B41FA5}">
                      <a16:colId xmlns:a16="http://schemas.microsoft.com/office/drawing/2014/main" val="3297666770"/>
                    </a:ext>
                  </a:extLst>
                </a:gridCol>
                <a:gridCol w="1459346">
                  <a:extLst>
                    <a:ext uri="{9D8B030D-6E8A-4147-A177-3AD203B41FA5}">
                      <a16:colId xmlns:a16="http://schemas.microsoft.com/office/drawing/2014/main" val="3769269660"/>
                    </a:ext>
                  </a:extLst>
                </a:gridCol>
                <a:gridCol w="1717963">
                  <a:extLst>
                    <a:ext uri="{9D8B030D-6E8A-4147-A177-3AD203B41FA5}">
                      <a16:colId xmlns:a16="http://schemas.microsoft.com/office/drawing/2014/main" val="3367123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Ross Community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18563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90.48%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23514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Michigan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4.03%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73661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Ross Alumni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09060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 UofM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1.67%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4901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20516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100%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77076869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Charleston 2017 - Critical Business Collections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715491" y="4230255"/>
            <a:ext cx="75368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/>
              <a:t>Library transactions (mostly reference) over the past five years by affiliation – </a:t>
            </a:r>
            <a:r>
              <a:rPr lang="en-US" sz="3200" i="1" dirty="0" err="1"/>
              <a:t>Kresge</a:t>
            </a:r>
            <a:r>
              <a:rPr lang="en-US" sz="3200" i="1" dirty="0"/>
              <a:t> Library Services (July 2012-October 2017)</a:t>
            </a:r>
          </a:p>
        </p:txBody>
      </p:sp>
    </p:spTree>
    <p:extLst>
      <p:ext uri="{BB962C8B-B14F-4D97-AF65-F5344CB8AC3E}">
        <p14:creationId xmlns:p14="http://schemas.microsoft.com/office/powerpoint/2010/main" val="2745846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Business Resources Available for Walk-in Users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0327" y="1825624"/>
            <a:ext cx="4488873" cy="4530725"/>
          </a:xfrm>
        </p:spPr>
        <p:txBody>
          <a:bodyPr>
            <a:normAutofit fontScale="92500"/>
          </a:bodyPr>
          <a:lstStyle/>
          <a:p>
            <a:r>
              <a:rPr lang="en-US" dirty="0"/>
              <a:t>Librarians need to find balance – between the needs of the current students and the needs of the community.</a:t>
            </a:r>
          </a:p>
          <a:p>
            <a:r>
              <a:rPr lang="en-US" dirty="0"/>
              <a:t>Can libraries afford to walk away from a resource that does not allow walk-in use? </a:t>
            </a:r>
          </a:p>
          <a:p>
            <a:r>
              <a:rPr lang="en-US" dirty="0"/>
              <a:t>While we have terminals, we do not offer walk-in printing (does not work with computing environment).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Charleston 2017 - Critical Business Collections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0" t="11879" r="5975" b="7802"/>
          <a:stretch/>
        </p:blipFill>
        <p:spPr>
          <a:xfrm>
            <a:off x="6396392" y="2195080"/>
            <a:ext cx="5671127" cy="290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08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Business Resources Available for Walk-in Users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8107" y="1778359"/>
            <a:ext cx="8977745" cy="2137859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Ideally, we would make all resources available to walk-in users</a:t>
            </a:r>
          </a:p>
          <a:p>
            <a:r>
              <a:rPr lang="en-US" dirty="0"/>
              <a:t>HOWEVER with specialized resources (very valuable to our students), publishers may not allow this use.</a:t>
            </a:r>
          </a:p>
          <a:p>
            <a:r>
              <a:rPr lang="en-US" dirty="0"/>
              <a:t>They may be new to library environment.</a:t>
            </a:r>
          </a:p>
          <a:p>
            <a:r>
              <a:rPr lang="en-US" dirty="0"/>
              <a:t>Resources who have “walked-out” of the library market – Factiva for alumni and Pharma </a:t>
            </a:r>
            <a:r>
              <a:rPr lang="en-US" dirty="0" err="1"/>
              <a:t>eTrack</a:t>
            </a:r>
            <a:r>
              <a:rPr lang="en-US" dirty="0"/>
              <a:t>.  They need to balance the risk and reward.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Charleston 2017 - Critical Business Collections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864" y="3702772"/>
            <a:ext cx="5793022" cy="2653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147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&amp; Thank You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6583" y="1401556"/>
            <a:ext cx="10003382" cy="2478220"/>
          </a:xfrm>
        </p:spPr>
        <p:txBody>
          <a:bodyPr>
            <a:normAutofit/>
          </a:bodyPr>
          <a:lstStyle/>
          <a:p>
            <a:r>
              <a:rPr lang="en-US" dirty="0"/>
              <a:t>Heather Howard, Purdue University Libraries (hahoward@purdue.edu)</a:t>
            </a:r>
          </a:p>
          <a:p>
            <a:r>
              <a:rPr lang="en-US" dirty="0"/>
              <a:t>Katharine Macy, IUPUI (macyk@iupui.edu)</a:t>
            </a:r>
          </a:p>
          <a:p>
            <a:r>
              <a:rPr lang="en-US" dirty="0"/>
              <a:t>Corey </a:t>
            </a:r>
            <a:r>
              <a:rPr lang="en-US" dirty="0" err="1"/>
              <a:t>Seeman</a:t>
            </a:r>
            <a:r>
              <a:rPr lang="en-US" dirty="0"/>
              <a:t>, University of Michigan (cseeman@umich.edu)</a:t>
            </a:r>
          </a:p>
          <a:p>
            <a:r>
              <a:rPr lang="en-US" dirty="0"/>
              <a:t>Alyson </a:t>
            </a:r>
            <a:r>
              <a:rPr lang="en-US" dirty="0" err="1"/>
              <a:t>Vaalar</a:t>
            </a:r>
            <a:r>
              <a:rPr lang="en-US" dirty="0"/>
              <a:t>, Texas A&amp;M (asvaaler@library.tamu.edu)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Charleston 2017 - Critical Business Collections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028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2654</TotalTime>
  <Words>1460</Words>
  <Application>Microsoft Office PowerPoint</Application>
  <PresentationFormat>Widescreen</PresentationFormat>
  <Paragraphs>222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Wingdings</vt:lpstr>
      <vt:lpstr>Office Theme</vt:lpstr>
      <vt:lpstr>Critical business collections: Examining key issues using a social justice lens</vt:lpstr>
      <vt:lpstr>Program Outline</vt:lpstr>
      <vt:lpstr>Business Librarianship Basics What is Critical Librarianship</vt:lpstr>
      <vt:lpstr>Business Librarianship Basics</vt:lpstr>
      <vt:lpstr>What is Critical Librarianship</vt:lpstr>
      <vt:lpstr>Open Access &amp; Evaluation of Collection Resources</vt:lpstr>
      <vt:lpstr>Why you should discuss open access (OA)</vt:lpstr>
      <vt:lpstr>Evaluation of Collection Resources</vt:lpstr>
      <vt:lpstr>Evaluation of Collection Resources</vt:lpstr>
      <vt:lpstr>Navigating pitfalls – A Case Study</vt:lpstr>
      <vt:lpstr>Database Licenses &amp; Practical Business Activities</vt:lpstr>
      <vt:lpstr>Database Licenses &amp; Experiential Learning</vt:lpstr>
      <vt:lpstr>Experiential Learning</vt:lpstr>
      <vt:lpstr>PowerPoint Presentation</vt:lpstr>
      <vt:lpstr>Examples: Commercial Use Language</vt:lpstr>
      <vt:lpstr>So what?</vt:lpstr>
      <vt:lpstr>Things to Think On</vt:lpstr>
      <vt:lpstr>Making Business Resources Available for Walk-in Users </vt:lpstr>
      <vt:lpstr>Making Business Resources Available for Walk-in Users </vt:lpstr>
      <vt:lpstr>Making Business Resources Available for Walk-in Users </vt:lpstr>
      <vt:lpstr>Making Business Resources Available for Walk-in Users </vt:lpstr>
      <vt:lpstr>Making Business Resources Available for Walk-in Users </vt:lpstr>
      <vt:lpstr>Making Business Resources Available for Walk-in Users </vt:lpstr>
      <vt:lpstr>Making Business Resources Available for Walk-in Users </vt:lpstr>
      <vt:lpstr>Making Business Resources Available for Walk-in Users </vt:lpstr>
      <vt:lpstr>Questions &amp; 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Corey Seeman</dc:creator>
  <cp:lastModifiedBy>Corey Seeman</cp:lastModifiedBy>
  <cp:revision>110</cp:revision>
  <cp:lastPrinted>2017-10-27T09:59:19Z</cp:lastPrinted>
  <dcterms:created xsi:type="dcterms:W3CDTF">2017-05-21T14:24:46Z</dcterms:created>
  <dcterms:modified xsi:type="dcterms:W3CDTF">2017-10-27T10:14:26Z</dcterms:modified>
</cp:coreProperties>
</file>