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handoutMasterIdLst>
    <p:handoutMasterId r:id="rId48"/>
  </p:handoutMasterIdLst>
  <p:sldIdLst>
    <p:sldId id="256" r:id="rId2"/>
    <p:sldId id="257" r:id="rId3"/>
    <p:sldId id="317" r:id="rId4"/>
    <p:sldId id="318" r:id="rId5"/>
    <p:sldId id="319" r:id="rId6"/>
    <p:sldId id="272" r:id="rId7"/>
    <p:sldId id="258" r:id="rId8"/>
    <p:sldId id="264" r:id="rId9"/>
    <p:sldId id="276" r:id="rId10"/>
    <p:sldId id="266" r:id="rId11"/>
    <p:sldId id="270" r:id="rId12"/>
    <p:sldId id="268" r:id="rId13"/>
    <p:sldId id="299" r:id="rId14"/>
    <p:sldId id="259" r:id="rId15"/>
    <p:sldId id="313" r:id="rId16"/>
    <p:sldId id="267" r:id="rId17"/>
    <p:sldId id="278" r:id="rId18"/>
    <p:sldId id="300" r:id="rId19"/>
    <p:sldId id="269" r:id="rId20"/>
    <p:sldId id="305" r:id="rId21"/>
    <p:sldId id="260" r:id="rId22"/>
    <p:sldId id="293" r:id="rId23"/>
    <p:sldId id="301" r:id="rId24"/>
    <p:sldId id="287" r:id="rId25"/>
    <p:sldId id="297" r:id="rId26"/>
    <p:sldId id="306" r:id="rId27"/>
    <p:sldId id="282" r:id="rId28"/>
    <p:sldId id="286" r:id="rId29"/>
    <p:sldId id="285" r:id="rId30"/>
    <p:sldId id="302" r:id="rId31"/>
    <p:sldId id="279" r:id="rId32"/>
    <p:sldId id="303" r:id="rId33"/>
    <p:sldId id="304" r:id="rId34"/>
    <p:sldId id="292" r:id="rId35"/>
    <p:sldId id="262" r:id="rId36"/>
    <p:sldId id="289" r:id="rId37"/>
    <p:sldId id="296" r:id="rId38"/>
    <p:sldId id="308" r:id="rId39"/>
    <p:sldId id="314" r:id="rId40"/>
    <p:sldId id="311" r:id="rId41"/>
    <p:sldId id="310" r:id="rId42"/>
    <p:sldId id="312" r:id="rId43"/>
    <p:sldId id="291" r:id="rId44"/>
    <p:sldId id="315" r:id="rId45"/>
    <p:sldId id="263" r:id="rId4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9DA9"/>
    <a:srgbClr val="ADB5B7"/>
    <a:srgbClr val="ABACAE"/>
    <a:srgbClr val="95A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0" d="100"/>
          <a:sy n="120" d="100"/>
        </p:scale>
        <p:origin x="2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t>
        <a:bodyPr/>
        <a:lstStyle/>
        <a:p>
          <a:endParaRPr lang="en-US"/>
        </a:p>
      </dgm:t>
    </dgm:pt>
    <dgm:pt modelId="{3E81F0C5-0D22-4F56-8232-9F18D0EF0E7A}" type="pres">
      <dgm:prSet presAssocID="{FC261348-DE5D-46E8-A381-952528246E7D}" presName="ellipse2" presStyleLbl="vennNode1" presStyleIdx="1" presStyleCnt="3" custScaleX="80959" custScaleY="69798" custLinFactNeighborX="-14812" custLinFactNeighborY="-26881">
        <dgm:presLayoutVars>
          <dgm:bulletEnabled val="1"/>
        </dgm:presLayoutVars>
      </dgm:prSet>
      <dgm:spPr/>
      <dgm:t>
        <a:bodyPr/>
        <a:lstStyle/>
        <a:p>
          <a:endParaRPr lang="en-US"/>
        </a:p>
      </dgm:t>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t>
        <a:bodyPr/>
        <a:lstStyle/>
        <a:p>
          <a:endParaRPr lang="en-US"/>
        </a:p>
      </dgm:t>
    </dgm:pt>
  </dgm:ptLst>
  <dgm:cxnLst>
    <dgm:cxn modelId="{40962759-F457-46DF-8380-91377FAE17CA}" type="presOf" srcId="{8DE33F11-FEB8-452E-B5A5-E619310F003A}" destId="{987920CC-7DF6-4F75-8D1D-C133510B404E}" srcOrd="0" destOrd="0" presId="urn:microsoft.com/office/officeart/2005/8/layout/rings+Icon"/>
    <dgm:cxn modelId="{9DD79594-8A60-42FB-B859-2E54241AF61F}" type="presOf" srcId="{FC261348-DE5D-46E8-A381-952528246E7D}" destId="{81412DB5-1601-4B2B-87EE-E65699301132}" srcOrd="0" destOrd="0" presId="urn:microsoft.com/office/officeart/2005/8/layout/rings+Icon"/>
    <dgm:cxn modelId="{605B170B-F544-4DE1-BC9F-AB5900C40B59}" type="presOf" srcId="{B588D485-C4A3-4543-A50E-5E824EF1A794}" destId="{3E81F0C5-0D22-4F56-8232-9F18D0EF0E7A}" srcOrd="0" destOrd="0" presId="urn:microsoft.com/office/officeart/2005/8/layout/rings+Icon"/>
    <dgm:cxn modelId="{9AF4B58E-7E95-4875-8E64-A3B24B2A9F6F}" srcId="{FC261348-DE5D-46E8-A381-952528246E7D}" destId="{B588D485-C4A3-4543-A50E-5E824EF1A794}" srcOrd="1" destOrd="0" parTransId="{D0FBF013-2CBF-4BEF-AD12-5AA56077AAB2}" sibTransId="{7E54D6A2-31D4-45D0-8ED2-46E44013F346}"/>
    <dgm:cxn modelId="{473158F5-AE46-428A-90F1-ECDD9F03D8FF}" srcId="{FC261348-DE5D-46E8-A381-952528246E7D}" destId="{8DE33F11-FEB8-452E-B5A5-E619310F003A}" srcOrd="0" destOrd="0" parTransId="{9B54897B-ED4F-441E-8D9A-5E012B45C2D5}" sibTransId="{29101ADB-D995-48F0-945B-3BFB03864E78}"/>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2610"/>
          <a:ext cx="2533074" cy="2417614"/>
        </a:xfrm>
        <a:prstGeom prst="ellipse">
          <a:avLst/>
        </a:prstGeom>
        <a:solidFill>
          <a:schemeClr val="accent5">
            <a:lumMod val="60000"/>
            <a:lumOff val="40000"/>
            <a:alpha val="50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Student	</a:t>
          </a:r>
        </a:p>
      </dsp:txBody>
      <dsp:txXfrm>
        <a:off x="543620" y="366661"/>
        <a:ext cx="1791154" cy="1709512"/>
      </dsp:txXfrm>
    </dsp:sp>
    <dsp:sp modelId="{3E81F0C5-0D22-4F56-8232-9F18D0EF0E7A}">
      <dsp:nvSpPr>
        <dsp:cNvPr id="0" name=""/>
        <dsp:cNvSpPr/>
      </dsp:nvSpPr>
      <dsp:spPr>
        <a:xfrm>
          <a:off x="1364969" y="1332651"/>
          <a:ext cx="1573712" cy="1356741"/>
        </a:xfrm>
        <a:prstGeom prst="ellipse">
          <a:avLst/>
        </a:prstGeom>
        <a:solidFill>
          <a:schemeClr val="accent1">
            <a:lumMod val="75000"/>
            <a:alpha val="5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Community</a:t>
          </a:r>
        </a:p>
      </dsp:txBody>
      <dsp:txXfrm>
        <a:off x="1595434" y="1531341"/>
        <a:ext cx="1112782" cy="959361"/>
      </dsp:txXfrm>
    </dsp:sp>
    <dsp:sp modelId="{0B72D222-827B-42EF-AC45-1777E1D5D9AB}">
      <dsp:nvSpPr>
        <dsp:cNvPr id="0" name=""/>
        <dsp:cNvSpPr/>
      </dsp:nvSpPr>
      <dsp:spPr>
        <a:xfrm>
          <a:off x="2338172" y="61040"/>
          <a:ext cx="2187771" cy="2352166"/>
        </a:xfrm>
        <a:prstGeom prst="ellipse">
          <a:avLst/>
        </a:prstGeom>
        <a:solidFill>
          <a:schemeClr val="accent4">
            <a:lumMod val="40000"/>
            <a:lumOff val="60000"/>
            <a:alpha val="5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Faculty</a:t>
          </a:r>
        </a:p>
      </dsp:txBody>
      <dsp:txXfrm>
        <a:off x="2658564" y="405507"/>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EB92B4E-6C6A-4661-A805-6B2921832DA2}" type="datetimeFigureOut">
              <a:rPr lang="en-US" smtClean="0"/>
              <a:t>11/1/2017</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F6B58233-405F-4AFC-A0CF-689A4B2BEFED}" type="slidenum">
              <a:rPr lang="en-US" smtClean="0"/>
              <a:t>‹#›</a:t>
            </a:fld>
            <a:endParaRPr lang="en-US"/>
          </a:p>
        </p:txBody>
      </p:sp>
    </p:spTree>
    <p:extLst>
      <p:ext uri="{BB962C8B-B14F-4D97-AF65-F5344CB8AC3E}">
        <p14:creationId xmlns:p14="http://schemas.microsoft.com/office/powerpoint/2010/main" val="209026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8A3D9D0F-AB2A-47EF-87BD-044F36E2C023}" type="datetimeFigureOut">
              <a:rPr lang="en-US" smtClean="0"/>
              <a:t>11/1/2017</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5E518E73-337E-4354-AFAC-E5F7DF27B4EB}" type="slidenum">
              <a:rPr lang="en-US" smtClean="0"/>
              <a:t>‹#›</a:t>
            </a:fld>
            <a:endParaRPr lang="en-US"/>
          </a:p>
        </p:txBody>
      </p:sp>
    </p:spTree>
    <p:extLst>
      <p:ext uri="{BB962C8B-B14F-4D97-AF65-F5344CB8AC3E}">
        <p14:creationId xmlns:p14="http://schemas.microsoft.com/office/powerpoint/2010/main" val="301076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1041400"/>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2691618" y="357390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Charleston Conference 2017 - Seeman - History Has Its Eyes on You</a:t>
            </a:r>
            <a:endParaRPr lang="en-US" dirty="0"/>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592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30" y="365125"/>
            <a:ext cx="7918270" cy="1325563"/>
          </a:xfrm>
        </p:spPr>
        <p:txBody>
          <a:bodyPr/>
          <a:lstStyle/>
          <a:p>
            <a:r>
              <a:rPr lang="en-US" dirty="0"/>
              <a:t>Click to edit Master title style</a:t>
            </a:r>
          </a:p>
        </p:txBody>
      </p:sp>
      <p:sp>
        <p:nvSpPr>
          <p:cNvPr id="3" name="Content Placeholder 2"/>
          <p:cNvSpPr>
            <a:spLocks noGrp="1"/>
          </p:cNvSpPr>
          <p:nvPr>
            <p:ph idx="1"/>
          </p:nvPr>
        </p:nvSpPr>
        <p:spPr>
          <a:xfrm>
            <a:off x="3435530" y="1825625"/>
            <a:ext cx="791827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Charleston Conference 2017 - Seeman - History Has Its Eyes on You</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0582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sz="1600" i="1">
                <a:solidFill>
                  <a:schemeClr val="tx1"/>
                </a:solidFill>
              </a:defRPr>
            </a:lvl1pPr>
          </a:lstStyle>
          <a:p>
            <a:r>
              <a:rPr lang="en-US"/>
              <a:t>Charleston Conference 2017 - Seeman - History Has Its Eyes on You</a:t>
            </a:r>
            <a:endParaRPr lang="en-US" dirty="0"/>
          </a:p>
        </p:txBody>
      </p:sp>
      <p:sp>
        <p:nvSpPr>
          <p:cNvPr id="6" name="Slide Number Placeholder 5"/>
          <p:cNvSpPr>
            <a:spLocks noGrp="1"/>
          </p:cNvSpPr>
          <p:nvPr>
            <p:ph type="sldNum" sz="quarter" idx="12"/>
          </p:nvPr>
        </p:nvSpPr>
        <p:spPr/>
        <p:txBody>
          <a:bodyPr/>
          <a:lstStyle>
            <a:lvl1pPr>
              <a:defRPr sz="1600"/>
            </a:lvl1pPr>
          </a:lstStyle>
          <a:p>
            <a:fld id="{60208D10-32F4-4826-9563-0B7F16C023ED}" type="slidenum">
              <a:rPr lang="en-US" smtClean="0"/>
              <a:pPr/>
              <a:t>‹#›</a:t>
            </a:fld>
            <a:endParaRPr lang="en-US" dirty="0"/>
          </a:p>
        </p:txBody>
      </p:sp>
    </p:spTree>
    <p:extLst>
      <p:ext uri="{BB962C8B-B14F-4D97-AF65-F5344CB8AC3E}">
        <p14:creationId xmlns:p14="http://schemas.microsoft.com/office/powerpoint/2010/main" val="14692092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Charleston Conference 2017 - Seeman - History Has Its Eyes on You</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971208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29" y="365125"/>
            <a:ext cx="8281853" cy="1325563"/>
          </a:xfrm>
        </p:spPr>
        <p:txBody>
          <a:bodyPr/>
          <a:lstStyle/>
          <a:p>
            <a:r>
              <a:rPr lang="en-US" dirty="0"/>
              <a:t>Click to edit Master title style</a:t>
            </a:r>
          </a:p>
        </p:txBody>
      </p:sp>
      <p:sp>
        <p:nvSpPr>
          <p:cNvPr id="3" name="Content Placeholder 2"/>
          <p:cNvSpPr>
            <a:spLocks noGrp="1"/>
          </p:cNvSpPr>
          <p:nvPr>
            <p:ph idx="1"/>
          </p:nvPr>
        </p:nvSpPr>
        <p:spPr>
          <a:xfrm>
            <a:off x="3435529" y="1825625"/>
            <a:ext cx="3931921"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Charleston Conference 2017 - Seeman - History Has Its Eyes on You</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
        <p:nvSpPr>
          <p:cNvPr id="7" name="Content Placeholder 2"/>
          <p:cNvSpPr>
            <a:spLocks noGrp="1"/>
          </p:cNvSpPr>
          <p:nvPr>
            <p:ph idx="13"/>
          </p:nvPr>
        </p:nvSpPr>
        <p:spPr>
          <a:xfrm>
            <a:off x="7493724" y="1825625"/>
            <a:ext cx="4223657"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486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Charleston Conference 2017 - Seeman - History Has Its Eyes on You</a:t>
            </a:r>
          </a:p>
        </p:txBody>
      </p:sp>
      <p:sp>
        <p:nvSpPr>
          <p:cNvPr id="9" name="Slide Number Placeholder 8"/>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1051855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Charleston Conference 2017 - Seeman - History Has Its Eyes on You</a:t>
            </a:r>
          </a:p>
        </p:txBody>
      </p:sp>
      <p:sp>
        <p:nvSpPr>
          <p:cNvPr id="5" name="Slide Number Placeholder 4"/>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060069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Charleston Conference 2017 - Seeman - History Has Its Eyes on You</a:t>
            </a:r>
          </a:p>
        </p:txBody>
      </p:sp>
      <p:sp>
        <p:nvSpPr>
          <p:cNvPr id="4" name="Slide Number Placeholder 3"/>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931679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Charleston Conference 2017 - Seeman - History Has Its Eyes on You</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4183377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Charleston Conference 2017 - Seeman - History Has Its Eyes on You</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831601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Charleston Conference 2017 - Seeman - History Has Its Eyes on You</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607795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Charleston Conference 2017 - Seeman - History Has Its Eyes on You</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197215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rgbClr val="8C9DA9"/>
            </a:gs>
            <a:gs pos="52000">
              <a:srgbClr val="ADB5B7"/>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Charleston Conference 2017 - Seeman - History Has Its Eyes on You</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08D10-32F4-4826-9563-0B7F16C023ED}" type="slidenum">
              <a:rPr lang="en-US" smtClean="0"/>
              <a:t>‹#›</a:t>
            </a:fld>
            <a:endParaRPr lang="en-US"/>
          </a:p>
        </p:txBody>
      </p:sp>
    </p:spTree>
    <p:extLst>
      <p:ext uri="{BB962C8B-B14F-4D97-AF65-F5344CB8AC3E}">
        <p14:creationId xmlns:p14="http://schemas.microsoft.com/office/powerpoint/2010/main" val="371809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inyurl.com/ATGSeeman" TargetMode="External"/><Relationship Id="rId2" Type="http://schemas.openxmlformats.org/officeDocument/2006/relationships/hyperlink" Target="http://atgthepodcast.libsyn.com/atgthepodcast-038-corey-seeman-intervie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trinityhouse.co.uk/about-us/trinity-house-faq"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ihenow.com/2ejbBbP"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299278"/>
            <a:ext cx="9144000" cy="2387600"/>
          </a:xfrm>
        </p:spPr>
        <p:txBody>
          <a:bodyPr>
            <a:normAutofit fontScale="90000"/>
          </a:bodyPr>
          <a:lstStyle/>
          <a:p>
            <a:r>
              <a:rPr lang="en-US" b="1" dirty="0"/>
              <a:t>History Has Its Eyes on You: Lighthouses and Libraries Weathering Storms of Change</a:t>
            </a:r>
          </a:p>
        </p:txBody>
      </p:sp>
      <p:sp>
        <p:nvSpPr>
          <p:cNvPr id="3" name="Subtitle 2"/>
          <p:cNvSpPr>
            <a:spLocks noGrp="1"/>
          </p:cNvSpPr>
          <p:nvPr>
            <p:ph type="subTitle" idx="1"/>
          </p:nvPr>
        </p:nvSpPr>
        <p:spPr>
          <a:xfrm>
            <a:off x="2691618" y="2968487"/>
            <a:ext cx="9144000" cy="3485322"/>
          </a:xfrm>
        </p:spPr>
        <p:txBody>
          <a:bodyPr>
            <a:normAutofit/>
          </a:bodyPr>
          <a:lstStyle/>
          <a:p>
            <a:r>
              <a:rPr lang="en-US" sz="2800" i="1" dirty="0"/>
              <a:t>Corey Seeman</a:t>
            </a:r>
          </a:p>
          <a:p>
            <a:r>
              <a:rPr lang="en-US" sz="2800" i="1" dirty="0"/>
              <a:t>University of Michigan</a:t>
            </a:r>
          </a:p>
          <a:p>
            <a:r>
              <a:rPr lang="en-US" sz="2800" i="1" dirty="0"/>
              <a:t>Charleston Conference 2017</a:t>
            </a:r>
          </a:p>
          <a:p>
            <a:r>
              <a:rPr lang="en-US" sz="2800" dirty="0"/>
              <a:t>http://tinyurl.com/CHS17CSHistory</a:t>
            </a:r>
          </a:p>
          <a:p>
            <a:r>
              <a:rPr lang="en-US" sz="2800" dirty="0"/>
              <a:t>Twitter @</a:t>
            </a:r>
            <a:r>
              <a:rPr lang="en-US" sz="2800" dirty="0" err="1"/>
              <a:t>cseeman</a:t>
            </a:r>
            <a:r>
              <a:rPr lang="en-US" sz="2800" dirty="0"/>
              <a:t> / Email cseeman@umich.edu</a:t>
            </a:r>
          </a:p>
          <a:p>
            <a:endParaRPr lang="en-US" sz="2800" i="1" dirty="0"/>
          </a:p>
        </p:txBody>
      </p:sp>
    </p:spTree>
    <p:extLst>
      <p:ext uri="{BB962C8B-B14F-4D97-AF65-F5344CB8AC3E}">
        <p14:creationId xmlns:p14="http://schemas.microsoft.com/office/powerpoint/2010/main" val="625828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Outline</a:t>
            </a:r>
          </a:p>
        </p:txBody>
      </p:sp>
      <p:sp>
        <p:nvSpPr>
          <p:cNvPr id="3" name="Content Placeholder 2"/>
          <p:cNvSpPr>
            <a:spLocks noGrp="1"/>
          </p:cNvSpPr>
          <p:nvPr>
            <p:ph idx="1"/>
          </p:nvPr>
        </p:nvSpPr>
        <p:spPr>
          <a:xfrm>
            <a:off x="3435530" y="1825625"/>
            <a:ext cx="6318070" cy="4351338"/>
          </a:xfrm>
        </p:spPr>
        <p:txBody>
          <a:bodyPr/>
          <a:lstStyle/>
          <a:p>
            <a:r>
              <a:rPr lang="en-US" dirty="0"/>
              <a:t>Introduction</a:t>
            </a:r>
            <a:endParaRPr lang="en-US" b="0" dirty="0">
              <a:effectLst/>
            </a:endParaRPr>
          </a:p>
          <a:p>
            <a:r>
              <a:rPr lang="en-US" dirty="0"/>
              <a:t>Lighthouses Then and Now </a:t>
            </a:r>
          </a:p>
          <a:p>
            <a:r>
              <a:rPr lang="en-US" dirty="0"/>
              <a:t>Lighthouses as “Public Good”</a:t>
            </a:r>
          </a:p>
          <a:p>
            <a:r>
              <a:rPr lang="en-US" b="0" dirty="0">
                <a:effectLst/>
              </a:rPr>
              <a:t>Libraries as “Public Good”</a:t>
            </a:r>
          </a:p>
          <a:p>
            <a:r>
              <a:rPr lang="en-US" dirty="0"/>
              <a:t>Connections for Librarians</a:t>
            </a:r>
          </a:p>
          <a:p>
            <a:r>
              <a:rPr lang="en-US" dirty="0"/>
              <a:t>Future Challenges for Resource Sharing</a:t>
            </a:r>
          </a:p>
          <a:p>
            <a:r>
              <a:rPr lang="en-US" altLang="en-US" dirty="0"/>
              <a:t>Envisioning the Library of the Future</a:t>
            </a:r>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2</a:t>
            </a:fld>
            <a:endParaRPr lang="en-US"/>
          </a:p>
        </p:txBody>
      </p:sp>
      <p:sp>
        <p:nvSpPr>
          <p:cNvPr id="6" name="TextBox 5"/>
          <p:cNvSpPr txBox="1"/>
          <p:nvPr/>
        </p:nvSpPr>
        <p:spPr>
          <a:xfrm>
            <a:off x="2738606" y="5712659"/>
            <a:ext cx="2703444" cy="369332"/>
          </a:xfrm>
          <a:prstGeom prst="rect">
            <a:avLst/>
          </a:prstGeom>
          <a:noFill/>
        </p:spPr>
        <p:txBody>
          <a:bodyPr wrap="square" rtlCol="0">
            <a:spAutoFit/>
          </a:bodyPr>
          <a:lstStyle/>
          <a:p>
            <a:r>
              <a:rPr lang="en-US" i="1" dirty="0"/>
              <a:t>South Haven (MI) Light </a:t>
            </a:r>
          </a:p>
        </p:txBody>
      </p:sp>
    </p:spTree>
    <p:extLst>
      <p:ext uri="{BB962C8B-B14F-4D97-AF65-F5344CB8AC3E}">
        <p14:creationId xmlns:p14="http://schemas.microsoft.com/office/powerpoint/2010/main" val="3309414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"Business has always been subject to uncertainties and change.  It is affected by the elements, by wars, by mass movements, by changes in the wants and desires of consumers and by government regulation.  Above all, competition tends continually to modify the business structure.  New methods, new products and new processes introduce new elements that undermine the supremacy of one industry or firm or even a whole system of doing business.  And the trend toward increasing regulation of business by governmental bodies here and abroad must not be ignored.  In short, one generalization that truly applies to all business is: Change is continuous and inevitable."  </a:t>
            </a:r>
            <a:endParaRPr lang="en-US" dirty="0"/>
          </a:p>
          <a:p>
            <a:pPr marL="0" indent="0">
              <a:buNone/>
            </a:pP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a:t>
            </a:fld>
            <a:endParaRPr lang="en-US" dirty="0"/>
          </a:p>
        </p:txBody>
      </p:sp>
    </p:spTree>
    <p:extLst>
      <p:ext uri="{BB962C8B-B14F-4D97-AF65-F5344CB8AC3E}">
        <p14:creationId xmlns:p14="http://schemas.microsoft.com/office/powerpoint/2010/main" val="6724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Quote is from: </a:t>
            </a:r>
            <a:r>
              <a:rPr lang="en-US" dirty="0" err="1" smtClean="0"/>
              <a:t>Coman</a:t>
            </a:r>
            <a:r>
              <a:rPr lang="en-US" dirty="0"/>
              <a:t>, Edwin T. </a:t>
            </a:r>
            <a:r>
              <a:rPr lang="en-US" u="sng" dirty="0"/>
              <a:t>Sources of Business Information.</a:t>
            </a:r>
            <a:r>
              <a:rPr lang="en-US" dirty="0"/>
              <a:t> New York: Prentice-Hall, 1949</a:t>
            </a:r>
            <a:r>
              <a:rPr lang="en-US" dirty="0" smtClean="0"/>
              <a:t>.</a:t>
            </a:r>
          </a:p>
          <a:p>
            <a:endParaRPr lang="en-US" dirty="0"/>
          </a:p>
          <a:p>
            <a:r>
              <a:rPr lang="en-US" dirty="0" smtClean="0"/>
              <a:t>Check out my preview in </a:t>
            </a:r>
            <a:r>
              <a:rPr lang="en-US" dirty="0" err="1" smtClean="0"/>
              <a:t>ATGthePodcast</a:t>
            </a:r>
            <a:r>
              <a:rPr lang="en-US" dirty="0" smtClean="0"/>
              <a:t> </a:t>
            </a:r>
            <a:r>
              <a:rPr lang="en-US" dirty="0"/>
              <a:t>(38):</a:t>
            </a:r>
          </a:p>
          <a:p>
            <a:pPr lvl="1"/>
            <a:r>
              <a:rPr lang="en-US" dirty="0">
                <a:hlinkClick r:id="rId2"/>
              </a:rPr>
              <a:t>http://atgthepodcast.libsyn.com/atgthepodcast-038-corey-seeman-interview</a:t>
            </a:r>
            <a:endParaRPr lang="en-US" dirty="0"/>
          </a:p>
          <a:p>
            <a:pPr lvl="1"/>
            <a:r>
              <a:rPr lang="en-US" dirty="0"/>
              <a:t>or </a:t>
            </a:r>
            <a:r>
              <a:rPr lang="en-US" dirty="0">
                <a:hlinkClick r:id="rId3"/>
              </a:rPr>
              <a:t>https://tinyurl.com/ATGSeeman</a:t>
            </a:r>
            <a:endParaRPr lang="en-US" dirty="0"/>
          </a:p>
          <a:p>
            <a:endParaRPr lang="en-US" dirty="0" smtClean="0"/>
          </a:p>
          <a:p>
            <a:pPr marL="0" indent="0">
              <a:buNone/>
            </a:pPr>
            <a:endParaRPr lang="en-US" dirty="0" smtClean="0"/>
          </a:p>
        </p:txBody>
      </p:sp>
      <p:sp>
        <p:nvSpPr>
          <p:cNvPr id="4" name="Footer Placeholder 3"/>
          <p:cNvSpPr>
            <a:spLocks noGrp="1"/>
          </p:cNvSpPr>
          <p:nvPr>
            <p:ph type="ftr" sz="quarter" idx="11"/>
          </p:nvPr>
        </p:nvSpPr>
        <p:spPr/>
        <p:txBody>
          <a:bodyPr/>
          <a:lstStyle/>
          <a:p>
            <a:r>
              <a:rPr lang="en-US" smtClean="0"/>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a:t>
            </a:fld>
            <a:endParaRPr lang="en-US" dirty="0"/>
          </a:p>
        </p:txBody>
      </p:sp>
    </p:spTree>
    <p:extLst>
      <p:ext uri="{BB962C8B-B14F-4D97-AF65-F5344CB8AC3E}">
        <p14:creationId xmlns:p14="http://schemas.microsoft.com/office/powerpoint/2010/main" val="194958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My over-arching thoughts on this presentation</a:t>
            </a:r>
          </a:p>
          <a:p>
            <a:pPr lvl="1"/>
            <a:r>
              <a:rPr lang="en-US" dirty="0"/>
              <a:t>Change is constant</a:t>
            </a:r>
          </a:p>
          <a:p>
            <a:pPr lvl="1"/>
            <a:r>
              <a:rPr lang="en-US" dirty="0"/>
              <a:t>Empathy and balance is needed to serve our communities AND our staff</a:t>
            </a:r>
          </a:p>
          <a:p>
            <a:pPr lvl="1"/>
            <a:r>
              <a:rPr lang="en-US" dirty="0"/>
              <a:t>Change management is not about dictating the future, but responding to it and the resources that you are afforded</a:t>
            </a:r>
          </a:p>
          <a:p>
            <a:endParaRPr lang="en-US" dirty="0"/>
          </a:p>
        </p:txBody>
      </p:sp>
      <p:sp>
        <p:nvSpPr>
          <p:cNvPr id="4" name="Footer Placeholder 3"/>
          <p:cNvSpPr>
            <a:spLocks noGrp="1"/>
          </p:cNvSpPr>
          <p:nvPr>
            <p:ph type="ftr" sz="quarter" idx="11"/>
          </p:nvPr>
        </p:nvSpPr>
        <p:spPr/>
        <p:txBody>
          <a:bodyPr/>
          <a:lstStyle/>
          <a:p>
            <a:r>
              <a:rPr lang="en-US" smtClean="0"/>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spTree>
    <p:extLst>
      <p:ext uri="{BB962C8B-B14F-4D97-AF65-F5344CB8AC3E}">
        <p14:creationId xmlns:p14="http://schemas.microsoft.com/office/powerpoint/2010/main" val="3670074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About </a:t>
            </a:r>
            <a:r>
              <a:rPr lang="en-US" dirty="0"/>
              <a:t>the title….</a:t>
            </a:r>
          </a:p>
        </p:txBody>
      </p:sp>
      <p:sp>
        <p:nvSpPr>
          <p:cNvPr id="3" name="Content Placeholder 2"/>
          <p:cNvSpPr>
            <a:spLocks noGrp="1"/>
          </p:cNvSpPr>
          <p:nvPr>
            <p:ph idx="1"/>
          </p:nvPr>
        </p:nvSpPr>
        <p:spPr>
          <a:xfrm>
            <a:off x="3435530" y="1392478"/>
            <a:ext cx="5589200" cy="4963872"/>
          </a:xfrm>
        </p:spPr>
        <p:txBody>
          <a:bodyPr>
            <a:normAutofit fontScale="92500" lnSpcReduction="10000"/>
          </a:bodyPr>
          <a:lstStyle/>
          <a:p>
            <a:r>
              <a:rPr lang="en-US" dirty="0"/>
              <a:t>Comes from Lin-Manuel Miranda’s Brilliant Musical, </a:t>
            </a:r>
            <a:r>
              <a:rPr lang="en-US" i="1" dirty="0"/>
              <a:t>Hamilton</a:t>
            </a:r>
            <a:r>
              <a:rPr lang="en-US" dirty="0"/>
              <a:t>.</a:t>
            </a:r>
          </a:p>
          <a:p>
            <a:r>
              <a:rPr lang="en-US" dirty="0"/>
              <a:t>Song titles can be used in practically any context (3</a:t>
            </a:r>
            <a:r>
              <a:rPr lang="en-US" baseline="30000" dirty="0"/>
              <a:t>rd</a:t>
            </a:r>
            <a:r>
              <a:rPr lang="en-US" dirty="0"/>
              <a:t> time I have used it in my presentations).</a:t>
            </a:r>
          </a:p>
          <a:p>
            <a:r>
              <a:rPr lang="en-US" dirty="0"/>
              <a:t>George Washington sings to Hamilton:</a:t>
            </a:r>
          </a:p>
          <a:p>
            <a:pPr marL="457200" lvl="1" indent="0">
              <a:buNone/>
            </a:pPr>
            <a:r>
              <a:rPr lang="en-US" i="1" dirty="0"/>
              <a:t>I was younger than you are now</a:t>
            </a:r>
          </a:p>
          <a:p>
            <a:pPr marL="457200" lvl="1" indent="0">
              <a:buNone/>
            </a:pPr>
            <a:r>
              <a:rPr lang="en-US" i="1" dirty="0"/>
              <a:t>When I was given my first command</a:t>
            </a:r>
          </a:p>
          <a:p>
            <a:pPr marL="457200" lvl="1" indent="0">
              <a:buNone/>
            </a:pPr>
            <a:r>
              <a:rPr lang="en-US" i="1" dirty="0"/>
              <a:t>I led my men straight into a massacre</a:t>
            </a:r>
          </a:p>
          <a:p>
            <a:pPr marL="457200" lvl="1" indent="0">
              <a:buNone/>
            </a:pPr>
            <a:r>
              <a:rPr lang="en-US" i="1" dirty="0"/>
              <a:t>I witnessed their deaths firsthand</a:t>
            </a:r>
          </a:p>
          <a:p>
            <a:pPr marL="457200" lvl="1" indent="0">
              <a:buNone/>
            </a:pPr>
            <a:r>
              <a:rPr lang="en-US" i="1" dirty="0"/>
              <a:t>I made every mistake</a:t>
            </a:r>
          </a:p>
          <a:p>
            <a:pPr marL="457200" lvl="1" indent="0">
              <a:buNone/>
            </a:pPr>
            <a:r>
              <a:rPr lang="en-US" i="1" dirty="0"/>
              <a:t>And felt the shame rise in me</a:t>
            </a:r>
          </a:p>
          <a:p>
            <a:pPr marL="457200" lvl="1" indent="0">
              <a:buNone/>
            </a:pPr>
            <a:r>
              <a:rPr lang="en-US" i="1" dirty="0"/>
              <a:t>And even now I lie awake</a:t>
            </a:r>
          </a:p>
          <a:p>
            <a:pPr marL="457200" lvl="1" indent="0">
              <a:buNone/>
            </a:pPr>
            <a:r>
              <a:rPr lang="en-US" i="1" dirty="0"/>
              <a:t>Knowing history has its eyes on me</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6</a:t>
            </a:fld>
            <a:endParaRPr lang="en-US"/>
          </a:p>
        </p:txBody>
      </p:sp>
      <p:pic>
        <p:nvPicPr>
          <p:cNvPr id="7" name="Pictur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258675" y="1523999"/>
            <a:ext cx="2724865" cy="4088296"/>
          </a:xfrm>
          <a:prstGeom prst="rect">
            <a:avLst/>
          </a:prstGeom>
        </p:spPr>
      </p:pic>
      <p:sp>
        <p:nvSpPr>
          <p:cNvPr id="6" name="TextBox 5"/>
          <p:cNvSpPr txBox="1"/>
          <p:nvPr/>
        </p:nvSpPr>
        <p:spPr>
          <a:xfrm>
            <a:off x="9258675" y="5645425"/>
            <a:ext cx="2703444" cy="646331"/>
          </a:xfrm>
          <a:prstGeom prst="rect">
            <a:avLst/>
          </a:prstGeom>
          <a:noFill/>
        </p:spPr>
        <p:txBody>
          <a:bodyPr wrap="square" rtlCol="0">
            <a:spAutoFit/>
          </a:bodyPr>
          <a:lstStyle/>
          <a:p>
            <a:r>
              <a:rPr lang="en-US" i="1" dirty="0"/>
              <a:t>Alexander Hamilton Statue – Central Park, NYC (2017)</a:t>
            </a:r>
          </a:p>
        </p:txBody>
      </p:sp>
    </p:spTree>
    <p:extLst>
      <p:ext uri="{BB962C8B-B14F-4D97-AF65-F5344CB8AC3E}">
        <p14:creationId xmlns:p14="http://schemas.microsoft.com/office/powerpoint/2010/main" val="2658503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5035826" y="1825625"/>
            <a:ext cx="3727174" cy="4351338"/>
          </a:xfrm>
        </p:spPr>
        <p:txBody>
          <a:bodyPr/>
          <a:lstStyle/>
          <a:p>
            <a:r>
              <a:rPr lang="en-US" dirty="0"/>
              <a:t>Boston Light – first lighthouse in the United States (first lit in 1716)</a:t>
            </a:r>
          </a:p>
          <a:p>
            <a:r>
              <a:rPr lang="en-US" dirty="0"/>
              <a:t>Sandy Hook NJ is the oldest working light (1764)</a:t>
            </a:r>
          </a:p>
          <a:p>
            <a:r>
              <a:rPr lang="en-US" dirty="0"/>
              <a:t>Fort Gratiot – Oldest in the Midwest (1829)</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937" y="2067338"/>
            <a:ext cx="2579204" cy="3438939"/>
          </a:xfrm>
          <a:prstGeom prst="rect">
            <a:avLst/>
          </a:prstGeom>
        </p:spPr>
      </p:pic>
      <p:pic>
        <p:nvPicPr>
          <p:cNvPr id="8" name="Picture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6200000">
            <a:off x="2269435" y="2620616"/>
            <a:ext cx="3319670" cy="2213113"/>
          </a:xfrm>
          <a:prstGeom prst="rect">
            <a:avLst/>
          </a:prstGeom>
        </p:spPr>
      </p:pic>
      <p:sp>
        <p:nvSpPr>
          <p:cNvPr id="9" name="TextBox 8"/>
          <p:cNvSpPr txBox="1"/>
          <p:nvPr/>
        </p:nvSpPr>
        <p:spPr>
          <a:xfrm>
            <a:off x="2822713" y="5506277"/>
            <a:ext cx="2213112" cy="646331"/>
          </a:xfrm>
          <a:prstGeom prst="rect">
            <a:avLst/>
          </a:prstGeom>
          <a:noFill/>
        </p:spPr>
        <p:txBody>
          <a:bodyPr wrap="square" rtlCol="0">
            <a:spAutoFit/>
          </a:bodyPr>
          <a:lstStyle/>
          <a:p>
            <a:r>
              <a:rPr lang="en-US" i="1" dirty="0"/>
              <a:t>Sandy Hook (NJ) Lighthouse</a:t>
            </a:r>
          </a:p>
        </p:txBody>
      </p:sp>
      <p:sp>
        <p:nvSpPr>
          <p:cNvPr id="10" name="TextBox 9"/>
          <p:cNvSpPr txBox="1"/>
          <p:nvPr/>
        </p:nvSpPr>
        <p:spPr>
          <a:xfrm>
            <a:off x="9235937" y="5620325"/>
            <a:ext cx="2579204" cy="646331"/>
          </a:xfrm>
          <a:prstGeom prst="rect">
            <a:avLst/>
          </a:prstGeom>
          <a:noFill/>
        </p:spPr>
        <p:txBody>
          <a:bodyPr wrap="square" rtlCol="0">
            <a:spAutoFit/>
          </a:bodyPr>
          <a:lstStyle/>
          <a:p>
            <a:r>
              <a:rPr lang="en-US" i="1" dirty="0"/>
              <a:t>Fort Gratiot Lighthouse (Port Huron, MI</a:t>
            </a:r>
          </a:p>
        </p:txBody>
      </p:sp>
    </p:spTree>
    <p:extLst>
      <p:ext uri="{BB962C8B-B14F-4D97-AF65-F5344CB8AC3E}">
        <p14:creationId xmlns:p14="http://schemas.microsoft.com/office/powerpoint/2010/main" val="3514453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22940" cy="4351338"/>
          </a:xfrm>
        </p:spPr>
        <p:txBody>
          <a:bodyPr>
            <a:normAutofit fontScale="92500" lnSpcReduction="20000"/>
          </a:bodyPr>
          <a:lstStyle/>
          <a:p>
            <a:r>
              <a:rPr lang="en-US" dirty="0"/>
              <a:t>Location of lighthouses along the ocean shores and great lakes were strategic.</a:t>
            </a:r>
          </a:p>
          <a:p>
            <a:r>
              <a:rPr lang="en-US" dirty="0"/>
              <a:t>Lights were naturally  placed in harbors (often range lights) and along the shore.</a:t>
            </a:r>
          </a:p>
          <a:p>
            <a:r>
              <a:rPr lang="en-US" dirty="0"/>
              <a:t>Lights are typically 20 miles apart because light could be seen around 10 miles.</a:t>
            </a:r>
          </a:p>
          <a:p>
            <a:r>
              <a:rPr lang="en-US" dirty="0"/>
              <a:t>Each light had their own signature pattern for the lamp as well as a unique pattern for daytime identification.  </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7" name="Pictur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071671" y="1484243"/>
            <a:ext cx="2857354" cy="4287078"/>
          </a:xfrm>
          <a:prstGeom prst="rect">
            <a:avLst/>
          </a:prstGeom>
        </p:spPr>
      </p:pic>
      <p:sp>
        <p:nvSpPr>
          <p:cNvPr id="8" name="TextBox 7"/>
          <p:cNvSpPr txBox="1"/>
          <p:nvPr/>
        </p:nvSpPr>
        <p:spPr>
          <a:xfrm>
            <a:off x="9071671" y="5771321"/>
            <a:ext cx="2554453" cy="646331"/>
          </a:xfrm>
          <a:prstGeom prst="rect">
            <a:avLst/>
          </a:prstGeom>
          <a:noFill/>
        </p:spPr>
        <p:txBody>
          <a:bodyPr wrap="square" rtlCol="0">
            <a:spAutoFit/>
          </a:bodyPr>
          <a:lstStyle/>
          <a:p>
            <a:r>
              <a:rPr lang="en-US" i="1" dirty="0"/>
              <a:t>Absecon Lighthouse (Atlantic City, NJ)</a:t>
            </a:r>
          </a:p>
        </p:txBody>
      </p:sp>
    </p:spTree>
    <p:extLst>
      <p:ext uri="{BB962C8B-B14F-4D97-AF65-F5344CB8AC3E}">
        <p14:creationId xmlns:p14="http://schemas.microsoft.com/office/powerpoint/2010/main" val="2849188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342710" cy="4351338"/>
          </a:xfrm>
        </p:spPr>
        <p:txBody>
          <a:bodyPr>
            <a:normAutofit fontScale="92500" lnSpcReduction="10000"/>
          </a:bodyPr>
          <a:lstStyle/>
          <a:p>
            <a:r>
              <a:rPr lang="en-US" dirty="0"/>
              <a:t>Lighthouse automation changed everything.  Electrical lights were introduced in the 19</a:t>
            </a:r>
            <a:r>
              <a:rPr lang="en-US" baseline="30000" dirty="0"/>
              <a:t>th</a:t>
            </a:r>
            <a:r>
              <a:rPr lang="en-US" dirty="0"/>
              <a:t> Century.</a:t>
            </a:r>
          </a:p>
          <a:p>
            <a:r>
              <a:rPr lang="en-US" dirty="0"/>
              <a:t>Automation of lights started as early as the 1920s, but took place in greater fashion after World War II</a:t>
            </a:r>
            <a:r>
              <a:rPr lang="en-US" dirty="0" smtClean="0"/>
              <a:t>.</a:t>
            </a:r>
          </a:p>
          <a:p>
            <a:r>
              <a:rPr lang="en-US" dirty="0"/>
              <a:t>Ship radar and navigation tools have become more sophisticated.  </a:t>
            </a:r>
          </a:p>
          <a:p>
            <a:r>
              <a:rPr lang="en-US" dirty="0"/>
              <a:t>Even smaller vessels are </a:t>
            </a:r>
            <a:r>
              <a:rPr lang="en-US" i="1" dirty="0"/>
              <a:t>likely</a:t>
            </a:r>
            <a:r>
              <a:rPr lang="en-US" dirty="0"/>
              <a:t> to have GPS tools to help them find safe harbor.  </a:t>
            </a:r>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892134" y="1315573"/>
            <a:ext cx="2496709" cy="1664474"/>
          </a:xfrm>
          <a:prstGeom prst="rect">
            <a:avLst/>
          </a:prstGeom>
        </p:spPr>
      </p:pic>
      <p:sp>
        <p:nvSpPr>
          <p:cNvPr id="9" name="TextBox 8"/>
          <p:cNvSpPr txBox="1"/>
          <p:nvPr/>
        </p:nvSpPr>
        <p:spPr>
          <a:xfrm>
            <a:off x="8778240" y="3032394"/>
            <a:ext cx="3343673" cy="646331"/>
          </a:xfrm>
          <a:prstGeom prst="rect">
            <a:avLst/>
          </a:prstGeom>
          <a:noFill/>
        </p:spPr>
        <p:txBody>
          <a:bodyPr wrap="square" rtlCol="0">
            <a:spAutoFit/>
          </a:bodyPr>
          <a:lstStyle/>
          <a:p>
            <a:r>
              <a:rPr lang="en-US" i="1" dirty="0" err="1"/>
              <a:t>McGulpin</a:t>
            </a:r>
            <a:r>
              <a:rPr lang="en-US" i="1" dirty="0"/>
              <a:t> Point  Lighthouse (Mackinaw City, MI)</a:t>
            </a:r>
          </a:p>
        </p:txBody>
      </p:sp>
      <p:pic>
        <p:nvPicPr>
          <p:cNvPr id="10" name="Picture 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862978" y="3678725"/>
            <a:ext cx="2555020" cy="1703347"/>
          </a:xfrm>
          <a:prstGeom prst="rect">
            <a:avLst/>
          </a:prstGeom>
        </p:spPr>
      </p:pic>
      <p:sp>
        <p:nvSpPr>
          <p:cNvPr id="11" name="TextBox 10"/>
          <p:cNvSpPr txBox="1"/>
          <p:nvPr/>
        </p:nvSpPr>
        <p:spPr>
          <a:xfrm>
            <a:off x="8892133" y="5373273"/>
            <a:ext cx="2461665" cy="923330"/>
          </a:xfrm>
          <a:prstGeom prst="rect">
            <a:avLst/>
          </a:prstGeom>
          <a:noFill/>
        </p:spPr>
        <p:txBody>
          <a:bodyPr wrap="square" rtlCol="0">
            <a:spAutoFit/>
          </a:bodyPr>
          <a:lstStyle/>
          <a:p>
            <a:r>
              <a:rPr lang="en-US" i="1" dirty="0"/>
              <a:t>Freighter Philip C. Clarke passing Port Huron (MI)  on the St Clair River</a:t>
            </a:r>
          </a:p>
        </p:txBody>
      </p:sp>
    </p:spTree>
    <p:extLst>
      <p:ext uri="{BB962C8B-B14F-4D97-AF65-F5344CB8AC3E}">
        <p14:creationId xmlns:p14="http://schemas.microsoft.com/office/powerpoint/2010/main" val="3348790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4396505" cy="4351338"/>
          </a:xfrm>
        </p:spPr>
        <p:txBody>
          <a:bodyPr>
            <a:normAutofit fontScale="92500" lnSpcReduction="10000"/>
          </a:bodyPr>
          <a:lstStyle/>
          <a:p>
            <a:r>
              <a:rPr lang="en-US" dirty="0"/>
              <a:t>Changing roles and function of lighthouses. </a:t>
            </a:r>
          </a:p>
          <a:p>
            <a:r>
              <a:rPr lang="en-US" dirty="0"/>
              <a:t>Now, primarily historic sites and tourist attractions.</a:t>
            </a:r>
          </a:p>
          <a:p>
            <a:r>
              <a:rPr lang="en-US" smtClean="0"/>
              <a:t>Some through State Parks and National Park Service.</a:t>
            </a:r>
          </a:p>
          <a:p>
            <a:r>
              <a:rPr lang="en-US" smtClean="0"/>
              <a:t>Buildings </a:t>
            </a:r>
            <a:r>
              <a:rPr lang="en-US" dirty="0"/>
              <a:t>are not well suited for repurposing.</a:t>
            </a:r>
          </a:p>
          <a:p>
            <a:r>
              <a:rPr lang="en-US" dirty="0"/>
              <a:t>Transition from life saving to educational and cultural roles.</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8" name="Picture 7"/>
          <p:cNvPicPr>
            <a:picLocks noChangeAspect="1"/>
          </p:cNvPicPr>
          <p:nvPr/>
        </p:nvPicPr>
        <p:blipFill rotWithShape="1">
          <a:blip r:embed="rId2" cstate="hqprint">
            <a:extLst>
              <a:ext uri="{28A0092B-C50C-407E-A947-70E740481C1C}">
                <a14:useLocalDpi xmlns:a14="http://schemas.microsoft.com/office/drawing/2010/main" val="0"/>
              </a:ext>
            </a:extLst>
          </a:blip>
          <a:srcRect r="8048"/>
          <a:stretch/>
        </p:blipFill>
        <p:spPr>
          <a:xfrm rot="16200000">
            <a:off x="8429003" y="1879114"/>
            <a:ext cx="4051717" cy="2937567"/>
          </a:xfrm>
          <a:prstGeom prst="rect">
            <a:avLst/>
          </a:prstGeom>
        </p:spPr>
      </p:pic>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59981" y="4588221"/>
            <a:ext cx="2652193" cy="1768129"/>
          </a:xfrm>
          <a:prstGeom prst="rect">
            <a:avLst/>
          </a:prstGeom>
        </p:spPr>
      </p:pic>
      <p:sp>
        <p:nvSpPr>
          <p:cNvPr id="9" name="TextBox 8"/>
          <p:cNvSpPr txBox="1"/>
          <p:nvPr/>
        </p:nvSpPr>
        <p:spPr>
          <a:xfrm>
            <a:off x="10283370" y="5472285"/>
            <a:ext cx="1874625" cy="646331"/>
          </a:xfrm>
          <a:prstGeom prst="rect">
            <a:avLst/>
          </a:prstGeom>
          <a:noFill/>
        </p:spPr>
        <p:txBody>
          <a:bodyPr wrap="square" rtlCol="0">
            <a:spAutoFit/>
          </a:bodyPr>
          <a:lstStyle/>
          <a:p>
            <a:r>
              <a:rPr lang="en-US" i="1" dirty="0"/>
              <a:t>St. Augustine (FL) Lighthouse</a:t>
            </a:r>
          </a:p>
        </p:txBody>
      </p:sp>
    </p:spTree>
    <p:extLst>
      <p:ext uri="{BB962C8B-B14F-4D97-AF65-F5344CB8AC3E}">
        <p14:creationId xmlns:p14="http://schemas.microsoft.com/office/powerpoint/2010/main" val="2746019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17401" cy="4351338"/>
          </a:xfrm>
        </p:spPr>
        <p:txBody>
          <a:bodyPr>
            <a:normAutofit lnSpcReduction="10000"/>
          </a:bodyPr>
          <a:lstStyle/>
          <a:p>
            <a:r>
              <a:rPr lang="en-US" dirty="0"/>
              <a:t>While their functions and value have changed, the lights are still lit at night.</a:t>
            </a:r>
          </a:p>
          <a:p>
            <a:r>
              <a:rPr lang="en-US" dirty="0"/>
              <a:t>There is a value in providing these aids to navigation.</a:t>
            </a:r>
          </a:p>
          <a:p>
            <a:r>
              <a:rPr lang="en-US" dirty="0"/>
              <a:t>There may be small vessels that do not have advanced radar that larger ships have.</a:t>
            </a:r>
          </a:p>
          <a:p>
            <a:r>
              <a:rPr lang="en-US" dirty="0"/>
              <a:t>To argue that we do not need lighthouses is to argue that all books are online.  Not there yet. </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4260" t="20097" r="37379"/>
          <a:stretch/>
        </p:blipFill>
        <p:spPr>
          <a:xfrm>
            <a:off x="9496401" y="1253366"/>
            <a:ext cx="2249414" cy="4223935"/>
          </a:xfrm>
          <a:prstGeom prst="rect">
            <a:avLst/>
          </a:prstGeom>
        </p:spPr>
      </p:pic>
      <p:sp>
        <p:nvSpPr>
          <p:cNvPr id="8" name="TextBox 7"/>
          <p:cNvSpPr txBox="1"/>
          <p:nvPr/>
        </p:nvSpPr>
        <p:spPr>
          <a:xfrm>
            <a:off x="9191362" y="5530632"/>
            <a:ext cx="2554453" cy="646331"/>
          </a:xfrm>
          <a:prstGeom prst="rect">
            <a:avLst/>
          </a:prstGeom>
          <a:noFill/>
        </p:spPr>
        <p:txBody>
          <a:bodyPr wrap="square" rtlCol="0">
            <a:spAutoFit/>
          </a:bodyPr>
          <a:lstStyle/>
          <a:p>
            <a:r>
              <a:rPr lang="en-US" i="1" dirty="0"/>
              <a:t>Round Island Lighthouse (Mackinac Island, MI)</a:t>
            </a:r>
          </a:p>
        </p:txBody>
      </p:sp>
    </p:spTree>
    <p:extLst>
      <p:ext uri="{BB962C8B-B14F-4D97-AF65-F5344CB8AC3E}">
        <p14:creationId xmlns:p14="http://schemas.microsoft.com/office/powerpoint/2010/main" val="571949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lnSpcReduction="10000"/>
          </a:bodyPr>
          <a:lstStyle/>
          <a:p>
            <a:r>
              <a:rPr lang="en-US" dirty="0"/>
              <a:t>What is a “Public Good”?</a:t>
            </a:r>
          </a:p>
          <a:p>
            <a:r>
              <a:rPr lang="en-US" dirty="0"/>
              <a:t>Traditional economists saw lighthouses as a “public good”</a:t>
            </a:r>
          </a:p>
          <a:p>
            <a:r>
              <a:rPr lang="en-US" dirty="0"/>
              <a:t>John Stuart Mill in </a:t>
            </a:r>
            <a:r>
              <a:rPr lang="en-US" i="1" dirty="0"/>
              <a:t>Principles of Political Economy </a:t>
            </a:r>
            <a:r>
              <a:rPr lang="en-US" dirty="0"/>
              <a:t>(1848) stated:</a:t>
            </a:r>
          </a:p>
          <a:p>
            <a:pPr lvl="1"/>
            <a:r>
              <a:rPr lang="en-US" i="1" dirty="0"/>
              <a:t>“it is a proper office of government to build and maintain lighthouses, establish buoys, etc. for the security of navigation: for since it is impossible that the ships at sea which are benefited by a lighthouse, should be made to pay a toll on the occasion of its use, no one would build lighthouses for motives of personal interest…” (from Coase, 1974)</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spTree>
    <p:extLst>
      <p:ext uri="{BB962C8B-B14F-4D97-AF65-F5344CB8AC3E}">
        <p14:creationId xmlns:p14="http://schemas.microsoft.com/office/powerpoint/2010/main" val="967044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5734974" cy="4351338"/>
          </a:xfrm>
        </p:spPr>
        <p:txBody>
          <a:bodyPr>
            <a:normAutofit fontScale="92500" lnSpcReduction="10000"/>
          </a:bodyPr>
          <a:lstStyle/>
          <a:p>
            <a:r>
              <a:rPr lang="en-US" dirty="0"/>
              <a:t>Paul Samuelson in his </a:t>
            </a:r>
            <a:r>
              <a:rPr lang="en-US" i="1" dirty="0"/>
              <a:t>Economics: An Introductory Analysis </a:t>
            </a:r>
            <a:r>
              <a:rPr lang="en-US" dirty="0"/>
              <a:t>(6</a:t>
            </a:r>
            <a:r>
              <a:rPr lang="en-US" baseline="30000" dirty="0"/>
              <a:t>th</a:t>
            </a:r>
            <a:r>
              <a:rPr lang="en-US" dirty="0"/>
              <a:t> Ed, 1964) stated:</a:t>
            </a:r>
          </a:p>
          <a:p>
            <a:pPr lvl="1"/>
            <a:r>
              <a:rPr lang="en-US" i="1" dirty="0"/>
              <a:t>“Take our earlier case of a lighthouse to warn against rocks.  Its beam helps everyone in sight.  A businessman could not built it for a profit, since he cannot claim a price for each user.  This certainly is the kind of activity that governments would naturally undertake.” (from Coase, 1974)</a:t>
            </a:r>
          </a:p>
          <a:p>
            <a:r>
              <a:rPr lang="en-US" dirty="0"/>
              <a:t>Other examples from economists including Henry Sidgwick, &amp; A. C. Pigou are shared as well.  </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13</a:t>
            </a:fld>
            <a:endParaRPr lang="en-US" dirty="0"/>
          </a:p>
        </p:txBody>
      </p:sp>
      <p:pic>
        <p:nvPicPr>
          <p:cNvPr id="7" name="Pictur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16200000">
            <a:off x="8495748" y="2029449"/>
            <a:ext cx="4048538" cy="2699025"/>
          </a:xfrm>
          <a:prstGeom prst="rect">
            <a:avLst/>
          </a:prstGeom>
        </p:spPr>
      </p:pic>
      <p:sp>
        <p:nvSpPr>
          <p:cNvPr id="8" name="TextBox 7"/>
          <p:cNvSpPr txBox="1"/>
          <p:nvPr/>
        </p:nvSpPr>
        <p:spPr>
          <a:xfrm>
            <a:off x="9242790" y="5530632"/>
            <a:ext cx="2554453" cy="369332"/>
          </a:xfrm>
          <a:prstGeom prst="rect">
            <a:avLst/>
          </a:prstGeom>
          <a:noFill/>
        </p:spPr>
        <p:txBody>
          <a:bodyPr wrap="square" rtlCol="0">
            <a:spAutoFit/>
          </a:bodyPr>
          <a:lstStyle/>
          <a:p>
            <a:r>
              <a:rPr lang="en-US" i="1" dirty="0"/>
              <a:t>Grand Marais (MI) Light</a:t>
            </a:r>
          </a:p>
        </p:txBody>
      </p:sp>
    </p:spTree>
    <p:extLst>
      <p:ext uri="{BB962C8B-B14F-4D97-AF65-F5344CB8AC3E}">
        <p14:creationId xmlns:p14="http://schemas.microsoft.com/office/powerpoint/2010/main" val="2909584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fontScale="92500" lnSpcReduction="10000"/>
          </a:bodyPr>
          <a:lstStyle/>
          <a:p>
            <a:r>
              <a:rPr lang="en-US" dirty="0"/>
              <a:t>In his challenge to the notion of the lighthouse as a “public good”, Coase looked at the British Lighthouse System in the 19</a:t>
            </a:r>
            <a:r>
              <a:rPr lang="en-US" baseline="30000" dirty="0"/>
              <a:t>th</a:t>
            </a:r>
            <a:r>
              <a:rPr lang="en-US" dirty="0"/>
              <a:t> Century.</a:t>
            </a:r>
          </a:p>
          <a:p>
            <a:r>
              <a:rPr lang="en-US" dirty="0"/>
              <a:t>Coase connected that the lighthouses in the UK were managed by Trinity House, a private corporation charged by royal charter over 500 years ago (</a:t>
            </a:r>
            <a:r>
              <a:rPr lang="en-US" dirty="0">
                <a:hlinkClick r:id="rId2"/>
              </a:rPr>
              <a:t>https://www.trinityhouse.co.uk/about-us/trinity-house-faq</a:t>
            </a:r>
            <a:r>
              <a:rPr lang="en-US" dirty="0"/>
              <a:t>)</a:t>
            </a:r>
          </a:p>
          <a:p>
            <a:r>
              <a:rPr lang="en-US" dirty="0"/>
              <a:t>So if the British lighthouses are managed by a private corporation, are their management a “public good?”</a:t>
            </a:r>
          </a:p>
          <a:p>
            <a:r>
              <a:rPr lang="en-US" dirty="0"/>
              <a:t>Coase, Ronald H. "The Lighthouse in Economics." </a:t>
            </a:r>
            <a:r>
              <a:rPr lang="en-US" i="1" dirty="0"/>
              <a:t>The Journal of Law and Economics</a:t>
            </a:r>
            <a:r>
              <a:rPr lang="en-US" dirty="0"/>
              <a:t> 17.2 (1974): 357-76. </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14</a:t>
            </a:fld>
            <a:endParaRPr lang="en-US" dirty="0"/>
          </a:p>
        </p:txBody>
      </p:sp>
    </p:spTree>
    <p:extLst>
      <p:ext uri="{BB962C8B-B14F-4D97-AF65-F5344CB8AC3E}">
        <p14:creationId xmlns:p14="http://schemas.microsoft.com/office/powerpoint/2010/main" val="536942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2796209" y="1351722"/>
            <a:ext cx="8878955" cy="5234608"/>
          </a:xfrm>
        </p:spPr>
        <p:txBody>
          <a:bodyPr>
            <a:normAutofit fontScale="70000" lnSpcReduction="20000"/>
          </a:bodyPr>
          <a:lstStyle/>
          <a:p>
            <a:r>
              <a:rPr lang="en-US" dirty="0"/>
              <a:t>Barnett, William, and Walter Block. "Coase and Van Zandt on Lighthouses." </a:t>
            </a:r>
            <a:r>
              <a:rPr lang="en-US" i="1" dirty="0"/>
              <a:t>Public Finance Review</a:t>
            </a:r>
            <a:r>
              <a:rPr lang="en-US" dirty="0"/>
              <a:t> 35.6 (2007): 710. </a:t>
            </a:r>
          </a:p>
          <a:p>
            <a:r>
              <a:rPr lang="en-US" dirty="0"/>
              <a:t>Block, Walter, and William Barnett. "Coase and Bertrand on Lighthouses." </a:t>
            </a:r>
            <a:r>
              <a:rPr lang="en-US" i="1" dirty="0"/>
              <a:t>Public Choice</a:t>
            </a:r>
            <a:r>
              <a:rPr lang="en-US" dirty="0"/>
              <a:t> 140.1/2 (2009): 1. </a:t>
            </a:r>
          </a:p>
          <a:p>
            <a:r>
              <a:rPr lang="en-US" dirty="0"/>
              <a:t>Conway, Hannah Caroline. "Illuminating Science: The Lighthouse as Public Good and the Role of the Scientific Expert in Nineteenth-Century British Lighthouse Reform." ProQuest Dissertations Publishing, 2015. </a:t>
            </a:r>
          </a:p>
          <a:p>
            <a:r>
              <a:rPr lang="en-US" dirty="0"/>
              <a:t>Elodie Bertrand. "The </a:t>
            </a:r>
            <a:r>
              <a:rPr lang="en-US" dirty="0" err="1"/>
              <a:t>Coasean</a:t>
            </a:r>
            <a:r>
              <a:rPr lang="en-US" dirty="0"/>
              <a:t> Analysis of Lighthouse Financing: Myths and Realities." </a:t>
            </a:r>
            <a:r>
              <a:rPr lang="en-US" i="1" dirty="0"/>
              <a:t>Cambridge Journal of Economics</a:t>
            </a:r>
            <a:r>
              <a:rPr lang="en-US" dirty="0"/>
              <a:t> 30.3 (2006; 2005): 389. </a:t>
            </a:r>
          </a:p>
          <a:p>
            <a:r>
              <a:rPr lang="en-US" dirty="0"/>
              <a:t>Krause, Martin. "Buoys and Beacons in Economics." </a:t>
            </a:r>
            <a:r>
              <a:rPr lang="en-US" i="1" dirty="0"/>
              <a:t>Journal of Private Enterprise</a:t>
            </a:r>
            <a:r>
              <a:rPr lang="en-US" dirty="0"/>
              <a:t> 30.1 (2015): 45. </a:t>
            </a:r>
          </a:p>
          <a:p>
            <a:r>
              <a:rPr lang="en-US" dirty="0"/>
              <a:t>Laurent </a:t>
            </a:r>
            <a:r>
              <a:rPr lang="en-US" dirty="0" err="1"/>
              <a:t>Carnis</a:t>
            </a:r>
            <a:r>
              <a:rPr lang="en-US" dirty="0"/>
              <a:t>. "The Political Economy of Lighthouses: Some further Considerations." </a:t>
            </a:r>
            <a:r>
              <a:rPr lang="en-US" i="1" dirty="0"/>
              <a:t>Journal des </a:t>
            </a:r>
            <a:r>
              <a:rPr lang="en-US" i="1" dirty="0" err="1"/>
              <a:t>Économistes</a:t>
            </a:r>
            <a:r>
              <a:rPr lang="en-US" i="1" dirty="0"/>
              <a:t> et des Études </a:t>
            </a:r>
            <a:r>
              <a:rPr lang="en-US" i="1" dirty="0" err="1"/>
              <a:t>Humaines</a:t>
            </a:r>
            <a:r>
              <a:rPr lang="en-US" dirty="0"/>
              <a:t> 20.2 (2014): 143. </a:t>
            </a:r>
          </a:p>
          <a:p>
            <a:r>
              <a:rPr lang="en-US" dirty="0"/>
              <a:t>Lindberg, Erik. "From Private to Public Provision of Public Goods: English Lighthouses between the Seventeenth and Nineteenth Centuries." </a:t>
            </a:r>
            <a:r>
              <a:rPr lang="en-US" i="1" dirty="0"/>
              <a:t>Journal of Policy History</a:t>
            </a:r>
            <a:r>
              <a:rPr lang="en-US" dirty="0"/>
              <a:t> 25.04 (2013): 538-56. </a:t>
            </a:r>
          </a:p>
          <a:p>
            <a:r>
              <a:rPr lang="en-US" dirty="0"/>
              <a:t>Van Zandt, David E. "The Lessons of the Lighthouse:" Government" Or" Private" Provision of Goods." </a:t>
            </a:r>
            <a:r>
              <a:rPr lang="en-US" i="1" dirty="0"/>
              <a:t>The Journal of Legal Studies</a:t>
            </a:r>
            <a:r>
              <a:rPr lang="en-US" dirty="0"/>
              <a:t> 22.1 (1993): 47-72. </a:t>
            </a:r>
          </a:p>
          <a:p>
            <a:pPr marL="0" indent="0">
              <a:buNone/>
            </a:pPr>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15</a:t>
            </a:fld>
            <a:endParaRPr lang="en-US" dirty="0"/>
          </a:p>
        </p:txBody>
      </p:sp>
    </p:spTree>
    <p:extLst>
      <p:ext uri="{BB962C8B-B14F-4D97-AF65-F5344CB8AC3E}">
        <p14:creationId xmlns:p14="http://schemas.microsoft.com/office/powerpoint/2010/main" val="3622093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6039774" cy="4351338"/>
          </a:xfrm>
        </p:spPr>
        <p:txBody>
          <a:bodyPr>
            <a:normAutofit fontScale="92500" lnSpcReduction="20000"/>
          </a:bodyPr>
          <a:lstStyle/>
          <a:p>
            <a:r>
              <a:rPr lang="en-US" dirty="0"/>
              <a:t>However, the tradition in the United States is for publicly funded and managed aids to navigation.</a:t>
            </a:r>
          </a:p>
          <a:p>
            <a:r>
              <a:rPr lang="en-US" dirty="0"/>
              <a:t>1789-1910 - United States Lighthouse Establishment &amp; United States Lighthouse Board - Department of the Treasury (9th law passed by Congress) </a:t>
            </a:r>
          </a:p>
          <a:p>
            <a:r>
              <a:rPr lang="en-US" dirty="0"/>
              <a:t>1910-1939 - Bureau of Lighthouses - Department of Commerce</a:t>
            </a:r>
          </a:p>
          <a:p>
            <a:r>
              <a:rPr lang="en-US" dirty="0"/>
              <a:t>1939 - Joined the United States Coast Guard - Department of the Treasury (etc.)</a:t>
            </a:r>
          </a:p>
          <a:p>
            <a:pPr lvl="1"/>
            <a:r>
              <a:rPr lang="en-US" u="sng" dirty="0"/>
              <a:t>http://www.terrypepper.com/lights/lists/chronology.htm</a:t>
            </a:r>
          </a:p>
          <a:p>
            <a:pPr lvl="1"/>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6852" y="1690689"/>
            <a:ext cx="2219833" cy="3795198"/>
          </a:xfrm>
          <a:prstGeom prst="rect">
            <a:avLst/>
          </a:prstGeom>
        </p:spPr>
      </p:pic>
      <p:sp>
        <p:nvSpPr>
          <p:cNvPr id="8" name="TextBox 7"/>
          <p:cNvSpPr txBox="1"/>
          <p:nvPr/>
        </p:nvSpPr>
        <p:spPr>
          <a:xfrm>
            <a:off x="9432232" y="5530632"/>
            <a:ext cx="2554453" cy="646331"/>
          </a:xfrm>
          <a:prstGeom prst="rect">
            <a:avLst/>
          </a:prstGeom>
          <a:noFill/>
        </p:spPr>
        <p:txBody>
          <a:bodyPr wrap="square" rtlCol="0">
            <a:spAutoFit/>
          </a:bodyPr>
          <a:lstStyle/>
          <a:p>
            <a:r>
              <a:rPr lang="en-US" i="1" dirty="0"/>
              <a:t>Little Sable Point Lighthouse (Mears, MI)</a:t>
            </a:r>
          </a:p>
        </p:txBody>
      </p:sp>
    </p:spTree>
    <p:extLst>
      <p:ext uri="{BB962C8B-B14F-4D97-AF65-F5344CB8AC3E}">
        <p14:creationId xmlns:p14="http://schemas.microsoft.com/office/powerpoint/2010/main" val="191233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2822713" y="1338470"/>
            <a:ext cx="8852451" cy="5017880"/>
          </a:xfrm>
        </p:spPr>
        <p:txBody>
          <a:bodyPr>
            <a:normAutofit lnSpcReduction="10000"/>
          </a:bodyPr>
          <a:lstStyle/>
          <a:p>
            <a:r>
              <a:rPr lang="en-US" dirty="0"/>
              <a:t>There is no question that maintaining buoys, towers, lights, lighthouses, daymarks and shapes is an expensive and labor-intensive undertaking. </a:t>
            </a:r>
            <a:r>
              <a:rPr lang="en-US" b="1" dirty="0"/>
              <a:t>But the unalterable fact is that these physical aids are essential to the safety of navigation on our waterways.</a:t>
            </a:r>
            <a:r>
              <a:rPr lang="en-US" dirty="0"/>
              <a:t> Funding this infrastructure is always going to be a challenge. It is my opinion that the Coast Guard is the best organization to provide national-international continuity, and they should receive sufficient funding to provide for the continued maintenance of these critical navigation items.</a:t>
            </a:r>
          </a:p>
          <a:p>
            <a:pPr marL="457200" lvl="1" indent="0">
              <a:buNone/>
            </a:pPr>
            <a:r>
              <a:rPr lang="en-US" sz="2200" i="1" dirty="0"/>
              <a:t>Captain Lynn </a:t>
            </a:r>
            <a:r>
              <a:rPr lang="en-US" sz="2200" i="1" dirty="0" err="1"/>
              <a:t>Korwatch</a:t>
            </a:r>
            <a:r>
              <a:rPr lang="en-US" sz="2200" i="1" dirty="0"/>
              <a:t> (executive director of the Marine Exchange of the San Francisco Bay Region) hearing before the Subcommittee on Coast Guard and Maritime Transportation of the House Committee on Transportation and Infrastructure, February 4, 2014. (Finding Your Way: the Future of Federal Aids to Navigation, p. 26)</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spTree>
    <p:extLst>
      <p:ext uri="{BB962C8B-B14F-4D97-AF65-F5344CB8AC3E}">
        <p14:creationId xmlns:p14="http://schemas.microsoft.com/office/powerpoint/2010/main" val="229018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a:bodyPr>
          <a:lstStyle/>
          <a:p>
            <a:r>
              <a:rPr lang="en-US" dirty="0"/>
              <a:t>Core element in this discussion is “</a:t>
            </a:r>
            <a:r>
              <a:rPr lang="en-US" dirty="0" err="1"/>
              <a:t>nonexcludability</a:t>
            </a:r>
            <a:r>
              <a:rPr lang="en-US" dirty="0"/>
              <a:t>”</a:t>
            </a:r>
          </a:p>
          <a:p>
            <a:r>
              <a:rPr lang="en-US" dirty="0"/>
              <a:t>“In its purest form, non-excludability means that once a good has been created, it is impossible to prevent other people from gaining access to it (or more realistically, is extremely costly to do so).”</a:t>
            </a:r>
          </a:p>
          <a:p>
            <a:pPr lvl="1"/>
            <a:r>
              <a:rPr lang="en-US" dirty="0"/>
              <a:t>Blakeley, N., Lewis, G., &amp; Mills, D. (2005). </a:t>
            </a:r>
            <a:r>
              <a:rPr lang="en-US" i="1" dirty="0"/>
              <a:t>The Economics of Knowledge: What makes ideas special for economic growth?</a:t>
            </a:r>
            <a:r>
              <a:rPr lang="en-US" dirty="0"/>
              <a:t> New Zealand Treasury. </a:t>
            </a:r>
          </a:p>
          <a:p>
            <a:r>
              <a:rPr lang="en-US" dirty="0"/>
              <a:t>Excludability is when you can prevent consumers from getting access to a good or service who have not paid for it. </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spTree>
    <p:extLst>
      <p:ext uri="{BB962C8B-B14F-4D97-AF65-F5344CB8AC3E}">
        <p14:creationId xmlns:p14="http://schemas.microsoft.com/office/powerpoint/2010/main" val="77183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a:bodyPr>
          <a:lstStyle/>
          <a:p>
            <a:r>
              <a:rPr lang="en-US" dirty="0"/>
              <a:t>If we think about the true nature of a “Public Good” – it is about providing a service for people who extend beyond who will pay taxes or fees.</a:t>
            </a:r>
          </a:p>
          <a:p>
            <a:r>
              <a:rPr lang="en-US" dirty="0"/>
              <a:t>Faro </a:t>
            </a:r>
            <a:r>
              <a:rPr lang="en-US" dirty="0" err="1"/>
              <a:t>Paredón</a:t>
            </a:r>
            <a:r>
              <a:rPr lang="en-US" dirty="0"/>
              <a:t> (Ciego de Avila Province, Cuba) – not near a port and serves as a beacon for all ships traveling north of Cuba.  First lit in 1859.</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19</a:t>
            </a:fld>
            <a:endParaRPr lang="en-US" dirty="0"/>
          </a:p>
        </p:txBody>
      </p:sp>
      <p:pic>
        <p:nvPicPr>
          <p:cNvPr id="7" name="Picture 6"/>
          <p:cNvPicPr>
            <a:picLocks noChangeAspect="1"/>
          </p:cNvPicPr>
          <p:nvPr/>
        </p:nvPicPr>
        <p:blipFill rotWithShape="1">
          <a:blip r:embed="rId2" cstate="hqprint">
            <a:extLst>
              <a:ext uri="{28A0092B-C50C-407E-A947-70E740481C1C}">
                <a14:useLocalDpi xmlns:a14="http://schemas.microsoft.com/office/drawing/2010/main" val="0"/>
              </a:ext>
            </a:extLst>
          </a:blip>
          <a:srcRect l="15058" t="33018" r="7083" b="39555"/>
          <a:stretch/>
        </p:blipFill>
        <p:spPr>
          <a:xfrm>
            <a:off x="4121426" y="4625009"/>
            <a:ext cx="6150844" cy="1444487"/>
          </a:xfrm>
          <a:prstGeom prst="rect">
            <a:avLst/>
          </a:prstGeom>
        </p:spPr>
      </p:pic>
    </p:spTree>
    <p:extLst>
      <p:ext uri="{BB962C8B-B14F-4D97-AF65-F5344CB8AC3E}">
        <p14:creationId xmlns:p14="http://schemas.microsoft.com/office/powerpoint/2010/main" val="2507506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484244"/>
            <a:ext cx="4476018" cy="4872106"/>
          </a:xfrm>
        </p:spPr>
        <p:txBody>
          <a:bodyPr>
            <a:normAutofit lnSpcReduction="10000"/>
          </a:bodyPr>
          <a:lstStyle/>
          <a:p>
            <a:r>
              <a:rPr lang="en-US" dirty="0"/>
              <a:t>Despite the general recognition that lighthouses are an important aspect of a community, they are not funded without restraint.</a:t>
            </a:r>
          </a:p>
          <a:p>
            <a:r>
              <a:rPr lang="en-US" dirty="0"/>
              <a:t>The fact that we cannot have maritime travel without them, does not mean that they are impervious to change.  </a:t>
            </a:r>
          </a:p>
          <a:p>
            <a:r>
              <a:rPr lang="en-US" dirty="0"/>
              <a:t>Constant reflection is needed to chart the course forward.</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20</a:t>
            </a:fld>
            <a:endParaRPr lang="en-US" dirty="0"/>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16200000">
            <a:off x="7899677" y="1842741"/>
            <a:ext cx="4140199" cy="3105149"/>
          </a:xfrm>
          <a:prstGeom prst="rect">
            <a:avLst/>
          </a:prstGeom>
        </p:spPr>
      </p:pic>
      <p:sp>
        <p:nvSpPr>
          <p:cNvPr id="7" name="TextBox 6"/>
          <p:cNvSpPr txBox="1"/>
          <p:nvPr/>
        </p:nvSpPr>
        <p:spPr>
          <a:xfrm>
            <a:off x="8799346" y="5587717"/>
            <a:ext cx="2554453" cy="369332"/>
          </a:xfrm>
          <a:prstGeom prst="rect">
            <a:avLst/>
          </a:prstGeom>
          <a:noFill/>
        </p:spPr>
        <p:txBody>
          <a:bodyPr wrap="square" rtlCol="0">
            <a:spAutoFit/>
          </a:bodyPr>
          <a:lstStyle/>
          <a:p>
            <a:r>
              <a:rPr lang="en-US" i="1" dirty="0"/>
              <a:t>Frankfort (MI) Light</a:t>
            </a:r>
          </a:p>
        </p:txBody>
      </p:sp>
    </p:spTree>
    <p:extLst>
      <p:ext uri="{BB962C8B-B14F-4D97-AF65-F5344CB8AC3E}">
        <p14:creationId xmlns:p14="http://schemas.microsoft.com/office/powerpoint/2010/main" val="1686321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2941983" y="1444488"/>
            <a:ext cx="4645405" cy="4911862"/>
          </a:xfrm>
        </p:spPr>
        <p:txBody>
          <a:bodyPr>
            <a:normAutofit fontScale="92500" lnSpcReduction="10000"/>
          </a:bodyPr>
          <a:lstStyle/>
          <a:p>
            <a:r>
              <a:rPr lang="en-US" dirty="0"/>
              <a:t>How many times have we heard that libraries are the “heart of the institution”?</a:t>
            </a:r>
          </a:p>
          <a:p>
            <a:r>
              <a:rPr lang="en-US" dirty="0"/>
              <a:t>We are not revenue driven – in fact, we are revenue-adverse.</a:t>
            </a:r>
          </a:p>
          <a:p>
            <a:r>
              <a:rPr lang="en-US" dirty="0"/>
              <a:t>We look at community outreach at Universities – a large percentage of work for the public good comes from libraries and archives.</a:t>
            </a:r>
          </a:p>
          <a:p>
            <a:r>
              <a:rPr lang="en-US" dirty="0"/>
              <a:t>Our goals are to provide services for patrons who are with us now as well as those who will come years from now.</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21</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388" y="1555301"/>
            <a:ext cx="4460119" cy="3717235"/>
          </a:xfrm>
          <a:prstGeom prst="rect">
            <a:avLst/>
          </a:prstGeom>
        </p:spPr>
      </p:pic>
      <p:sp>
        <p:nvSpPr>
          <p:cNvPr id="8" name="TextBox 7"/>
          <p:cNvSpPr txBox="1"/>
          <p:nvPr/>
        </p:nvSpPr>
        <p:spPr>
          <a:xfrm>
            <a:off x="7827021" y="5383349"/>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3997620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30" y="1825625"/>
            <a:ext cx="3694140" cy="4628184"/>
          </a:xfrm>
        </p:spPr>
        <p:txBody>
          <a:bodyPr>
            <a:normAutofit fontScale="92500" lnSpcReduction="10000"/>
          </a:bodyPr>
          <a:lstStyle/>
          <a:p>
            <a:r>
              <a:rPr lang="en-US" dirty="0"/>
              <a:t>“Critical Librarianship” – a social justice mission for libraries.</a:t>
            </a:r>
          </a:p>
          <a:p>
            <a:r>
              <a:rPr lang="en-US" dirty="0"/>
              <a:t>Universities need libraries as a means of acquiring information for the diverse research activities on campus.</a:t>
            </a:r>
          </a:p>
          <a:p>
            <a:r>
              <a:rPr lang="en-US" dirty="0"/>
              <a:t>While this is hits at the core of an academic campus, does that ensure a library’s longevity?</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0023" t="-1210" r="3137" b="335"/>
          <a:stretch/>
        </p:blipFill>
        <p:spPr>
          <a:xfrm>
            <a:off x="7129670" y="1375051"/>
            <a:ext cx="4784035" cy="3707640"/>
          </a:xfrm>
          <a:prstGeom prst="rect">
            <a:avLst/>
          </a:prstGeom>
        </p:spPr>
      </p:pic>
      <p:sp>
        <p:nvSpPr>
          <p:cNvPr id="8" name="TextBox 7"/>
          <p:cNvSpPr txBox="1"/>
          <p:nvPr/>
        </p:nvSpPr>
        <p:spPr>
          <a:xfrm>
            <a:off x="7262191" y="5306661"/>
            <a:ext cx="4545496" cy="923330"/>
          </a:xfrm>
          <a:prstGeom prst="rect">
            <a:avLst/>
          </a:prstGeom>
          <a:noFill/>
        </p:spPr>
        <p:txBody>
          <a:bodyPr wrap="square" rtlCol="0">
            <a:spAutoFit/>
          </a:bodyPr>
          <a:lstStyle/>
          <a:p>
            <a:r>
              <a:rPr lang="en-US" i="1" dirty="0"/>
              <a:t>New York Public Library - Schwarzman Building (Fifth Avenue).  Quote from 1 Esdras (Book of Ezra)</a:t>
            </a:r>
          </a:p>
        </p:txBody>
      </p:sp>
    </p:spTree>
    <p:extLst>
      <p:ext uri="{BB962C8B-B14F-4D97-AF65-F5344CB8AC3E}">
        <p14:creationId xmlns:p14="http://schemas.microsoft.com/office/powerpoint/2010/main" val="2265773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29" y="1825625"/>
            <a:ext cx="4542279" cy="4351338"/>
          </a:xfrm>
        </p:spPr>
        <p:txBody>
          <a:bodyPr>
            <a:normAutofit/>
          </a:bodyPr>
          <a:lstStyle/>
          <a:p>
            <a:r>
              <a:rPr lang="en-US" dirty="0"/>
              <a:t>ACRL Publication 2010</a:t>
            </a:r>
          </a:p>
          <a:p>
            <a:r>
              <a:rPr lang="en-US" dirty="0"/>
              <a:t>Oakleaf, M. J. (2010). </a:t>
            </a:r>
            <a:r>
              <a:rPr lang="en-US" i="1" dirty="0"/>
              <a:t>The Value of Academic Libraries: A comprehensive research review and report</a:t>
            </a:r>
            <a:r>
              <a:rPr lang="en-US" dirty="0"/>
              <a:t> Association of College and Research Libraries</a:t>
            </a:r>
          </a:p>
          <a:p>
            <a:r>
              <a:rPr lang="en-US" dirty="0"/>
              <a:t>Does this reflect a “tipping point”?</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6349" y="1547329"/>
            <a:ext cx="3340352" cy="4310132"/>
          </a:xfrm>
          <a:prstGeom prst="rect">
            <a:avLst/>
          </a:prstGeom>
        </p:spPr>
      </p:pic>
    </p:spTree>
    <p:extLst>
      <p:ext uri="{BB962C8B-B14F-4D97-AF65-F5344CB8AC3E}">
        <p14:creationId xmlns:p14="http://schemas.microsoft.com/office/powerpoint/2010/main" val="1511957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p:txBody>
          <a:bodyPr/>
          <a:lstStyle/>
          <a:p>
            <a:r>
              <a:rPr lang="en-US" dirty="0"/>
              <a:t>So where are the connections between Lighthouses and Libraries, especially during dramatic change?  Plenty!</a:t>
            </a:r>
          </a:p>
          <a:p>
            <a:r>
              <a:rPr lang="en-US" dirty="0"/>
              <a:t>Perception is Reality</a:t>
            </a:r>
          </a:p>
          <a:p>
            <a:r>
              <a:rPr lang="en-US" dirty="0"/>
              <a:t>Free Rider Problem</a:t>
            </a:r>
          </a:p>
          <a:p>
            <a:r>
              <a:rPr lang="en-US" dirty="0"/>
              <a:t>Different Dynamics of Building Use</a:t>
            </a:r>
          </a:p>
          <a:p>
            <a:r>
              <a:rPr lang="en-US" dirty="0"/>
              <a:t>Imagery is Important</a:t>
            </a:r>
          </a:p>
          <a:p>
            <a:r>
              <a:rPr lang="en-US" dirty="0"/>
              <a:t>Embracing the Change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spTree>
    <p:extLst>
      <p:ext uri="{BB962C8B-B14F-4D97-AF65-F5344CB8AC3E}">
        <p14:creationId xmlns:p14="http://schemas.microsoft.com/office/powerpoint/2010/main" val="279787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7" name="Content Placeholder 2"/>
          <p:cNvSpPr txBox="1">
            <a:spLocks/>
          </p:cNvSpPr>
          <p:nvPr/>
        </p:nvSpPr>
        <p:spPr>
          <a:xfrm>
            <a:off x="2625656" y="1690688"/>
            <a:ext cx="4676292" cy="4829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t>Perception is Reality</a:t>
            </a:r>
          </a:p>
          <a:p>
            <a:r>
              <a:rPr lang="en-US" dirty="0"/>
              <a:t>Administrators are looking at space and wondering if it is being used the best it can be?</a:t>
            </a:r>
          </a:p>
          <a:p>
            <a:r>
              <a:rPr lang="en-US" dirty="0"/>
              <a:t>Librarians criticize Greta Van </a:t>
            </a:r>
            <a:r>
              <a:rPr lang="en-US" dirty="0" err="1"/>
              <a:t>Susteren</a:t>
            </a:r>
            <a:r>
              <a:rPr lang="en-US" dirty="0"/>
              <a:t> plenty after 'vanity projects' comments</a:t>
            </a:r>
          </a:p>
          <a:p>
            <a:r>
              <a:rPr lang="en-US" dirty="0"/>
              <a:t> </a:t>
            </a:r>
            <a:r>
              <a:rPr lang="en-US" dirty="0">
                <a:hlinkClick r:id="rId2"/>
              </a:rPr>
              <a:t>http://ihenow.com/2ejbBbP</a:t>
            </a:r>
            <a:r>
              <a:rPr lang="en-US" dirty="0"/>
              <a:t> </a:t>
            </a:r>
          </a:p>
        </p:txBody>
      </p:sp>
      <p:pic>
        <p:nvPicPr>
          <p:cNvPr id="8" name="Content Placeholder 5"/>
          <p:cNvPicPr>
            <a:picLocks/>
          </p:cNvPicPr>
          <p:nvPr/>
        </p:nvPicPr>
        <p:blipFill rotWithShape="1">
          <a:blip r:embed="rId3"/>
          <a:srcRect l="26282" t="19954" r="26923" b="27309"/>
          <a:stretch/>
        </p:blipFill>
        <p:spPr bwMode="auto">
          <a:xfrm>
            <a:off x="7301948" y="1909089"/>
            <a:ext cx="4704522" cy="33826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1884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
        <p:nvSpPr>
          <p:cNvPr id="9" name="Content Placeholder 2"/>
          <p:cNvSpPr>
            <a:spLocks noGrp="1"/>
          </p:cNvSpPr>
          <p:nvPr>
            <p:ph idx="1"/>
          </p:nvPr>
        </p:nvSpPr>
        <p:spPr>
          <a:xfrm>
            <a:off x="2625654" y="1399139"/>
            <a:ext cx="5104807" cy="4957211"/>
          </a:xfrm>
        </p:spPr>
        <p:txBody>
          <a:bodyPr>
            <a:normAutofit fontScale="85000" lnSpcReduction="20000"/>
          </a:bodyPr>
          <a:lstStyle/>
          <a:p>
            <a:r>
              <a:rPr lang="en-US" sz="3200" b="1" dirty="0"/>
              <a:t>Free Rider Problem</a:t>
            </a:r>
          </a:p>
          <a:p>
            <a:r>
              <a:rPr lang="en-US" sz="3200" dirty="0"/>
              <a:t>Plagues both lighthouses and libraries.  </a:t>
            </a:r>
          </a:p>
          <a:p>
            <a:r>
              <a:rPr lang="en-US" sz="3200" dirty="0"/>
              <a:t>Both are very large centralized expenses that many members of the community fail to understand the overall value.</a:t>
            </a:r>
          </a:p>
          <a:p>
            <a:r>
              <a:rPr lang="en-US" sz="3200" dirty="0"/>
              <a:t>While librarians serve the whole campus, academics primarily are focused on one specific area.  </a:t>
            </a:r>
          </a:p>
          <a:p>
            <a:r>
              <a:rPr lang="en-US" sz="3200" dirty="0"/>
              <a:t>Do people care about a lighthouse on Isle Royal (MI) or ancient Greek History if they are not your destination or field? </a:t>
            </a:r>
          </a:p>
        </p:txBody>
      </p:sp>
      <p:pic>
        <p:nvPicPr>
          <p:cNvPr id="6" name="Picture 5"/>
          <p:cNvPicPr>
            <a:picLocks noChangeAspect="1"/>
          </p:cNvPicPr>
          <p:nvPr/>
        </p:nvPicPr>
        <p:blipFill rotWithShape="1">
          <a:blip r:embed="rId2" cstate="hqprint">
            <a:extLst>
              <a:ext uri="{28A0092B-C50C-407E-A947-70E740481C1C}">
                <a14:useLocalDpi xmlns:a14="http://schemas.microsoft.com/office/drawing/2010/main" val="0"/>
              </a:ext>
            </a:extLst>
          </a:blip>
          <a:srcRect t="18298" r="15585"/>
          <a:stretch/>
        </p:blipFill>
        <p:spPr>
          <a:xfrm>
            <a:off x="7708177" y="1584843"/>
            <a:ext cx="4219733" cy="2722114"/>
          </a:xfrm>
          <a:prstGeom prst="rect">
            <a:avLst/>
          </a:prstGeom>
        </p:spPr>
      </p:pic>
      <p:sp>
        <p:nvSpPr>
          <p:cNvPr id="7" name="TextBox 6"/>
          <p:cNvSpPr txBox="1"/>
          <p:nvPr/>
        </p:nvSpPr>
        <p:spPr>
          <a:xfrm>
            <a:off x="8304572" y="4784383"/>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4013377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2767906"/>
            <a:ext cx="3931921" cy="3409056"/>
          </a:xfrm>
        </p:spPr>
        <p:txBody>
          <a:bodyPr/>
          <a:lstStyle/>
          <a:p>
            <a:r>
              <a:rPr lang="en-US" dirty="0"/>
              <a:t>Lighthouses</a:t>
            </a:r>
          </a:p>
          <a:p>
            <a:pPr lvl="1"/>
            <a:r>
              <a:rPr lang="en-US" dirty="0"/>
              <a:t>Beautiful</a:t>
            </a:r>
          </a:p>
          <a:p>
            <a:pPr lvl="1"/>
            <a:r>
              <a:rPr lang="en-US" dirty="0"/>
              <a:t>Historic</a:t>
            </a:r>
          </a:p>
          <a:p>
            <a:pPr lvl="1"/>
            <a:r>
              <a:rPr lang="en-US" dirty="0"/>
              <a:t>Historically significant as architecture</a:t>
            </a:r>
          </a:p>
          <a:p>
            <a:pPr lvl="1"/>
            <a:r>
              <a:rPr lang="en-US" dirty="0"/>
              <a:t>No real other purpose except as a home</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27</a:t>
            </a:fld>
            <a:endParaRPr lang="en-US" dirty="0"/>
          </a:p>
        </p:txBody>
      </p:sp>
      <p:sp>
        <p:nvSpPr>
          <p:cNvPr id="7" name="TextBox 6"/>
          <p:cNvSpPr txBox="1"/>
          <p:nvPr/>
        </p:nvSpPr>
        <p:spPr>
          <a:xfrm>
            <a:off x="3435529" y="1690688"/>
            <a:ext cx="4058195" cy="1077218"/>
          </a:xfrm>
          <a:prstGeom prst="rect">
            <a:avLst/>
          </a:prstGeom>
          <a:noFill/>
        </p:spPr>
        <p:txBody>
          <a:bodyPr wrap="square" rtlCol="0">
            <a:spAutoFit/>
          </a:bodyPr>
          <a:lstStyle/>
          <a:p>
            <a:r>
              <a:rPr lang="en-US" sz="3200" b="1" dirty="0"/>
              <a:t>Different Dynamics of Building Use</a:t>
            </a:r>
          </a:p>
        </p:txBody>
      </p:sp>
      <p:pic>
        <p:nvPicPr>
          <p:cNvPr id="10" name="Content Placeholder 9"/>
          <p:cNvPicPr>
            <a:picLocks noGrp="1" noChangeAspect="1"/>
          </p:cNvPicPr>
          <p:nvPr>
            <p:ph idx="13"/>
          </p:nvPr>
        </p:nvPicPr>
        <p:blipFill>
          <a:blip r:embed="rId2" cstate="hqprint">
            <a:extLst>
              <a:ext uri="{28A0092B-C50C-407E-A947-70E740481C1C}">
                <a14:useLocalDpi xmlns:a14="http://schemas.microsoft.com/office/drawing/2010/main" val="0"/>
              </a:ext>
            </a:extLst>
          </a:blip>
          <a:stretch>
            <a:fillRect/>
          </a:stretch>
        </p:blipFill>
        <p:spPr>
          <a:xfrm>
            <a:off x="7576455" y="2615406"/>
            <a:ext cx="4224338" cy="2816225"/>
          </a:xfrm>
        </p:spPr>
      </p:pic>
      <p:sp>
        <p:nvSpPr>
          <p:cNvPr id="8" name="TextBox 7"/>
          <p:cNvSpPr txBox="1"/>
          <p:nvPr/>
        </p:nvSpPr>
        <p:spPr>
          <a:xfrm>
            <a:off x="8411397" y="5530631"/>
            <a:ext cx="2554453" cy="369332"/>
          </a:xfrm>
          <a:prstGeom prst="rect">
            <a:avLst/>
          </a:prstGeom>
          <a:noFill/>
        </p:spPr>
        <p:txBody>
          <a:bodyPr wrap="square" rtlCol="0">
            <a:spAutoFit/>
          </a:bodyPr>
          <a:lstStyle/>
          <a:p>
            <a:r>
              <a:rPr lang="en-US" i="1" dirty="0"/>
              <a:t>St. Joseph (MI) Pier Light</a:t>
            </a:r>
          </a:p>
        </p:txBody>
      </p:sp>
    </p:spTree>
    <p:extLst>
      <p:ext uri="{BB962C8B-B14F-4D97-AF65-F5344CB8AC3E}">
        <p14:creationId xmlns:p14="http://schemas.microsoft.com/office/powerpoint/2010/main" val="2839056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sp>
        <p:nvSpPr>
          <p:cNvPr id="6" name="Content Placeholder 5"/>
          <p:cNvSpPr>
            <a:spLocks noGrp="1"/>
          </p:cNvSpPr>
          <p:nvPr>
            <p:ph idx="13"/>
          </p:nvPr>
        </p:nvSpPr>
        <p:spPr>
          <a:xfrm>
            <a:off x="2729223" y="2162462"/>
            <a:ext cx="4596317" cy="3901500"/>
          </a:xfrm>
        </p:spPr>
        <p:txBody>
          <a:bodyPr>
            <a:normAutofit lnSpcReduction="10000"/>
          </a:bodyPr>
          <a:lstStyle/>
          <a:p>
            <a:r>
              <a:rPr lang="en-US" dirty="0"/>
              <a:t>Libraries</a:t>
            </a:r>
          </a:p>
          <a:p>
            <a:pPr lvl="1"/>
            <a:r>
              <a:rPr lang="en-US" dirty="0"/>
              <a:t>Large</a:t>
            </a:r>
          </a:p>
          <a:p>
            <a:pPr lvl="1"/>
            <a:r>
              <a:rPr lang="en-US" dirty="0"/>
              <a:t>Easily repurposed</a:t>
            </a:r>
          </a:p>
          <a:p>
            <a:pPr lvl="1"/>
            <a:r>
              <a:rPr lang="en-US" dirty="0"/>
              <a:t>Perception of better use of space by administrators (many reports to this end)</a:t>
            </a:r>
          </a:p>
          <a:p>
            <a:pPr lvl="1"/>
            <a:r>
              <a:rPr lang="en-US" dirty="0"/>
              <a:t>Easily flipped into large student space</a:t>
            </a:r>
          </a:p>
          <a:p>
            <a:pPr lvl="1"/>
            <a:r>
              <a:rPr lang="en-US" dirty="0"/>
              <a:t>Easily flipped into staff or lab space</a:t>
            </a:r>
          </a:p>
          <a:p>
            <a:pPr lvl="1"/>
            <a:r>
              <a:rPr lang="en-US" dirty="0"/>
              <a:t>Easily flipped into anything….</a:t>
            </a:r>
          </a:p>
        </p:txBody>
      </p:sp>
      <p:sp>
        <p:nvSpPr>
          <p:cNvPr id="7" name="TextBox 6"/>
          <p:cNvSpPr txBox="1"/>
          <p:nvPr/>
        </p:nvSpPr>
        <p:spPr>
          <a:xfrm>
            <a:off x="3381780" y="1577687"/>
            <a:ext cx="7683045" cy="584775"/>
          </a:xfrm>
          <a:prstGeom prst="rect">
            <a:avLst/>
          </a:prstGeom>
          <a:noFill/>
        </p:spPr>
        <p:txBody>
          <a:bodyPr wrap="square" rtlCol="0">
            <a:spAutoFit/>
          </a:bodyPr>
          <a:lstStyle/>
          <a:p>
            <a:r>
              <a:rPr lang="en-US" sz="3200" b="1" dirty="0"/>
              <a:t>Different Dynamics of Building Use</a:t>
            </a:r>
          </a:p>
        </p:txBody>
      </p:sp>
      <p:pic>
        <p:nvPicPr>
          <p:cNvPr id="10" name="Picture 9"/>
          <p:cNvPicPr>
            <a:picLocks noChangeAspect="1"/>
          </p:cNvPicPr>
          <p:nvPr/>
        </p:nvPicPr>
        <p:blipFill rotWithShape="1">
          <a:blip r:embed="rId2" cstate="hqprint">
            <a:extLst>
              <a:ext uri="{28A0092B-C50C-407E-A947-70E740481C1C}">
                <a14:useLocalDpi xmlns:a14="http://schemas.microsoft.com/office/drawing/2010/main" val="0"/>
              </a:ext>
            </a:extLst>
          </a:blip>
          <a:srcRect t="2414" r="3751"/>
          <a:stretch/>
        </p:blipFill>
        <p:spPr>
          <a:xfrm>
            <a:off x="7325540" y="2095664"/>
            <a:ext cx="4667677" cy="3154236"/>
          </a:xfrm>
          <a:prstGeom prst="rect">
            <a:avLst/>
          </a:prstGeom>
        </p:spPr>
      </p:pic>
      <p:sp>
        <p:nvSpPr>
          <p:cNvPr id="8" name="TextBox 7"/>
          <p:cNvSpPr txBox="1"/>
          <p:nvPr/>
        </p:nvSpPr>
        <p:spPr>
          <a:xfrm>
            <a:off x="7325540" y="5341460"/>
            <a:ext cx="4548407" cy="646331"/>
          </a:xfrm>
          <a:prstGeom prst="rect">
            <a:avLst/>
          </a:prstGeom>
          <a:noFill/>
        </p:spPr>
        <p:txBody>
          <a:bodyPr wrap="square" rtlCol="0">
            <a:spAutoFit/>
          </a:bodyPr>
          <a:lstStyle/>
          <a:p>
            <a:r>
              <a:rPr lang="en-US" i="1" dirty="0"/>
              <a:t>Kresge Business Administration Library (University of Michigan) During Renovation</a:t>
            </a:r>
          </a:p>
        </p:txBody>
      </p:sp>
    </p:spTree>
    <p:extLst>
      <p:ext uri="{BB962C8B-B14F-4D97-AF65-F5344CB8AC3E}">
        <p14:creationId xmlns:p14="http://schemas.microsoft.com/office/powerpoint/2010/main" val="25211114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703444" y="1825625"/>
            <a:ext cx="4373218" cy="4351338"/>
          </a:xfrm>
        </p:spPr>
        <p:txBody>
          <a:bodyPr>
            <a:normAutofit fontScale="92500" lnSpcReduction="10000"/>
          </a:bodyPr>
          <a:lstStyle/>
          <a:p>
            <a:r>
              <a:rPr lang="en-US" b="1" dirty="0"/>
              <a:t>Imagery is Important</a:t>
            </a:r>
          </a:p>
          <a:p>
            <a:r>
              <a:rPr lang="en-US" dirty="0"/>
              <a:t>Lighthouses lead you to safety &amp; safe harbor.</a:t>
            </a:r>
          </a:p>
          <a:p>
            <a:r>
              <a:rPr lang="en-US" dirty="0"/>
              <a:t>Symbols of harbor communities (Ludington, Michigan – image from an email about the top 10 reasons for locating to Ludington)</a:t>
            </a:r>
          </a:p>
          <a:p>
            <a:r>
              <a:rPr lang="en-US" b="1" dirty="0"/>
              <a:t>Lighthouses can help when you are lost – provided you see them.</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414" y="1497496"/>
            <a:ext cx="4656378" cy="4565374"/>
          </a:xfrm>
          <a:prstGeom prst="rect">
            <a:avLst/>
          </a:prstGeom>
        </p:spPr>
      </p:pic>
    </p:spTree>
    <p:extLst>
      <p:ext uri="{BB962C8B-B14F-4D97-AF65-F5344CB8AC3E}">
        <p14:creationId xmlns:p14="http://schemas.microsoft.com/office/powerpoint/2010/main" val="3456510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28730" y="1825624"/>
            <a:ext cx="4214193" cy="4530725"/>
          </a:xfrm>
        </p:spPr>
        <p:txBody>
          <a:bodyPr>
            <a:normAutofit lnSpcReduction="10000"/>
          </a:bodyPr>
          <a:lstStyle/>
          <a:p>
            <a:r>
              <a:rPr lang="en-US" b="1" dirty="0"/>
              <a:t>Imagery is Important</a:t>
            </a:r>
          </a:p>
          <a:p>
            <a:r>
              <a:rPr lang="en-US" dirty="0"/>
              <a:t>Libraries have books.</a:t>
            </a:r>
          </a:p>
          <a:p>
            <a:r>
              <a:rPr lang="en-US" dirty="0"/>
              <a:t>Libraries are your connection for information.</a:t>
            </a:r>
          </a:p>
          <a:p>
            <a:r>
              <a:rPr lang="en-US" dirty="0"/>
              <a:t>“The fountain of wisdom flows through books” inscribed in this library.</a:t>
            </a:r>
          </a:p>
          <a:p>
            <a:r>
              <a:rPr lang="en-US" b="1" dirty="0"/>
              <a:t>Libraries can help when you are lost – provided you connect with them.</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8" name="Picture 7"/>
          <p:cNvPicPr>
            <a:picLocks noChangeAspect="1"/>
          </p:cNvPicPr>
          <p:nvPr/>
        </p:nvPicPr>
        <p:blipFill rotWithShape="1">
          <a:blip r:embed="rId2" cstate="hqprint">
            <a:extLst>
              <a:ext uri="{28A0092B-C50C-407E-A947-70E740481C1C}">
                <a14:useLocalDpi xmlns:a14="http://schemas.microsoft.com/office/drawing/2010/main" val="0"/>
              </a:ext>
            </a:extLst>
          </a:blip>
          <a:srcRect l="7559" t="5484" r="5866" b="1232"/>
          <a:stretch/>
        </p:blipFill>
        <p:spPr>
          <a:xfrm>
            <a:off x="7142923" y="1690688"/>
            <a:ext cx="4890052" cy="3511826"/>
          </a:xfrm>
          <a:prstGeom prst="rect">
            <a:avLst/>
          </a:prstGeom>
        </p:spPr>
      </p:pic>
      <p:sp>
        <p:nvSpPr>
          <p:cNvPr id="7" name="TextBox 6"/>
          <p:cNvSpPr txBox="1"/>
          <p:nvPr/>
        </p:nvSpPr>
        <p:spPr>
          <a:xfrm>
            <a:off x="7765775" y="5530631"/>
            <a:ext cx="4147930" cy="369332"/>
          </a:xfrm>
          <a:prstGeom prst="rect">
            <a:avLst/>
          </a:prstGeom>
          <a:noFill/>
        </p:spPr>
        <p:txBody>
          <a:bodyPr wrap="square" rtlCol="0">
            <a:spAutoFit/>
          </a:bodyPr>
          <a:lstStyle/>
          <a:p>
            <a:r>
              <a:rPr lang="en-US" i="1" dirty="0"/>
              <a:t>Skillman Branch, Detroit Public Library</a:t>
            </a:r>
          </a:p>
        </p:txBody>
      </p:sp>
    </p:spTree>
    <p:extLst>
      <p:ext uri="{BB962C8B-B14F-4D97-AF65-F5344CB8AC3E}">
        <p14:creationId xmlns:p14="http://schemas.microsoft.com/office/powerpoint/2010/main" val="21608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98208" y="1520824"/>
            <a:ext cx="4052439" cy="4667941"/>
          </a:xfrm>
        </p:spPr>
        <p:txBody>
          <a:bodyPr>
            <a:normAutofit fontScale="92500" lnSpcReduction="20000"/>
          </a:bodyPr>
          <a:lstStyle/>
          <a:p>
            <a:r>
              <a:rPr lang="en-US" sz="3200" b="1" dirty="0"/>
              <a:t>Embrace the change</a:t>
            </a:r>
          </a:p>
          <a:p>
            <a:r>
              <a:rPr lang="en-US" dirty="0"/>
              <a:t>Automation started changing lighthouse staffing needs after World War I.  </a:t>
            </a:r>
          </a:p>
          <a:p>
            <a:r>
              <a:rPr lang="en-US" dirty="0"/>
              <a:t>Automation accelerated after World War II.</a:t>
            </a:r>
          </a:p>
          <a:p>
            <a:r>
              <a:rPr lang="en-US" dirty="0"/>
              <a:t>Changing technology enabled lighthouses to operate lighthouses with occasional visits.</a:t>
            </a:r>
          </a:p>
          <a:p>
            <a:r>
              <a:rPr lang="en-US" dirty="0"/>
              <a:t>Lighthouses have transitioned to historical sites and museums.</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7" name="Pictur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205391" y="1520824"/>
            <a:ext cx="4811680" cy="3608760"/>
          </a:xfrm>
          <a:prstGeom prst="rect">
            <a:avLst/>
          </a:prstGeom>
        </p:spPr>
      </p:pic>
      <p:sp>
        <p:nvSpPr>
          <p:cNvPr id="8" name="TextBox 7"/>
          <p:cNvSpPr txBox="1"/>
          <p:nvPr/>
        </p:nvSpPr>
        <p:spPr>
          <a:xfrm>
            <a:off x="8411397" y="5530631"/>
            <a:ext cx="2554453" cy="646331"/>
          </a:xfrm>
          <a:prstGeom prst="rect">
            <a:avLst/>
          </a:prstGeom>
          <a:noFill/>
        </p:spPr>
        <p:txBody>
          <a:bodyPr wrap="square" rtlCol="0">
            <a:spAutoFit/>
          </a:bodyPr>
          <a:lstStyle/>
          <a:p>
            <a:r>
              <a:rPr lang="en-US" i="1" dirty="0"/>
              <a:t>Marblehead (OH) Lighthouse</a:t>
            </a:r>
          </a:p>
        </p:txBody>
      </p:sp>
    </p:spTree>
    <p:extLst>
      <p:ext uri="{BB962C8B-B14F-4D97-AF65-F5344CB8AC3E}">
        <p14:creationId xmlns:p14="http://schemas.microsoft.com/office/powerpoint/2010/main" val="1163587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28730" y="1403652"/>
            <a:ext cx="5592418" cy="4773311"/>
          </a:xfrm>
        </p:spPr>
        <p:txBody>
          <a:bodyPr>
            <a:normAutofit fontScale="92500" lnSpcReduction="20000"/>
          </a:bodyPr>
          <a:lstStyle/>
          <a:p>
            <a:r>
              <a:rPr lang="en-US" sz="3200" b="1" dirty="0"/>
              <a:t>Embrace the change</a:t>
            </a:r>
          </a:p>
          <a:p>
            <a:r>
              <a:rPr lang="en-US" dirty="0"/>
              <a:t>Whether we want it or not, things are changing for libraries and on our campuses and communities.</a:t>
            </a:r>
          </a:p>
          <a:p>
            <a:r>
              <a:rPr lang="en-US" dirty="0"/>
              <a:t>Education is also changing for higher education in general (Purdue recent purchase of Kaplan University).</a:t>
            </a:r>
          </a:p>
          <a:p>
            <a:r>
              <a:rPr lang="en-US" dirty="0"/>
              <a:t>Space demands on campuses that will see us with less real estate.</a:t>
            </a:r>
          </a:p>
          <a:p>
            <a:r>
              <a:rPr lang="en-US" dirty="0"/>
              <a:t>New libraries are student spaces, not for print materials.</a:t>
            </a:r>
          </a:p>
          <a:p>
            <a:r>
              <a:rPr lang="en-US" dirty="0"/>
              <a:t>Moving back to closed stacks environment (after being open stacks for years).</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128" y="1403652"/>
            <a:ext cx="2562338" cy="4241774"/>
          </a:xfrm>
          <a:prstGeom prst="rect">
            <a:avLst/>
          </a:prstGeom>
        </p:spPr>
      </p:pic>
      <p:sp>
        <p:nvSpPr>
          <p:cNvPr id="8" name="TextBox 7"/>
          <p:cNvSpPr txBox="1"/>
          <p:nvPr/>
        </p:nvSpPr>
        <p:spPr>
          <a:xfrm>
            <a:off x="8521148" y="5710019"/>
            <a:ext cx="3511826" cy="646331"/>
          </a:xfrm>
          <a:prstGeom prst="rect">
            <a:avLst/>
          </a:prstGeom>
          <a:noFill/>
        </p:spPr>
        <p:txBody>
          <a:bodyPr wrap="square" rtlCol="0">
            <a:spAutoFit/>
          </a:bodyPr>
          <a:lstStyle/>
          <a:p>
            <a:r>
              <a:rPr lang="en-US" i="1" dirty="0"/>
              <a:t>Empty Shelves at Kresge Library After the Books Left</a:t>
            </a:r>
          </a:p>
        </p:txBody>
      </p:sp>
    </p:spTree>
    <p:extLst>
      <p:ext uri="{BB962C8B-B14F-4D97-AF65-F5344CB8AC3E}">
        <p14:creationId xmlns:p14="http://schemas.microsoft.com/office/powerpoint/2010/main" val="34323691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1355036"/>
            <a:ext cx="5873509" cy="5001314"/>
          </a:xfrm>
        </p:spPr>
        <p:txBody>
          <a:bodyPr>
            <a:normAutofit lnSpcReduction="10000"/>
          </a:bodyPr>
          <a:lstStyle/>
          <a:p>
            <a:r>
              <a:rPr lang="en-US" sz="3200" b="1" dirty="0"/>
              <a:t>Embrace the change</a:t>
            </a:r>
          </a:p>
          <a:p>
            <a:pPr>
              <a:defRPr/>
            </a:pPr>
            <a:r>
              <a:rPr lang="en-US" sz="2400" dirty="0"/>
              <a:t>NOT a library problem of the 21</a:t>
            </a:r>
            <a:r>
              <a:rPr lang="en-US" sz="2400" baseline="30000" dirty="0"/>
              <a:t>st</a:t>
            </a:r>
            <a:r>
              <a:rPr lang="en-US" sz="2400" dirty="0"/>
              <a:t> century.</a:t>
            </a:r>
          </a:p>
          <a:p>
            <a:pPr>
              <a:defRPr/>
            </a:pPr>
            <a:r>
              <a:rPr lang="en-US" sz="2400" dirty="0"/>
              <a:t>Changes in the last 50 years:</a:t>
            </a:r>
          </a:p>
          <a:p>
            <a:pPr lvl="1">
              <a:defRPr/>
            </a:pPr>
            <a:r>
              <a:rPr lang="en-US" sz="2200" dirty="0"/>
              <a:t>Copy cataloging</a:t>
            </a:r>
          </a:p>
          <a:p>
            <a:pPr lvl="1">
              <a:defRPr/>
            </a:pPr>
            <a:r>
              <a:rPr lang="en-US" sz="2200" dirty="0"/>
              <a:t>Local online catalogs &amp; shared systems</a:t>
            </a:r>
          </a:p>
          <a:p>
            <a:pPr lvl="1">
              <a:defRPr/>
            </a:pPr>
            <a:r>
              <a:rPr lang="en-US" sz="2200" dirty="0"/>
              <a:t>Expanded access (TOC, more subject headings)</a:t>
            </a:r>
          </a:p>
          <a:p>
            <a:pPr lvl="1">
              <a:defRPr/>
            </a:pPr>
            <a:r>
              <a:rPr lang="en-US" sz="2200" dirty="0"/>
              <a:t>Shared catalogs (</a:t>
            </a:r>
            <a:r>
              <a:rPr lang="en-US" sz="2200" dirty="0" err="1"/>
              <a:t>MeLCat</a:t>
            </a:r>
            <a:r>
              <a:rPr lang="en-US" sz="2200" dirty="0"/>
              <a:t>, etc.)</a:t>
            </a:r>
          </a:p>
          <a:p>
            <a:pPr lvl="1">
              <a:defRPr/>
            </a:pPr>
            <a:r>
              <a:rPr lang="en-US" sz="2200" dirty="0"/>
              <a:t>Discovery layers</a:t>
            </a:r>
          </a:p>
          <a:p>
            <a:pPr lvl="1">
              <a:defRPr/>
            </a:pPr>
            <a:r>
              <a:rPr lang="en-US" sz="2200" dirty="0"/>
              <a:t>Working papers management </a:t>
            </a:r>
            <a:r>
              <a:rPr lang="en-US" sz="2200" dirty="0">
                <a:sym typeface="Wingdings" panose="05000000000000000000" pitchFamily="2" charset="2"/>
              </a:rPr>
              <a:t> digital repositories</a:t>
            </a:r>
          </a:p>
          <a:p>
            <a:pPr lvl="1">
              <a:defRPr/>
            </a:pPr>
            <a:r>
              <a:rPr lang="en-US" sz="2200" dirty="0">
                <a:sym typeface="Wingdings" panose="05000000000000000000" pitchFamily="2" charset="2"/>
              </a:rPr>
              <a:t>Coffee and food in the library</a:t>
            </a:r>
          </a:p>
          <a:p>
            <a:pPr>
              <a:defRPr/>
            </a:pPr>
            <a:r>
              <a:rPr lang="en-US" sz="2600" dirty="0">
                <a:sym typeface="Wingdings" panose="05000000000000000000" pitchFamily="2" charset="2"/>
              </a:rPr>
              <a:t>How many staff are checking in serials?</a:t>
            </a:r>
            <a:endParaRPr lang="en-US" sz="2600"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33</a:t>
            </a:fld>
            <a:endParaRPr lang="en-US" dirty="0"/>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70500" y="1355035"/>
            <a:ext cx="26241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032578" y="5918926"/>
            <a:ext cx="2554453" cy="369332"/>
          </a:xfrm>
          <a:prstGeom prst="rect">
            <a:avLst/>
          </a:prstGeom>
          <a:noFill/>
        </p:spPr>
        <p:txBody>
          <a:bodyPr wrap="square" rtlCol="0">
            <a:spAutoFit/>
          </a:bodyPr>
          <a:lstStyle/>
          <a:p>
            <a:r>
              <a:rPr lang="en-US" i="1" dirty="0"/>
              <a:t>Wanda Hates eBooks</a:t>
            </a:r>
          </a:p>
        </p:txBody>
      </p:sp>
    </p:spTree>
    <p:extLst>
      <p:ext uri="{BB962C8B-B14F-4D97-AF65-F5344CB8AC3E}">
        <p14:creationId xmlns:p14="http://schemas.microsoft.com/office/powerpoint/2010/main" val="484682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2957" y="365125"/>
            <a:ext cx="8570843" cy="1325563"/>
          </a:xfrm>
        </p:spPr>
        <p:txBody>
          <a:bodyPr>
            <a:normAutofit/>
          </a:bodyPr>
          <a:lstStyle/>
          <a:p>
            <a:r>
              <a:rPr lang="en-US" sz="3600" dirty="0"/>
              <a:t>Connections for Librarians</a:t>
            </a:r>
          </a:p>
        </p:txBody>
      </p:sp>
      <p:sp>
        <p:nvSpPr>
          <p:cNvPr id="3" name="Content Placeholder 2"/>
          <p:cNvSpPr>
            <a:spLocks noGrp="1"/>
          </p:cNvSpPr>
          <p:nvPr>
            <p:ph idx="1"/>
          </p:nvPr>
        </p:nvSpPr>
        <p:spPr>
          <a:xfrm>
            <a:off x="2690191" y="1378226"/>
            <a:ext cx="5314121" cy="4798737"/>
          </a:xfrm>
        </p:spPr>
        <p:txBody>
          <a:bodyPr>
            <a:normAutofit/>
          </a:bodyPr>
          <a:lstStyle/>
          <a:p>
            <a:r>
              <a:rPr lang="en-US" b="1" dirty="0"/>
              <a:t>Embrace the change</a:t>
            </a:r>
          </a:p>
          <a:p>
            <a:r>
              <a:rPr lang="en-US" dirty="0"/>
              <a:t>The Library’s challenge is to stay relevant and service oriented, even without all the resources and tools once at our disposal.</a:t>
            </a:r>
          </a:p>
          <a:p>
            <a:r>
              <a:rPr lang="en-US" dirty="0"/>
              <a:t>Unlike lighthouses, we don’t want libraries to be relegated to museums.</a:t>
            </a:r>
          </a:p>
          <a:p>
            <a:r>
              <a:rPr lang="en-US" dirty="0"/>
              <a:t>Who lives, who dies, who tells your story</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34</a:t>
            </a:fld>
            <a:endParaRPr lang="en-US" dirty="0"/>
          </a:p>
        </p:txBody>
      </p:sp>
      <p:pic>
        <p:nvPicPr>
          <p:cNvPr id="8" name="Picture 7"/>
          <p:cNvPicPr>
            <a:picLocks noChangeAspect="1"/>
          </p:cNvPicPr>
          <p:nvPr/>
        </p:nvPicPr>
        <p:blipFill rotWithShape="1">
          <a:blip r:embed="rId2" cstate="hqprint">
            <a:extLst>
              <a:ext uri="{28A0092B-C50C-407E-A947-70E740481C1C}">
                <a14:useLocalDpi xmlns:a14="http://schemas.microsoft.com/office/drawing/2010/main" val="0"/>
              </a:ext>
            </a:extLst>
          </a:blip>
          <a:srcRect l="27281" t="3130" b="-1"/>
          <a:stretch/>
        </p:blipFill>
        <p:spPr>
          <a:xfrm>
            <a:off x="8004312" y="1690688"/>
            <a:ext cx="3683364" cy="3270332"/>
          </a:xfrm>
          <a:prstGeom prst="rect">
            <a:avLst/>
          </a:prstGeom>
        </p:spPr>
      </p:pic>
      <p:sp>
        <p:nvSpPr>
          <p:cNvPr id="7" name="TextBox 6"/>
          <p:cNvSpPr txBox="1"/>
          <p:nvPr/>
        </p:nvSpPr>
        <p:spPr>
          <a:xfrm>
            <a:off x="8066655" y="5107326"/>
            <a:ext cx="3515745" cy="646331"/>
          </a:xfrm>
          <a:prstGeom prst="rect">
            <a:avLst/>
          </a:prstGeom>
          <a:noFill/>
        </p:spPr>
        <p:txBody>
          <a:bodyPr wrap="square" rtlCol="0">
            <a:spAutoFit/>
          </a:bodyPr>
          <a:lstStyle/>
          <a:p>
            <a:r>
              <a:rPr lang="en-US" i="1" dirty="0"/>
              <a:t>Kresge staff finishing a large collection merging project in 2013</a:t>
            </a:r>
          </a:p>
        </p:txBody>
      </p:sp>
    </p:spTree>
    <p:extLst>
      <p:ext uri="{BB962C8B-B14F-4D97-AF65-F5344CB8AC3E}">
        <p14:creationId xmlns:p14="http://schemas.microsoft.com/office/powerpoint/2010/main" val="3517594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127514" y="1524000"/>
            <a:ext cx="4386469" cy="4652963"/>
          </a:xfrm>
        </p:spPr>
        <p:txBody>
          <a:bodyPr>
            <a:normAutofit fontScale="92500"/>
          </a:bodyPr>
          <a:lstStyle/>
          <a:p>
            <a:r>
              <a:rPr lang="en-US" dirty="0"/>
              <a:t>Just as a lighthouse cannot protect the shore where they are not located, can libraries support research where they do not have collections? </a:t>
            </a:r>
          </a:p>
          <a:p>
            <a:r>
              <a:rPr lang="en-US" dirty="0" err="1"/>
              <a:t>Mansueto</a:t>
            </a:r>
            <a:r>
              <a:rPr lang="en-US" dirty="0"/>
              <a:t> Library at Univ. of Chicago is a dream that we all have.  Our desire to hold on to the past while embracing the future.  It is a dream that many if not most cannot afford.  </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35</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354" y="2890907"/>
            <a:ext cx="2312100" cy="346544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983" y="1344613"/>
            <a:ext cx="3721345" cy="2482835"/>
          </a:xfrm>
          <a:prstGeom prst="rect">
            <a:avLst/>
          </a:prstGeom>
        </p:spPr>
      </p:pic>
      <p:sp>
        <p:nvSpPr>
          <p:cNvPr id="8" name="TextBox 7"/>
          <p:cNvSpPr txBox="1"/>
          <p:nvPr/>
        </p:nvSpPr>
        <p:spPr>
          <a:xfrm>
            <a:off x="7513984" y="4437604"/>
            <a:ext cx="1974574" cy="923330"/>
          </a:xfrm>
          <a:prstGeom prst="rect">
            <a:avLst/>
          </a:prstGeom>
          <a:noFill/>
        </p:spPr>
        <p:txBody>
          <a:bodyPr wrap="square" rtlCol="0">
            <a:spAutoFit/>
          </a:bodyPr>
          <a:lstStyle/>
          <a:p>
            <a:r>
              <a:rPr lang="en-US" i="1" dirty="0"/>
              <a:t>University of Chicago’s </a:t>
            </a:r>
            <a:r>
              <a:rPr lang="en-US" i="1" dirty="0" err="1"/>
              <a:t>Mansueto</a:t>
            </a:r>
            <a:r>
              <a:rPr lang="en-US" i="1" dirty="0"/>
              <a:t> Library</a:t>
            </a:r>
          </a:p>
        </p:txBody>
      </p:sp>
    </p:spTree>
    <p:extLst>
      <p:ext uri="{BB962C8B-B14F-4D97-AF65-F5344CB8AC3E}">
        <p14:creationId xmlns:p14="http://schemas.microsoft.com/office/powerpoint/2010/main" val="3841039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fontScale="92500" lnSpcReduction="10000"/>
          </a:bodyPr>
          <a:lstStyle/>
          <a:p>
            <a:r>
              <a:rPr lang="en-US" dirty="0"/>
              <a:t>Original vs. digital copy</a:t>
            </a:r>
          </a:p>
          <a:p>
            <a:r>
              <a:rPr lang="en-US" dirty="0"/>
              <a:t>Do we have the rights to share?</a:t>
            </a:r>
          </a:p>
          <a:p>
            <a:r>
              <a:rPr lang="en-US" dirty="0"/>
              <a:t>Squirrels at the Met (NYC)</a:t>
            </a:r>
          </a:p>
          <a:p>
            <a:r>
              <a:rPr lang="en-US" dirty="0"/>
              <a:t>Bottle from Salem, NC - ca. 1790–1805.</a:t>
            </a:r>
          </a:p>
          <a:p>
            <a:r>
              <a:rPr lang="en-US" dirty="0"/>
              <a:t>Snuffbox from Germany (</a:t>
            </a:r>
            <a:r>
              <a:rPr lang="en-US" dirty="0" err="1"/>
              <a:t>Schrezheim</a:t>
            </a:r>
            <a:r>
              <a:rPr lang="en-US" dirty="0"/>
              <a:t> manufactory), ca. 1761-1770.  In Gallery 538 – closed the day I went.</a:t>
            </a:r>
          </a:p>
          <a:p>
            <a:pPr marL="0" indent="0">
              <a:buNone/>
            </a:pPr>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36</a:t>
            </a:fld>
            <a:endParaRPr lang="en-US" dirty="0"/>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576455" y="1348548"/>
            <a:ext cx="2280934" cy="3422236"/>
          </a:xfrm>
          <a:prstGeom prst="rect">
            <a:avLst/>
          </a:prstGeom>
        </p:spPr>
      </p:pic>
      <p:pic>
        <p:nvPicPr>
          <p:cNvPr id="2050" name="Picture 2" descr="http://images.metmuseum.org/CRDImages/es/web-large/DP160833.jpg"/>
          <p:cNvPicPr>
            <a:picLocks noChangeAspect="1" noChangeArrowheads="1"/>
          </p:cNvPicPr>
          <p:nvPr/>
        </p:nvPicPr>
        <p:blipFill rotWithShape="1">
          <a:blip r:embed="rId3">
            <a:extLst>
              <a:ext uri="{28A0092B-C50C-407E-A947-70E740481C1C}">
                <a14:useLocalDpi xmlns:a14="http://schemas.microsoft.com/office/drawing/2010/main" val="0"/>
              </a:ext>
            </a:extLst>
          </a:blip>
          <a:srcRect l="20855" t="28601" r="23165" b="19448"/>
          <a:stretch/>
        </p:blipFill>
        <p:spPr bwMode="auto">
          <a:xfrm>
            <a:off x="9430756" y="3461581"/>
            <a:ext cx="2690191" cy="22926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145373" y="4879022"/>
            <a:ext cx="2285383" cy="1477328"/>
          </a:xfrm>
          <a:prstGeom prst="rect">
            <a:avLst/>
          </a:prstGeom>
          <a:noFill/>
        </p:spPr>
        <p:txBody>
          <a:bodyPr wrap="square" rtlCol="0">
            <a:spAutoFit/>
          </a:bodyPr>
          <a:lstStyle/>
          <a:p>
            <a:r>
              <a:rPr lang="en-US" i="1" dirty="0"/>
              <a:t>Two decorative squirrels in the collection of the Metropolitan Museum of Art, New York City</a:t>
            </a:r>
          </a:p>
        </p:txBody>
      </p:sp>
    </p:spTree>
    <p:extLst>
      <p:ext uri="{BB962C8B-B14F-4D97-AF65-F5344CB8AC3E}">
        <p14:creationId xmlns:p14="http://schemas.microsoft.com/office/powerpoint/2010/main" val="28304649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37</a:t>
            </a:fld>
            <a:endParaRPr lang="en-US" dirty="0"/>
          </a:p>
        </p:txBody>
      </p:sp>
      <p:sp>
        <p:nvSpPr>
          <p:cNvPr id="7" name="Left-Right Arrow 3"/>
          <p:cNvSpPr/>
          <p:nvPr/>
        </p:nvSpPr>
        <p:spPr>
          <a:xfrm>
            <a:off x="4253019" y="3756708"/>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6390664" y="2853752"/>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59896" y="2019904"/>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859896" y="5694426"/>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2345037" y="3580256"/>
            <a:ext cx="1895306"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9441060" y="3453037"/>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8058780" y="2134253"/>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2574357" y="4739659"/>
            <a:ext cx="2934305" cy="1631216"/>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a:t>
            </a:r>
            <a:r>
              <a:rPr lang="en-US" sz="2000" i="1"/>
              <a:t>come from.</a:t>
            </a:r>
            <a:endParaRPr lang="en-US" sz="2000" i="1" dirty="0"/>
          </a:p>
        </p:txBody>
      </p:sp>
      <p:sp>
        <p:nvSpPr>
          <p:cNvPr id="15" name="TextBox 14"/>
          <p:cNvSpPr txBox="1"/>
          <p:nvPr/>
        </p:nvSpPr>
        <p:spPr>
          <a:xfrm>
            <a:off x="2705089" y="1758269"/>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needs.</a:t>
            </a:r>
          </a:p>
        </p:txBody>
      </p:sp>
    </p:spTree>
    <p:extLst>
      <p:ext uri="{BB962C8B-B14F-4D97-AF65-F5344CB8AC3E}">
        <p14:creationId xmlns:p14="http://schemas.microsoft.com/office/powerpoint/2010/main" val="3816388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38</a:t>
            </a:fld>
            <a:endParaRPr lang="en-US" dirty="0"/>
          </a:p>
        </p:txBody>
      </p:sp>
      <p:sp>
        <p:nvSpPr>
          <p:cNvPr id="6" name="Content Placeholder 1"/>
          <p:cNvSpPr txBox="1">
            <a:spLocks/>
          </p:cNvSpPr>
          <p:nvPr/>
        </p:nvSpPr>
        <p:spPr>
          <a:xfrm>
            <a:off x="3213792" y="1438207"/>
            <a:ext cx="7886700" cy="9906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Library challenge is that we have multiple stakeholders and they have different needs – especially for business.</a:t>
            </a:r>
          </a:p>
        </p:txBody>
      </p:sp>
      <p:graphicFrame>
        <p:nvGraphicFramePr>
          <p:cNvPr id="7" name="Diagram 6"/>
          <p:cNvGraphicFramePr/>
          <p:nvPr>
            <p:extLst>
              <p:ext uri="{D42A27DB-BD31-4B8C-83A1-F6EECF244321}">
                <p14:modId xmlns:p14="http://schemas.microsoft.com/office/powerpoint/2010/main" val="1979296899"/>
              </p:ext>
            </p:extLst>
          </p:nvPr>
        </p:nvGraphicFramePr>
        <p:xfrm>
          <a:off x="7050157" y="263048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3213792" y="2181121"/>
            <a:ext cx="3709711" cy="40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6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Community – Mostly similar to student needs</a:t>
            </a:r>
          </a:p>
        </p:txBody>
      </p:sp>
    </p:spTree>
    <p:extLst>
      <p:ext uri="{BB962C8B-B14F-4D97-AF65-F5344CB8AC3E}">
        <p14:creationId xmlns:p14="http://schemas.microsoft.com/office/powerpoint/2010/main" val="2369977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435530" y="1311965"/>
            <a:ext cx="8027600" cy="2311633"/>
          </a:xfrm>
        </p:spPr>
        <p:txBody>
          <a:bodyPr>
            <a:normAutofit fontScale="92500" lnSpcReduction="20000"/>
          </a:bodyPr>
          <a:lstStyle/>
          <a:p>
            <a:r>
              <a:rPr lang="en-US" dirty="0"/>
              <a:t>Building collections for use over a ‘10 year window’ is not our future.  </a:t>
            </a:r>
          </a:p>
          <a:p>
            <a:r>
              <a:rPr lang="en-US" dirty="0"/>
              <a:t>Our governing bodies will not be keen on buying items that sit on a shelf just-in-case when the academy is shifting to just-in-time.</a:t>
            </a:r>
          </a:p>
          <a:p>
            <a:r>
              <a:rPr lang="en-US" dirty="0"/>
              <a:t>We invest heavily in discovery platforms to get people to use these resources – the ultimate “low class problem.”</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39</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698" y="3623598"/>
            <a:ext cx="5720963" cy="2732752"/>
          </a:xfrm>
          <a:prstGeom prst="rect">
            <a:avLst/>
          </a:prstGeom>
        </p:spPr>
      </p:pic>
    </p:spTree>
    <p:extLst>
      <p:ext uri="{BB962C8B-B14F-4D97-AF65-F5344CB8AC3E}">
        <p14:creationId xmlns:p14="http://schemas.microsoft.com/office/powerpoint/2010/main" val="2078845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1" y="1378227"/>
            <a:ext cx="8521147" cy="2915478"/>
          </a:xfrm>
        </p:spPr>
        <p:txBody>
          <a:bodyPr>
            <a:normAutofit/>
          </a:bodyPr>
          <a:lstStyle/>
          <a:p>
            <a:r>
              <a:rPr lang="en-US" dirty="0"/>
              <a:t>History has its eyes on us!</a:t>
            </a:r>
          </a:p>
          <a:p>
            <a:r>
              <a:rPr lang="en-US" dirty="0"/>
              <a:t>Just as a lighthouse keeper could not turn his or her back on a storm, we cannot turn our backs on our community’s needs.</a:t>
            </a:r>
          </a:p>
          <a:p>
            <a:r>
              <a:rPr lang="en-US" b="1" dirty="0"/>
              <a:t>Our services must reflect our community’s unique needs</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40</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294" y="3944483"/>
            <a:ext cx="6396134" cy="2411867"/>
          </a:xfrm>
          <a:prstGeom prst="rect">
            <a:avLst/>
          </a:prstGeom>
        </p:spPr>
      </p:pic>
      <p:sp>
        <p:nvSpPr>
          <p:cNvPr id="7" name="TextBox 6"/>
          <p:cNvSpPr txBox="1"/>
          <p:nvPr/>
        </p:nvSpPr>
        <p:spPr>
          <a:xfrm>
            <a:off x="9558601" y="4106936"/>
            <a:ext cx="2125013" cy="1477328"/>
          </a:xfrm>
          <a:prstGeom prst="rect">
            <a:avLst/>
          </a:prstGeom>
          <a:noFill/>
        </p:spPr>
        <p:txBody>
          <a:bodyPr wrap="square" rtlCol="0">
            <a:spAutoFit/>
          </a:bodyPr>
          <a:lstStyle/>
          <a:p>
            <a:r>
              <a:rPr lang="en-US" i="1" dirty="0"/>
              <a:t>Winter storm near the Ross School of Business at the University of Michigan, Ann Arbor</a:t>
            </a:r>
          </a:p>
        </p:txBody>
      </p:sp>
    </p:spTree>
    <p:extLst>
      <p:ext uri="{BB962C8B-B14F-4D97-AF65-F5344CB8AC3E}">
        <p14:creationId xmlns:p14="http://schemas.microsoft.com/office/powerpoint/2010/main" val="3625724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41</a:t>
            </a:fld>
            <a:endParaRPr lang="en-US" dirty="0"/>
          </a:p>
        </p:txBody>
      </p:sp>
      <p:sp>
        <p:nvSpPr>
          <p:cNvPr id="8" name="Content Placeholder 2"/>
          <p:cNvSpPr txBox="1">
            <a:spLocks/>
          </p:cNvSpPr>
          <p:nvPr/>
        </p:nvSpPr>
        <p:spPr>
          <a:xfrm>
            <a:off x="2796209" y="1382159"/>
            <a:ext cx="4055166" cy="48649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 Physical Space</a:t>
            </a:r>
          </a:p>
          <a:p>
            <a:pPr lvl="1">
              <a:defRPr/>
            </a:pPr>
            <a:r>
              <a:rPr lang="en-US" sz="2200" dirty="0"/>
              <a:t>Study</a:t>
            </a:r>
          </a:p>
          <a:p>
            <a:pPr lvl="1">
              <a:defRPr/>
            </a:pPr>
            <a:r>
              <a:rPr lang="en-US" sz="2200" dirty="0"/>
              <a:t>Print Materials</a:t>
            </a:r>
          </a:p>
          <a:p>
            <a:pPr lvl="1">
              <a:defRPr/>
            </a:pPr>
            <a:r>
              <a:rPr lang="en-US" sz="2200" dirty="0"/>
              <a:t>Interaction Spaces</a:t>
            </a:r>
          </a:p>
          <a:p>
            <a:pPr lvl="1">
              <a:defRPr/>
            </a:pPr>
            <a:r>
              <a:rPr lang="en-US" sz="2200" dirty="0"/>
              <a:t>Walk-in Access</a:t>
            </a:r>
          </a:p>
          <a:p>
            <a:pPr lvl="1">
              <a:defRPr/>
            </a:pPr>
            <a:r>
              <a:rPr lang="en-US" sz="2200" dirty="0"/>
              <a:t>Some of these services may  be easily done by others</a:t>
            </a:r>
          </a:p>
          <a:p>
            <a:pPr>
              <a:defRPr/>
            </a:pPr>
            <a:endParaRPr lang="en-US" dirty="0"/>
          </a:p>
        </p:txBody>
      </p:sp>
      <p:sp>
        <p:nvSpPr>
          <p:cNvPr id="9" name="Content Placeholder 3"/>
          <p:cNvSpPr txBox="1">
            <a:spLocks/>
          </p:cNvSpPr>
          <p:nvPr/>
        </p:nvSpPr>
        <p:spPr>
          <a:xfrm>
            <a:off x="6967330" y="1311965"/>
            <a:ext cx="4759532" cy="5005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An Ethereal Space</a:t>
            </a:r>
          </a:p>
          <a:p>
            <a:pPr lvl="2">
              <a:defRPr/>
            </a:pPr>
            <a:r>
              <a:rPr lang="en-US" sz="2200" dirty="0"/>
              <a:t>This is where we </a:t>
            </a:r>
            <a:r>
              <a:rPr lang="en-US" sz="2200" b="1" i="1" dirty="0"/>
              <a:t>connect</a:t>
            </a:r>
            <a:r>
              <a:rPr lang="en-US" sz="2200" dirty="0"/>
              <a:t> with our community.</a:t>
            </a:r>
          </a:p>
          <a:p>
            <a:pPr lvl="2">
              <a:defRPr/>
            </a:pPr>
            <a:r>
              <a:rPr lang="en-US" sz="2200" dirty="0"/>
              <a:t>This is where we </a:t>
            </a:r>
            <a:r>
              <a:rPr lang="en-US" sz="2200" b="1" i="1" dirty="0"/>
              <a:t>provide</a:t>
            </a:r>
            <a:r>
              <a:rPr lang="en-US" sz="2200" dirty="0"/>
              <a:t> </a:t>
            </a:r>
            <a:r>
              <a:rPr lang="en-US" sz="2200" b="1" i="1" dirty="0"/>
              <a:t>clarity</a:t>
            </a:r>
            <a:r>
              <a:rPr lang="en-US" sz="2200" dirty="0"/>
              <a:t> to a complicated information universe.</a:t>
            </a:r>
          </a:p>
          <a:p>
            <a:pPr lvl="2">
              <a:defRPr/>
            </a:pPr>
            <a:r>
              <a:rPr lang="en-US" sz="2200" dirty="0"/>
              <a:t>This is where we </a:t>
            </a:r>
            <a:r>
              <a:rPr lang="en-US" sz="2200" b="1" i="1" dirty="0"/>
              <a:t>contribute </a:t>
            </a:r>
            <a:r>
              <a:rPr lang="en-US" sz="2200" dirty="0"/>
              <a:t>as a “Value-Add.”</a:t>
            </a:r>
          </a:p>
          <a:p>
            <a:pPr lvl="1">
              <a:defRPr/>
            </a:pPr>
            <a:r>
              <a:rPr lang="en-US" dirty="0"/>
              <a:t>This is where we do ‘library’ work.</a:t>
            </a:r>
          </a:p>
          <a:p>
            <a:pPr lvl="1">
              <a:defRPr/>
            </a:pPr>
            <a:r>
              <a:rPr lang="en-US" dirty="0"/>
              <a:t>This work cannot be done as well by others.</a:t>
            </a:r>
          </a:p>
          <a:p>
            <a:pPr lvl="1">
              <a:defRPr/>
            </a:pPr>
            <a:r>
              <a:rPr lang="en-US" dirty="0"/>
              <a:t>This work is not-space dependent.</a:t>
            </a:r>
          </a:p>
          <a:p>
            <a:pPr lvl="1">
              <a:defRPr/>
            </a:pPr>
            <a:endParaRPr lang="en-US" dirty="0"/>
          </a:p>
        </p:txBody>
      </p:sp>
      <p:pic>
        <p:nvPicPr>
          <p:cNvPr id="10" name="Picture 2" descr="http://farm9.staticflickr.com/8477/8269405613_728c7c2b14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5484" y="3965714"/>
            <a:ext cx="25908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http://farm9.staticflickr.com/8083/8270471076_b4176337b4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833" y="4111487"/>
            <a:ext cx="13223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4615484" y="5840759"/>
            <a:ext cx="2554453" cy="369332"/>
          </a:xfrm>
          <a:prstGeom prst="rect">
            <a:avLst/>
          </a:prstGeom>
          <a:noFill/>
        </p:spPr>
        <p:txBody>
          <a:bodyPr wrap="square" rtlCol="0">
            <a:spAutoFit/>
          </a:bodyPr>
          <a:lstStyle/>
          <a:p>
            <a:r>
              <a:rPr lang="en-US" i="1" dirty="0"/>
              <a:t>The OLD Kresge Library</a:t>
            </a:r>
          </a:p>
        </p:txBody>
      </p:sp>
    </p:spTree>
    <p:extLst>
      <p:ext uri="{BB962C8B-B14F-4D97-AF65-F5344CB8AC3E}">
        <p14:creationId xmlns:p14="http://schemas.microsoft.com/office/powerpoint/2010/main" val="2713247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7"/>
            <a:ext cx="5155096" cy="4823790"/>
          </a:xfrm>
        </p:spPr>
        <p:txBody>
          <a:bodyPr>
            <a:normAutofit/>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464500" y="5309687"/>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3406334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863548"/>
          </a:xfrm>
        </p:spPr>
        <p:txBody>
          <a:bodyPr>
            <a:normAutofit fontScale="92500" lnSpcReduction="10000"/>
          </a:bodyPr>
          <a:lstStyle/>
          <a:p>
            <a:r>
              <a:rPr lang="en-US" dirty="0"/>
              <a:t>“A completely re-thought Kresge Library Services, transitions from a collection of physical reference materials to a full suite of information resources and research services, guided by expert staff.” – Ross Dividend, Fall 2016 (Ross Alumni Magazine)</a:t>
            </a:r>
          </a:p>
          <a:p>
            <a:r>
              <a:rPr lang="en-US" dirty="0"/>
              <a:t>The library did not close, but become virtually unrecognizable.  </a:t>
            </a:r>
          </a:p>
          <a:p>
            <a:r>
              <a:rPr lang="en-US" dirty="0"/>
              <a:t>You do not always choose your path, but how you respond.</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43</a:t>
            </a:fld>
            <a:endParaRPr lang="en-US" dirty="0"/>
          </a:p>
        </p:txBody>
      </p:sp>
      <p:sp>
        <p:nvSpPr>
          <p:cNvPr id="7" name="TextBox 6"/>
          <p:cNvSpPr txBox="1"/>
          <p:nvPr/>
        </p:nvSpPr>
        <p:spPr>
          <a:xfrm>
            <a:off x="8304572" y="4784383"/>
            <a:ext cx="2554453" cy="923330"/>
          </a:xfrm>
          <a:prstGeom prst="rect">
            <a:avLst/>
          </a:prstGeom>
          <a:noFill/>
        </p:spPr>
        <p:txBody>
          <a:bodyPr wrap="square" rtlCol="0">
            <a:spAutoFit/>
          </a:bodyPr>
          <a:lstStyle/>
          <a:p>
            <a:r>
              <a:rPr lang="en-US" i="1" dirty="0"/>
              <a:t>The NEW Kresge Library Services at the University of Michigan</a:t>
            </a:r>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566992" y="1747541"/>
            <a:ext cx="4158532" cy="2339174"/>
          </a:xfrm>
          <a:prstGeom prst="rect">
            <a:avLst/>
          </a:prstGeom>
        </p:spPr>
      </p:pic>
    </p:spTree>
    <p:extLst>
      <p:ext uri="{BB962C8B-B14F-4D97-AF65-F5344CB8AC3E}">
        <p14:creationId xmlns:p14="http://schemas.microsoft.com/office/powerpoint/2010/main" val="347042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798737"/>
          </a:xfrm>
        </p:spPr>
        <p:txBody>
          <a:bodyPr>
            <a:normAutofit fontScale="92500" lnSpcReduction="10000"/>
          </a:bodyPr>
          <a:lstStyle/>
          <a:p>
            <a:r>
              <a:rPr lang="en-US" dirty="0"/>
              <a:t>When changes take place all at once, it forces you to take the leap.</a:t>
            </a:r>
          </a:p>
          <a:p>
            <a:r>
              <a:rPr lang="en-US" dirty="0"/>
              <a:t>Our library of the future is different and we have made mistakes…</a:t>
            </a:r>
          </a:p>
          <a:p>
            <a:r>
              <a:rPr lang="en-US" dirty="0"/>
              <a:t>From the title song - </a:t>
            </a:r>
          </a:p>
          <a:p>
            <a:pPr marL="457200" lvl="1" indent="0">
              <a:buNone/>
            </a:pPr>
            <a:r>
              <a:rPr lang="en-US" i="1" dirty="0"/>
              <a:t>I made every mistake</a:t>
            </a:r>
          </a:p>
          <a:p>
            <a:pPr marL="457200" lvl="1" indent="0">
              <a:buNone/>
            </a:pPr>
            <a:r>
              <a:rPr lang="en-US" i="1" dirty="0"/>
              <a:t>And felt the shame rise in me</a:t>
            </a:r>
          </a:p>
          <a:p>
            <a:pPr marL="457200" lvl="1" indent="0">
              <a:buNone/>
            </a:pPr>
            <a:r>
              <a:rPr lang="en-US" i="1" dirty="0"/>
              <a:t>And even now I lie awake</a:t>
            </a:r>
          </a:p>
          <a:p>
            <a:pPr marL="457200" lvl="1" indent="0">
              <a:buNone/>
            </a:pPr>
            <a:r>
              <a:rPr lang="en-US" i="1" dirty="0"/>
              <a:t>Knowing history has its eyes on me</a:t>
            </a:r>
          </a:p>
          <a:p>
            <a:r>
              <a:rPr lang="en-US" dirty="0"/>
              <a:t>…but come on in, the water’s fine!</a:t>
            </a:r>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44</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0660" t="-162" r="17575"/>
          <a:stretch/>
        </p:blipFill>
        <p:spPr>
          <a:xfrm>
            <a:off x="7871790" y="1245704"/>
            <a:ext cx="3803375" cy="4625872"/>
          </a:xfrm>
          <a:prstGeom prst="rect">
            <a:avLst/>
          </a:prstGeom>
        </p:spPr>
      </p:pic>
      <p:sp>
        <p:nvSpPr>
          <p:cNvPr id="7" name="TextBox 6"/>
          <p:cNvSpPr txBox="1"/>
          <p:nvPr/>
        </p:nvSpPr>
        <p:spPr>
          <a:xfrm>
            <a:off x="6823642" y="5929297"/>
            <a:ext cx="5368358" cy="369332"/>
          </a:xfrm>
          <a:prstGeom prst="rect">
            <a:avLst/>
          </a:prstGeom>
          <a:noFill/>
        </p:spPr>
        <p:txBody>
          <a:bodyPr wrap="square" rtlCol="0">
            <a:spAutoFit/>
          </a:bodyPr>
          <a:lstStyle/>
          <a:p>
            <a:r>
              <a:rPr lang="en-US" i="1" dirty="0"/>
              <a:t>Enjoying Deep Creek State Park (Western Maryland)</a:t>
            </a:r>
          </a:p>
        </p:txBody>
      </p:sp>
    </p:spTree>
    <p:extLst>
      <p:ext uri="{BB962C8B-B14F-4D97-AF65-F5344CB8AC3E}">
        <p14:creationId xmlns:p14="http://schemas.microsoft.com/office/powerpoint/2010/main" val="425336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Thank You</a:t>
            </a:r>
          </a:p>
        </p:txBody>
      </p:sp>
      <p:sp>
        <p:nvSpPr>
          <p:cNvPr id="3" name="Content Placeholder 2"/>
          <p:cNvSpPr>
            <a:spLocks noGrp="1"/>
          </p:cNvSpPr>
          <p:nvPr>
            <p:ph idx="1"/>
          </p:nvPr>
        </p:nvSpPr>
        <p:spPr>
          <a:xfrm>
            <a:off x="3435529" y="1401556"/>
            <a:ext cx="8544435" cy="2478220"/>
          </a:xfrm>
        </p:spPr>
        <p:txBody>
          <a:bodyPr>
            <a:normAutofit fontScale="92500"/>
          </a:bodyPr>
          <a:lstStyle/>
          <a:p>
            <a:pPr marL="0" indent="0" algn="ctr">
              <a:buNone/>
            </a:pPr>
            <a:r>
              <a:rPr lang="en-US" dirty="0"/>
              <a:t>Corey Seeman</a:t>
            </a:r>
          </a:p>
          <a:p>
            <a:pPr marL="0" indent="0" algn="ctr">
              <a:buNone/>
            </a:pPr>
            <a:r>
              <a:rPr lang="en-US" dirty="0">
                <a:hlinkClick r:id="rId2"/>
              </a:rPr>
              <a:t>cseeman@umich.edu</a:t>
            </a:r>
            <a:endParaRPr lang="en-US" dirty="0"/>
          </a:p>
          <a:p>
            <a:pPr marL="0" indent="0" algn="ctr">
              <a:buNone/>
            </a:pPr>
            <a:r>
              <a:rPr lang="en-US" dirty="0"/>
              <a:t>@</a:t>
            </a:r>
            <a:r>
              <a:rPr lang="en-US" dirty="0" err="1"/>
              <a:t>cseeman</a:t>
            </a:r>
            <a:endParaRPr lang="en-US" dirty="0"/>
          </a:p>
          <a:p>
            <a:pPr marL="0" indent="0" algn="ctr">
              <a:buNone/>
            </a:pPr>
            <a:r>
              <a:rPr lang="en-US" dirty="0"/>
              <a:t>Slides: tinyurl.com/CHS17CSHistory</a:t>
            </a:r>
          </a:p>
          <a:p>
            <a:pPr marL="0" indent="0" algn="ctr">
              <a:buNone/>
            </a:pPr>
            <a:r>
              <a:rPr lang="en-US" dirty="0" smtClean="0"/>
              <a:t>Corey’s </a:t>
            </a:r>
            <a:r>
              <a:rPr lang="en-US" dirty="0"/>
              <a:t>Web Home: www-personal.umich.edu/~</a:t>
            </a:r>
            <a:r>
              <a:rPr lang="en-US" dirty="0" err="1"/>
              <a:t>cseeman</a:t>
            </a:r>
            <a:r>
              <a:rPr lang="en-US" dirty="0"/>
              <a:t>/</a:t>
            </a:r>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45</a:t>
            </a:fld>
            <a:endParaRPr lang="en-US" dirty="0"/>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64962" y="3879776"/>
            <a:ext cx="4866934" cy="2419678"/>
          </a:xfrm>
          <a:prstGeom prst="rect">
            <a:avLst/>
          </a:prstGeom>
        </p:spPr>
      </p:pic>
    </p:spTree>
    <p:extLst>
      <p:ext uri="{BB962C8B-B14F-4D97-AF65-F5344CB8AC3E}">
        <p14:creationId xmlns:p14="http://schemas.microsoft.com/office/powerpoint/2010/main" val="2694028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2499</TotalTime>
  <Words>3779</Words>
  <Application>Microsoft Office PowerPoint</Application>
  <PresentationFormat>Widescreen</PresentationFormat>
  <Paragraphs>390</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Wingdings</vt:lpstr>
      <vt:lpstr>Office Theme</vt:lpstr>
      <vt:lpstr>History Has Its Eyes on You: Lighthouses and Libraries Weathering Storms of Change</vt:lpstr>
      <vt:lpstr>Program Outline</vt:lpstr>
      <vt:lpstr>Introduction</vt:lpstr>
      <vt:lpstr>Introduction</vt:lpstr>
      <vt:lpstr>Introduction</vt:lpstr>
      <vt:lpstr>Introduction - About the title….</vt:lpstr>
      <vt:lpstr>Lighthouses Then and Now </vt:lpstr>
      <vt:lpstr>Lighthouses Then and Now </vt:lpstr>
      <vt:lpstr>Lighthouses Then and Now </vt:lpstr>
      <vt:lpstr>Lighthouses Then and Now </vt:lpstr>
      <vt:lpstr>Lighthouses Then and Now </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Libraries as a “Public Good”</vt:lpstr>
      <vt:lpstr>Libraries as a “Public Good”</vt:lpstr>
      <vt:lpstr>Libraries as a “Public Good”</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Envisioning the Library of the Future</vt:lpstr>
      <vt:lpstr>Envisioning the Library of the Future</vt:lpstr>
      <vt:lpstr>Envisioning the Library of the Future</vt:lpstr>
      <vt:lpstr>Envisioning the Library of the Future</vt:lpstr>
      <vt:lpstr>Envisioning the Library of the Future</vt:lpstr>
      <vt:lpstr>Questions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Seeman</dc:creator>
  <cp:lastModifiedBy>Ross School of Business</cp:lastModifiedBy>
  <cp:revision>94</cp:revision>
  <dcterms:created xsi:type="dcterms:W3CDTF">2017-05-21T14:24:46Z</dcterms:created>
  <dcterms:modified xsi:type="dcterms:W3CDTF">2017-11-01T17:59:22Z</dcterms:modified>
</cp:coreProperties>
</file>