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handoutMasterIdLst>
    <p:handoutMasterId r:id="rId29"/>
  </p:handoutMasterIdLst>
  <p:sldIdLst>
    <p:sldId id="302" r:id="rId2"/>
    <p:sldId id="300" r:id="rId3"/>
    <p:sldId id="289" r:id="rId4"/>
    <p:sldId id="265" r:id="rId5"/>
    <p:sldId id="291" r:id="rId6"/>
    <p:sldId id="267" r:id="rId7"/>
    <p:sldId id="277" r:id="rId8"/>
    <p:sldId id="274" r:id="rId9"/>
    <p:sldId id="269" r:id="rId10"/>
    <p:sldId id="288" r:id="rId11"/>
    <p:sldId id="275" r:id="rId12"/>
    <p:sldId id="270" r:id="rId13"/>
    <p:sldId id="271" r:id="rId14"/>
    <p:sldId id="272" r:id="rId15"/>
    <p:sldId id="298" r:id="rId16"/>
    <p:sldId id="273" r:id="rId17"/>
    <p:sldId id="276" r:id="rId18"/>
    <p:sldId id="268" r:id="rId19"/>
    <p:sldId id="278" r:id="rId20"/>
    <p:sldId id="280" r:id="rId21"/>
    <p:sldId id="281" r:id="rId22"/>
    <p:sldId id="287" r:id="rId23"/>
    <p:sldId id="283" r:id="rId24"/>
    <p:sldId id="285" r:id="rId25"/>
    <p:sldId id="286" r:id="rId26"/>
    <p:sldId id="263"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8C9DA9"/>
    <a:srgbClr val="ADB5B7"/>
    <a:srgbClr val="ABACAE"/>
    <a:srgbClr val="95A7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7" d="100"/>
          <a:sy n="117" d="100"/>
        </p:scale>
        <p:origin x="456" y="96"/>
      </p:cViewPr>
      <p:guideLst/>
    </p:cSldViewPr>
  </p:slideViewPr>
  <p:notesTextViewPr>
    <p:cViewPr>
      <p:scale>
        <a:sx n="1" d="1"/>
        <a:sy n="1" d="1"/>
      </p:scale>
      <p:origin x="0" y="0"/>
    </p:cViewPr>
  </p:notesTextViewPr>
  <p:notesViewPr>
    <p:cSldViewPr snapToGrid="0">
      <p:cViewPr varScale="1">
        <p:scale>
          <a:sx n="90" d="100"/>
          <a:sy n="90" d="100"/>
        </p:scale>
        <p:origin x="373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r>
              <a:rPr lang="en-US"/>
              <a:t>Alumni Requests to Kresge Library Services (2005-2017)</a:t>
            </a:r>
          </a:p>
        </c:rich>
      </c:tx>
      <c:layout/>
      <c:overlay val="0"/>
      <c:spPr>
        <a:noFill/>
        <a:ln>
          <a:noFill/>
        </a:ln>
        <a:effectLst/>
      </c:spPr>
      <c:txPr>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endParaRPr lang="en-US"/>
        </a:p>
      </c:txPr>
    </c:title>
    <c:autoTitleDeleted val="0"/>
    <c:plotArea>
      <c:layout/>
      <c:lineChart>
        <c:grouping val="standard"/>
        <c:varyColors val="0"/>
        <c:ser>
          <c:idx val="0"/>
          <c:order val="0"/>
          <c:spPr>
            <a:ln w="34925" cap="rnd">
              <a:solidFill>
                <a:schemeClr val="lt1"/>
              </a:solidFill>
              <a:round/>
            </a:ln>
            <a:effectLst>
              <a:outerShdw dist="25400" dir="2700000" algn="tl" rotWithShape="0">
                <a:schemeClr val="accent1"/>
              </a:outerShdw>
            </a:effectLst>
          </c:spPr>
          <c:marker>
            <c:symbol val="none"/>
          </c:marker>
          <c:cat>
            <c:strRef>
              <c:f>KresgeLibraryAlumniRequests!$F$5:$F$17</c:f>
              <c:strCach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 YTD</c:v>
                </c:pt>
              </c:strCache>
            </c:strRef>
          </c:cat>
          <c:val>
            <c:numRef>
              <c:f>KresgeLibraryAlumniRequests!$G$5:$G$17</c:f>
              <c:numCache>
                <c:formatCode>General</c:formatCode>
                <c:ptCount val="13"/>
                <c:pt idx="0">
                  <c:v>16</c:v>
                </c:pt>
                <c:pt idx="1">
                  <c:v>21</c:v>
                </c:pt>
                <c:pt idx="2">
                  <c:v>28</c:v>
                </c:pt>
                <c:pt idx="3">
                  <c:v>24</c:v>
                </c:pt>
                <c:pt idx="4">
                  <c:v>72</c:v>
                </c:pt>
                <c:pt idx="5">
                  <c:v>91</c:v>
                </c:pt>
                <c:pt idx="6">
                  <c:v>66</c:v>
                </c:pt>
                <c:pt idx="7">
                  <c:v>84</c:v>
                </c:pt>
                <c:pt idx="8">
                  <c:v>69</c:v>
                </c:pt>
                <c:pt idx="9">
                  <c:v>81</c:v>
                </c:pt>
                <c:pt idx="10">
                  <c:v>115</c:v>
                </c:pt>
                <c:pt idx="11">
                  <c:v>110</c:v>
                </c:pt>
                <c:pt idx="12">
                  <c:v>109</c:v>
                </c:pt>
              </c:numCache>
            </c:numRef>
          </c:val>
          <c:smooth val="0"/>
          <c:extLst>
            <c:ext xmlns:c16="http://schemas.microsoft.com/office/drawing/2014/chart" uri="{C3380CC4-5D6E-409C-BE32-E72D297353CC}">
              <c16:uniqueId val="{00000000-BEAC-4591-BC43-EE3DAD134336}"/>
            </c:ext>
          </c:extLst>
        </c:ser>
        <c:dLbls>
          <c:showLegendKey val="0"/>
          <c:showVal val="0"/>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387040512"/>
        <c:axId val="387038872"/>
      </c:lineChart>
      <c:catAx>
        <c:axId val="387040512"/>
        <c:scaling>
          <c:orientation val="minMax"/>
        </c:scaling>
        <c:delete val="0"/>
        <c:axPos val="b"/>
        <c:numFmt formatCode="General" sourceLinked="1"/>
        <c:majorTickMark val="none"/>
        <c:minorTickMark val="none"/>
        <c:tickLblPos val="nextTo"/>
        <c:spPr>
          <a:noFill/>
          <a:ln w="12700" cap="flat" cmpd="sng" algn="ctr">
            <a:solidFill>
              <a:schemeClr val="lt1"/>
            </a:solidFill>
            <a:round/>
          </a:ln>
          <a:effectLst/>
        </c:spPr>
        <c:txPr>
          <a:bodyPr rot="-60000000" spcFirstLastPara="1" vertOverflow="ellipsis" vert="horz" wrap="square" anchor="ctr" anchorCtr="1"/>
          <a:lstStyle/>
          <a:p>
            <a:pPr>
              <a:defRPr sz="1197" b="0" i="0" u="none" strike="noStrike" kern="1200" spc="100" baseline="0">
                <a:solidFill>
                  <a:schemeClr val="lt1"/>
                </a:solidFill>
                <a:latin typeface="+mn-lt"/>
                <a:ea typeface="+mn-ea"/>
                <a:cs typeface="+mn-cs"/>
              </a:defRPr>
            </a:pPr>
            <a:endParaRPr lang="en-US"/>
          </a:p>
        </c:txPr>
        <c:crossAx val="387038872"/>
        <c:crosses val="autoZero"/>
        <c:auto val="1"/>
        <c:lblAlgn val="ctr"/>
        <c:lblOffset val="100"/>
        <c:noMultiLvlLbl val="0"/>
      </c:catAx>
      <c:valAx>
        <c:axId val="3870388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solidFill>
                <a:latin typeface="+mn-lt"/>
                <a:ea typeface="+mn-ea"/>
                <a:cs typeface="+mn-cs"/>
              </a:defRPr>
            </a:pPr>
            <a:endParaRPr lang="en-US"/>
          </a:p>
        </c:txPr>
        <c:crossAx val="387040512"/>
        <c:crosses val="autoZero"/>
        <c:crossBetween val="between"/>
      </c:valAx>
      <c:dTable>
        <c:showHorzBorder val="1"/>
        <c:showVertBorder val="1"/>
        <c:showOutline val="1"/>
        <c:showKeys val="1"/>
        <c:spPr>
          <a:noFill/>
          <a:ln w="9525">
            <a:solidFill>
              <a:schemeClr val="accent1">
                <a:lumMod val="60000"/>
                <a:lumOff val="40000"/>
              </a:schemeClr>
            </a:solidFill>
          </a:ln>
          <a:effectLst/>
        </c:spPr>
        <c:txPr>
          <a:bodyPr rot="0" spcFirstLastPara="1" vertOverflow="ellipsis" vert="horz" wrap="square" anchor="ctr" anchorCtr="1"/>
          <a:lstStyle/>
          <a:p>
            <a:pPr rtl="0">
              <a:defRPr sz="1197" b="0" i="0" u="none" strike="noStrike" kern="1200" baseline="0">
                <a:solidFill>
                  <a:schemeClr val="lt1"/>
                </a:solidFill>
                <a:latin typeface="+mn-lt"/>
                <a:ea typeface="+mn-ea"/>
                <a:cs typeface="+mn-cs"/>
              </a:defRPr>
            </a:pPr>
            <a:endParaRPr lang="en-US"/>
          </a:p>
        </c:txPr>
      </c:dTable>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9">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12700" cap="flat" cmpd="sng" algn="ctr">
        <a:solidFill>
          <a:schemeClr val="lt1"/>
        </a:solidFill>
        <a:round/>
      </a:ln>
    </cs:spPr>
    <cs:defRPr sz="1197"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effectRef idx="0"/>
    <cs:fontRef idx="minor">
      <a:schemeClr val="lt1"/>
    </cs:fontRef>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63CBD50-D127-40B7-9227-BAF38A9EF5EB}" type="datetimeFigureOut">
              <a:rPr lang="en-US" smtClean="0"/>
              <a:t>11/3/2017</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DE335FD-2859-4785-B59F-1819FBA560F3}" type="slidenum">
              <a:rPr lang="en-US" smtClean="0"/>
              <a:t>‹#›</a:t>
            </a:fld>
            <a:endParaRPr lang="en-US"/>
          </a:p>
        </p:txBody>
      </p:sp>
    </p:spTree>
    <p:extLst>
      <p:ext uri="{BB962C8B-B14F-4D97-AF65-F5344CB8AC3E}">
        <p14:creationId xmlns:p14="http://schemas.microsoft.com/office/powerpoint/2010/main" val="24016751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A3D9D0F-AB2A-47EF-87BD-044F36E2C023}" type="datetimeFigureOut">
              <a:rPr lang="en-US" smtClean="0"/>
              <a:t>11/3/2017</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E518E73-337E-4354-AFAC-E5F7DF27B4EB}" type="slidenum">
              <a:rPr lang="en-US" smtClean="0"/>
              <a:t>‹#›</a:t>
            </a:fld>
            <a:endParaRPr lang="en-US"/>
          </a:p>
        </p:txBody>
      </p:sp>
    </p:spTree>
    <p:extLst>
      <p:ext uri="{BB962C8B-B14F-4D97-AF65-F5344CB8AC3E}">
        <p14:creationId xmlns:p14="http://schemas.microsoft.com/office/powerpoint/2010/main" val="301076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518E73-337E-4354-AFAC-E5F7DF27B4EB}" type="slidenum">
              <a:rPr lang="en-US" smtClean="0"/>
              <a:t>5</a:t>
            </a:fld>
            <a:endParaRPr lang="en-US"/>
          </a:p>
        </p:txBody>
      </p:sp>
    </p:spTree>
    <p:extLst>
      <p:ext uri="{BB962C8B-B14F-4D97-AF65-F5344CB8AC3E}">
        <p14:creationId xmlns:p14="http://schemas.microsoft.com/office/powerpoint/2010/main" val="2231045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10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93455" y="1041400"/>
            <a:ext cx="9942163"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893455" y="3573903"/>
            <a:ext cx="994216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r>
              <a:rPr lang="en-US"/>
              <a:t>Charleston 2017 - What's Past Is Possible (Hogan and Seeman)</a:t>
            </a:r>
            <a:endParaRPr lang="en-US" dirty="0"/>
          </a:p>
        </p:txBody>
      </p:sp>
      <p:sp>
        <p:nvSpPr>
          <p:cNvPr id="6" name="Slide Number Placeholder 5"/>
          <p:cNvSpPr>
            <a:spLocks noGrp="1"/>
          </p:cNvSpPr>
          <p:nvPr>
            <p:ph type="sldNum" sz="quarter" idx="12"/>
          </p:nvPr>
        </p:nvSpPr>
        <p:spPr/>
        <p:txBody>
          <a:bodyPr/>
          <a:lstStyle/>
          <a:p>
            <a:fld id="{60208D10-32F4-4826-9563-0B7F16C023ED}" type="slidenum">
              <a:rPr lang="en-US" smtClean="0"/>
              <a:t>‹#›</a:t>
            </a:fld>
            <a:endParaRPr lang="en-US"/>
          </a:p>
        </p:txBody>
      </p:sp>
      <p:pic>
        <p:nvPicPr>
          <p:cNvPr id="4" name="Picture 3"/>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0" y="0"/>
            <a:ext cx="1352077" cy="6858000"/>
          </a:xfrm>
          <a:prstGeom prst="rect">
            <a:avLst/>
          </a:prstGeom>
          <a:effectLst>
            <a:softEdge rad="190500"/>
          </a:effectLst>
        </p:spPr>
      </p:pic>
    </p:spTree>
    <p:extLst>
      <p:ext uri="{BB962C8B-B14F-4D97-AF65-F5344CB8AC3E}">
        <p14:creationId xmlns:p14="http://schemas.microsoft.com/office/powerpoint/2010/main" val="100592390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10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6582" y="365125"/>
            <a:ext cx="9377218" cy="1325563"/>
          </a:xfrm>
        </p:spPr>
        <p:txBody>
          <a:bodyPr/>
          <a:lstStyle/>
          <a:p>
            <a:r>
              <a:rPr lang="en-US" dirty="0"/>
              <a:t>Click to edit Master title style</a:t>
            </a:r>
          </a:p>
        </p:txBody>
      </p:sp>
      <p:sp>
        <p:nvSpPr>
          <p:cNvPr id="3" name="Content Placeholder 2"/>
          <p:cNvSpPr>
            <a:spLocks noGrp="1"/>
          </p:cNvSpPr>
          <p:nvPr>
            <p:ph idx="1"/>
          </p:nvPr>
        </p:nvSpPr>
        <p:spPr>
          <a:xfrm>
            <a:off x="1976582" y="1825625"/>
            <a:ext cx="9377218" cy="4351338"/>
          </a:xfrm>
          <a:effectLst/>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435530" y="6356350"/>
            <a:ext cx="7185578" cy="365125"/>
          </a:xfrm>
        </p:spPr>
        <p:txBody>
          <a:bodyPr/>
          <a:lstStyle>
            <a:lvl1pPr>
              <a:defRPr sz="1600" i="1">
                <a:solidFill>
                  <a:schemeClr val="accent1">
                    <a:lumMod val="50000"/>
                  </a:schemeClr>
                </a:solidFill>
              </a:defRPr>
            </a:lvl1pPr>
          </a:lstStyle>
          <a:p>
            <a:r>
              <a:rPr lang="en-US"/>
              <a:t>Charleston 2017 - What's Past Is Possible (Hogan and Seeman)</a:t>
            </a:r>
            <a:endParaRPr lang="en-US" dirty="0"/>
          </a:p>
        </p:txBody>
      </p:sp>
      <p:sp>
        <p:nvSpPr>
          <p:cNvPr id="6" name="Slide Number Placeholder 5"/>
          <p:cNvSpPr>
            <a:spLocks noGrp="1"/>
          </p:cNvSpPr>
          <p:nvPr>
            <p:ph type="sldNum" sz="quarter" idx="12"/>
          </p:nvPr>
        </p:nvSpPr>
        <p:spPr>
          <a:xfrm>
            <a:off x="10775852" y="6356350"/>
            <a:ext cx="577947" cy="365125"/>
          </a:xfrm>
        </p:spPr>
        <p:txBody>
          <a:bodyPr/>
          <a:lstStyle>
            <a:lvl1pPr>
              <a:defRPr sz="1600">
                <a:solidFill>
                  <a:schemeClr val="accent1">
                    <a:lumMod val="50000"/>
                  </a:schemeClr>
                </a:solidFill>
              </a:defRPr>
            </a:lvl1pPr>
          </a:lstStyle>
          <a:p>
            <a:fld id="{60208D10-32F4-4826-9563-0B7F16C023ED}" type="slidenum">
              <a:rPr lang="en-US" smtClean="0"/>
              <a:pPr/>
              <a:t>‹#›</a:t>
            </a:fld>
            <a:endParaRPr lang="en-US" dirty="0"/>
          </a:p>
        </p:txBody>
      </p:sp>
      <p:pic>
        <p:nvPicPr>
          <p:cNvPr id="4" name="Picture 3"/>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0" y="0"/>
            <a:ext cx="1352077" cy="6858000"/>
          </a:xfrm>
          <a:prstGeom prst="rect">
            <a:avLst/>
          </a:prstGeom>
          <a:effectLst>
            <a:outerShdw blurRad="558800" dist="50800" dir="5400000" algn="ctr" rotWithShape="0">
              <a:srgbClr val="000000"/>
            </a:outerShdw>
            <a:softEdge rad="127000"/>
          </a:effectLst>
        </p:spPr>
      </p:pic>
    </p:spTree>
    <p:extLst>
      <p:ext uri="{BB962C8B-B14F-4D97-AF65-F5344CB8AC3E}">
        <p14:creationId xmlns:p14="http://schemas.microsoft.com/office/powerpoint/2010/main" val="100058232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87055" y="365125"/>
            <a:ext cx="10230327" cy="1325563"/>
          </a:xfrm>
        </p:spPr>
        <p:txBody>
          <a:bodyPr/>
          <a:lstStyle/>
          <a:p>
            <a:r>
              <a:rPr lang="en-US" dirty="0"/>
              <a:t>Click to edit Master title style</a:t>
            </a:r>
          </a:p>
        </p:txBody>
      </p:sp>
      <p:sp>
        <p:nvSpPr>
          <p:cNvPr id="3" name="Content Placeholder 2"/>
          <p:cNvSpPr>
            <a:spLocks noGrp="1"/>
          </p:cNvSpPr>
          <p:nvPr>
            <p:ph idx="1"/>
          </p:nvPr>
        </p:nvSpPr>
        <p:spPr>
          <a:xfrm>
            <a:off x="1487055" y="1822450"/>
            <a:ext cx="4975232"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435530" y="6356350"/>
            <a:ext cx="7185578" cy="365125"/>
          </a:xfrm>
        </p:spPr>
        <p:txBody>
          <a:bodyPr/>
          <a:lstStyle>
            <a:lvl1pPr>
              <a:defRPr sz="1600" i="1">
                <a:solidFill>
                  <a:schemeClr val="accent1">
                    <a:lumMod val="50000"/>
                  </a:schemeClr>
                </a:solidFill>
              </a:defRPr>
            </a:lvl1pPr>
          </a:lstStyle>
          <a:p>
            <a:r>
              <a:rPr lang="en-US"/>
              <a:t>Charleston 2017 - What's Past Is Possible (Hogan and Seeman)</a:t>
            </a:r>
            <a:endParaRPr lang="en-US" dirty="0"/>
          </a:p>
        </p:txBody>
      </p:sp>
      <p:sp>
        <p:nvSpPr>
          <p:cNvPr id="6" name="Slide Number Placeholder 5"/>
          <p:cNvSpPr>
            <a:spLocks noGrp="1"/>
          </p:cNvSpPr>
          <p:nvPr>
            <p:ph type="sldNum" sz="quarter" idx="12"/>
          </p:nvPr>
        </p:nvSpPr>
        <p:spPr>
          <a:xfrm>
            <a:off x="10775852" y="6356350"/>
            <a:ext cx="577947" cy="365125"/>
          </a:xfrm>
        </p:spPr>
        <p:txBody>
          <a:bodyPr/>
          <a:lstStyle>
            <a:lvl1pPr>
              <a:defRPr sz="1600">
                <a:solidFill>
                  <a:schemeClr val="accent1">
                    <a:lumMod val="50000"/>
                  </a:schemeClr>
                </a:solidFill>
              </a:defRPr>
            </a:lvl1pPr>
          </a:lstStyle>
          <a:p>
            <a:fld id="{60208D10-32F4-4826-9563-0B7F16C023ED}" type="slidenum">
              <a:rPr lang="en-US" smtClean="0"/>
              <a:pPr/>
              <a:t>‹#›</a:t>
            </a:fld>
            <a:endParaRPr lang="en-US" dirty="0"/>
          </a:p>
        </p:txBody>
      </p:sp>
      <p:sp>
        <p:nvSpPr>
          <p:cNvPr id="7" name="Content Placeholder 2"/>
          <p:cNvSpPr>
            <a:spLocks noGrp="1"/>
          </p:cNvSpPr>
          <p:nvPr>
            <p:ph idx="13"/>
          </p:nvPr>
        </p:nvSpPr>
        <p:spPr>
          <a:xfrm>
            <a:off x="6659418" y="1825625"/>
            <a:ext cx="5057963"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48650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alphaModFix amt="10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03926" y="365125"/>
            <a:ext cx="9949873"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403926" y="1825625"/>
            <a:ext cx="9949874"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Charleston 2017 - What's Past Is Possible (Hogan and Seeman)</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208D10-32F4-4826-9563-0B7F16C023ED}" type="slidenum">
              <a:rPr lang="en-US" smtClean="0"/>
              <a:t>‹#›</a:t>
            </a:fld>
            <a:endParaRPr lang="en-US"/>
          </a:p>
        </p:txBody>
      </p:sp>
      <p:pic>
        <p:nvPicPr>
          <p:cNvPr id="7" name="Picture 6"/>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0" y="0"/>
            <a:ext cx="1352077" cy="6858000"/>
          </a:xfrm>
          <a:prstGeom prst="rect">
            <a:avLst/>
          </a:prstGeom>
          <a:effectLst>
            <a:softEdge rad="190500"/>
          </a:effectLst>
        </p:spPr>
      </p:pic>
    </p:spTree>
    <p:extLst>
      <p:ext uri="{BB962C8B-B14F-4D97-AF65-F5344CB8AC3E}">
        <p14:creationId xmlns:p14="http://schemas.microsoft.com/office/powerpoint/2010/main" val="3718094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ransition>
    <p:fade/>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Jo-Anne.Hogan@proquest.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cseeman@umich.ed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Jo-Anne.Hogan@proquest.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bus.umich.edu/kresgelibrary/services/alumni.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alumni.umich.edu/educational-enrichment/online-publications-resource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michiganross.umich.edu/our-community/alumni"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cseeman@umich.edu" TargetMode="External"/><Relationship Id="rId2" Type="http://schemas.openxmlformats.org/officeDocument/2006/relationships/hyperlink" Target="mailto:Jo-Anne.Hogan@proquest.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What's Past Is Possible: Opportunities and Perspectives for Library Alumni Resources</a:t>
            </a:r>
            <a:endParaRPr lang="en-US" dirty="0"/>
          </a:p>
        </p:txBody>
      </p:sp>
      <p:sp>
        <p:nvSpPr>
          <p:cNvPr id="3" name="Subtitle 2"/>
          <p:cNvSpPr>
            <a:spLocks noGrp="1"/>
          </p:cNvSpPr>
          <p:nvPr>
            <p:ph type="subTitle" idx="1"/>
          </p:nvPr>
        </p:nvSpPr>
        <p:spPr>
          <a:xfrm>
            <a:off x="1893455" y="3573903"/>
            <a:ext cx="9942163" cy="2565640"/>
          </a:xfrm>
        </p:spPr>
        <p:txBody>
          <a:bodyPr>
            <a:normAutofit fontScale="62500" lnSpcReduction="20000"/>
          </a:bodyPr>
          <a:lstStyle/>
          <a:p>
            <a:r>
              <a:rPr lang="en-US" sz="2900" i="1" dirty="0"/>
              <a:t>Jo-Anne Hogan</a:t>
            </a:r>
          </a:p>
          <a:p>
            <a:r>
              <a:rPr lang="en-US" sz="2900" i="1" dirty="0"/>
              <a:t>Director of Product Management - ProQuest </a:t>
            </a:r>
          </a:p>
          <a:p>
            <a:endParaRPr lang="en-US" sz="2900" dirty="0"/>
          </a:p>
          <a:p>
            <a:r>
              <a:rPr lang="en-US" sz="2900" i="1" dirty="0"/>
              <a:t>Corey </a:t>
            </a:r>
            <a:r>
              <a:rPr lang="en-US" sz="2900" i="1" dirty="0" err="1"/>
              <a:t>Seeman</a:t>
            </a:r>
            <a:endParaRPr lang="en-US" sz="2900" i="1" dirty="0"/>
          </a:p>
          <a:p>
            <a:r>
              <a:rPr lang="en-US" sz="2900" i="1" dirty="0"/>
              <a:t>Director, </a:t>
            </a:r>
            <a:r>
              <a:rPr lang="en-US" sz="2900" i="1" dirty="0" err="1"/>
              <a:t>Kresge</a:t>
            </a:r>
            <a:r>
              <a:rPr lang="en-US" sz="2900" i="1" dirty="0"/>
              <a:t> Library Services - University of Michigan</a:t>
            </a:r>
          </a:p>
          <a:p>
            <a:endParaRPr lang="en-US" sz="2900" i="1" dirty="0"/>
          </a:p>
          <a:p>
            <a:r>
              <a:rPr lang="en-US" sz="2900" i="1" dirty="0"/>
              <a:t>Charleston Conference 2017</a:t>
            </a:r>
          </a:p>
          <a:p>
            <a:r>
              <a:rPr lang="en-US" sz="2900" dirty="0"/>
              <a:t>http://tinyurl.com/CHS17CSAlumni</a:t>
            </a:r>
          </a:p>
          <a:p>
            <a:endParaRPr lang="en-US" dirty="0"/>
          </a:p>
        </p:txBody>
      </p:sp>
    </p:spTree>
    <p:extLst>
      <p:ext uri="{BB962C8B-B14F-4D97-AF65-F5344CB8AC3E}">
        <p14:creationId xmlns:p14="http://schemas.microsoft.com/office/powerpoint/2010/main" val="3989565066"/>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Outline</a:t>
            </a:r>
            <a:endParaRPr lang="en-US" dirty="0"/>
          </a:p>
        </p:txBody>
      </p:sp>
      <p:sp>
        <p:nvSpPr>
          <p:cNvPr id="3" name="Content Placeholder 2"/>
          <p:cNvSpPr>
            <a:spLocks noGrp="1"/>
          </p:cNvSpPr>
          <p:nvPr>
            <p:ph idx="1"/>
          </p:nvPr>
        </p:nvSpPr>
        <p:spPr/>
        <p:txBody>
          <a:bodyPr/>
          <a:lstStyle/>
          <a:p>
            <a:r>
              <a:rPr lang="en-US" dirty="0"/>
              <a:t>Introduction</a:t>
            </a:r>
          </a:p>
          <a:p>
            <a:r>
              <a:rPr lang="en-US" dirty="0"/>
              <a:t>The Vendor-Publisher Perspective</a:t>
            </a:r>
          </a:p>
          <a:p>
            <a:r>
              <a:rPr lang="en-US" dirty="0"/>
              <a:t>The Library-Alumni Perspective</a:t>
            </a:r>
          </a:p>
          <a:p>
            <a:r>
              <a:rPr lang="en-US" dirty="0"/>
              <a:t>Survey Results (October 2017)</a:t>
            </a:r>
          </a:p>
          <a:p>
            <a:r>
              <a:rPr lang="en-US" dirty="0"/>
              <a:t>Questions &amp; Thank You</a:t>
            </a:r>
          </a:p>
          <a:p>
            <a:endParaRPr lang="en-US" dirty="0"/>
          </a:p>
        </p:txBody>
      </p:sp>
      <p:sp>
        <p:nvSpPr>
          <p:cNvPr id="4" name="Footer Placeholder 3"/>
          <p:cNvSpPr>
            <a:spLocks noGrp="1"/>
          </p:cNvSpPr>
          <p:nvPr>
            <p:ph type="ftr" sz="quarter" idx="11"/>
          </p:nvPr>
        </p:nvSpPr>
        <p:spPr/>
        <p:txBody>
          <a:bodyPr/>
          <a:lstStyle/>
          <a:p>
            <a:r>
              <a:rPr lang="en-US" smtClean="0"/>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a:t>
            </a:fld>
            <a:endParaRPr lang="en-US" dirty="0"/>
          </a:p>
        </p:txBody>
      </p:sp>
    </p:spTree>
    <p:extLst>
      <p:ext uri="{BB962C8B-B14F-4D97-AF65-F5344CB8AC3E}">
        <p14:creationId xmlns:p14="http://schemas.microsoft.com/office/powerpoint/2010/main" val="88809251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fontScale="92500" lnSpcReduction="20000"/>
          </a:bodyPr>
          <a:lstStyle/>
          <a:p>
            <a:r>
              <a:rPr lang="en-US" dirty="0"/>
              <a:t>Jo-Anne Hogan is Director of Product Management at ProQuest.  She has been with ProQuest for 15 years managing various product lines, most recently aggregated business products such as ABI/INFORM.  </a:t>
            </a:r>
          </a:p>
          <a:p>
            <a:r>
              <a:rPr lang="en-US" dirty="0"/>
              <a:t>Jo-Anne works closely with ProQuest’s sales &amp; marketing, content licensing, and legal teams, and is familiar with the opportunities and challenges related to offering alumni products.  </a:t>
            </a:r>
          </a:p>
          <a:p>
            <a:endParaRPr lang="en-US" dirty="0"/>
          </a:p>
          <a:p>
            <a:r>
              <a:rPr lang="en-US" dirty="0"/>
              <a:t>Contact Information:</a:t>
            </a:r>
          </a:p>
          <a:p>
            <a:pPr lvl="1"/>
            <a:r>
              <a:rPr lang="en-US" u="sng" dirty="0">
                <a:hlinkClick r:id="rId2"/>
              </a:rPr>
              <a:t>Jo-Anne.Hogan@proquest.com</a:t>
            </a:r>
            <a:endParaRPr lang="en-US" dirty="0"/>
          </a:p>
          <a:p>
            <a:pPr marL="0" indent="0">
              <a:buNone/>
            </a:pPr>
            <a:r>
              <a:rPr lang="en-US" dirty="0"/>
              <a:t/>
            </a:r>
            <a:br>
              <a:rPr lang="en-US" dirty="0"/>
            </a:br>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a:t>
            </a:fld>
            <a:endParaRPr lang="en-US" dirty="0"/>
          </a:p>
        </p:txBody>
      </p:sp>
    </p:spTree>
    <p:extLst>
      <p:ext uri="{BB962C8B-B14F-4D97-AF65-F5344CB8AC3E}">
        <p14:creationId xmlns:p14="http://schemas.microsoft.com/office/powerpoint/2010/main" val="195274956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a:t>Corey </a:t>
            </a:r>
            <a:r>
              <a:rPr lang="en-US" dirty="0" err="1"/>
              <a:t>Seeman</a:t>
            </a:r>
            <a:r>
              <a:rPr lang="en-US" dirty="0"/>
              <a:t> is the Director, </a:t>
            </a:r>
            <a:r>
              <a:rPr lang="en-US" dirty="0" err="1"/>
              <a:t>Kresge</a:t>
            </a:r>
            <a:r>
              <a:rPr lang="en-US" dirty="0"/>
              <a:t> Library Services (Ross School of Business, University of Michigan – Ann Arbor)</a:t>
            </a:r>
          </a:p>
          <a:p>
            <a:r>
              <a:rPr lang="en-US" dirty="0"/>
              <a:t>He has been director since October 2006.</a:t>
            </a:r>
          </a:p>
          <a:p>
            <a:r>
              <a:rPr lang="en-US" dirty="0" err="1"/>
              <a:t>Kresge</a:t>
            </a:r>
            <a:r>
              <a:rPr lang="en-US" dirty="0"/>
              <a:t> Library has provided a suite of resources for alumni since the mid-2000s. Our resources have grown and contracted over time.</a:t>
            </a:r>
          </a:p>
          <a:p>
            <a:r>
              <a:rPr lang="en-US" dirty="0"/>
              <a:t>Contact information:</a:t>
            </a:r>
          </a:p>
          <a:p>
            <a:pPr lvl="1"/>
            <a:r>
              <a:rPr lang="en-US" dirty="0">
                <a:hlinkClick r:id="rId2"/>
              </a:rPr>
              <a:t>cseeman@umich.edu</a:t>
            </a:r>
            <a:endParaRPr lang="en-US" dirty="0"/>
          </a:p>
          <a:p>
            <a:pPr lvl="1"/>
            <a:r>
              <a:rPr lang="en-US" dirty="0"/>
              <a:t>@</a:t>
            </a:r>
            <a:r>
              <a:rPr lang="en-US" dirty="0" err="1"/>
              <a:t>cseeman</a:t>
            </a:r>
            <a:r>
              <a:rPr lang="en-US" dirty="0"/>
              <a:t> (twitter)</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a:t>
            </a:fld>
            <a:endParaRPr lang="en-US" dirty="0"/>
          </a:p>
        </p:txBody>
      </p:sp>
    </p:spTree>
    <p:extLst>
      <p:ext uri="{BB962C8B-B14F-4D97-AF65-F5344CB8AC3E}">
        <p14:creationId xmlns:p14="http://schemas.microsoft.com/office/powerpoint/2010/main" val="418819805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6581" y="365125"/>
            <a:ext cx="9936255" cy="1325563"/>
          </a:xfrm>
        </p:spPr>
        <p:txBody>
          <a:bodyPr/>
          <a:lstStyle/>
          <a:p>
            <a:r>
              <a:rPr lang="en-US" dirty="0"/>
              <a:t>The Vendor-Publisher Perspective:  ProQuest</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5</a:t>
            </a:fld>
            <a:endParaRPr lang="en-US" dirty="0"/>
          </a:p>
        </p:txBody>
      </p:sp>
      <p:sp>
        <p:nvSpPr>
          <p:cNvPr id="3" name="Content Placeholder 2"/>
          <p:cNvSpPr>
            <a:spLocks noGrp="1"/>
          </p:cNvSpPr>
          <p:nvPr>
            <p:ph idx="1"/>
          </p:nvPr>
        </p:nvSpPr>
        <p:spPr>
          <a:xfrm>
            <a:off x="1976582" y="1825625"/>
            <a:ext cx="9377218" cy="4028243"/>
          </a:xfrm>
        </p:spPr>
        <p:txBody>
          <a:bodyPr>
            <a:normAutofit/>
          </a:bodyPr>
          <a:lstStyle/>
          <a:p>
            <a:r>
              <a:rPr lang="en-US" sz="4000" dirty="0"/>
              <a:t>For Jo-Anne Hogan's slides, please write </a:t>
            </a:r>
            <a:endParaRPr lang="en-US" sz="4000" dirty="0" smtClean="0"/>
          </a:p>
          <a:p>
            <a:pPr marL="457200" lvl="1" indent="0">
              <a:buNone/>
            </a:pPr>
            <a:r>
              <a:rPr lang="en-US" sz="4000" dirty="0" smtClean="0">
                <a:hlinkClick r:id="rId3"/>
              </a:rPr>
              <a:t>Jo-Anne.Hogan@proquest.com</a:t>
            </a:r>
            <a:endParaRPr lang="en-US" sz="4000" dirty="0" smtClean="0"/>
          </a:p>
          <a:p>
            <a:pPr lvl="1"/>
            <a:endParaRPr lang="en-US" sz="4000" dirty="0"/>
          </a:p>
        </p:txBody>
      </p:sp>
    </p:spTree>
    <p:extLst>
      <p:ext uri="{BB962C8B-B14F-4D97-AF65-F5344CB8AC3E}">
        <p14:creationId xmlns:p14="http://schemas.microsoft.com/office/powerpoint/2010/main" val="419180035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Library-Alumni Perspective</a:t>
            </a:r>
          </a:p>
        </p:txBody>
      </p:sp>
      <p:sp>
        <p:nvSpPr>
          <p:cNvPr id="3" name="Content Placeholder 2"/>
          <p:cNvSpPr>
            <a:spLocks noGrp="1"/>
          </p:cNvSpPr>
          <p:nvPr>
            <p:ph idx="1"/>
          </p:nvPr>
        </p:nvSpPr>
        <p:spPr/>
        <p:txBody>
          <a:bodyPr/>
          <a:lstStyle/>
          <a:p>
            <a:pPr marL="0" indent="0">
              <a:buNone/>
            </a:pPr>
            <a:r>
              <a:rPr lang="en-US" dirty="0" err="1"/>
              <a:t>Kresge</a:t>
            </a:r>
            <a:r>
              <a:rPr lang="en-US" dirty="0"/>
              <a:t> Library Services – Ross School of Business</a:t>
            </a:r>
          </a:p>
          <a:p>
            <a:r>
              <a:rPr lang="en-US" dirty="0"/>
              <a:t>Resources Offered to Alumni</a:t>
            </a:r>
          </a:p>
          <a:p>
            <a:r>
              <a:rPr lang="en-US" dirty="0"/>
              <a:t>Acquiring Resources for Alumni</a:t>
            </a:r>
          </a:p>
          <a:p>
            <a:r>
              <a:rPr lang="en-US" dirty="0"/>
              <a:t>Services Offered to Alumni</a:t>
            </a:r>
          </a:p>
          <a:p>
            <a:r>
              <a:rPr lang="en-US" dirty="0"/>
              <a:t>Coordination with Development and Alumni Affairs</a:t>
            </a:r>
          </a:p>
          <a:p>
            <a:endParaRPr lang="en-US" dirty="0"/>
          </a:p>
          <a:p>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6</a:t>
            </a:fld>
            <a:endParaRPr lang="en-US" dirty="0"/>
          </a:p>
        </p:txBody>
      </p:sp>
    </p:spTree>
    <p:extLst>
      <p:ext uri="{BB962C8B-B14F-4D97-AF65-F5344CB8AC3E}">
        <p14:creationId xmlns:p14="http://schemas.microsoft.com/office/powerpoint/2010/main" val="168217243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Library-Alumni Perspective</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7</a:t>
            </a:fld>
            <a:endParaRPr lang="en-US" dirty="0"/>
          </a:p>
        </p:txBody>
      </p:sp>
      <p:pic>
        <p:nvPicPr>
          <p:cNvPr id="2050" name="Picture 2" descr="https://c1.staticflickr.com/5/4368/36464012012_4e9a2ea73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2477" y="1615647"/>
            <a:ext cx="4762500" cy="31718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c1.staticflickr.com/5/4410/36114589444_c75b7323f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8319" y="1615647"/>
            <a:ext cx="4762500" cy="317182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c1.staticflickr.com/5/4338/36761339426_e1d1c3deae.jpg"/>
          <p:cNvPicPr>
            <a:picLocks noChangeAspect="1" noChangeArrowheads="1"/>
          </p:cNvPicPr>
          <p:nvPr/>
        </p:nvPicPr>
        <p:blipFill rotWithShape="1">
          <a:blip r:embed="rId4">
            <a:extLst>
              <a:ext uri="{28A0092B-C50C-407E-A947-70E740481C1C}">
                <a14:useLocalDpi xmlns:a14="http://schemas.microsoft.com/office/drawing/2010/main" val="0"/>
              </a:ext>
            </a:extLst>
          </a:blip>
          <a:srcRect l="6658" t="26900"/>
          <a:stretch/>
        </p:blipFill>
        <p:spPr bwMode="auto">
          <a:xfrm>
            <a:off x="4636736" y="4056977"/>
            <a:ext cx="4167940" cy="217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74160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0661" y="1995973"/>
            <a:ext cx="5407942" cy="4360377"/>
          </a:xfrm>
          <a:prstGeom prst="rect">
            <a:avLst/>
          </a:prstGeom>
        </p:spPr>
      </p:pic>
      <p:sp>
        <p:nvSpPr>
          <p:cNvPr id="2" name="Title 1"/>
          <p:cNvSpPr>
            <a:spLocks noGrp="1"/>
          </p:cNvSpPr>
          <p:nvPr>
            <p:ph type="title"/>
          </p:nvPr>
        </p:nvSpPr>
        <p:spPr/>
        <p:txBody>
          <a:bodyPr/>
          <a:lstStyle/>
          <a:p>
            <a:r>
              <a:rPr lang="en-US" dirty="0"/>
              <a:t>The Library-Alumni Perspective</a:t>
            </a:r>
          </a:p>
        </p:txBody>
      </p:sp>
      <p:sp>
        <p:nvSpPr>
          <p:cNvPr id="3" name="Content Placeholder 2"/>
          <p:cNvSpPr>
            <a:spLocks noGrp="1"/>
          </p:cNvSpPr>
          <p:nvPr>
            <p:ph idx="1"/>
          </p:nvPr>
        </p:nvSpPr>
        <p:spPr/>
        <p:txBody>
          <a:bodyPr/>
          <a:lstStyle/>
          <a:p>
            <a:endParaRPr lang="en-US" dirty="0"/>
          </a:p>
          <a:p>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8</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6582" y="1460500"/>
            <a:ext cx="5244010" cy="4228201"/>
          </a:xfrm>
          <a:prstGeom prst="rect">
            <a:avLst/>
          </a:prstGeom>
        </p:spPr>
      </p:pic>
    </p:spTree>
    <p:extLst>
      <p:ext uri="{BB962C8B-B14F-4D97-AF65-F5344CB8AC3E}">
        <p14:creationId xmlns:p14="http://schemas.microsoft.com/office/powerpoint/2010/main" val="60468947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Library-Alumni Perspective</a:t>
            </a:r>
          </a:p>
        </p:txBody>
      </p:sp>
      <p:sp>
        <p:nvSpPr>
          <p:cNvPr id="3" name="Content Placeholder 2"/>
          <p:cNvSpPr>
            <a:spLocks noGrp="1"/>
          </p:cNvSpPr>
          <p:nvPr>
            <p:ph idx="1"/>
          </p:nvPr>
        </p:nvSpPr>
        <p:spPr/>
        <p:txBody>
          <a:bodyPr/>
          <a:lstStyle/>
          <a:p>
            <a:r>
              <a:rPr lang="en-US" dirty="0"/>
              <a:t>Resources Offered to Alumni</a:t>
            </a:r>
          </a:p>
          <a:p>
            <a:pPr lvl="1"/>
            <a:r>
              <a:rPr lang="en-US" dirty="0"/>
              <a:t>Found here: </a:t>
            </a:r>
            <a:r>
              <a:rPr lang="en-US" dirty="0">
                <a:hlinkClick r:id="rId2"/>
              </a:rPr>
              <a:t>https://www.bus.umich.edu/kresgelibrary/services/alumni.html</a:t>
            </a:r>
            <a:endParaRPr lang="en-US" dirty="0"/>
          </a:p>
          <a:p>
            <a:pPr lvl="1"/>
            <a:r>
              <a:rPr lang="en-US" dirty="0"/>
              <a:t>Initial focus is career resource &amp; tools.</a:t>
            </a:r>
          </a:p>
          <a:p>
            <a:pPr lvl="1"/>
            <a:r>
              <a:rPr lang="en-US" dirty="0"/>
              <a:t>Been expanded over the years</a:t>
            </a:r>
          </a:p>
          <a:p>
            <a:pPr lvl="1"/>
            <a:r>
              <a:rPr lang="en-US" dirty="0"/>
              <a:t>Resources are electronically available to alumni no matter where they are (walk-in use, when available, is open to anyone)</a:t>
            </a:r>
          </a:p>
          <a:p>
            <a:pPr lvl="1"/>
            <a:r>
              <a:rPr lang="en-US" dirty="0" err="1"/>
              <a:t>RossIT</a:t>
            </a:r>
            <a:r>
              <a:rPr lang="en-US" dirty="0"/>
              <a:t> maintains a web-portal for Ross alumni – so they can authenticate from wherever they are</a:t>
            </a:r>
          </a:p>
          <a:p>
            <a:pPr lvl="1"/>
            <a:r>
              <a:rPr lang="en-US" b="1" dirty="0"/>
              <a:t>Intended for personal use – but </a:t>
            </a:r>
            <a:r>
              <a:rPr lang="en-US" b="1" dirty="0" err="1"/>
              <a:t>kinda</a:t>
            </a:r>
            <a:r>
              <a:rPr lang="en-US" b="1" dirty="0"/>
              <a:t> hard (OK IMPOSSIBLE) to police</a:t>
            </a:r>
          </a:p>
          <a:p>
            <a:pPr lvl="1"/>
            <a:endParaRPr lang="en-US" dirty="0"/>
          </a:p>
          <a:p>
            <a:pPr marL="457200" lvl="1" indent="0">
              <a:buNone/>
            </a:pPr>
            <a:endParaRPr lang="en-US" dirty="0"/>
          </a:p>
          <a:p>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9</a:t>
            </a:fld>
            <a:endParaRPr lang="en-US" dirty="0"/>
          </a:p>
        </p:txBody>
      </p:sp>
    </p:spTree>
    <p:extLst>
      <p:ext uri="{BB962C8B-B14F-4D97-AF65-F5344CB8AC3E}">
        <p14:creationId xmlns:p14="http://schemas.microsoft.com/office/powerpoint/2010/main" val="338088550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Library-Alumni Perspective</a:t>
            </a:r>
          </a:p>
        </p:txBody>
      </p:sp>
      <p:sp>
        <p:nvSpPr>
          <p:cNvPr id="3" name="Content Placeholder 2"/>
          <p:cNvSpPr>
            <a:spLocks noGrp="1"/>
          </p:cNvSpPr>
          <p:nvPr>
            <p:ph idx="1"/>
          </p:nvPr>
        </p:nvSpPr>
        <p:spPr/>
        <p:txBody>
          <a:bodyPr/>
          <a:lstStyle/>
          <a:p>
            <a:r>
              <a:rPr lang="en-US" dirty="0"/>
              <a:t>Resources Offered to Alumni</a:t>
            </a:r>
          </a:p>
          <a:p>
            <a:pPr lvl="1"/>
            <a:r>
              <a:rPr lang="en-US" dirty="0"/>
              <a:t>University of Michigan Alumni Association offers a suite of resources available with membership (ProQuest &amp; Project MUSE) - </a:t>
            </a:r>
            <a:r>
              <a:rPr lang="en-US" dirty="0">
                <a:hlinkClick r:id="rId2"/>
              </a:rPr>
              <a:t>http://alumni.umich.edu/educational-enrichment/online-publications-resources/</a:t>
            </a:r>
            <a:endParaRPr lang="en-US" dirty="0"/>
          </a:p>
          <a:p>
            <a:pPr lvl="1"/>
            <a:endParaRPr lang="en-US" dirty="0"/>
          </a:p>
          <a:p>
            <a:pPr lvl="1"/>
            <a:endParaRPr lang="en-US" dirty="0"/>
          </a:p>
          <a:p>
            <a:pPr marL="457200" lvl="1" indent="0">
              <a:buNone/>
            </a:pPr>
            <a:endParaRPr lang="en-US" dirty="0"/>
          </a:p>
          <a:p>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10</a:t>
            </a:fld>
            <a:endParaRPr lang="en-US" dirty="0"/>
          </a:p>
        </p:txBody>
      </p:sp>
    </p:spTree>
    <p:extLst>
      <p:ext uri="{BB962C8B-B14F-4D97-AF65-F5344CB8AC3E}">
        <p14:creationId xmlns:p14="http://schemas.microsoft.com/office/powerpoint/2010/main" val="355182830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Library-Alumni Perspective</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Resources Offered to Alumni</a:t>
            </a:r>
          </a:p>
          <a:p>
            <a:r>
              <a:rPr lang="en-US" dirty="0"/>
              <a:t>Career Resources</a:t>
            </a:r>
          </a:p>
          <a:p>
            <a:pPr lvl="1"/>
            <a:r>
              <a:rPr lang="en-US" dirty="0"/>
              <a:t>Vault Campus</a:t>
            </a:r>
          </a:p>
          <a:p>
            <a:pPr lvl="1"/>
            <a:r>
              <a:rPr lang="en-US" dirty="0" err="1"/>
              <a:t>CareerBeam</a:t>
            </a:r>
            <a:endParaRPr lang="en-US" dirty="0"/>
          </a:p>
          <a:p>
            <a:r>
              <a:rPr lang="en-US" dirty="0"/>
              <a:t>Company &amp; Industry</a:t>
            </a:r>
          </a:p>
          <a:p>
            <a:pPr lvl="1"/>
            <a:r>
              <a:rPr lang="en-US" dirty="0"/>
              <a:t>D&amp;B Hoovers</a:t>
            </a:r>
          </a:p>
          <a:p>
            <a:pPr lvl="1"/>
            <a:r>
              <a:rPr lang="en-US" dirty="0" err="1"/>
              <a:t>Mergent</a:t>
            </a:r>
            <a:r>
              <a:rPr lang="en-US" dirty="0"/>
              <a:t> Online/Intellect/Archives</a:t>
            </a:r>
          </a:p>
          <a:p>
            <a:pPr lvl="1"/>
            <a:r>
              <a:rPr lang="en-US" dirty="0"/>
              <a:t>BMI</a:t>
            </a:r>
          </a:p>
          <a:p>
            <a:r>
              <a:rPr lang="en-US" dirty="0"/>
              <a:t>News</a:t>
            </a:r>
          </a:p>
          <a:p>
            <a:pPr lvl="1"/>
            <a:r>
              <a:rPr lang="en-US" dirty="0"/>
              <a:t>Business Source Alumni Edition</a:t>
            </a:r>
          </a:p>
          <a:p>
            <a:pPr lvl="1"/>
            <a:r>
              <a:rPr lang="en-US" dirty="0"/>
              <a:t>Business Insights: Global</a:t>
            </a:r>
          </a:p>
          <a:p>
            <a:pPr lvl="1"/>
            <a:endParaRPr lang="en-US" dirty="0"/>
          </a:p>
          <a:p>
            <a:endParaRPr lang="en-US" dirty="0"/>
          </a:p>
          <a:p>
            <a:pPr marL="457200" lvl="1" indent="0">
              <a:buNone/>
            </a:pPr>
            <a:endParaRPr lang="en-US" dirty="0"/>
          </a:p>
          <a:p>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11</a:t>
            </a:fld>
            <a:endParaRPr lang="en-US" dirty="0"/>
          </a:p>
        </p:txBody>
      </p:sp>
      <p:sp>
        <p:nvSpPr>
          <p:cNvPr id="6" name="Content Placeholder 2"/>
          <p:cNvSpPr txBox="1">
            <a:spLocks/>
          </p:cNvSpPr>
          <p:nvPr/>
        </p:nvSpPr>
        <p:spPr>
          <a:xfrm>
            <a:off x="6959150" y="1978025"/>
            <a:ext cx="4547049" cy="2367398"/>
          </a:xfrm>
          <a:prstGeom prst="rect">
            <a:avLst/>
          </a:prstGeom>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t>See links for updated list</a:t>
            </a:r>
          </a:p>
          <a:p>
            <a:pPr marL="0" indent="0">
              <a:buNone/>
            </a:pPr>
            <a:endParaRPr lang="en-US" i="1" dirty="0"/>
          </a:p>
          <a:p>
            <a:pPr marL="0" indent="0">
              <a:buNone/>
            </a:pPr>
            <a:r>
              <a:rPr lang="en-US" i="1" dirty="0"/>
              <a:t>We also have a few discount programs (MarketResearch.com)</a:t>
            </a:r>
          </a:p>
          <a:p>
            <a:pPr marL="0" indent="0">
              <a:buNone/>
            </a:pPr>
            <a:endParaRPr lang="en-US" i="1" dirty="0"/>
          </a:p>
          <a:p>
            <a:pPr marL="457200" lvl="1" indent="0">
              <a:buNone/>
            </a:pPr>
            <a:endParaRPr lang="en-US" i="1" dirty="0"/>
          </a:p>
          <a:p>
            <a:pPr marL="0" indent="0">
              <a:buNone/>
            </a:pPr>
            <a:endParaRPr lang="en-US" i="1" dirty="0"/>
          </a:p>
        </p:txBody>
      </p:sp>
    </p:spTree>
    <p:extLst>
      <p:ext uri="{BB962C8B-B14F-4D97-AF65-F5344CB8AC3E}">
        <p14:creationId xmlns:p14="http://schemas.microsoft.com/office/powerpoint/2010/main" val="309191901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Library-Alumni Perspective</a:t>
            </a:r>
          </a:p>
        </p:txBody>
      </p:sp>
      <p:sp>
        <p:nvSpPr>
          <p:cNvPr id="3" name="Content Placeholder 2"/>
          <p:cNvSpPr>
            <a:spLocks noGrp="1"/>
          </p:cNvSpPr>
          <p:nvPr>
            <p:ph idx="1"/>
          </p:nvPr>
        </p:nvSpPr>
        <p:spPr/>
        <p:txBody>
          <a:bodyPr/>
          <a:lstStyle/>
          <a:p>
            <a:r>
              <a:rPr lang="en-US" dirty="0"/>
              <a:t>Acquiring Resources for Alumni</a:t>
            </a:r>
          </a:p>
          <a:p>
            <a:pPr lvl="1"/>
            <a:r>
              <a:rPr lang="en-US" dirty="0"/>
              <a:t>Direct purchase</a:t>
            </a:r>
          </a:p>
          <a:p>
            <a:pPr lvl="1"/>
            <a:r>
              <a:rPr lang="en-US" dirty="0"/>
              <a:t>Negotiated Access (as extension of campus resource)</a:t>
            </a:r>
          </a:p>
          <a:p>
            <a:r>
              <a:rPr lang="en-US" dirty="0" err="1"/>
              <a:t>Kresge</a:t>
            </a:r>
            <a:r>
              <a:rPr lang="en-US" dirty="0"/>
              <a:t> Library Direct Purchases &lt; 1% of our current resource budget for alumni</a:t>
            </a:r>
          </a:p>
          <a:p>
            <a:r>
              <a:rPr lang="en-US" dirty="0"/>
              <a:t>THAT BEING SAID – it is still difficult to justify when you are cutting budgets</a:t>
            </a:r>
          </a:p>
          <a:p>
            <a:r>
              <a:rPr lang="en-US" dirty="0"/>
              <a:t>We have attempted to provide balance as best we can – even holding onto resources we may not love because they have alumni access</a:t>
            </a:r>
          </a:p>
          <a:p>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12</a:t>
            </a:fld>
            <a:endParaRPr lang="en-US" dirty="0"/>
          </a:p>
        </p:txBody>
      </p:sp>
    </p:spTree>
    <p:extLst>
      <p:ext uri="{BB962C8B-B14F-4D97-AF65-F5344CB8AC3E}">
        <p14:creationId xmlns:p14="http://schemas.microsoft.com/office/powerpoint/2010/main" val="196121012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Library-Alumni Perspective</a:t>
            </a:r>
          </a:p>
        </p:txBody>
      </p:sp>
      <p:sp>
        <p:nvSpPr>
          <p:cNvPr id="3" name="Content Placeholder 2"/>
          <p:cNvSpPr>
            <a:spLocks noGrp="1"/>
          </p:cNvSpPr>
          <p:nvPr>
            <p:ph idx="1"/>
          </p:nvPr>
        </p:nvSpPr>
        <p:spPr>
          <a:xfrm>
            <a:off x="1976582" y="1480842"/>
            <a:ext cx="5227773" cy="4696121"/>
          </a:xfrm>
        </p:spPr>
        <p:txBody>
          <a:bodyPr/>
          <a:lstStyle/>
          <a:p>
            <a:r>
              <a:rPr lang="en-US" dirty="0"/>
              <a:t>Acquiring Resources for Alumni</a:t>
            </a:r>
          </a:p>
          <a:p>
            <a:r>
              <a:rPr lang="en-US" dirty="0"/>
              <a:t>Some resources maybe not cost much or anything, and be useful for alumni</a:t>
            </a:r>
          </a:p>
          <a:p>
            <a:r>
              <a:rPr lang="en-US" dirty="0"/>
              <a:t>https://kresgeguides.bus.umich.edu/rosshistory</a:t>
            </a:r>
          </a:p>
          <a:p>
            <a:endParaRPr lang="en-US" dirty="0"/>
          </a:p>
          <a:p>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13</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8319" y="1870075"/>
            <a:ext cx="5000877" cy="3561967"/>
          </a:xfrm>
          <a:prstGeom prst="rect">
            <a:avLst/>
          </a:prstGeom>
        </p:spPr>
      </p:pic>
    </p:spTree>
    <p:extLst>
      <p:ext uri="{BB962C8B-B14F-4D97-AF65-F5344CB8AC3E}">
        <p14:creationId xmlns:p14="http://schemas.microsoft.com/office/powerpoint/2010/main" val="998433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Library-Alumni Perspective</a:t>
            </a:r>
          </a:p>
        </p:txBody>
      </p:sp>
      <p:sp>
        <p:nvSpPr>
          <p:cNvPr id="3" name="Content Placeholder 2"/>
          <p:cNvSpPr>
            <a:spLocks noGrp="1"/>
          </p:cNvSpPr>
          <p:nvPr>
            <p:ph idx="1"/>
          </p:nvPr>
        </p:nvSpPr>
        <p:spPr/>
        <p:txBody>
          <a:bodyPr/>
          <a:lstStyle/>
          <a:p>
            <a:r>
              <a:rPr lang="en-US" dirty="0"/>
              <a:t>Services Offered to Alumni</a:t>
            </a:r>
          </a:p>
          <a:p>
            <a:pPr lvl="1"/>
            <a:r>
              <a:rPr lang="en-US" dirty="0"/>
              <a:t>Reference Services (phone, email, chat) – we use those resources that they have access to</a:t>
            </a:r>
          </a:p>
          <a:p>
            <a:pPr lvl="1"/>
            <a:r>
              <a:rPr lang="en-US" dirty="0"/>
              <a:t>Finding resources that they may also have access to (Michigan has a suite of business resources for all residents)</a:t>
            </a:r>
          </a:p>
          <a:p>
            <a:pPr lvl="1"/>
            <a:r>
              <a:rPr lang="en-US" dirty="0"/>
              <a:t>Syllabi Archives – We can assist alumni (who no longer have access) to find syllabus.  Useful for graduate school or certification.</a:t>
            </a:r>
          </a:p>
          <a:p>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14</a:t>
            </a:fld>
            <a:endParaRPr lang="en-US" dirty="0"/>
          </a:p>
        </p:txBody>
      </p:sp>
    </p:spTree>
    <p:extLst>
      <p:ext uri="{BB962C8B-B14F-4D97-AF65-F5344CB8AC3E}">
        <p14:creationId xmlns:p14="http://schemas.microsoft.com/office/powerpoint/2010/main" val="188432183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Library-Alumni Perspective</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15</a:t>
            </a:fld>
            <a:endParaRPr lang="en-US" dirty="0"/>
          </a:p>
        </p:txBody>
      </p:sp>
      <p:graphicFrame>
        <p:nvGraphicFramePr>
          <p:cNvPr id="8" name="Chart 7">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626105887"/>
              </p:ext>
            </p:extLst>
          </p:nvPr>
        </p:nvGraphicFramePr>
        <p:xfrm>
          <a:off x="2867025" y="1552575"/>
          <a:ext cx="6457950" cy="3752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6867848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Library-Alumni Perspective</a:t>
            </a:r>
          </a:p>
        </p:txBody>
      </p:sp>
      <p:sp>
        <p:nvSpPr>
          <p:cNvPr id="3" name="Content Placeholder 2"/>
          <p:cNvSpPr>
            <a:spLocks noGrp="1"/>
          </p:cNvSpPr>
          <p:nvPr>
            <p:ph idx="1"/>
          </p:nvPr>
        </p:nvSpPr>
        <p:spPr/>
        <p:txBody>
          <a:bodyPr/>
          <a:lstStyle/>
          <a:p>
            <a:r>
              <a:rPr lang="en-US" dirty="0"/>
              <a:t>Coordination with Development and Alumni Affairs</a:t>
            </a:r>
          </a:p>
          <a:p>
            <a:r>
              <a:rPr lang="en-US" dirty="0"/>
              <a:t>Alumni Advantage (Ross School of Business)</a:t>
            </a:r>
          </a:p>
          <a:p>
            <a:r>
              <a:rPr lang="en-US" dirty="0">
                <a:hlinkClick r:id="rId2"/>
              </a:rPr>
              <a:t>https://michiganross.umich.edu/our-community/alumni</a:t>
            </a:r>
            <a:endParaRPr lang="en-US" dirty="0"/>
          </a:p>
          <a:p>
            <a:r>
              <a:rPr lang="en-US" dirty="0"/>
              <a:t>Suite of resources and benefits that are provided to all Ross graduates (started around four years ago)</a:t>
            </a:r>
          </a:p>
          <a:p>
            <a:r>
              <a:rPr lang="en-US" dirty="0"/>
              <a:t>We rolled </a:t>
            </a:r>
            <a:r>
              <a:rPr lang="en-US" dirty="0" err="1"/>
              <a:t>Kresge</a:t>
            </a:r>
            <a:r>
              <a:rPr lang="en-US" dirty="0"/>
              <a:t> databases right into the service.</a:t>
            </a:r>
          </a:p>
          <a:p>
            <a:r>
              <a:rPr lang="en-US" dirty="0"/>
              <a:t>The developer of that concept is now the school’s Dean….</a:t>
            </a:r>
          </a:p>
          <a:p>
            <a:endParaRPr lang="en-US" dirty="0"/>
          </a:p>
          <a:p>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16</a:t>
            </a:fld>
            <a:endParaRPr lang="en-US" dirty="0"/>
          </a:p>
        </p:txBody>
      </p:sp>
    </p:spTree>
    <p:extLst>
      <p:ext uri="{BB962C8B-B14F-4D97-AF65-F5344CB8AC3E}">
        <p14:creationId xmlns:p14="http://schemas.microsoft.com/office/powerpoint/2010/main" val="194218459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Library-Alumni Perspective</a:t>
            </a:r>
          </a:p>
        </p:txBody>
      </p:sp>
      <p:sp>
        <p:nvSpPr>
          <p:cNvPr id="3" name="Content Placeholder 2"/>
          <p:cNvSpPr>
            <a:spLocks noGrp="1"/>
          </p:cNvSpPr>
          <p:nvPr>
            <p:ph idx="1"/>
          </p:nvPr>
        </p:nvSpPr>
        <p:spPr/>
        <p:txBody>
          <a:bodyPr/>
          <a:lstStyle/>
          <a:p>
            <a:r>
              <a:rPr lang="en-US" dirty="0"/>
              <a:t>Coordination with Development and Alumni Affairs</a:t>
            </a:r>
          </a:p>
          <a:p>
            <a:r>
              <a:rPr lang="en-US" dirty="0"/>
              <a:t>Alumni Orientation (Ross – March 31, 2017)</a:t>
            </a:r>
          </a:p>
          <a:p>
            <a:endParaRPr lang="en-US" dirty="0"/>
          </a:p>
          <a:p>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17</a:t>
            </a:fld>
            <a:endParaRPr lang="en-US" dirty="0"/>
          </a:p>
        </p:txBody>
      </p:sp>
      <p:pic>
        <p:nvPicPr>
          <p:cNvPr id="1028" name="Picture 4" descr="https://c1.staticflickr.com/3/2925/33764793605_aeb51b59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9017" y="3015477"/>
            <a:ext cx="4451255" cy="29645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2.staticflickr.com/4/3939/33635554951_f3777573c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5191" y="3015477"/>
            <a:ext cx="4463405" cy="2972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38763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Results (October 2017)</a:t>
            </a:r>
          </a:p>
        </p:txBody>
      </p:sp>
      <p:sp>
        <p:nvSpPr>
          <p:cNvPr id="3" name="Content Placeholder 2"/>
          <p:cNvSpPr>
            <a:spLocks noGrp="1"/>
          </p:cNvSpPr>
          <p:nvPr>
            <p:ph idx="1"/>
          </p:nvPr>
        </p:nvSpPr>
        <p:spPr/>
        <p:txBody>
          <a:bodyPr/>
          <a:lstStyle/>
          <a:p>
            <a:r>
              <a:rPr lang="en-US" dirty="0"/>
              <a:t>We surveyed business librarians in October 2017 on the practices, resources and services when working with alumni.</a:t>
            </a:r>
          </a:p>
          <a:p>
            <a:r>
              <a:rPr lang="en-US" dirty="0"/>
              <a:t>Focus was on business librarians around the world.</a:t>
            </a:r>
          </a:p>
          <a:p>
            <a:r>
              <a:rPr lang="en-US" dirty="0"/>
              <a:t>October 6-27, 2017</a:t>
            </a:r>
          </a:p>
          <a:p>
            <a:r>
              <a:rPr lang="en-US" dirty="0"/>
              <a:t>69 </a:t>
            </a:r>
          </a:p>
          <a:p>
            <a:pPr lvl="1"/>
            <a:r>
              <a:rPr lang="en-US" dirty="0"/>
              <a:t>60 geographically identified:</a:t>
            </a:r>
          </a:p>
          <a:p>
            <a:pPr lvl="2"/>
            <a:r>
              <a:rPr lang="en-US" dirty="0"/>
              <a:t>Europe: 17</a:t>
            </a:r>
          </a:p>
          <a:p>
            <a:pPr lvl="2"/>
            <a:r>
              <a:rPr lang="en-US" dirty="0"/>
              <a:t>Latin America and the Caribbean: 3</a:t>
            </a:r>
          </a:p>
          <a:p>
            <a:pPr lvl="2"/>
            <a:r>
              <a:rPr lang="en-US" dirty="0"/>
              <a:t>United States &amp; Canada: 40</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18</a:t>
            </a:fld>
            <a:endParaRPr lang="en-US" dirty="0"/>
          </a:p>
        </p:txBody>
      </p:sp>
    </p:spTree>
    <p:extLst>
      <p:ext uri="{BB962C8B-B14F-4D97-AF65-F5344CB8AC3E}">
        <p14:creationId xmlns:p14="http://schemas.microsoft.com/office/powerpoint/2010/main" val="373349616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Results (October 2017)</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19</a:t>
            </a:fld>
            <a:endParaRPr lang="en-US" dirty="0"/>
          </a:p>
        </p:txBody>
      </p:sp>
      <p:sp>
        <p:nvSpPr>
          <p:cNvPr id="6" name="Object 1"/>
          <p:cNvSpPr txBox="1"/>
          <p:nvPr/>
        </p:nvSpPr>
        <p:spPr>
          <a:xfrm>
            <a:off x="1976582" y="2042595"/>
            <a:ext cx="8229600" cy="369332"/>
          </a:xfrm>
          <a:prstGeom prst="rect">
            <a:avLst/>
          </a:prstGeom>
          <a:noFill/>
        </p:spPr>
        <p:txBody>
          <a:bodyPr wrap="square" rtlCol="0"/>
          <a:lstStyle/>
          <a:p>
            <a:r>
              <a:rPr lang="en-US" sz="2200" dirty="0"/>
              <a:t>Q1 - Do you offer any library electronic resources for your alumni?</a:t>
            </a:r>
          </a:p>
        </p:txBody>
      </p:sp>
      <p:graphicFrame>
        <p:nvGraphicFramePr>
          <p:cNvPr id="7" name="Table 6"/>
          <p:cNvGraphicFramePr>
            <a:graphicFrameLocks noGrp="1"/>
          </p:cNvGraphicFramePr>
          <p:nvPr>
            <p:extLst>
              <p:ext uri="{D42A27DB-BD31-4B8C-83A1-F6EECF244321}">
                <p14:modId xmlns:p14="http://schemas.microsoft.com/office/powerpoint/2010/main" val="2463054988"/>
              </p:ext>
            </p:extLst>
          </p:nvPr>
        </p:nvGraphicFramePr>
        <p:xfrm>
          <a:off x="1976582" y="2514934"/>
          <a:ext cx="8349264" cy="1854200"/>
        </p:xfrm>
        <a:graphic>
          <a:graphicData uri="http://schemas.openxmlformats.org/drawingml/2006/table">
            <a:tbl>
              <a:tblPr firstRow="1" bandRow="1">
                <a:tableStyleId>{69012ECD-51FC-41F1-AA8D-1B2483CD663E}</a:tableStyleId>
              </a:tblPr>
              <a:tblGrid>
                <a:gridCol w="2087316">
                  <a:extLst>
                    <a:ext uri="{9D8B030D-6E8A-4147-A177-3AD203B41FA5}">
                      <a16:colId xmlns:a16="http://schemas.microsoft.com/office/drawing/2014/main" val="20000"/>
                    </a:ext>
                  </a:extLst>
                </a:gridCol>
                <a:gridCol w="2087316">
                  <a:extLst>
                    <a:ext uri="{9D8B030D-6E8A-4147-A177-3AD203B41FA5}">
                      <a16:colId xmlns:a16="http://schemas.microsoft.com/office/drawing/2014/main" val="20001"/>
                    </a:ext>
                  </a:extLst>
                </a:gridCol>
                <a:gridCol w="2087316">
                  <a:extLst>
                    <a:ext uri="{9D8B030D-6E8A-4147-A177-3AD203B41FA5}">
                      <a16:colId xmlns:a16="http://schemas.microsoft.com/office/drawing/2014/main" val="20002"/>
                    </a:ext>
                  </a:extLst>
                </a:gridCol>
                <a:gridCol w="2087316">
                  <a:extLst>
                    <a:ext uri="{9D8B030D-6E8A-4147-A177-3AD203B41FA5}">
                      <a16:colId xmlns:a16="http://schemas.microsoft.com/office/drawing/2014/main" val="20003"/>
                    </a:ext>
                  </a:extLst>
                </a:gridCol>
              </a:tblGrid>
              <a:tr h="370840">
                <a:tc>
                  <a:txBody>
                    <a:bodyPr/>
                    <a:lstStyle/>
                    <a:p>
                      <a:r>
                        <a:rPr lang="en-US" sz="1600" dirty="0"/>
                        <a:t>#</a:t>
                      </a:r>
                    </a:p>
                  </a:txBody>
                  <a:tcPr/>
                </a:tc>
                <a:tc>
                  <a:txBody>
                    <a:bodyPr/>
                    <a:lstStyle/>
                    <a:p>
                      <a:r>
                        <a:rPr lang="en-US" sz="1600" dirty="0"/>
                        <a:t>Answer</a:t>
                      </a:r>
                    </a:p>
                  </a:txBody>
                  <a:tcPr/>
                </a:tc>
                <a:tc>
                  <a:txBody>
                    <a:bodyPr/>
                    <a:lstStyle/>
                    <a:p>
                      <a:r>
                        <a:rPr lang="en-US" sz="1600" dirty="0"/>
                        <a:t>%</a:t>
                      </a:r>
                    </a:p>
                  </a:txBody>
                  <a:tcPr/>
                </a:tc>
                <a:tc>
                  <a:txBody>
                    <a:bodyPr/>
                    <a:lstStyle/>
                    <a:p>
                      <a:r>
                        <a:rPr lang="en-US" sz="1600" dirty="0"/>
                        <a:t>Count</a:t>
                      </a:r>
                    </a:p>
                  </a:txBody>
                  <a:tcPr/>
                </a:tc>
                <a:extLst>
                  <a:ext uri="{0D108BD9-81ED-4DB2-BD59-A6C34878D82A}">
                    <a16:rowId xmlns:a16="http://schemas.microsoft.com/office/drawing/2014/main" val="10000"/>
                  </a:ext>
                </a:extLst>
              </a:tr>
              <a:tr h="370840">
                <a:tc>
                  <a:txBody>
                    <a:bodyPr/>
                    <a:lstStyle/>
                    <a:p>
                      <a:r>
                        <a:rPr lang="en-US" sz="1600" dirty="0"/>
                        <a:t>1</a:t>
                      </a:r>
                    </a:p>
                  </a:txBody>
                  <a:tcPr/>
                </a:tc>
                <a:tc>
                  <a:txBody>
                    <a:bodyPr/>
                    <a:lstStyle/>
                    <a:p>
                      <a:r>
                        <a:rPr lang="en-US" sz="1600" dirty="0"/>
                        <a:t>Yes</a:t>
                      </a:r>
                    </a:p>
                  </a:txBody>
                  <a:tcPr/>
                </a:tc>
                <a:tc>
                  <a:txBody>
                    <a:bodyPr/>
                    <a:lstStyle/>
                    <a:p>
                      <a:r>
                        <a:rPr lang="en-US" sz="1600" dirty="0"/>
                        <a:t>62.32%</a:t>
                      </a:r>
                    </a:p>
                  </a:txBody>
                  <a:tcPr/>
                </a:tc>
                <a:tc>
                  <a:txBody>
                    <a:bodyPr/>
                    <a:lstStyle/>
                    <a:p>
                      <a:r>
                        <a:rPr lang="en-US" sz="1600" dirty="0"/>
                        <a:t>43</a:t>
                      </a:r>
                    </a:p>
                  </a:txBody>
                  <a:tcPr/>
                </a:tc>
                <a:extLst>
                  <a:ext uri="{0D108BD9-81ED-4DB2-BD59-A6C34878D82A}">
                    <a16:rowId xmlns:a16="http://schemas.microsoft.com/office/drawing/2014/main" val="10001"/>
                  </a:ext>
                </a:extLst>
              </a:tr>
              <a:tr h="370840">
                <a:tc>
                  <a:txBody>
                    <a:bodyPr/>
                    <a:lstStyle/>
                    <a:p>
                      <a:r>
                        <a:rPr lang="en-US" sz="1600" dirty="0"/>
                        <a:t>2</a:t>
                      </a:r>
                    </a:p>
                  </a:txBody>
                  <a:tcPr/>
                </a:tc>
                <a:tc>
                  <a:txBody>
                    <a:bodyPr/>
                    <a:lstStyle/>
                    <a:p>
                      <a:r>
                        <a:rPr lang="en-US" sz="1600" dirty="0"/>
                        <a:t>No</a:t>
                      </a:r>
                    </a:p>
                  </a:txBody>
                  <a:tcPr/>
                </a:tc>
                <a:tc>
                  <a:txBody>
                    <a:bodyPr/>
                    <a:lstStyle/>
                    <a:p>
                      <a:r>
                        <a:rPr lang="en-US" sz="1600" dirty="0"/>
                        <a:t>36.23%</a:t>
                      </a:r>
                    </a:p>
                  </a:txBody>
                  <a:tcPr/>
                </a:tc>
                <a:tc>
                  <a:txBody>
                    <a:bodyPr/>
                    <a:lstStyle/>
                    <a:p>
                      <a:r>
                        <a:rPr lang="en-US" sz="1600" dirty="0"/>
                        <a:t>25</a:t>
                      </a:r>
                    </a:p>
                  </a:txBody>
                  <a:tcPr/>
                </a:tc>
                <a:extLst>
                  <a:ext uri="{0D108BD9-81ED-4DB2-BD59-A6C34878D82A}">
                    <a16:rowId xmlns:a16="http://schemas.microsoft.com/office/drawing/2014/main" val="10002"/>
                  </a:ext>
                </a:extLst>
              </a:tr>
              <a:tr h="370840">
                <a:tc>
                  <a:txBody>
                    <a:bodyPr/>
                    <a:lstStyle/>
                    <a:p>
                      <a:r>
                        <a:rPr lang="en-US" sz="1600" dirty="0"/>
                        <a:t>3</a:t>
                      </a:r>
                    </a:p>
                  </a:txBody>
                  <a:tcPr/>
                </a:tc>
                <a:tc>
                  <a:txBody>
                    <a:bodyPr/>
                    <a:lstStyle/>
                    <a:p>
                      <a:r>
                        <a:rPr lang="en-US" sz="1600" dirty="0"/>
                        <a:t>Don't Know or N/A</a:t>
                      </a:r>
                    </a:p>
                  </a:txBody>
                  <a:tcPr/>
                </a:tc>
                <a:tc>
                  <a:txBody>
                    <a:bodyPr/>
                    <a:lstStyle/>
                    <a:p>
                      <a:r>
                        <a:rPr lang="en-US" sz="1600" dirty="0"/>
                        <a:t>1.45%</a:t>
                      </a:r>
                    </a:p>
                  </a:txBody>
                  <a:tcPr/>
                </a:tc>
                <a:tc>
                  <a:txBody>
                    <a:bodyPr/>
                    <a:lstStyle/>
                    <a:p>
                      <a:r>
                        <a:rPr lang="en-US" sz="1600" dirty="0"/>
                        <a:t>1</a:t>
                      </a:r>
                    </a:p>
                  </a:txBody>
                  <a:tcPr/>
                </a:tc>
                <a:extLst>
                  <a:ext uri="{0D108BD9-81ED-4DB2-BD59-A6C34878D82A}">
                    <a16:rowId xmlns:a16="http://schemas.microsoft.com/office/drawing/2014/main" val="10003"/>
                  </a:ext>
                </a:extLst>
              </a:tr>
              <a:tr h="370840">
                <a:tc>
                  <a:txBody>
                    <a:bodyPr/>
                    <a:lstStyle/>
                    <a:p>
                      <a:endParaRPr lang="en-US" sz="1600" dirty="0"/>
                    </a:p>
                  </a:txBody>
                  <a:tcPr/>
                </a:tc>
                <a:tc>
                  <a:txBody>
                    <a:bodyPr/>
                    <a:lstStyle/>
                    <a:p>
                      <a:r>
                        <a:rPr lang="en-US" sz="1600" dirty="0"/>
                        <a:t>Total</a:t>
                      </a:r>
                    </a:p>
                  </a:txBody>
                  <a:tcPr/>
                </a:tc>
                <a:tc>
                  <a:txBody>
                    <a:bodyPr/>
                    <a:lstStyle/>
                    <a:p>
                      <a:r>
                        <a:rPr lang="en-US" sz="1600" dirty="0"/>
                        <a:t>100%</a:t>
                      </a:r>
                    </a:p>
                  </a:txBody>
                  <a:tcPr/>
                </a:tc>
                <a:tc>
                  <a:txBody>
                    <a:bodyPr/>
                    <a:lstStyle/>
                    <a:p>
                      <a:r>
                        <a:rPr lang="en-US" sz="1600" dirty="0"/>
                        <a:t>69</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3585303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Results (October 2017)</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20</a:t>
            </a:fld>
            <a:endParaRPr lang="en-US" dirty="0"/>
          </a:p>
        </p:txBody>
      </p:sp>
      <p:sp>
        <p:nvSpPr>
          <p:cNvPr id="6" name="Object 1"/>
          <p:cNvSpPr txBox="1"/>
          <p:nvPr/>
        </p:nvSpPr>
        <p:spPr>
          <a:xfrm>
            <a:off x="1892582" y="1947879"/>
            <a:ext cx="8728526" cy="369332"/>
          </a:xfrm>
          <a:prstGeom prst="rect">
            <a:avLst/>
          </a:prstGeom>
          <a:noFill/>
        </p:spPr>
        <p:txBody>
          <a:bodyPr wrap="square" rtlCol="0"/>
          <a:lstStyle/>
          <a:p>
            <a:r>
              <a:rPr lang="en-US" sz="2200" dirty="0"/>
              <a:t>Q2 - Do you have a page on your library website specifically for alumni?</a:t>
            </a:r>
          </a:p>
        </p:txBody>
      </p:sp>
      <p:graphicFrame>
        <p:nvGraphicFramePr>
          <p:cNvPr id="7" name="Table 6"/>
          <p:cNvGraphicFramePr>
            <a:graphicFrameLocks noGrp="1"/>
          </p:cNvGraphicFramePr>
          <p:nvPr>
            <p:extLst>
              <p:ext uri="{D42A27DB-BD31-4B8C-83A1-F6EECF244321}">
                <p14:modId xmlns:p14="http://schemas.microsoft.com/office/powerpoint/2010/main" val="3797052389"/>
              </p:ext>
            </p:extLst>
          </p:nvPr>
        </p:nvGraphicFramePr>
        <p:xfrm>
          <a:off x="1976582" y="2651879"/>
          <a:ext cx="8855444" cy="1854200"/>
        </p:xfrm>
        <a:graphic>
          <a:graphicData uri="http://schemas.openxmlformats.org/drawingml/2006/table">
            <a:tbl>
              <a:tblPr firstRow="1" bandRow="1">
                <a:tableStyleId>{69012ECD-51FC-41F1-AA8D-1B2483CD663E}</a:tableStyleId>
              </a:tblPr>
              <a:tblGrid>
                <a:gridCol w="2213861">
                  <a:extLst>
                    <a:ext uri="{9D8B030D-6E8A-4147-A177-3AD203B41FA5}">
                      <a16:colId xmlns:a16="http://schemas.microsoft.com/office/drawing/2014/main" val="20000"/>
                    </a:ext>
                  </a:extLst>
                </a:gridCol>
                <a:gridCol w="2213861">
                  <a:extLst>
                    <a:ext uri="{9D8B030D-6E8A-4147-A177-3AD203B41FA5}">
                      <a16:colId xmlns:a16="http://schemas.microsoft.com/office/drawing/2014/main" val="20001"/>
                    </a:ext>
                  </a:extLst>
                </a:gridCol>
                <a:gridCol w="2213861">
                  <a:extLst>
                    <a:ext uri="{9D8B030D-6E8A-4147-A177-3AD203B41FA5}">
                      <a16:colId xmlns:a16="http://schemas.microsoft.com/office/drawing/2014/main" val="20002"/>
                    </a:ext>
                  </a:extLst>
                </a:gridCol>
                <a:gridCol w="2213861">
                  <a:extLst>
                    <a:ext uri="{9D8B030D-6E8A-4147-A177-3AD203B41FA5}">
                      <a16:colId xmlns:a16="http://schemas.microsoft.com/office/drawing/2014/main" val="20003"/>
                    </a:ext>
                  </a:extLst>
                </a:gridCol>
              </a:tblGrid>
              <a:tr h="370840">
                <a:tc>
                  <a:txBody>
                    <a:bodyPr/>
                    <a:lstStyle/>
                    <a:p>
                      <a:r>
                        <a:rPr lang="en-US" sz="1600" dirty="0"/>
                        <a:t>#</a:t>
                      </a:r>
                    </a:p>
                  </a:txBody>
                  <a:tcPr/>
                </a:tc>
                <a:tc>
                  <a:txBody>
                    <a:bodyPr/>
                    <a:lstStyle/>
                    <a:p>
                      <a:r>
                        <a:rPr lang="en-US" sz="1600" dirty="0"/>
                        <a:t>Answer</a:t>
                      </a:r>
                    </a:p>
                  </a:txBody>
                  <a:tcPr/>
                </a:tc>
                <a:tc>
                  <a:txBody>
                    <a:bodyPr/>
                    <a:lstStyle/>
                    <a:p>
                      <a:r>
                        <a:rPr lang="en-US" sz="1600" dirty="0"/>
                        <a:t>%</a:t>
                      </a:r>
                    </a:p>
                  </a:txBody>
                  <a:tcPr/>
                </a:tc>
                <a:tc>
                  <a:txBody>
                    <a:bodyPr/>
                    <a:lstStyle/>
                    <a:p>
                      <a:r>
                        <a:rPr lang="en-US" sz="1600" dirty="0"/>
                        <a:t>Count</a:t>
                      </a:r>
                    </a:p>
                  </a:txBody>
                  <a:tcPr/>
                </a:tc>
                <a:extLst>
                  <a:ext uri="{0D108BD9-81ED-4DB2-BD59-A6C34878D82A}">
                    <a16:rowId xmlns:a16="http://schemas.microsoft.com/office/drawing/2014/main" val="10000"/>
                  </a:ext>
                </a:extLst>
              </a:tr>
              <a:tr h="370840">
                <a:tc>
                  <a:txBody>
                    <a:bodyPr/>
                    <a:lstStyle/>
                    <a:p>
                      <a:r>
                        <a:rPr lang="en-US" sz="1600" dirty="0"/>
                        <a:t>1</a:t>
                      </a:r>
                    </a:p>
                  </a:txBody>
                  <a:tcPr/>
                </a:tc>
                <a:tc>
                  <a:txBody>
                    <a:bodyPr/>
                    <a:lstStyle/>
                    <a:p>
                      <a:r>
                        <a:rPr lang="en-US" sz="1600" dirty="0"/>
                        <a:t>Yes</a:t>
                      </a:r>
                    </a:p>
                  </a:txBody>
                  <a:tcPr/>
                </a:tc>
                <a:tc>
                  <a:txBody>
                    <a:bodyPr/>
                    <a:lstStyle/>
                    <a:p>
                      <a:r>
                        <a:rPr lang="en-US" sz="1600" dirty="0"/>
                        <a:t>49.28%</a:t>
                      </a:r>
                    </a:p>
                  </a:txBody>
                  <a:tcPr/>
                </a:tc>
                <a:tc>
                  <a:txBody>
                    <a:bodyPr/>
                    <a:lstStyle/>
                    <a:p>
                      <a:r>
                        <a:rPr lang="en-US" sz="1600" dirty="0"/>
                        <a:t>34</a:t>
                      </a:r>
                    </a:p>
                  </a:txBody>
                  <a:tcPr/>
                </a:tc>
                <a:extLst>
                  <a:ext uri="{0D108BD9-81ED-4DB2-BD59-A6C34878D82A}">
                    <a16:rowId xmlns:a16="http://schemas.microsoft.com/office/drawing/2014/main" val="10001"/>
                  </a:ext>
                </a:extLst>
              </a:tr>
              <a:tr h="370840">
                <a:tc>
                  <a:txBody>
                    <a:bodyPr/>
                    <a:lstStyle/>
                    <a:p>
                      <a:r>
                        <a:rPr lang="en-US" sz="1600" dirty="0"/>
                        <a:t>2</a:t>
                      </a:r>
                    </a:p>
                  </a:txBody>
                  <a:tcPr/>
                </a:tc>
                <a:tc>
                  <a:txBody>
                    <a:bodyPr/>
                    <a:lstStyle/>
                    <a:p>
                      <a:r>
                        <a:rPr lang="en-US" sz="1600" dirty="0"/>
                        <a:t>No</a:t>
                      </a:r>
                    </a:p>
                  </a:txBody>
                  <a:tcPr/>
                </a:tc>
                <a:tc>
                  <a:txBody>
                    <a:bodyPr/>
                    <a:lstStyle/>
                    <a:p>
                      <a:r>
                        <a:rPr lang="en-US" sz="1600" dirty="0"/>
                        <a:t>50.72%</a:t>
                      </a:r>
                    </a:p>
                  </a:txBody>
                  <a:tcPr/>
                </a:tc>
                <a:tc>
                  <a:txBody>
                    <a:bodyPr/>
                    <a:lstStyle/>
                    <a:p>
                      <a:r>
                        <a:rPr lang="en-US" sz="1600" dirty="0"/>
                        <a:t>35</a:t>
                      </a:r>
                    </a:p>
                  </a:txBody>
                  <a:tcPr/>
                </a:tc>
                <a:extLst>
                  <a:ext uri="{0D108BD9-81ED-4DB2-BD59-A6C34878D82A}">
                    <a16:rowId xmlns:a16="http://schemas.microsoft.com/office/drawing/2014/main" val="10002"/>
                  </a:ext>
                </a:extLst>
              </a:tr>
              <a:tr h="370840">
                <a:tc>
                  <a:txBody>
                    <a:bodyPr/>
                    <a:lstStyle/>
                    <a:p>
                      <a:r>
                        <a:rPr lang="en-US" sz="1600" dirty="0"/>
                        <a:t>3</a:t>
                      </a:r>
                    </a:p>
                  </a:txBody>
                  <a:tcPr/>
                </a:tc>
                <a:tc>
                  <a:txBody>
                    <a:bodyPr/>
                    <a:lstStyle/>
                    <a:p>
                      <a:r>
                        <a:rPr lang="en-US" sz="1600" dirty="0"/>
                        <a:t>Don't Know or N/A</a:t>
                      </a:r>
                    </a:p>
                  </a:txBody>
                  <a:tcPr/>
                </a:tc>
                <a:tc>
                  <a:txBody>
                    <a:bodyPr/>
                    <a:lstStyle/>
                    <a:p>
                      <a:r>
                        <a:rPr lang="en-US" sz="1600" dirty="0"/>
                        <a:t>0.00%</a:t>
                      </a:r>
                    </a:p>
                  </a:txBody>
                  <a:tcPr/>
                </a:tc>
                <a:tc>
                  <a:txBody>
                    <a:bodyPr/>
                    <a:lstStyle/>
                    <a:p>
                      <a:r>
                        <a:rPr lang="en-US" sz="1600" dirty="0"/>
                        <a:t>0</a:t>
                      </a:r>
                    </a:p>
                  </a:txBody>
                  <a:tcPr/>
                </a:tc>
                <a:extLst>
                  <a:ext uri="{0D108BD9-81ED-4DB2-BD59-A6C34878D82A}">
                    <a16:rowId xmlns:a16="http://schemas.microsoft.com/office/drawing/2014/main" val="10003"/>
                  </a:ext>
                </a:extLst>
              </a:tr>
              <a:tr h="370840">
                <a:tc>
                  <a:txBody>
                    <a:bodyPr/>
                    <a:lstStyle/>
                    <a:p>
                      <a:endParaRPr lang="en-US" sz="1600" dirty="0"/>
                    </a:p>
                  </a:txBody>
                  <a:tcPr/>
                </a:tc>
                <a:tc>
                  <a:txBody>
                    <a:bodyPr/>
                    <a:lstStyle/>
                    <a:p>
                      <a:r>
                        <a:rPr lang="en-US" sz="1600" dirty="0"/>
                        <a:t>Total</a:t>
                      </a:r>
                    </a:p>
                  </a:txBody>
                  <a:tcPr/>
                </a:tc>
                <a:tc>
                  <a:txBody>
                    <a:bodyPr/>
                    <a:lstStyle/>
                    <a:p>
                      <a:r>
                        <a:rPr lang="en-US" sz="1600" dirty="0"/>
                        <a:t>100%</a:t>
                      </a:r>
                    </a:p>
                  </a:txBody>
                  <a:tcPr/>
                </a:tc>
                <a:tc>
                  <a:txBody>
                    <a:bodyPr/>
                    <a:lstStyle/>
                    <a:p>
                      <a:r>
                        <a:rPr lang="en-US" sz="1600" dirty="0"/>
                        <a:t>69</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028682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Results (October 2017)</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21</a:t>
            </a:fld>
            <a:endParaRPr lang="en-US" dirty="0"/>
          </a:p>
        </p:txBody>
      </p:sp>
      <p:sp>
        <p:nvSpPr>
          <p:cNvPr id="6" name="Object 1"/>
          <p:cNvSpPr txBox="1"/>
          <p:nvPr/>
        </p:nvSpPr>
        <p:spPr>
          <a:xfrm>
            <a:off x="1976582" y="1271044"/>
            <a:ext cx="7710924" cy="192357"/>
          </a:xfrm>
          <a:prstGeom prst="rect">
            <a:avLst/>
          </a:prstGeom>
          <a:noFill/>
        </p:spPr>
        <p:txBody>
          <a:bodyPr wrap="square" rtlCol="0"/>
          <a:lstStyle/>
          <a:p>
            <a:r>
              <a:rPr lang="en-US" sz="2200" dirty="0"/>
              <a:t>Q5 - How do you obtain alumni resources?  (check all that apply)</a:t>
            </a:r>
          </a:p>
        </p:txBody>
      </p:sp>
      <p:graphicFrame>
        <p:nvGraphicFramePr>
          <p:cNvPr id="7" name="Table 6"/>
          <p:cNvGraphicFramePr>
            <a:graphicFrameLocks noGrp="1"/>
          </p:cNvGraphicFramePr>
          <p:nvPr>
            <p:extLst>
              <p:ext uri="{D42A27DB-BD31-4B8C-83A1-F6EECF244321}">
                <p14:modId xmlns:p14="http://schemas.microsoft.com/office/powerpoint/2010/main" val="564461660"/>
              </p:ext>
            </p:extLst>
          </p:nvPr>
        </p:nvGraphicFramePr>
        <p:xfrm>
          <a:off x="2065415" y="1950179"/>
          <a:ext cx="7823052" cy="3713329"/>
        </p:xfrm>
        <a:graphic>
          <a:graphicData uri="http://schemas.openxmlformats.org/drawingml/2006/table">
            <a:tbl>
              <a:tblPr firstRow="1" bandRow="1">
                <a:tableStyleId>{69012ECD-51FC-41F1-AA8D-1B2483CD663E}</a:tableStyleId>
              </a:tblPr>
              <a:tblGrid>
                <a:gridCol w="904362">
                  <a:extLst>
                    <a:ext uri="{9D8B030D-6E8A-4147-A177-3AD203B41FA5}">
                      <a16:colId xmlns:a16="http://schemas.microsoft.com/office/drawing/2014/main" val="20000"/>
                    </a:ext>
                  </a:extLst>
                </a:gridCol>
                <a:gridCol w="3007164">
                  <a:extLst>
                    <a:ext uri="{9D8B030D-6E8A-4147-A177-3AD203B41FA5}">
                      <a16:colId xmlns:a16="http://schemas.microsoft.com/office/drawing/2014/main" val="20001"/>
                    </a:ext>
                  </a:extLst>
                </a:gridCol>
                <a:gridCol w="1955763">
                  <a:extLst>
                    <a:ext uri="{9D8B030D-6E8A-4147-A177-3AD203B41FA5}">
                      <a16:colId xmlns:a16="http://schemas.microsoft.com/office/drawing/2014/main" val="20002"/>
                    </a:ext>
                  </a:extLst>
                </a:gridCol>
                <a:gridCol w="1955763">
                  <a:extLst>
                    <a:ext uri="{9D8B030D-6E8A-4147-A177-3AD203B41FA5}">
                      <a16:colId xmlns:a16="http://schemas.microsoft.com/office/drawing/2014/main" val="20003"/>
                    </a:ext>
                  </a:extLst>
                </a:gridCol>
              </a:tblGrid>
              <a:tr h="247227">
                <a:tc>
                  <a:txBody>
                    <a:bodyPr/>
                    <a:lstStyle/>
                    <a:p>
                      <a:r>
                        <a:rPr lang="en-US" sz="1600" dirty="0"/>
                        <a:t>#</a:t>
                      </a:r>
                    </a:p>
                  </a:txBody>
                  <a:tcPr/>
                </a:tc>
                <a:tc>
                  <a:txBody>
                    <a:bodyPr/>
                    <a:lstStyle/>
                    <a:p>
                      <a:r>
                        <a:rPr lang="en-US" sz="1600" dirty="0"/>
                        <a:t>Answer</a:t>
                      </a:r>
                    </a:p>
                  </a:txBody>
                  <a:tcPr/>
                </a:tc>
                <a:tc>
                  <a:txBody>
                    <a:bodyPr/>
                    <a:lstStyle/>
                    <a:p>
                      <a:r>
                        <a:rPr lang="en-US" sz="1600" dirty="0"/>
                        <a:t>%</a:t>
                      </a:r>
                    </a:p>
                  </a:txBody>
                  <a:tcPr/>
                </a:tc>
                <a:tc>
                  <a:txBody>
                    <a:bodyPr/>
                    <a:lstStyle/>
                    <a:p>
                      <a:r>
                        <a:rPr lang="en-US" sz="1600" dirty="0"/>
                        <a:t>Count</a:t>
                      </a:r>
                    </a:p>
                  </a:txBody>
                  <a:tcPr/>
                </a:tc>
                <a:extLst>
                  <a:ext uri="{0D108BD9-81ED-4DB2-BD59-A6C34878D82A}">
                    <a16:rowId xmlns:a16="http://schemas.microsoft.com/office/drawing/2014/main" val="10000"/>
                  </a:ext>
                </a:extLst>
              </a:tr>
              <a:tr h="606830">
                <a:tc>
                  <a:txBody>
                    <a:bodyPr/>
                    <a:lstStyle/>
                    <a:p>
                      <a:r>
                        <a:rPr lang="en-US" sz="1600" dirty="0"/>
                        <a:t>1</a:t>
                      </a:r>
                    </a:p>
                  </a:txBody>
                  <a:tcPr/>
                </a:tc>
                <a:tc>
                  <a:txBody>
                    <a:bodyPr/>
                    <a:lstStyle/>
                    <a:p>
                      <a:r>
                        <a:rPr lang="en-US" sz="1600" dirty="0"/>
                        <a:t>Pay separate subscription rates for alumni populations</a:t>
                      </a:r>
                    </a:p>
                  </a:txBody>
                  <a:tcPr/>
                </a:tc>
                <a:tc>
                  <a:txBody>
                    <a:bodyPr/>
                    <a:lstStyle/>
                    <a:p>
                      <a:r>
                        <a:rPr lang="en-US" sz="1600" dirty="0"/>
                        <a:t>18.27%</a:t>
                      </a:r>
                    </a:p>
                  </a:txBody>
                  <a:tcPr/>
                </a:tc>
                <a:tc>
                  <a:txBody>
                    <a:bodyPr/>
                    <a:lstStyle/>
                    <a:p>
                      <a:r>
                        <a:rPr lang="en-US" sz="1600" dirty="0"/>
                        <a:t>19</a:t>
                      </a:r>
                    </a:p>
                  </a:txBody>
                  <a:tcPr/>
                </a:tc>
                <a:extLst>
                  <a:ext uri="{0D108BD9-81ED-4DB2-BD59-A6C34878D82A}">
                    <a16:rowId xmlns:a16="http://schemas.microsoft.com/office/drawing/2014/main" val="10001"/>
                  </a:ext>
                </a:extLst>
              </a:tr>
              <a:tr h="427029">
                <a:tc>
                  <a:txBody>
                    <a:bodyPr/>
                    <a:lstStyle/>
                    <a:p>
                      <a:r>
                        <a:rPr lang="en-US" sz="1600" dirty="0"/>
                        <a:t>2</a:t>
                      </a:r>
                    </a:p>
                  </a:txBody>
                  <a:tcPr/>
                </a:tc>
                <a:tc>
                  <a:txBody>
                    <a:bodyPr/>
                    <a:lstStyle/>
                    <a:p>
                      <a:r>
                        <a:rPr lang="en-US" sz="1600" dirty="0"/>
                        <a:t>Added onto current packages at no extra cost</a:t>
                      </a:r>
                    </a:p>
                  </a:txBody>
                  <a:tcPr/>
                </a:tc>
                <a:tc>
                  <a:txBody>
                    <a:bodyPr/>
                    <a:lstStyle/>
                    <a:p>
                      <a:r>
                        <a:rPr lang="en-US" sz="1600" dirty="0"/>
                        <a:t>21.15%</a:t>
                      </a:r>
                    </a:p>
                  </a:txBody>
                  <a:tcPr/>
                </a:tc>
                <a:tc>
                  <a:txBody>
                    <a:bodyPr/>
                    <a:lstStyle/>
                    <a:p>
                      <a:r>
                        <a:rPr lang="en-US" sz="1600" dirty="0"/>
                        <a:t>22</a:t>
                      </a:r>
                    </a:p>
                  </a:txBody>
                  <a:tcPr/>
                </a:tc>
                <a:extLst>
                  <a:ext uri="{0D108BD9-81ED-4DB2-BD59-A6C34878D82A}">
                    <a16:rowId xmlns:a16="http://schemas.microsoft.com/office/drawing/2014/main" val="10002"/>
                  </a:ext>
                </a:extLst>
              </a:tr>
              <a:tr h="606830">
                <a:tc>
                  <a:txBody>
                    <a:bodyPr/>
                    <a:lstStyle/>
                    <a:p>
                      <a:r>
                        <a:rPr lang="en-US" sz="1600" dirty="0"/>
                        <a:t>3</a:t>
                      </a:r>
                    </a:p>
                  </a:txBody>
                  <a:tcPr/>
                </a:tc>
                <a:tc>
                  <a:txBody>
                    <a:bodyPr/>
                    <a:lstStyle/>
                    <a:p>
                      <a:r>
                        <a:rPr lang="en-US" sz="1600" dirty="0"/>
                        <a:t>Added onto current packages at an incremental cost</a:t>
                      </a:r>
                    </a:p>
                  </a:txBody>
                  <a:tcPr/>
                </a:tc>
                <a:tc>
                  <a:txBody>
                    <a:bodyPr/>
                    <a:lstStyle/>
                    <a:p>
                      <a:r>
                        <a:rPr lang="en-US" sz="1600" dirty="0"/>
                        <a:t>11.54%</a:t>
                      </a:r>
                    </a:p>
                  </a:txBody>
                  <a:tcPr/>
                </a:tc>
                <a:tc>
                  <a:txBody>
                    <a:bodyPr/>
                    <a:lstStyle/>
                    <a:p>
                      <a:r>
                        <a:rPr lang="en-US" sz="1600" dirty="0"/>
                        <a:t>12</a:t>
                      </a:r>
                    </a:p>
                  </a:txBody>
                  <a:tcPr/>
                </a:tc>
                <a:extLst>
                  <a:ext uri="{0D108BD9-81ED-4DB2-BD59-A6C34878D82A}">
                    <a16:rowId xmlns:a16="http://schemas.microsoft.com/office/drawing/2014/main" val="10003"/>
                  </a:ext>
                </a:extLst>
              </a:tr>
              <a:tr h="786632">
                <a:tc>
                  <a:txBody>
                    <a:bodyPr/>
                    <a:lstStyle/>
                    <a:p>
                      <a:r>
                        <a:rPr lang="en-US" sz="1600" dirty="0"/>
                        <a:t>4</a:t>
                      </a:r>
                    </a:p>
                  </a:txBody>
                  <a:tcPr/>
                </a:tc>
                <a:tc>
                  <a:txBody>
                    <a:bodyPr/>
                    <a:lstStyle/>
                    <a:p>
                      <a:r>
                        <a:rPr lang="en-US" sz="1600" dirty="0"/>
                        <a:t>Identify freely available resources (such as Open Access resources or Export.gov)</a:t>
                      </a:r>
                    </a:p>
                  </a:txBody>
                  <a:tcPr/>
                </a:tc>
                <a:tc>
                  <a:txBody>
                    <a:bodyPr/>
                    <a:lstStyle/>
                    <a:p>
                      <a:r>
                        <a:rPr lang="en-US" sz="1600" dirty="0"/>
                        <a:t>24.04%</a:t>
                      </a:r>
                    </a:p>
                  </a:txBody>
                  <a:tcPr/>
                </a:tc>
                <a:tc>
                  <a:txBody>
                    <a:bodyPr/>
                    <a:lstStyle/>
                    <a:p>
                      <a:r>
                        <a:rPr lang="en-US" sz="1600" dirty="0"/>
                        <a:t>25</a:t>
                      </a:r>
                    </a:p>
                  </a:txBody>
                  <a:tcPr/>
                </a:tc>
                <a:extLst>
                  <a:ext uri="{0D108BD9-81ED-4DB2-BD59-A6C34878D82A}">
                    <a16:rowId xmlns:a16="http://schemas.microsoft.com/office/drawing/2014/main" val="10004"/>
                  </a:ext>
                </a:extLst>
              </a:tr>
              <a:tr h="427029">
                <a:tc>
                  <a:txBody>
                    <a:bodyPr/>
                    <a:lstStyle/>
                    <a:p>
                      <a:r>
                        <a:rPr lang="en-US" sz="1600" dirty="0"/>
                        <a:t>5</a:t>
                      </a:r>
                    </a:p>
                  </a:txBody>
                  <a:tcPr/>
                </a:tc>
                <a:tc>
                  <a:txBody>
                    <a:bodyPr/>
                    <a:lstStyle/>
                    <a:p>
                      <a:r>
                        <a:rPr lang="en-US" sz="1600" dirty="0"/>
                        <a:t>We do not offer any resources</a:t>
                      </a:r>
                    </a:p>
                  </a:txBody>
                  <a:tcPr/>
                </a:tc>
                <a:tc>
                  <a:txBody>
                    <a:bodyPr/>
                    <a:lstStyle/>
                    <a:p>
                      <a:r>
                        <a:rPr lang="en-US" sz="1600" dirty="0"/>
                        <a:t>16.35%</a:t>
                      </a:r>
                    </a:p>
                  </a:txBody>
                  <a:tcPr/>
                </a:tc>
                <a:tc>
                  <a:txBody>
                    <a:bodyPr/>
                    <a:lstStyle/>
                    <a:p>
                      <a:r>
                        <a:rPr lang="en-US" sz="1600" dirty="0"/>
                        <a:t>17</a:t>
                      </a:r>
                    </a:p>
                  </a:txBody>
                  <a:tcPr/>
                </a:tc>
                <a:extLst>
                  <a:ext uri="{0D108BD9-81ED-4DB2-BD59-A6C34878D82A}">
                    <a16:rowId xmlns:a16="http://schemas.microsoft.com/office/drawing/2014/main" val="10005"/>
                  </a:ext>
                </a:extLst>
              </a:tr>
              <a:tr h="247227">
                <a:tc>
                  <a:txBody>
                    <a:bodyPr/>
                    <a:lstStyle/>
                    <a:p>
                      <a:r>
                        <a:rPr lang="en-US" sz="1600" dirty="0"/>
                        <a:t>6</a:t>
                      </a:r>
                    </a:p>
                  </a:txBody>
                  <a:tcPr/>
                </a:tc>
                <a:tc>
                  <a:txBody>
                    <a:bodyPr/>
                    <a:lstStyle/>
                    <a:p>
                      <a:r>
                        <a:rPr lang="en-US" sz="1600" dirty="0"/>
                        <a:t>Other</a:t>
                      </a:r>
                    </a:p>
                  </a:txBody>
                  <a:tcPr/>
                </a:tc>
                <a:tc>
                  <a:txBody>
                    <a:bodyPr/>
                    <a:lstStyle/>
                    <a:p>
                      <a:r>
                        <a:rPr lang="en-US" sz="1600" dirty="0"/>
                        <a:t>8.65%</a:t>
                      </a:r>
                    </a:p>
                  </a:txBody>
                  <a:tcPr/>
                </a:tc>
                <a:tc>
                  <a:txBody>
                    <a:bodyPr/>
                    <a:lstStyle/>
                    <a:p>
                      <a:r>
                        <a:rPr lang="en-US" sz="1600" dirty="0"/>
                        <a:t>9</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9625574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Results (October 2017)</a:t>
            </a:r>
          </a:p>
        </p:txBody>
      </p:sp>
      <p:sp>
        <p:nvSpPr>
          <p:cNvPr id="3" name="Content Placeholder 2"/>
          <p:cNvSpPr>
            <a:spLocks noGrp="1"/>
          </p:cNvSpPr>
          <p:nvPr>
            <p:ph idx="1"/>
          </p:nvPr>
        </p:nvSpPr>
        <p:spPr/>
        <p:txBody>
          <a:bodyPr/>
          <a:lstStyle/>
          <a:p>
            <a:r>
              <a:rPr lang="en-US" dirty="0"/>
              <a:t>Perception of Value</a:t>
            </a:r>
          </a:p>
          <a:p>
            <a:r>
              <a:rPr lang="en-US" dirty="0"/>
              <a:t>Q13 - As a librarian, how do you rate the value of alumni access to library resources? (1 being the lowest value - 9 being the highest value) – </a:t>
            </a:r>
            <a:r>
              <a:rPr lang="en-US" b="1" dirty="0"/>
              <a:t>5.09 Mean</a:t>
            </a:r>
          </a:p>
          <a:p>
            <a:r>
              <a:rPr lang="en-US" dirty="0"/>
              <a:t>Q14 - How would you perceive the value to alumni for access to these resources? (1 being the lowest value - 9 being the highest value) – </a:t>
            </a:r>
            <a:r>
              <a:rPr lang="en-US" b="1" dirty="0"/>
              <a:t>6.03 Mean</a:t>
            </a:r>
          </a:p>
          <a:p>
            <a:endParaRPr lang="en-US" dirty="0"/>
          </a:p>
          <a:p>
            <a:endParaRPr lang="en-US" dirty="0"/>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22</a:t>
            </a:fld>
            <a:endParaRPr lang="en-US" dirty="0"/>
          </a:p>
        </p:txBody>
      </p:sp>
    </p:spTree>
    <p:extLst>
      <p:ext uri="{BB962C8B-B14F-4D97-AF65-F5344CB8AC3E}">
        <p14:creationId xmlns:p14="http://schemas.microsoft.com/office/powerpoint/2010/main" val="242480045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Results (October 2017)</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23</a:t>
            </a:fld>
            <a:endParaRPr lang="en-US" dirty="0"/>
          </a:p>
        </p:txBody>
      </p:sp>
      <p:sp>
        <p:nvSpPr>
          <p:cNvPr id="8" name="Object 1"/>
          <p:cNvSpPr txBox="1"/>
          <p:nvPr/>
        </p:nvSpPr>
        <p:spPr>
          <a:xfrm>
            <a:off x="1976582" y="1690688"/>
            <a:ext cx="8229600" cy="369332"/>
          </a:xfrm>
          <a:prstGeom prst="rect">
            <a:avLst/>
          </a:prstGeom>
          <a:noFill/>
        </p:spPr>
        <p:txBody>
          <a:bodyPr wrap="square" rtlCol="0"/>
          <a:lstStyle/>
          <a:p>
            <a:r>
              <a:rPr lang="en-US" sz="2200" dirty="0"/>
              <a:t>Q9 - Do you offer reference services for your alumni?</a:t>
            </a:r>
          </a:p>
        </p:txBody>
      </p:sp>
      <p:graphicFrame>
        <p:nvGraphicFramePr>
          <p:cNvPr id="9" name="Table 8"/>
          <p:cNvGraphicFramePr>
            <a:graphicFrameLocks noGrp="1"/>
          </p:cNvGraphicFramePr>
          <p:nvPr>
            <p:extLst>
              <p:ext uri="{D42A27DB-BD31-4B8C-83A1-F6EECF244321}">
                <p14:modId xmlns:p14="http://schemas.microsoft.com/office/powerpoint/2010/main" val="443946455"/>
              </p:ext>
            </p:extLst>
          </p:nvPr>
        </p:nvGraphicFramePr>
        <p:xfrm>
          <a:off x="2060582" y="2394688"/>
          <a:ext cx="8349264" cy="1854200"/>
        </p:xfrm>
        <a:graphic>
          <a:graphicData uri="http://schemas.openxmlformats.org/drawingml/2006/table">
            <a:tbl>
              <a:tblPr firstRow="1" bandRow="1">
                <a:tableStyleId>{69012ECD-51FC-41F1-AA8D-1B2483CD663E}</a:tableStyleId>
              </a:tblPr>
              <a:tblGrid>
                <a:gridCol w="2087316">
                  <a:extLst>
                    <a:ext uri="{9D8B030D-6E8A-4147-A177-3AD203B41FA5}">
                      <a16:colId xmlns:a16="http://schemas.microsoft.com/office/drawing/2014/main" val="20000"/>
                    </a:ext>
                  </a:extLst>
                </a:gridCol>
                <a:gridCol w="2087316">
                  <a:extLst>
                    <a:ext uri="{9D8B030D-6E8A-4147-A177-3AD203B41FA5}">
                      <a16:colId xmlns:a16="http://schemas.microsoft.com/office/drawing/2014/main" val="20001"/>
                    </a:ext>
                  </a:extLst>
                </a:gridCol>
                <a:gridCol w="2087316">
                  <a:extLst>
                    <a:ext uri="{9D8B030D-6E8A-4147-A177-3AD203B41FA5}">
                      <a16:colId xmlns:a16="http://schemas.microsoft.com/office/drawing/2014/main" val="20002"/>
                    </a:ext>
                  </a:extLst>
                </a:gridCol>
                <a:gridCol w="2087316">
                  <a:extLst>
                    <a:ext uri="{9D8B030D-6E8A-4147-A177-3AD203B41FA5}">
                      <a16:colId xmlns:a16="http://schemas.microsoft.com/office/drawing/2014/main" val="20003"/>
                    </a:ext>
                  </a:extLst>
                </a:gridCol>
              </a:tblGrid>
              <a:tr h="370840">
                <a:tc>
                  <a:txBody>
                    <a:bodyPr/>
                    <a:lstStyle/>
                    <a:p>
                      <a:r>
                        <a:rPr lang="en-US" sz="1600" dirty="0"/>
                        <a:t>#</a:t>
                      </a:r>
                    </a:p>
                  </a:txBody>
                  <a:tcPr/>
                </a:tc>
                <a:tc>
                  <a:txBody>
                    <a:bodyPr/>
                    <a:lstStyle/>
                    <a:p>
                      <a:r>
                        <a:rPr lang="en-US" sz="1600" dirty="0"/>
                        <a:t>Answer</a:t>
                      </a:r>
                    </a:p>
                  </a:txBody>
                  <a:tcPr/>
                </a:tc>
                <a:tc>
                  <a:txBody>
                    <a:bodyPr/>
                    <a:lstStyle/>
                    <a:p>
                      <a:r>
                        <a:rPr lang="en-US" sz="1600" dirty="0"/>
                        <a:t>%</a:t>
                      </a:r>
                    </a:p>
                  </a:txBody>
                  <a:tcPr/>
                </a:tc>
                <a:tc>
                  <a:txBody>
                    <a:bodyPr/>
                    <a:lstStyle/>
                    <a:p>
                      <a:r>
                        <a:rPr lang="en-US" sz="1600" dirty="0"/>
                        <a:t>Count</a:t>
                      </a:r>
                    </a:p>
                  </a:txBody>
                  <a:tcPr/>
                </a:tc>
                <a:extLst>
                  <a:ext uri="{0D108BD9-81ED-4DB2-BD59-A6C34878D82A}">
                    <a16:rowId xmlns:a16="http://schemas.microsoft.com/office/drawing/2014/main" val="10000"/>
                  </a:ext>
                </a:extLst>
              </a:tr>
              <a:tr h="370840">
                <a:tc>
                  <a:txBody>
                    <a:bodyPr/>
                    <a:lstStyle/>
                    <a:p>
                      <a:r>
                        <a:rPr lang="en-US" sz="1600" dirty="0"/>
                        <a:t>1</a:t>
                      </a:r>
                    </a:p>
                  </a:txBody>
                  <a:tcPr/>
                </a:tc>
                <a:tc>
                  <a:txBody>
                    <a:bodyPr/>
                    <a:lstStyle/>
                    <a:p>
                      <a:r>
                        <a:rPr lang="en-US" sz="1600" dirty="0"/>
                        <a:t>Yes</a:t>
                      </a:r>
                    </a:p>
                  </a:txBody>
                  <a:tcPr/>
                </a:tc>
                <a:tc>
                  <a:txBody>
                    <a:bodyPr/>
                    <a:lstStyle/>
                    <a:p>
                      <a:r>
                        <a:rPr lang="en-US" sz="1600" dirty="0"/>
                        <a:t>88.71%</a:t>
                      </a:r>
                    </a:p>
                  </a:txBody>
                  <a:tcPr/>
                </a:tc>
                <a:tc>
                  <a:txBody>
                    <a:bodyPr/>
                    <a:lstStyle/>
                    <a:p>
                      <a:r>
                        <a:rPr lang="en-US" sz="1600" dirty="0"/>
                        <a:t>55</a:t>
                      </a:r>
                    </a:p>
                  </a:txBody>
                  <a:tcPr/>
                </a:tc>
                <a:extLst>
                  <a:ext uri="{0D108BD9-81ED-4DB2-BD59-A6C34878D82A}">
                    <a16:rowId xmlns:a16="http://schemas.microsoft.com/office/drawing/2014/main" val="10001"/>
                  </a:ext>
                </a:extLst>
              </a:tr>
              <a:tr h="370840">
                <a:tc>
                  <a:txBody>
                    <a:bodyPr/>
                    <a:lstStyle/>
                    <a:p>
                      <a:r>
                        <a:rPr lang="en-US" sz="1600" dirty="0"/>
                        <a:t>2</a:t>
                      </a:r>
                    </a:p>
                  </a:txBody>
                  <a:tcPr/>
                </a:tc>
                <a:tc>
                  <a:txBody>
                    <a:bodyPr/>
                    <a:lstStyle/>
                    <a:p>
                      <a:r>
                        <a:rPr lang="en-US" sz="1600" dirty="0"/>
                        <a:t>No</a:t>
                      </a:r>
                    </a:p>
                  </a:txBody>
                  <a:tcPr/>
                </a:tc>
                <a:tc>
                  <a:txBody>
                    <a:bodyPr/>
                    <a:lstStyle/>
                    <a:p>
                      <a:r>
                        <a:rPr lang="en-US" sz="1600" dirty="0"/>
                        <a:t>11.29%</a:t>
                      </a:r>
                    </a:p>
                  </a:txBody>
                  <a:tcPr/>
                </a:tc>
                <a:tc>
                  <a:txBody>
                    <a:bodyPr/>
                    <a:lstStyle/>
                    <a:p>
                      <a:r>
                        <a:rPr lang="en-US" sz="1600" dirty="0"/>
                        <a:t>7</a:t>
                      </a:r>
                    </a:p>
                  </a:txBody>
                  <a:tcPr/>
                </a:tc>
                <a:extLst>
                  <a:ext uri="{0D108BD9-81ED-4DB2-BD59-A6C34878D82A}">
                    <a16:rowId xmlns:a16="http://schemas.microsoft.com/office/drawing/2014/main" val="10002"/>
                  </a:ext>
                </a:extLst>
              </a:tr>
              <a:tr h="370840">
                <a:tc>
                  <a:txBody>
                    <a:bodyPr/>
                    <a:lstStyle/>
                    <a:p>
                      <a:r>
                        <a:rPr lang="en-US" sz="1600" dirty="0"/>
                        <a:t>3</a:t>
                      </a:r>
                    </a:p>
                  </a:txBody>
                  <a:tcPr/>
                </a:tc>
                <a:tc>
                  <a:txBody>
                    <a:bodyPr/>
                    <a:lstStyle/>
                    <a:p>
                      <a:r>
                        <a:rPr lang="en-US" sz="1600" dirty="0"/>
                        <a:t>Don't Know or N/A</a:t>
                      </a:r>
                    </a:p>
                  </a:txBody>
                  <a:tcPr/>
                </a:tc>
                <a:tc>
                  <a:txBody>
                    <a:bodyPr/>
                    <a:lstStyle/>
                    <a:p>
                      <a:r>
                        <a:rPr lang="en-US" sz="1600" dirty="0"/>
                        <a:t>0.00%</a:t>
                      </a:r>
                    </a:p>
                  </a:txBody>
                  <a:tcPr/>
                </a:tc>
                <a:tc>
                  <a:txBody>
                    <a:bodyPr/>
                    <a:lstStyle/>
                    <a:p>
                      <a:r>
                        <a:rPr lang="en-US" sz="1600" dirty="0"/>
                        <a:t>0</a:t>
                      </a:r>
                    </a:p>
                  </a:txBody>
                  <a:tcPr/>
                </a:tc>
                <a:extLst>
                  <a:ext uri="{0D108BD9-81ED-4DB2-BD59-A6C34878D82A}">
                    <a16:rowId xmlns:a16="http://schemas.microsoft.com/office/drawing/2014/main" val="10003"/>
                  </a:ext>
                </a:extLst>
              </a:tr>
              <a:tr h="370840">
                <a:tc>
                  <a:txBody>
                    <a:bodyPr/>
                    <a:lstStyle/>
                    <a:p>
                      <a:endParaRPr lang="en-US" sz="1600" dirty="0"/>
                    </a:p>
                  </a:txBody>
                  <a:tcPr/>
                </a:tc>
                <a:tc>
                  <a:txBody>
                    <a:bodyPr/>
                    <a:lstStyle/>
                    <a:p>
                      <a:r>
                        <a:rPr lang="en-US" sz="1600" dirty="0"/>
                        <a:t>Total</a:t>
                      </a:r>
                    </a:p>
                  </a:txBody>
                  <a:tcPr/>
                </a:tc>
                <a:tc>
                  <a:txBody>
                    <a:bodyPr/>
                    <a:lstStyle/>
                    <a:p>
                      <a:r>
                        <a:rPr lang="en-US" sz="1600" dirty="0"/>
                        <a:t>100%</a:t>
                      </a:r>
                    </a:p>
                  </a:txBody>
                  <a:tcPr/>
                </a:tc>
                <a:tc>
                  <a:txBody>
                    <a:bodyPr/>
                    <a:lstStyle/>
                    <a:p>
                      <a:r>
                        <a:rPr lang="en-US" sz="1600" dirty="0"/>
                        <a:t>62</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1900553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Results (October 2017)</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24</a:t>
            </a:fld>
            <a:endParaRPr lang="en-US" dirty="0"/>
          </a:p>
        </p:txBody>
      </p:sp>
      <p:sp>
        <p:nvSpPr>
          <p:cNvPr id="6" name="Object 1"/>
          <p:cNvSpPr txBox="1">
            <a:spLocks noGrp="1"/>
          </p:cNvSpPr>
          <p:nvPr>
            <p:ph idx="1"/>
          </p:nvPr>
        </p:nvSpPr>
        <p:spPr>
          <a:prstGeom prst="rect">
            <a:avLst/>
          </a:prstGeom>
          <a:noFill/>
        </p:spPr>
        <p:txBody>
          <a:bodyPr wrap="square" rtlCol="0">
            <a:normAutofit/>
          </a:bodyPr>
          <a:lstStyle/>
          <a:p>
            <a:r>
              <a:rPr lang="en-US" sz="2200" dirty="0"/>
              <a:t>Q15 - Please share any comments you have about alumni access to library resources and library services </a:t>
            </a:r>
            <a:r>
              <a:rPr lang="en-US" sz="2200" i="1" dirty="0"/>
              <a:t>(selected comments):</a:t>
            </a:r>
          </a:p>
          <a:p>
            <a:r>
              <a:rPr lang="en-US" sz="2200" dirty="0"/>
              <a:t>Allowing alumni would enormously increase our potential user numbers and would lead to massive price increases for databases because our database costs are based on user population. </a:t>
            </a:r>
          </a:p>
          <a:p>
            <a:r>
              <a:rPr lang="en-US" sz="2200" dirty="0"/>
              <a:t>If the typical career path for graduates is in smaller businesses or even entrepreneurial activities, it would be valuable to have an agreement with a vendor that enabled limited access to some our of our resources for 2-3 years </a:t>
            </a:r>
            <a:r>
              <a:rPr lang="en-US" sz="2200" dirty="0" err="1"/>
              <a:t>afer</a:t>
            </a:r>
            <a:r>
              <a:rPr lang="en-US" sz="2200" dirty="0"/>
              <a:t> graduation, because the small businesses would be very unlikely to subscribe to these resources. </a:t>
            </a:r>
          </a:p>
          <a:p>
            <a:r>
              <a:rPr lang="en-US" sz="2200" dirty="0"/>
              <a:t>Alumni access has been made easier for us by UK wide </a:t>
            </a:r>
            <a:r>
              <a:rPr lang="en-US" sz="2200" dirty="0" err="1"/>
              <a:t>negiations</a:t>
            </a:r>
            <a:r>
              <a:rPr lang="en-US" sz="2200" dirty="0"/>
              <a:t> by JISC (Joint Information Systems Committee).</a:t>
            </a:r>
          </a:p>
          <a:p>
            <a:endParaRPr lang="en-US" sz="2200" dirty="0"/>
          </a:p>
        </p:txBody>
      </p:sp>
    </p:spTree>
    <p:extLst>
      <p:ext uri="{BB962C8B-B14F-4D97-AF65-F5344CB8AC3E}">
        <p14:creationId xmlns:p14="http://schemas.microsoft.com/office/powerpoint/2010/main" val="162281064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Results (October 2017)</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25</a:t>
            </a:fld>
            <a:endParaRPr lang="en-US" dirty="0"/>
          </a:p>
        </p:txBody>
      </p:sp>
      <p:sp>
        <p:nvSpPr>
          <p:cNvPr id="6" name="Object 1"/>
          <p:cNvSpPr txBox="1">
            <a:spLocks noGrp="1"/>
          </p:cNvSpPr>
          <p:nvPr>
            <p:ph idx="1"/>
          </p:nvPr>
        </p:nvSpPr>
        <p:spPr>
          <a:prstGeom prst="rect">
            <a:avLst/>
          </a:prstGeom>
          <a:noFill/>
        </p:spPr>
        <p:txBody>
          <a:bodyPr wrap="square" rtlCol="0">
            <a:normAutofit fontScale="92500" lnSpcReduction="20000"/>
          </a:bodyPr>
          <a:lstStyle/>
          <a:p>
            <a:r>
              <a:rPr lang="en-US" sz="2400" dirty="0"/>
              <a:t>Alumni ask for access all the time.  We can't even facilitate access to the resources that routinely license to alumni at no additional cost such a Project Muse or JSTOR because University IT is not motivated to implement authentication.  University Alumni Office doesn't see it as a priority either. </a:t>
            </a:r>
          </a:p>
          <a:p>
            <a:r>
              <a:rPr lang="en-US" sz="2400" dirty="0"/>
              <a:t>Value of access to electronic resources is tricky. If we had alumni-specific collections, they wouldn't receive the same content they had in school, so their perception of the value might be high at first, but very low once they realize what they have. Business students especially would be in for a rude awakening, as they expect access to market research reports and other privileged information.</a:t>
            </a:r>
          </a:p>
          <a:p>
            <a:r>
              <a:rPr lang="en-US" sz="2400" dirty="0"/>
              <a:t>I work at a state university that consistently has budget problems. The only thing I ever do with collections is try to </a:t>
            </a:r>
            <a:r>
              <a:rPr lang="en-US" sz="2400"/>
              <a:t>[keep] the </a:t>
            </a:r>
            <a:r>
              <a:rPr lang="en-US" sz="2400" dirty="0"/>
              <a:t>few business databases we have from being cancelled. I can't even imagine an environment at this university where we would be able to talk about alumni resources. That being said, it is common for our alumni to work with students in the business college, and I'm always happy to alumni use what we have available to them in-person in the library.</a:t>
            </a:r>
          </a:p>
          <a:p>
            <a:endParaRPr lang="en-US" sz="2400" dirty="0"/>
          </a:p>
        </p:txBody>
      </p:sp>
    </p:spTree>
    <p:extLst>
      <p:ext uri="{BB962C8B-B14F-4D97-AF65-F5344CB8AC3E}">
        <p14:creationId xmlns:p14="http://schemas.microsoft.com/office/powerpoint/2010/main" val="191130619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&amp; Thank You</a:t>
            </a:r>
          </a:p>
        </p:txBody>
      </p:sp>
      <p:sp>
        <p:nvSpPr>
          <p:cNvPr id="3" name="Content Placeholder 2"/>
          <p:cNvSpPr>
            <a:spLocks noGrp="1"/>
          </p:cNvSpPr>
          <p:nvPr>
            <p:ph idx="1"/>
          </p:nvPr>
        </p:nvSpPr>
        <p:spPr>
          <a:xfrm>
            <a:off x="2335012" y="1393463"/>
            <a:ext cx="8544435" cy="4772667"/>
          </a:xfrm>
        </p:spPr>
        <p:txBody>
          <a:bodyPr>
            <a:normAutofit/>
          </a:bodyPr>
          <a:lstStyle/>
          <a:p>
            <a:pPr marL="0" indent="0" algn="ctr">
              <a:buNone/>
            </a:pPr>
            <a:r>
              <a:rPr lang="en-US" dirty="0"/>
              <a:t>Jo-Anne Hogan</a:t>
            </a:r>
          </a:p>
          <a:p>
            <a:pPr marL="0" indent="0" algn="ctr">
              <a:buNone/>
            </a:pPr>
            <a:r>
              <a:rPr lang="en-US" u="sng" dirty="0">
                <a:hlinkClick r:id="rId2"/>
              </a:rPr>
              <a:t>Jo-Anne.Hogan@proquest.com</a:t>
            </a:r>
            <a:endParaRPr lang="en-US" dirty="0"/>
          </a:p>
          <a:p>
            <a:pPr marL="0" indent="0" algn="ctr">
              <a:buNone/>
            </a:pPr>
            <a:endParaRPr lang="en-US" sz="1400" dirty="0"/>
          </a:p>
          <a:p>
            <a:pPr marL="0" indent="0" algn="ctr">
              <a:buNone/>
            </a:pPr>
            <a:r>
              <a:rPr lang="en-US" dirty="0"/>
              <a:t>Corey Seeman</a:t>
            </a:r>
          </a:p>
          <a:p>
            <a:pPr marL="0" indent="0" algn="ctr">
              <a:buNone/>
            </a:pPr>
            <a:r>
              <a:rPr lang="en-US" dirty="0">
                <a:hlinkClick r:id="rId3"/>
              </a:rPr>
              <a:t>cseeman@umich.edu</a:t>
            </a:r>
            <a:endParaRPr lang="en-US" dirty="0"/>
          </a:p>
          <a:p>
            <a:pPr marL="0" indent="0" algn="ctr">
              <a:buNone/>
            </a:pPr>
            <a:endParaRPr lang="en-US" sz="1400" dirty="0"/>
          </a:p>
          <a:p>
            <a:pPr marL="0" indent="0" algn="ctr">
              <a:buNone/>
            </a:pPr>
            <a:r>
              <a:rPr lang="en-US" sz="3600" dirty="0"/>
              <a:t>Slides &amp; Survey Results:</a:t>
            </a:r>
          </a:p>
          <a:p>
            <a:pPr marL="0" indent="0" algn="ctr">
              <a:buNone/>
            </a:pPr>
            <a:r>
              <a:rPr lang="en-US" sz="3600" dirty="0"/>
              <a:t> tinyurl.com/CHS17CSAlumni</a:t>
            </a:r>
          </a:p>
        </p:txBody>
      </p:sp>
      <p:sp>
        <p:nvSpPr>
          <p:cNvPr id="4" name="Footer Placeholder 3"/>
          <p:cNvSpPr>
            <a:spLocks noGrp="1"/>
          </p:cNvSpPr>
          <p:nvPr>
            <p:ph type="ftr" sz="quarter" idx="11"/>
          </p:nvPr>
        </p:nvSpPr>
        <p:spPr/>
        <p:txBody>
          <a:bodyPr/>
          <a:lstStyle/>
          <a:p>
            <a:r>
              <a:rPr lang="en-US"/>
              <a:t>Charleston 2017 - What's Past Is Possible (Hogan and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26</a:t>
            </a:fld>
            <a:endParaRPr lang="en-US" dirty="0"/>
          </a:p>
        </p:txBody>
      </p:sp>
    </p:spTree>
    <p:extLst>
      <p:ext uri="{BB962C8B-B14F-4D97-AF65-F5344CB8AC3E}">
        <p14:creationId xmlns:p14="http://schemas.microsoft.com/office/powerpoint/2010/main" val="269402813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2439</TotalTime>
  <Words>1705</Words>
  <Application>Microsoft Office PowerPoint</Application>
  <PresentationFormat>Widescreen</PresentationFormat>
  <Paragraphs>275</Paragraphs>
  <Slides>26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What's Past Is Possible: Opportunities and Perspectives for Library Alumni Resources</vt:lpstr>
      <vt:lpstr>Program Outline</vt:lpstr>
      <vt:lpstr>Introduction</vt:lpstr>
      <vt:lpstr>Introduction</vt:lpstr>
      <vt:lpstr>The Vendor-Publisher Perspective:  ProQuest</vt:lpstr>
      <vt:lpstr>The Library-Alumni Perspective</vt:lpstr>
      <vt:lpstr>The Library-Alumni Perspective</vt:lpstr>
      <vt:lpstr>The Library-Alumni Perspective</vt:lpstr>
      <vt:lpstr>The Library-Alumni Perspective</vt:lpstr>
      <vt:lpstr>The Library-Alumni Perspective</vt:lpstr>
      <vt:lpstr>The Library-Alumni Perspective</vt:lpstr>
      <vt:lpstr>The Library-Alumni Perspective</vt:lpstr>
      <vt:lpstr>The Library-Alumni Perspective</vt:lpstr>
      <vt:lpstr>The Library-Alumni Perspective</vt:lpstr>
      <vt:lpstr>The Library-Alumni Perspective</vt:lpstr>
      <vt:lpstr>The Library-Alumni Perspective</vt:lpstr>
      <vt:lpstr>The Library-Alumni Perspective</vt:lpstr>
      <vt:lpstr>Survey Results (October 2017)</vt:lpstr>
      <vt:lpstr>Survey Results (October 2017)</vt:lpstr>
      <vt:lpstr>Survey Results (October 2017)</vt:lpstr>
      <vt:lpstr>Survey Results (October 2017)</vt:lpstr>
      <vt:lpstr>Survey Results (October 2017)</vt:lpstr>
      <vt:lpstr>Survey Results (October 2017)</vt:lpstr>
      <vt:lpstr>Survey Results (October 2017)</vt:lpstr>
      <vt:lpstr>Survey Results (October 2017)</vt:lpstr>
      <vt:lpstr>Questions &amp;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Corey Seeman</dc:creator>
  <cp:lastModifiedBy>Ross School of Business</cp:lastModifiedBy>
  <cp:revision>114</cp:revision>
  <cp:lastPrinted>2017-09-25T13:01:53Z</cp:lastPrinted>
  <dcterms:created xsi:type="dcterms:W3CDTF">2017-05-21T14:24:46Z</dcterms:created>
  <dcterms:modified xsi:type="dcterms:W3CDTF">2017-11-03T17:20:08Z</dcterms:modified>
</cp:coreProperties>
</file>