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handoutMasterIdLst>
    <p:handoutMasterId r:id="rId36"/>
  </p:handoutMasterIdLst>
  <p:sldIdLst>
    <p:sldId id="256" r:id="rId2"/>
    <p:sldId id="260" r:id="rId3"/>
    <p:sldId id="275" r:id="rId4"/>
    <p:sldId id="282" r:id="rId5"/>
    <p:sldId id="283" r:id="rId6"/>
    <p:sldId id="263" r:id="rId7"/>
    <p:sldId id="302" r:id="rId8"/>
    <p:sldId id="269" r:id="rId9"/>
    <p:sldId id="287" r:id="rId10"/>
    <p:sldId id="264" r:id="rId11"/>
    <p:sldId id="296" r:id="rId12"/>
    <p:sldId id="270" r:id="rId13"/>
    <p:sldId id="271" r:id="rId14"/>
    <p:sldId id="265" r:id="rId15"/>
    <p:sldId id="272" r:id="rId16"/>
    <p:sldId id="298" r:id="rId17"/>
    <p:sldId id="276" r:id="rId18"/>
    <p:sldId id="277" r:id="rId19"/>
    <p:sldId id="273" r:id="rId20"/>
    <p:sldId id="292" r:id="rId21"/>
    <p:sldId id="274" r:id="rId22"/>
    <p:sldId id="266" r:id="rId23"/>
    <p:sldId id="285" r:id="rId24"/>
    <p:sldId id="294" r:id="rId25"/>
    <p:sldId id="300" r:id="rId26"/>
    <p:sldId id="301" r:id="rId27"/>
    <p:sldId id="299" r:id="rId28"/>
    <p:sldId id="286" r:id="rId29"/>
    <p:sldId id="279" r:id="rId30"/>
    <p:sldId id="280" r:id="rId31"/>
    <p:sldId id="281" r:id="rId32"/>
    <p:sldId id="259" r:id="rId33"/>
    <p:sldId id="284" r:id="rId3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8C9DA9"/>
    <a:srgbClr val="ADB5B7"/>
    <a:srgbClr val="ABACAE"/>
    <a:srgbClr val="95A7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7" d="100"/>
          <a:sy n="117" d="100"/>
        </p:scale>
        <p:origin x="270" y="96"/>
      </p:cViewPr>
      <p:guideLst/>
    </p:cSldViewPr>
  </p:slideViewPr>
  <p:notesTextViewPr>
    <p:cViewPr>
      <p:scale>
        <a:sx n="1" d="1"/>
        <a:sy n="1" d="1"/>
      </p:scale>
      <p:origin x="0" y="0"/>
    </p:cViewPr>
  </p:notesTextViewPr>
  <p:notesViewPr>
    <p:cSldViewPr snapToGrid="0">
      <p:cViewPr varScale="1">
        <p:scale>
          <a:sx n="90" d="100"/>
          <a:sy n="90" d="100"/>
        </p:scale>
        <p:origin x="288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261348-DE5D-46E8-A381-952528246E7D}"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8DE33F11-FEB8-452E-B5A5-E619310F003A}">
      <dgm:prSet phldrT="[Text]" custT="1"/>
      <dgm:spPr>
        <a:solidFill>
          <a:schemeClr val="accent5">
            <a:lumMod val="60000"/>
            <a:lumOff val="40000"/>
            <a:alpha val="50000"/>
          </a:schemeClr>
        </a:solidFill>
        <a:ln>
          <a:solidFill>
            <a:schemeClr val="accent5">
              <a:lumMod val="75000"/>
            </a:schemeClr>
          </a:solidFill>
        </a:ln>
      </dgm:spPr>
      <dgm:t>
        <a:bodyPr/>
        <a:lstStyle/>
        <a:p>
          <a:r>
            <a:rPr lang="en-US" sz="2400" dirty="0"/>
            <a:t>Student	</a:t>
          </a:r>
        </a:p>
      </dgm:t>
    </dgm:pt>
    <dgm:pt modelId="{9B54897B-ED4F-441E-8D9A-5E012B45C2D5}" type="parTrans" cxnId="{473158F5-AE46-428A-90F1-ECDD9F03D8FF}">
      <dgm:prSet/>
      <dgm:spPr/>
      <dgm:t>
        <a:bodyPr/>
        <a:lstStyle/>
        <a:p>
          <a:endParaRPr lang="en-US"/>
        </a:p>
      </dgm:t>
    </dgm:pt>
    <dgm:pt modelId="{29101ADB-D995-48F0-945B-3BFB03864E78}" type="sibTrans" cxnId="{473158F5-AE46-428A-90F1-ECDD9F03D8FF}">
      <dgm:prSet/>
      <dgm:spPr/>
      <dgm:t>
        <a:bodyPr/>
        <a:lstStyle/>
        <a:p>
          <a:endParaRPr lang="en-US"/>
        </a:p>
      </dgm:t>
    </dgm:pt>
    <dgm:pt modelId="{B588D485-C4A3-4543-A50E-5E824EF1A794}">
      <dgm:prSet phldrT="[Text]" custT="1"/>
      <dgm:spPr>
        <a:solidFill>
          <a:schemeClr val="accent1">
            <a:lumMod val="75000"/>
            <a:alpha val="50000"/>
          </a:schemeClr>
        </a:solidFill>
        <a:ln>
          <a:solidFill>
            <a:schemeClr val="tx1"/>
          </a:solidFill>
        </a:ln>
      </dgm:spPr>
      <dgm:t>
        <a:bodyPr/>
        <a:lstStyle/>
        <a:p>
          <a:r>
            <a:rPr lang="en-US" sz="2400" dirty="0"/>
            <a:t>Community</a:t>
          </a:r>
        </a:p>
      </dgm:t>
    </dgm:pt>
    <dgm:pt modelId="{D0FBF013-2CBF-4BEF-AD12-5AA56077AAB2}" type="parTrans" cxnId="{9AF4B58E-7E95-4875-8E64-A3B24B2A9F6F}">
      <dgm:prSet/>
      <dgm:spPr/>
      <dgm:t>
        <a:bodyPr/>
        <a:lstStyle/>
        <a:p>
          <a:endParaRPr lang="en-US"/>
        </a:p>
      </dgm:t>
    </dgm:pt>
    <dgm:pt modelId="{7E54D6A2-31D4-45D0-8ED2-46E44013F346}" type="sibTrans" cxnId="{9AF4B58E-7E95-4875-8E64-A3B24B2A9F6F}">
      <dgm:prSet/>
      <dgm:spPr/>
      <dgm:t>
        <a:bodyPr/>
        <a:lstStyle/>
        <a:p>
          <a:endParaRPr lang="en-US"/>
        </a:p>
      </dgm:t>
    </dgm:pt>
    <dgm:pt modelId="{9397F9FA-3663-4787-A5A6-70E22456A959}">
      <dgm:prSet phldrT="[Text]" custT="1"/>
      <dgm:spPr>
        <a:solidFill>
          <a:schemeClr val="accent4">
            <a:lumMod val="40000"/>
            <a:lumOff val="60000"/>
            <a:alpha val="50000"/>
          </a:schemeClr>
        </a:solidFill>
        <a:ln>
          <a:solidFill>
            <a:schemeClr val="accent4"/>
          </a:solidFill>
        </a:ln>
      </dgm:spPr>
      <dgm:t>
        <a:bodyPr/>
        <a:lstStyle/>
        <a:p>
          <a:r>
            <a:rPr lang="en-US" sz="2400" dirty="0"/>
            <a:t>Faculty</a:t>
          </a:r>
        </a:p>
      </dgm:t>
    </dgm:pt>
    <dgm:pt modelId="{A8BD2229-BA49-4A43-9C29-8015635CD063}" type="parTrans" cxnId="{B4AA5DB0-1B8A-4017-938F-82760B98956B}">
      <dgm:prSet/>
      <dgm:spPr/>
      <dgm:t>
        <a:bodyPr/>
        <a:lstStyle/>
        <a:p>
          <a:endParaRPr lang="en-US"/>
        </a:p>
      </dgm:t>
    </dgm:pt>
    <dgm:pt modelId="{322814A1-EE90-422D-BE1A-9684D17CE9EA}" type="sibTrans" cxnId="{B4AA5DB0-1B8A-4017-938F-82760B98956B}">
      <dgm:prSet/>
      <dgm:spPr/>
      <dgm:t>
        <a:bodyPr/>
        <a:lstStyle/>
        <a:p>
          <a:endParaRPr lang="en-US"/>
        </a:p>
      </dgm:t>
    </dgm:pt>
    <dgm:pt modelId="{81412DB5-1601-4B2B-87EE-E65699301132}" type="pres">
      <dgm:prSet presAssocID="{FC261348-DE5D-46E8-A381-952528246E7D}" presName="Name0" presStyleCnt="0">
        <dgm:presLayoutVars>
          <dgm:chMax val="7"/>
          <dgm:dir/>
          <dgm:resizeHandles val="exact"/>
        </dgm:presLayoutVars>
      </dgm:prSet>
      <dgm:spPr/>
    </dgm:pt>
    <dgm:pt modelId="{987920CC-7DF6-4F75-8D1D-C133510B404E}" type="pres">
      <dgm:prSet presAssocID="{FC261348-DE5D-46E8-A381-952528246E7D}" presName="ellipse1" presStyleLbl="vennNode1" presStyleIdx="0" presStyleCnt="3" custScaleX="130313" custScaleY="124375" custLinFactNeighborX="1282" custLinFactNeighborY="-2721">
        <dgm:presLayoutVars>
          <dgm:bulletEnabled val="1"/>
        </dgm:presLayoutVars>
      </dgm:prSet>
      <dgm:spPr/>
      <dgm:t>
        <a:bodyPr/>
        <a:lstStyle/>
        <a:p>
          <a:endParaRPr lang="en-US"/>
        </a:p>
      </dgm:t>
    </dgm:pt>
    <dgm:pt modelId="{3E81F0C5-0D22-4F56-8232-9F18D0EF0E7A}" type="pres">
      <dgm:prSet presAssocID="{FC261348-DE5D-46E8-A381-952528246E7D}" presName="ellipse2" presStyleLbl="vennNode1" presStyleIdx="1" presStyleCnt="3" custScaleX="80959" custScaleY="69798" custLinFactNeighborX="-14812" custLinFactNeighborY="-26881">
        <dgm:presLayoutVars>
          <dgm:bulletEnabled val="1"/>
        </dgm:presLayoutVars>
      </dgm:prSet>
      <dgm:spPr/>
      <dgm:t>
        <a:bodyPr/>
        <a:lstStyle/>
        <a:p>
          <a:endParaRPr lang="en-US"/>
        </a:p>
      </dgm:t>
    </dgm:pt>
    <dgm:pt modelId="{0B72D222-827B-42EF-AC45-1777E1D5D9AB}" type="pres">
      <dgm:prSet presAssocID="{FC261348-DE5D-46E8-A381-952528246E7D}" presName="ellipse3" presStyleLbl="vennNode1" presStyleIdx="2" presStyleCnt="3" custScaleX="112549" custScaleY="121008" custLinFactNeighborX="-361">
        <dgm:presLayoutVars>
          <dgm:bulletEnabled val="1"/>
        </dgm:presLayoutVars>
      </dgm:prSet>
      <dgm:spPr/>
      <dgm:t>
        <a:bodyPr/>
        <a:lstStyle/>
        <a:p>
          <a:endParaRPr lang="en-US"/>
        </a:p>
      </dgm:t>
    </dgm:pt>
  </dgm:ptLst>
  <dgm:cxnLst>
    <dgm:cxn modelId="{40962759-F457-46DF-8380-91377FAE17CA}" type="presOf" srcId="{8DE33F11-FEB8-452E-B5A5-E619310F003A}" destId="{987920CC-7DF6-4F75-8D1D-C133510B404E}" srcOrd="0" destOrd="0" presId="urn:microsoft.com/office/officeart/2005/8/layout/rings+Icon"/>
    <dgm:cxn modelId="{9DD79594-8A60-42FB-B859-2E54241AF61F}" type="presOf" srcId="{FC261348-DE5D-46E8-A381-952528246E7D}" destId="{81412DB5-1601-4B2B-87EE-E65699301132}" srcOrd="0" destOrd="0" presId="urn:microsoft.com/office/officeart/2005/8/layout/rings+Icon"/>
    <dgm:cxn modelId="{605B170B-F544-4DE1-BC9F-AB5900C40B59}" type="presOf" srcId="{B588D485-C4A3-4543-A50E-5E824EF1A794}" destId="{3E81F0C5-0D22-4F56-8232-9F18D0EF0E7A}" srcOrd="0" destOrd="0" presId="urn:microsoft.com/office/officeart/2005/8/layout/rings+Icon"/>
    <dgm:cxn modelId="{473158F5-AE46-428A-90F1-ECDD9F03D8FF}" srcId="{FC261348-DE5D-46E8-A381-952528246E7D}" destId="{8DE33F11-FEB8-452E-B5A5-E619310F003A}" srcOrd="0" destOrd="0" parTransId="{9B54897B-ED4F-441E-8D9A-5E012B45C2D5}" sibTransId="{29101ADB-D995-48F0-945B-3BFB03864E78}"/>
    <dgm:cxn modelId="{9AF4B58E-7E95-4875-8E64-A3B24B2A9F6F}" srcId="{FC261348-DE5D-46E8-A381-952528246E7D}" destId="{B588D485-C4A3-4543-A50E-5E824EF1A794}" srcOrd="1" destOrd="0" parTransId="{D0FBF013-2CBF-4BEF-AD12-5AA56077AAB2}" sibTransId="{7E54D6A2-31D4-45D0-8ED2-46E44013F346}"/>
    <dgm:cxn modelId="{B4AA5DB0-1B8A-4017-938F-82760B98956B}" srcId="{FC261348-DE5D-46E8-A381-952528246E7D}" destId="{9397F9FA-3663-4787-A5A6-70E22456A959}" srcOrd="2" destOrd="0" parTransId="{A8BD2229-BA49-4A43-9C29-8015635CD063}" sibTransId="{322814A1-EE90-422D-BE1A-9684D17CE9EA}"/>
    <dgm:cxn modelId="{975AD5DF-5068-427B-95A1-55726E6CC5F5}" type="presOf" srcId="{9397F9FA-3663-4787-A5A6-70E22456A959}" destId="{0B72D222-827B-42EF-AC45-1777E1D5D9AB}" srcOrd="0" destOrd="0" presId="urn:microsoft.com/office/officeart/2005/8/layout/rings+Icon"/>
    <dgm:cxn modelId="{05E13947-A1E9-4519-B39D-663AD3311F93}" type="presParOf" srcId="{81412DB5-1601-4B2B-87EE-E65699301132}" destId="{987920CC-7DF6-4F75-8D1D-C133510B404E}" srcOrd="0" destOrd="0" presId="urn:microsoft.com/office/officeart/2005/8/layout/rings+Icon"/>
    <dgm:cxn modelId="{F535A843-1CC6-4501-8CC5-71A2EAE75B58}" type="presParOf" srcId="{81412DB5-1601-4B2B-87EE-E65699301132}" destId="{3E81F0C5-0D22-4F56-8232-9F18D0EF0E7A}" srcOrd="1" destOrd="0" presId="urn:microsoft.com/office/officeart/2005/8/layout/rings+Icon"/>
    <dgm:cxn modelId="{44613AF4-0258-440C-823E-224B96F8D9B8}" type="presParOf" srcId="{81412DB5-1601-4B2B-87EE-E65699301132}" destId="{0B72D222-827B-42EF-AC45-1777E1D5D9AB}"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920CC-7DF6-4F75-8D1D-C133510B404E}">
      <dsp:nvSpPr>
        <dsp:cNvPr id="0" name=""/>
        <dsp:cNvSpPr/>
      </dsp:nvSpPr>
      <dsp:spPr>
        <a:xfrm>
          <a:off x="197619" y="0"/>
          <a:ext cx="2533074" cy="2417614"/>
        </a:xfrm>
        <a:prstGeom prst="ellipse">
          <a:avLst/>
        </a:prstGeom>
        <a:solidFill>
          <a:schemeClr val="accent5">
            <a:lumMod val="60000"/>
            <a:lumOff val="40000"/>
            <a:alpha val="50000"/>
          </a:schemeClr>
        </a:solidFill>
        <a:ln w="12700" cap="flat" cmpd="sng" algn="ctr">
          <a:solidFill>
            <a:schemeClr val="accent5">
              <a:lumMod val="7500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Student	</a:t>
          </a:r>
        </a:p>
      </dsp:txBody>
      <dsp:txXfrm>
        <a:off x="568579" y="354051"/>
        <a:ext cx="1791154" cy="1709512"/>
      </dsp:txXfrm>
    </dsp:sp>
    <dsp:sp modelId="{3E81F0C5-0D22-4F56-8232-9F18D0EF0E7A}">
      <dsp:nvSpPr>
        <dsp:cNvPr id="0" name=""/>
        <dsp:cNvSpPr/>
      </dsp:nvSpPr>
      <dsp:spPr>
        <a:xfrm>
          <a:off x="1364969" y="1332651"/>
          <a:ext cx="1573712" cy="1356741"/>
        </a:xfrm>
        <a:prstGeom prst="ellipse">
          <a:avLst/>
        </a:prstGeom>
        <a:solidFill>
          <a:schemeClr val="accent1">
            <a:lumMod val="75000"/>
            <a:alpha val="5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Community</a:t>
          </a:r>
        </a:p>
      </dsp:txBody>
      <dsp:txXfrm>
        <a:off x="1595434" y="1531341"/>
        <a:ext cx="1112782" cy="959361"/>
      </dsp:txXfrm>
    </dsp:sp>
    <dsp:sp modelId="{0B72D222-827B-42EF-AC45-1777E1D5D9AB}">
      <dsp:nvSpPr>
        <dsp:cNvPr id="0" name=""/>
        <dsp:cNvSpPr/>
      </dsp:nvSpPr>
      <dsp:spPr>
        <a:xfrm>
          <a:off x="2338172" y="61040"/>
          <a:ext cx="2187771" cy="2352166"/>
        </a:xfrm>
        <a:prstGeom prst="ellipse">
          <a:avLst/>
        </a:prstGeom>
        <a:solidFill>
          <a:schemeClr val="accent4">
            <a:lumMod val="40000"/>
            <a:lumOff val="60000"/>
            <a:alpha val="5000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Faculty</a:t>
          </a:r>
        </a:p>
      </dsp:txBody>
      <dsp:txXfrm>
        <a:off x="2658564" y="405507"/>
        <a:ext cx="1546987" cy="1663232"/>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7071"/>
          </a:xfrm>
          <a:prstGeom prst="rect">
            <a:avLst/>
          </a:prstGeom>
        </p:spPr>
        <p:txBody>
          <a:bodyPr vert="horz" lIns="93309" tIns="46655" rIns="93309" bIns="46655" rtlCol="0"/>
          <a:lstStyle>
            <a:lvl1pPr algn="l">
              <a:defRPr sz="1200"/>
            </a:lvl1pPr>
          </a:lstStyle>
          <a:p>
            <a:endParaRPr lang="en-US"/>
          </a:p>
        </p:txBody>
      </p:sp>
      <p:sp>
        <p:nvSpPr>
          <p:cNvPr id="3" name="Date Placeholder 2"/>
          <p:cNvSpPr>
            <a:spLocks noGrp="1"/>
          </p:cNvSpPr>
          <p:nvPr>
            <p:ph type="dt" sz="quarter" idx="1"/>
          </p:nvPr>
        </p:nvSpPr>
        <p:spPr>
          <a:xfrm>
            <a:off x="3978131" y="1"/>
            <a:ext cx="3043343" cy="467071"/>
          </a:xfrm>
          <a:prstGeom prst="rect">
            <a:avLst/>
          </a:prstGeom>
        </p:spPr>
        <p:txBody>
          <a:bodyPr vert="horz" lIns="93309" tIns="46655" rIns="93309" bIns="46655" rtlCol="0"/>
          <a:lstStyle>
            <a:lvl1pPr algn="r">
              <a:defRPr sz="1200"/>
            </a:lvl1pPr>
          </a:lstStyle>
          <a:p>
            <a:fld id="{663CBD50-D127-40B7-9227-BAF38A9EF5EB}" type="datetimeFigureOut">
              <a:rPr lang="en-US" smtClean="0"/>
              <a:t>11/15/2017</a:t>
            </a:fld>
            <a:endParaRPr lang="en-US"/>
          </a:p>
        </p:txBody>
      </p:sp>
      <p:sp>
        <p:nvSpPr>
          <p:cNvPr id="4" name="Footer Placeholder 3"/>
          <p:cNvSpPr>
            <a:spLocks noGrp="1"/>
          </p:cNvSpPr>
          <p:nvPr>
            <p:ph type="ftr" sz="quarter" idx="2"/>
          </p:nvPr>
        </p:nvSpPr>
        <p:spPr>
          <a:xfrm>
            <a:off x="0" y="8842031"/>
            <a:ext cx="3043343" cy="467070"/>
          </a:xfrm>
          <a:prstGeom prst="rect">
            <a:avLst/>
          </a:prstGeom>
        </p:spPr>
        <p:txBody>
          <a:bodyPr vert="horz" lIns="93309" tIns="46655" rIns="93309" bIns="46655" rtlCol="0" anchor="b"/>
          <a:lstStyle>
            <a:lvl1pPr algn="l">
              <a:defRPr sz="1200"/>
            </a:lvl1pPr>
          </a:lstStyle>
          <a:p>
            <a:endParaRPr lang="en-US"/>
          </a:p>
        </p:txBody>
      </p:sp>
      <p:sp>
        <p:nvSpPr>
          <p:cNvPr id="5" name="Slide Number Placeholder 4"/>
          <p:cNvSpPr>
            <a:spLocks noGrp="1"/>
          </p:cNvSpPr>
          <p:nvPr>
            <p:ph type="sldNum" sz="quarter" idx="3"/>
          </p:nvPr>
        </p:nvSpPr>
        <p:spPr>
          <a:xfrm>
            <a:off x="3978131" y="8842031"/>
            <a:ext cx="3043343" cy="467070"/>
          </a:xfrm>
          <a:prstGeom prst="rect">
            <a:avLst/>
          </a:prstGeom>
        </p:spPr>
        <p:txBody>
          <a:bodyPr vert="horz" lIns="93309" tIns="46655" rIns="93309" bIns="46655" rtlCol="0" anchor="b"/>
          <a:lstStyle>
            <a:lvl1pPr algn="r">
              <a:defRPr sz="1200"/>
            </a:lvl1pPr>
          </a:lstStyle>
          <a:p>
            <a:fld id="{0DE335FD-2859-4785-B59F-1819FBA560F3}" type="slidenum">
              <a:rPr lang="en-US" smtClean="0"/>
              <a:t>‹#›</a:t>
            </a:fld>
            <a:endParaRPr lang="en-US"/>
          </a:p>
        </p:txBody>
      </p:sp>
    </p:spTree>
    <p:extLst>
      <p:ext uri="{BB962C8B-B14F-4D97-AF65-F5344CB8AC3E}">
        <p14:creationId xmlns:p14="http://schemas.microsoft.com/office/powerpoint/2010/main" val="24016751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7071"/>
          </a:xfrm>
          <a:prstGeom prst="rect">
            <a:avLst/>
          </a:prstGeom>
        </p:spPr>
        <p:txBody>
          <a:bodyPr vert="horz" lIns="93309" tIns="46655" rIns="93309" bIns="46655" rtlCol="0"/>
          <a:lstStyle>
            <a:lvl1pPr algn="l">
              <a:defRPr sz="1200"/>
            </a:lvl1pPr>
          </a:lstStyle>
          <a:p>
            <a:endParaRPr lang="en-US"/>
          </a:p>
        </p:txBody>
      </p:sp>
      <p:sp>
        <p:nvSpPr>
          <p:cNvPr id="3" name="Date Placeholder 2"/>
          <p:cNvSpPr>
            <a:spLocks noGrp="1"/>
          </p:cNvSpPr>
          <p:nvPr>
            <p:ph type="dt" idx="1"/>
          </p:nvPr>
        </p:nvSpPr>
        <p:spPr>
          <a:xfrm>
            <a:off x="3978131" y="1"/>
            <a:ext cx="3043343" cy="467071"/>
          </a:xfrm>
          <a:prstGeom prst="rect">
            <a:avLst/>
          </a:prstGeom>
        </p:spPr>
        <p:txBody>
          <a:bodyPr vert="horz" lIns="93309" tIns="46655" rIns="93309" bIns="46655" rtlCol="0"/>
          <a:lstStyle>
            <a:lvl1pPr algn="r">
              <a:defRPr sz="1200"/>
            </a:lvl1pPr>
          </a:lstStyle>
          <a:p>
            <a:fld id="{8A3D9D0F-AB2A-47EF-87BD-044F36E2C023}" type="datetimeFigureOut">
              <a:rPr lang="en-US" smtClean="0"/>
              <a:t>11/15/2017</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09" tIns="46655" rIns="93309" bIns="46655" rtlCol="0" anchor="ctr"/>
          <a:lstStyle/>
          <a:p>
            <a:endParaRPr lang="en-US"/>
          </a:p>
        </p:txBody>
      </p:sp>
      <p:sp>
        <p:nvSpPr>
          <p:cNvPr id="5" name="Notes Placeholder 4"/>
          <p:cNvSpPr>
            <a:spLocks noGrp="1"/>
          </p:cNvSpPr>
          <p:nvPr>
            <p:ph type="body" sz="quarter" idx="3"/>
          </p:nvPr>
        </p:nvSpPr>
        <p:spPr>
          <a:xfrm>
            <a:off x="702310" y="4480004"/>
            <a:ext cx="5618480" cy="3665459"/>
          </a:xfrm>
          <a:prstGeom prst="rect">
            <a:avLst/>
          </a:prstGeom>
        </p:spPr>
        <p:txBody>
          <a:bodyPr vert="horz" lIns="93309" tIns="46655" rIns="93309" bIns="4665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1"/>
            <a:ext cx="3043343" cy="467070"/>
          </a:xfrm>
          <a:prstGeom prst="rect">
            <a:avLst/>
          </a:prstGeom>
        </p:spPr>
        <p:txBody>
          <a:bodyPr vert="horz" lIns="93309" tIns="46655" rIns="93309" bIns="46655" rtlCol="0" anchor="b"/>
          <a:lstStyle>
            <a:lvl1pPr algn="l">
              <a:defRPr sz="1200"/>
            </a:lvl1pPr>
          </a:lstStyle>
          <a:p>
            <a:endParaRPr lang="en-US"/>
          </a:p>
        </p:txBody>
      </p:sp>
      <p:sp>
        <p:nvSpPr>
          <p:cNvPr id="7" name="Slide Number Placeholder 6"/>
          <p:cNvSpPr>
            <a:spLocks noGrp="1"/>
          </p:cNvSpPr>
          <p:nvPr>
            <p:ph type="sldNum" sz="quarter" idx="5"/>
          </p:nvPr>
        </p:nvSpPr>
        <p:spPr>
          <a:xfrm>
            <a:off x="3978131" y="8842031"/>
            <a:ext cx="3043343" cy="467070"/>
          </a:xfrm>
          <a:prstGeom prst="rect">
            <a:avLst/>
          </a:prstGeom>
        </p:spPr>
        <p:txBody>
          <a:bodyPr vert="horz" lIns="93309" tIns="46655" rIns="93309" bIns="46655" rtlCol="0" anchor="b"/>
          <a:lstStyle>
            <a:lvl1pPr algn="r">
              <a:defRPr sz="1200"/>
            </a:lvl1pPr>
          </a:lstStyle>
          <a:p>
            <a:fld id="{5E518E73-337E-4354-AFAC-E5F7DF27B4EB}" type="slidenum">
              <a:rPr lang="en-US" smtClean="0"/>
              <a:t>‹#›</a:t>
            </a:fld>
            <a:endParaRPr lang="en-US"/>
          </a:p>
        </p:txBody>
      </p:sp>
    </p:spTree>
    <p:extLst>
      <p:ext uri="{BB962C8B-B14F-4D97-AF65-F5344CB8AC3E}">
        <p14:creationId xmlns:p14="http://schemas.microsoft.com/office/powerpoint/2010/main" val="301076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15127" y="1041400"/>
            <a:ext cx="9720492"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2115127" y="3573903"/>
            <a:ext cx="972049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6" name="Slide Number Placeholder 5"/>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10059239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98482" y="365125"/>
            <a:ext cx="9902785" cy="1325563"/>
          </a:xfrm>
        </p:spPr>
        <p:txBody>
          <a:bodyPr/>
          <a:lstStyle/>
          <a:p>
            <a:r>
              <a:rPr lang="en-US" dirty="0"/>
              <a:t>Click to edit Master title style</a:t>
            </a:r>
          </a:p>
        </p:txBody>
      </p:sp>
      <p:sp>
        <p:nvSpPr>
          <p:cNvPr id="3" name="Content Placeholder 2"/>
          <p:cNvSpPr>
            <a:spLocks noGrp="1"/>
          </p:cNvSpPr>
          <p:nvPr>
            <p:ph idx="1"/>
          </p:nvPr>
        </p:nvSpPr>
        <p:spPr>
          <a:xfrm>
            <a:off x="1998482" y="1825625"/>
            <a:ext cx="9902786" cy="4351338"/>
          </a:xfrm>
          <a:effectLst/>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435530" y="6356350"/>
            <a:ext cx="7185578" cy="365125"/>
          </a:xfrm>
        </p:spPr>
        <p:txBody>
          <a:bodyPr/>
          <a:lstStyle>
            <a:lvl1pPr>
              <a:defRPr sz="1600" i="1">
                <a:solidFill>
                  <a:schemeClr val="accent1">
                    <a:lumMod val="50000"/>
                  </a:schemeClr>
                </a:solidFill>
              </a:defRPr>
            </a:lvl1pPr>
          </a:lstStyle>
          <a:p>
            <a:r>
              <a:rPr lang="en-US"/>
              <a:t>ETBL 2017 - Save the Time of the Reader: Using S. R. Ranganathan's Fourth Law to Build the Business Library of the Future (Seeman)</a:t>
            </a:r>
            <a:endParaRPr lang="en-US" dirty="0"/>
          </a:p>
        </p:txBody>
      </p:sp>
      <p:sp>
        <p:nvSpPr>
          <p:cNvPr id="6" name="Slide Number Placeholder 5"/>
          <p:cNvSpPr>
            <a:spLocks noGrp="1"/>
          </p:cNvSpPr>
          <p:nvPr>
            <p:ph type="sldNum" sz="quarter" idx="12"/>
          </p:nvPr>
        </p:nvSpPr>
        <p:spPr>
          <a:xfrm>
            <a:off x="10775852" y="6356350"/>
            <a:ext cx="577947" cy="365125"/>
          </a:xfrm>
        </p:spPr>
        <p:txBody>
          <a:bodyPr/>
          <a:lstStyle>
            <a:lvl1pPr>
              <a:defRPr sz="1600">
                <a:solidFill>
                  <a:schemeClr val="accent1">
                    <a:lumMod val="50000"/>
                  </a:schemeClr>
                </a:solidFill>
              </a:defRPr>
            </a:lvl1pPr>
          </a:lstStyle>
          <a:p>
            <a:fld id="{60208D10-32F4-4826-9563-0B7F16C023ED}" type="slidenum">
              <a:rPr lang="en-US" smtClean="0"/>
              <a:pPr/>
              <a:t>‹#›</a:t>
            </a:fld>
            <a:endParaRPr lang="en-US" dirty="0"/>
          </a:p>
        </p:txBody>
      </p:sp>
    </p:spTree>
    <p:extLst>
      <p:ext uri="{BB962C8B-B14F-4D97-AF65-F5344CB8AC3E}">
        <p14:creationId xmlns:p14="http://schemas.microsoft.com/office/powerpoint/2010/main" val="10005823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89056" y="365125"/>
            <a:ext cx="9728326" cy="1325563"/>
          </a:xfrm>
        </p:spPr>
        <p:txBody>
          <a:bodyPr/>
          <a:lstStyle/>
          <a:p>
            <a:r>
              <a:rPr lang="en-US" dirty="0"/>
              <a:t>Click to edit Master title style</a:t>
            </a:r>
          </a:p>
        </p:txBody>
      </p:sp>
      <p:sp>
        <p:nvSpPr>
          <p:cNvPr id="3" name="Content Placeholder 2"/>
          <p:cNvSpPr>
            <a:spLocks noGrp="1"/>
          </p:cNvSpPr>
          <p:nvPr>
            <p:ph idx="1"/>
          </p:nvPr>
        </p:nvSpPr>
        <p:spPr>
          <a:xfrm>
            <a:off x="1989055" y="1822450"/>
            <a:ext cx="4769963"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435530" y="6356350"/>
            <a:ext cx="7185578" cy="365125"/>
          </a:xfrm>
        </p:spPr>
        <p:txBody>
          <a:bodyPr/>
          <a:lstStyle>
            <a:lvl1pPr>
              <a:defRPr sz="1600" i="1">
                <a:solidFill>
                  <a:schemeClr val="accent1">
                    <a:lumMod val="50000"/>
                  </a:schemeClr>
                </a:solidFill>
              </a:defRPr>
            </a:lvl1pPr>
          </a:lstStyle>
          <a:p>
            <a:r>
              <a:rPr lang="en-US"/>
              <a:t>ETBL 2017 - Save the Time of the Reader: Using S. R. Ranganathan's Fourth Law to Build the Business Library of the Future (Seeman)</a:t>
            </a:r>
            <a:endParaRPr lang="en-US" dirty="0"/>
          </a:p>
        </p:txBody>
      </p:sp>
      <p:sp>
        <p:nvSpPr>
          <p:cNvPr id="6" name="Slide Number Placeholder 5"/>
          <p:cNvSpPr>
            <a:spLocks noGrp="1"/>
          </p:cNvSpPr>
          <p:nvPr>
            <p:ph type="sldNum" sz="quarter" idx="12"/>
          </p:nvPr>
        </p:nvSpPr>
        <p:spPr>
          <a:xfrm>
            <a:off x="10775852" y="6356350"/>
            <a:ext cx="577947" cy="365125"/>
          </a:xfrm>
        </p:spPr>
        <p:txBody>
          <a:bodyPr/>
          <a:lstStyle>
            <a:lvl1pPr>
              <a:defRPr sz="1600">
                <a:solidFill>
                  <a:schemeClr val="accent1">
                    <a:lumMod val="50000"/>
                  </a:schemeClr>
                </a:solidFill>
              </a:defRPr>
            </a:lvl1pPr>
          </a:lstStyle>
          <a:p>
            <a:fld id="{60208D10-32F4-4826-9563-0B7F16C023ED}" type="slidenum">
              <a:rPr lang="en-US" smtClean="0"/>
              <a:pPr/>
              <a:t>‹#›</a:t>
            </a:fld>
            <a:endParaRPr lang="en-US" dirty="0"/>
          </a:p>
        </p:txBody>
      </p:sp>
      <p:sp>
        <p:nvSpPr>
          <p:cNvPr id="7" name="Content Placeholder 2"/>
          <p:cNvSpPr>
            <a:spLocks noGrp="1"/>
          </p:cNvSpPr>
          <p:nvPr>
            <p:ph idx="13"/>
          </p:nvPr>
        </p:nvSpPr>
        <p:spPr>
          <a:xfrm>
            <a:off x="7032395" y="1825625"/>
            <a:ext cx="4684985"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48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76582" y="365125"/>
            <a:ext cx="937721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976582" y="1825625"/>
            <a:ext cx="9377217"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1138382"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2115127" y="6356350"/>
            <a:ext cx="854363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ETBL 2017 - Save the Time of the Reader: Using S. R. </a:t>
            </a:r>
            <a:r>
              <a:rPr lang="en-US" dirty="0" err="1"/>
              <a:t>Ranganathan's</a:t>
            </a:r>
            <a:r>
              <a:rPr lang="en-US" dirty="0"/>
              <a:t> Fourth Law to Build the Business Library of the Future (</a:t>
            </a:r>
            <a:r>
              <a:rPr lang="en-US" dirty="0" err="1"/>
              <a:t>Seeman</a:t>
            </a:r>
            <a:r>
              <a:rPr lang="en-US" dirty="0"/>
              <a:t>)</a:t>
            </a:r>
          </a:p>
        </p:txBody>
      </p:sp>
      <p:sp>
        <p:nvSpPr>
          <p:cNvPr id="6" name="Slide Number Placeholder 5"/>
          <p:cNvSpPr>
            <a:spLocks noGrp="1"/>
          </p:cNvSpPr>
          <p:nvPr>
            <p:ph type="sldNum" sz="quarter" idx="4"/>
          </p:nvPr>
        </p:nvSpPr>
        <p:spPr>
          <a:xfrm>
            <a:off x="10778836" y="6356350"/>
            <a:ext cx="57496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208D10-32F4-4826-9563-0B7F16C023ED}" type="slidenum">
              <a:rPr lang="en-US" smtClean="0"/>
              <a:t>‹#›</a:t>
            </a:fld>
            <a:endParaRPr lang="en-US"/>
          </a:p>
        </p:txBody>
      </p:sp>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711675" cy="6858000"/>
          </a:xfrm>
          <a:prstGeom prst="rect">
            <a:avLst/>
          </a:prstGeom>
          <a:effectLst>
            <a:softEdge rad="254000"/>
          </a:effectLst>
        </p:spPr>
      </p:pic>
    </p:spTree>
    <p:extLst>
      <p:ext uri="{BB962C8B-B14F-4D97-AF65-F5344CB8AC3E}">
        <p14:creationId xmlns:p14="http://schemas.microsoft.com/office/powerpoint/2010/main" val="3718094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wzwX-qu5fRA" TargetMode="External"/><Relationship Id="rId2" Type="http://schemas.openxmlformats.org/officeDocument/2006/relationships/slideLayout" Target="../slideLayouts/slideLayout2.xml"/><Relationship Id="rId1" Type="http://schemas.openxmlformats.org/officeDocument/2006/relationships/video" Target="https://www.youtube.com/embed/wzwX-qu5fRA" TargetMode="Externa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mailto:cseeman@umich.edu"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2944" y="278294"/>
            <a:ext cx="9252674" cy="1477027"/>
          </a:xfrm>
        </p:spPr>
        <p:txBody>
          <a:bodyPr>
            <a:noAutofit/>
          </a:bodyPr>
          <a:lstStyle/>
          <a:p>
            <a:r>
              <a:rPr lang="en-US" sz="3600" b="1" dirty="0">
                <a:cs typeface="Arial" panose="020B0604020202020204" pitchFamily="34" charset="0"/>
              </a:rPr>
              <a:t>Save the Time of the Reader: Using S. R. </a:t>
            </a:r>
            <a:r>
              <a:rPr lang="en-US" sz="3600" b="1" dirty="0" err="1">
                <a:cs typeface="Arial" panose="020B0604020202020204" pitchFamily="34" charset="0"/>
              </a:rPr>
              <a:t>Ranganathan's</a:t>
            </a:r>
            <a:r>
              <a:rPr lang="en-US" sz="3600" b="1" dirty="0">
                <a:cs typeface="Arial" panose="020B0604020202020204" pitchFamily="34" charset="0"/>
              </a:rPr>
              <a:t> Fourth Law to Build the Business Library of the Future</a:t>
            </a:r>
          </a:p>
        </p:txBody>
      </p:sp>
      <p:sp>
        <p:nvSpPr>
          <p:cNvPr id="3" name="Subtitle 2"/>
          <p:cNvSpPr>
            <a:spLocks noGrp="1"/>
          </p:cNvSpPr>
          <p:nvPr>
            <p:ph type="subTitle" idx="1"/>
          </p:nvPr>
        </p:nvSpPr>
        <p:spPr>
          <a:xfrm>
            <a:off x="2081894" y="1755321"/>
            <a:ext cx="4376056" cy="4910758"/>
          </a:xfrm>
        </p:spPr>
        <p:txBody>
          <a:bodyPr>
            <a:noAutofit/>
          </a:bodyPr>
          <a:lstStyle/>
          <a:p>
            <a:pPr>
              <a:spcBef>
                <a:spcPts val="0"/>
              </a:spcBef>
            </a:pPr>
            <a:r>
              <a:rPr lang="en-US" b="1" i="1" dirty="0">
                <a:latin typeface="+mj-lt"/>
                <a:cs typeface="Arial" panose="020B0604020202020204" pitchFamily="34" charset="0"/>
              </a:rPr>
              <a:t>Corey </a:t>
            </a:r>
            <a:r>
              <a:rPr lang="en-US" b="1" i="1" dirty="0" err="1">
                <a:latin typeface="+mj-lt"/>
                <a:cs typeface="Arial" panose="020B0604020202020204" pitchFamily="34" charset="0"/>
              </a:rPr>
              <a:t>Seeman</a:t>
            </a:r>
            <a:endParaRPr lang="en-US" b="1" i="1" dirty="0">
              <a:latin typeface="+mj-lt"/>
              <a:cs typeface="Arial" panose="020B0604020202020204" pitchFamily="34" charset="0"/>
            </a:endParaRPr>
          </a:p>
          <a:p>
            <a:pPr>
              <a:spcBef>
                <a:spcPts val="0"/>
              </a:spcBef>
            </a:pPr>
            <a:r>
              <a:rPr lang="en-US" b="1" i="1" dirty="0">
                <a:latin typeface="+mj-lt"/>
                <a:cs typeface="Arial" panose="020B0604020202020204" pitchFamily="34" charset="0"/>
              </a:rPr>
              <a:t>University of Michigan</a:t>
            </a:r>
          </a:p>
          <a:p>
            <a:pPr>
              <a:spcBef>
                <a:spcPts val="0"/>
              </a:spcBef>
            </a:pPr>
            <a:endParaRPr lang="en-US" b="1" i="1" dirty="0">
              <a:latin typeface="+mj-lt"/>
              <a:cs typeface="Arial" panose="020B0604020202020204" pitchFamily="34" charset="0"/>
            </a:endParaRPr>
          </a:p>
          <a:p>
            <a:pPr>
              <a:spcBef>
                <a:spcPts val="0"/>
              </a:spcBef>
            </a:pPr>
            <a:r>
              <a:rPr lang="en-US" b="1" dirty="0">
                <a:latin typeface="+mj-lt"/>
                <a:cs typeface="Arial" panose="020B0604020202020204" pitchFamily="34" charset="0"/>
              </a:rPr>
              <a:t>3rd Global Conference on Emerging Trends for Business Librarianship</a:t>
            </a:r>
          </a:p>
          <a:p>
            <a:pPr>
              <a:spcBef>
                <a:spcPts val="0"/>
              </a:spcBef>
            </a:pPr>
            <a:r>
              <a:rPr lang="en-US" b="1" dirty="0">
                <a:latin typeface="+mj-lt"/>
                <a:cs typeface="Arial" panose="020B0604020202020204" pitchFamily="34" charset="0"/>
              </a:rPr>
              <a:t>November 21-22, 2017</a:t>
            </a:r>
          </a:p>
          <a:p>
            <a:pPr>
              <a:spcBef>
                <a:spcPts val="0"/>
              </a:spcBef>
            </a:pPr>
            <a:r>
              <a:rPr lang="en-US" b="1" dirty="0">
                <a:latin typeface="+mj-lt"/>
                <a:cs typeface="Arial" panose="020B0604020202020204" pitchFamily="34" charset="0"/>
              </a:rPr>
              <a:t>Indian Institute of Management - Ahmedabad, India</a:t>
            </a:r>
          </a:p>
          <a:p>
            <a:pPr>
              <a:spcBef>
                <a:spcPts val="0"/>
              </a:spcBef>
            </a:pPr>
            <a:r>
              <a:rPr lang="en-US" b="1" dirty="0">
                <a:latin typeface="+mj-lt"/>
                <a:cs typeface="Arial" panose="020B0604020202020204" pitchFamily="34" charset="0"/>
              </a:rPr>
              <a:t/>
            </a:r>
            <a:br>
              <a:rPr lang="en-US" b="1" dirty="0">
                <a:latin typeface="+mj-lt"/>
                <a:cs typeface="Arial" panose="020B0604020202020204" pitchFamily="34" charset="0"/>
              </a:rPr>
            </a:br>
            <a:r>
              <a:rPr lang="en-US" b="1" dirty="0">
                <a:latin typeface="+mj-lt"/>
                <a:cs typeface="Arial" panose="020B0604020202020204" pitchFamily="34" charset="0"/>
              </a:rPr>
              <a:t>http://tinyurl.com/ETBL17Seeman</a:t>
            </a:r>
          </a:p>
          <a:p>
            <a:pPr>
              <a:spcBef>
                <a:spcPts val="0"/>
              </a:spcBef>
            </a:pPr>
            <a:r>
              <a:rPr lang="en-US" b="1" dirty="0">
                <a:latin typeface="+mj-lt"/>
                <a:cs typeface="Arial" panose="020B0604020202020204" pitchFamily="34" charset="0"/>
              </a:rPr>
              <a:t>twitter @</a:t>
            </a:r>
            <a:r>
              <a:rPr lang="en-US" b="1" dirty="0" err="1">
                <a:latin typeface="+mj-lt"/>
                <a:cs typeface="Arial" panose="020B0604020202020204" pitchFamily="34" charset="0"/>
              </a:rPr>
              <a:t>cseeman</a:t>
            </a:r>
            <a:r>
              <a:rPr lang="en-US" b="1" dirty="0">
                <a:latin typeface="+mj-lt"/>
                <a:cs typeface="Arial" panose="020B0604020202020204" pitchFamily="34" charset="0"/>
              </a:rPr>
              <a:t> </a:t>
            </a:r>
            <a:r>
              <a:rPr lang="en-US" b="1" dirty="0" smtClean="0">
                <a:latin typeface="+mj-lt"/>
                <a:cs typeface="Arial" panose="020B0604020202020204" pitchFamily="34" charset="0"/>
              </a:rPr>
              <a:t> </a:t>
            </a:r>
          </a:p>
          <a:p>
            <a:pPr>
              <a:spcBef>
                <a:spcPts val="0"/>
              </a:spcBef>
            </a:pPr>
            <a:r>
              <a:rPr lang="en-US" b="1" dirty="0" smtClean="0">
                <a:latin typeface="+mj-lt"/>
                <a:cs typeface="Arial" panose="020B0604020202020204" pitchFamily="34" charset="0"/>
              </a:rPr>
              <a:t>email </a:t>
            </a:r>
            <a:r>
              <a:rPr lang="en-US" b="1" dirty="0">
                <a:latin typeface="+mj-lt"/>
                <a:cs typeface="Arial" panose="020B0604020202020204" pitchFamily="34" charset="0"/>
              </a:rPr>
              <a:t>cseeman@umich.edu</a:t>
            </a:r>
          </a:p>
          <a:p>
            <a:endParaRPr lang="en-US" sz="2000" b="1" i="1" dirty="0">
              <a:latin typeface="+mj-lt"/>
              <a:cs typeface="Arial" panose="020B0604020202020204" pitchFamily="34" charset="0"/>
            </a:endParaRPr>
          </a:p>
        </p:txBody>
      </p:sp>
      <p:pic>
        <p:nvPicPr>
          <p:cNvPr id="4100" name="Picture 4" descr="https://c1.staticflickr.com/1/735/20943181601_42e9b20d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5769" y="2130878"/>
            <a:ext cx="5381563" cy="3584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8287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 Outline</a:t>
            </a:r>
          </a:p>
        </p:txBody>
      </p:sp>
      <p:sp>
        <p:nvSpPr>
          <p:cNvPr id="3" name="Content Placeholder 2"/>
          <p:cNvSpPr>
            <a:spLocks noGrp="1"/>
          </p:cNvSpPr>
          <p:nvPr>
            <p:ph idx="1"/>
          </p:nvPr>
        </p:nvSpPr>
        <p:spPr>
          <a:xfrm>
            <a:off x="1998482" y="1825625"/>
            <a:ext cx="5873309" cy="4111349"/>
          </a:xfrm>
        </p:spPr>
        <p:txBody>
          <a:bodyPr>
            <a:normAutofit fontScale="92500" lnSpcReduction="10000"/>
          </a:bodyPr>
          <a:lstStyle/>
          <a:p>
            <a:r>
              <a:rPr lang="en-US" dirty="0"/>
              <a:t>Change Management &amp; the “Modern Library”</a:t>
            </a:r>
          </a:p>
          <a:p>
            <a:r>
              <a:rPr lang="en-US" dirty="0"/>
              <a:t>Dr. </a:t>
            </a:r>
            <a:r>
              <a:rPr lang="en-US" dirty="0" err="1"/>
              <a:t>Ranganathan's</a:t>
            </a:r>
            <a:r>
              <a:rPr lang="en-US" dirty="0"/>
              <a:t> Fourth Law</a:t>
            </a:r>
          </a:p>
          <a:p>
            <a:r>
              <a:rPr lang="en-US" dirty="0"/>
              <a:t>Challenge of Supporting Business Education and Entrepreneurial Research</a:t>
            </a:r>
          </a:p>
          <a:p>
            <a:r>
              <a:rPr lang="en-US" dirty="0"/>
              <a:t>A Public-Service Approach to the Fourth Law</a:t>
            </a:r>
          </a:p>
          <a:p>
            <a:r>
              <a:rPr lang="en-US" dirty="0"/>
              <a:t>Building the Library of the Future &amp; Closing Thoughts</a:t>
            </a:r>
          </a:p>
          <a:p>
            <a:r>
              <a:rPr lang="en-US" dirty="0"/>
              <a:t>Questions</a:t>
            </a:r>
          </a:p>
          <a:p>
            <a:endParaRPr lang="en-US" dirty="0"/>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a:t>
            </a:fld>
            <a:endParaRPr lang="en-US" dirty="0"/>
          </a:p>
        </p:txBody>
      </p:sp>
      <p:pic>
        <p:nvPicPr>
          <p:cNvPr id="6" name="Picture 2" descr="https://c2.staticflickr.com/8/7477/16108357159_676783974b.jpg">
            <a:extLst>
              <a:ext uri="{FF2B5EF4-FFF2-40B4-BE49-F238E27FC236}">
                <a16:creationId xmlns:a16="http://schemas.microsoft.com/office/drawing/2014/main" id="{57F078B5-BD24-453F-A2ED-EF4D007585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862" t="15450" r="973" b="973"/>
          <a:stretch/>
        </p:blipFill>
        <p:spPr bwMode="auto">
          <a:xfrm>
            <a:off x="7923840" y="1825625"/>
            <a:ext cx="4029144" cy="3023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83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Management &amp; the “Modern Library”</a:t>
            </a:r>
          </a:p>
        </p:txBody>
      </p:sp>
      <p:sp>
        <p:nvSpPr>
          <p:cNvPr id="3" name="Content Placeholder 2"/>
          <p:cNvSpPr>
            <a:spLocks noGrp="1"/>
          </p:cNvSpPr>
          <p:nvPr>
            <p:ph idx="1"/>
          </p:nvPr>
        </p:nvSpPr>
        <p:spPr>
          <a:xfrm>
            <a:off x="1998482" y="1825625"/>
            <a:ext cx="6498403" cy="4351338"/>
          </a:xfrm>
        </p:spPr>
        <p:txBody>
          <a:bodyPr>
            <a:normAutofit lnSpcReduction="10000"/>
          </a:bodyPr>
          <a:lstStyle/>
          <a:p>
            <a:r>
              <a:rPr lang="en-US" sz="3600" dirty="0"/>
              <a:t>Let’s think about our current library…</a:t>
            </a:r>
          </a:p>
          <a:p>
            <a:r>
              <a:rPr lang="en-US" sz="3600" dirty="0"/>
              <a:t>And take away your print volumes</a:t>
            </a:r>
          </a:p>
          <a:p>
            <a:r>
              <a:rPr lang="en-US" sz="3600" dirty="0"/>
              <a:t>Now, take away your book stacks</a:t>
            </a:r>
          </a:p>
          <a:p>
            <a:r>
              <a:rPr lang="en-US" sz="3600" dirty="0"/>
              <a:t>Finally, </a:t>
            </a:r>
            <a:r>
              <a:rPr lang="en-US" sz="3600" dirty="0" smtClean="0"/>
              <a:t>let’s </a:t>
            </a:r>
            <a:r>
              <a:rPr lang="en-US" sz="3600" dirty="0"/>
              <a:t>move student space out of a library</a:t>
            </a:r>
          </a:p>
          <a:p>
            <a:r>
              <a:rPr lang="en-US" sz="3600" dirty="0"/>
              <a:t>What do you have left?</a:t>
            </a:r>
          </a:p>
          <a:p>
            <a:endParaRPr lang="en-US" dirty="0"/>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a:t>
            </a:fld>
            <a:endParaRPr lang="en-US" dirty="0"/>
          </a:p>
        </p:txBody>
      </p:sp>
      <p:pic>
        <p:nvPicPr>
          <p:cNvPr id="6" name="Picture 5">
            <a:extLst>
              <a:ext uri="{FF2B5EF4-FFF2-40B4-BE49-F238E27FC236}">
                <a16:creationId xmlns:a16="http://schemas.microsoft.com/office/drawing/2014/main" id="{DE4E2257-A794-4CE6-8CF8-2C29BB79E0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4199" y="1251605"/>
            <a:ext cx="2562338" cy="4241774"/>
          </a:xfrm>
          <a:prstGeom prst="rect">
            <a:avLst/>
          </a:prstGeom>
        </p:spPr>
      </p:pic>
      <p:sp>
        <p:nvSpPr>
          <p:cNvPr id="7" name="TextBox 6">
            <a:extLst>
              <a:ext uri="{FF2B5EF4-FFF2-40B4-BE49-F238E27FC236}">
                <a16:creationId xmlns:a16="http://schemas.microsoft.com/office/drawing/2014/main" id="{11582596-1F8C-4CCA-AE73-BE5A0707AC2D}"/>
              </a:ext>
            </a:extLst>
          </p:cNvPr>
          <p:cNvSpPr txBox="1"/>
          <p:nvPr/>
        </p:nvSpPr>
        <p:spPr>
          <a:xfrm>
            <a:off x="8389441" y="5601699"/>
            <a:ext cx="3511826" cy="646331"/>
          </a:xfrm>
          <a:prstGeom prst="rect">
            <a:avLst/>
          </a:prstGeom>
          <a:noFill/>
        </p:spPr>
        <p:txBody>
          <a:bodyPr wrap="square" rtlCol="0">
            <a:spAutoFit/>
          </a:bodyPr>
          <a:lstStyle/>
          <a:p>
            <a:r>
              <a:rPr lang="en-US" i="1" dirty="0"/>
              <a:t>Empty Shelves at Kresge Library After the Books Left</a:t>
            </a:r>
          </a:p>
        </p:txBody>
      </p:sp>
    </p:spTree>
    <p:extLst>
      <p:ext uri="{BB962C8B-B14F-4D97-AF65-F5344CB8AC3E}">
        <p14:creationId xmlns:p14="http://schemas.microsoft.com/office/powerpoint/2010/main" val="772413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Management &amp; the “Modern Library”</a:t>
            </a:r>
          </a:p>
        </p:txBody>
      </p:sp>
      <p:sp>
        <p:nvSpPr>
          <p:cNvPr id="3" name="Content Placeholder 2"/>
          <p:cNvSpPr>
            <a:spLocks noGrp="1"/>
          </p:cNvSpPr>
          <p:nvPr>
            <p:ph idx="1"/>
          </p:nvPr>
        </p:nvSpPr>
        <p:spPr/>
        <p:txBody>
          <a:bodyPr>
            <a:normAutofit/>
          </a:bodyPr>
          <a:lstStyle/>
          <a:p>
            <a:r>
              <a:rPr lang="en-US" dirty="0"/>
              <a:t>"Business has always been subject to uncertainties and change.  It is affected by the elements, by wars, by mass movements, by changes in the wants and desires of consumers and by government regulation.  Above all, competition tends continually to modify the business structure.  New methods, new products and new processes introduce new elements that undermine the supremacy of one industry or firm or even a whole system of doing business.  And the trend toward increasing regulation of business by governmental bodies here and abroad must not be ignored.  In short, one generalization that truly applies to all business is: Change is continuous and inevitable."  </a:t>
            </a:r>
          </a:p>
          <a:p>
            <a:pPr marL="0" indent="0">
              <a:buNone/>
            </a:pPr>
            <a:endParaRPr lang="en-US" dirty="0"/>
          </a:p>
          <a:p>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a:t>
            </a:fld>
            <a:endParaRPr lang="en-US" dirty="0"/>
          </a:p>
        </p:txBody>
      </p:sp>
    </p:spTree>
    <p:extLst>
      <p:ext uri="{BB962C8B-B14F-4D97-AF65-F5344CB8AC3E}">
        <p14:creationId xmlns:p14="http://schemas.microsoft.com/office/powerpoint/2010/main" val="67243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Management &amp; the “Modern Library”</a:t>
            </a:r>
          </a:p>
        </p:txBody>
      </p:sp>
      <p:sp>
        <p:nvSpPr>
          <p:cNvPr id="3" name="Content Placeholder 2"/>
          <p:cNvSpPr>
            <a:spLocks noGrp="1"/>
          </p:cNvSpPr>
          <p:nvPr>
            <p:ph idx="1"/>
          </p:nvPr>
        </p:nvSpPr>
        <p:spPr>
          <a:xfrm>
            <a:off x="1998482" y="1825625"/>
            <a:ext cx="6390144" cy="4351338"/>
          </a:xfrm>
        </p:spPr>
        <p:txBody>
          <a:bodyPr>
            <a:normAutofit fontScale="92500" lnSpcReduction="10000"/>
          </a:bodyPr>
          <a:lstStyle/>
          <a:p>
            <a:r>
              <a:rPr lang="en-US" sz="3200" dirty="0"/>
              <a:t>Quote is from: </a:t>
            </a:r>
            <a:r>
              <a:rPr lang="en-US" sz="3200" dirty="0" err="1"/>
              <a:t>Coman</a:t>
            </a:r>
            <a:r>
              <a:rPr lang="en-US" sz="3200" dirty="0"/>
              <a:t>, Edwin T. </a:t>
            </a:r>
            <a:r>
              <a:rPr lang="en-US" sz="3200" u="sng" dirty="0"/>
              <a:t>Sources of Business Information.</a:t>
            </a:r>
            <a:r>
              <a:rPr lang="en-US" sz="3200" dirty="0"/>
              <a:t> New York: Prentice-Hall, 1949.</a:t>
            </a:r>
          </a:p>
          <a:p>
            <a:r>
              <a:rPr lang="en-US" sz="3200" dirty="0"/>
              <a:t>It is very easy to think about change only in our world</a:t>
            </a:r>
          </a:p>
          <a:p>
            <a:r>
              <a:rPr lang="en-US" sz="3200" dirty="0"/>
              <a:t>However, we have been subjected to change for years and years…</a:t>
            </a:r>
          </a:p>
          <a:p>
            <a:r>
              <a:rPr lang="en-US" sz="3200" dirty="0"/>
              <a:t>…and will be subjected to change for years into the future</a:t>
            </a:r>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Charleston Conference 2017 - Seeman - History Has Its Eyes on You</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5</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5084" y="1825625"/>
            <a:ext cx="2673902" cy="3856872"/>
          </a:xfrm>
          <a:prstGeom prst="rect">
            <a:avLst/>
          </a:prstGeom>
        </p:spPr>
      </p:pic>
    </p:spTree>
    <p:extLst>
      <p:ext uri="{BB962C8B-B14F-4D97-AF65-F5344CB8AC3E}">
        <p14:creationId xmlns:p14="http://schemas.microsoft.com/office/powerpoint/2010/main" val="19495866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Management &amp; the “Modern Library”</a:t>
            </a:r>
          </a:p>
        </p:txBody>
      </p:sp>
      <p:sp>
        <p:nvSpPr>
          <p:cNvPr id="3" name="Content Placeholder 2"/>
          <p:cNvSpPr>
            <a:spLocks noGrp="1"/>
          </p:cNvSpPr>
          <p:nvPr>
            <p:ph idx="1"/>
          </p:nvPr>
        </p:nvSpPr>
        <p:spPr>
          <a:xfrm>
            <a:off x="1998482" y="1825625"/>
            <a:ext cx="6742872" cy="4351338"/>
          </a:xfrm>
        </p:spPr>
        <p:txBody>
          <a:bodyPr>
            <a:normAutofit/>
          </a:bodyPr>
          <a:lstStyle/>
          <a:p>
            <a:r>
              <a:rPr lang="en-US" dirty="0"/>
              <a:t>Librarians are fantastic about envisioning change when they are leading the way</a:t>
            </a:r>
          </a:p>
          <a:p>
            <a:r>
              <a:rPr lang="en-US" dirty="0"/>
              <a:t>We have done a good job of embracing the new electronic environment in a hybrid fashion with traditional print volumes and physical media</a:t>
            </a:r>
          </a:p>
          <a:p>
            <a:r>
              <a:rPr lang="en-US" dirty="0"/>
              <a:t>These incremental changes can add up when pieced together</a:t>
            </a:r>
            <a:r>
              <a:rPr lang="en-US" dirty="0" smtClean="0"/>
              <a:t>…</a:t>
            </a:r>
            <a:endParaRPr lang="en-US" dirty="0"/>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6</a:t>
            </a:fld>
            <a:endParaRPr lang="en-US" dirty="0"/>
          </a:p>
        </p:txBody>
      </p:sp>
      <p:pic>
        <p:nvPicPr>
          <p:cNvPr id="6" name="Picture 3" descr="multitasking.jpg">
            <a:extLst>
              <a:ext uri="{FF2B5EF4-FFF2-40B4-BE49-F238E27FC236}">
                <a16:creationId xmlns:a16="http://schemas.microsoft.com/office/drawing/2014/main" id="{01B71744-FC83-4497-A8FA-3336C54894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41354" y="1825626"/>
            <a:ext cx="3067148" cy="3293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958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Management &amp; the “Modern Library”</a:t>
            </a:r>
          </a:p>
        </p:txBody>
      </p:sp>
      <p:sp>
        <p:nvSpPr>
          <p:cNvPr id="3" name="Content Placeholder 2"/>
          <p:cNvSpPr>
            <a:spLocks noGrp="1"/>
          </p:cNvSpPr>
          <p:nvPr>
            <p:ph idx="1"/>
          </p:nvPr>
        </p:nvSpPr>
        <p:spPr>
          <a:xfrm>
            <a:off x="1998482" y="1825625"/>
            <a:ext cx="5896382" cy="4351338"/>
          </a:xfrm>
        </p:spPr>
        <p:txBody>
          <a:bodyPr>
            <a:normAutofit fontScale="92500" lnSpcReduction="10000"/>
          </a:bodyPr>
          <a:lstStyle/>
          <a:p>
            <a:r>
              <a:rPr lang="en-US" dirty="0" smtClean="0"/>
              <a:t>HOWEVER</a:t>
            </a:r>
            <a:r>
              <a:rPr lang="en-US" dirty="0"/>
              <a:t>, we are likely still behind where our patrons are and where they likely WISH we are</a:t>
            </a:r>
          </a:p>
          <a:p>
            <a:r>
              <a:rPr lang="en-US" dirty="0"/>
              <a:t>Because we collect for the ‘long term,’ we are likely far more conservative than we should </a:t>
            </a:r>
            <a:r>
              <a:rPr lang="en-US" dirty="0" smtClean="0"/>
              <a:t>be</a:t>
            </a:r>
          </a:p>
          <a:p>
            <a:r>
              <a:rPr lang="en-US" dirty="0" smtClean="0"/>
              <a:t>We may be challenged in taking on projects and roles that may not be our ideal situation</a:t>
            </a:r>
            <a:endParaRPr lang="en-US" dirty="0"/>
          </a:p>
          <a:p>
            <a:r>
              <a:rPr lang="en-US" dirty="0" smtClean="0"/>
              <a:t>This may lead us to strange combinations as well - like business students playing American football</a:t>
            </a:r>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7</a:t>
            </a:fld>
            <a:endParaRPr lang="en-US" dirty="0"/>
          </a:p>
        </p:txBody>
      </p:sp>
      <p:pic>
        <p:nvPicPr>
          <p:cNvPr id="5122" name="Picture 2" descr="https://c2.staticflickr.com/4/3679/32815797723_8f4af02355_c.jpg"/>
          <p:cNvPicPr>
            <a:picLocks noChangeAspect="1" noChangeArrowheads="1"/>
          </p:cNvPicPr>
          <p:nvPr/>
        </p:nvPicPr>
        <p:blipFill rotWithShape="1">
          <a:blip r:embed="rId2">
            <a:extLst>
              <a:ext uri="{28A0092B-C50C-407E-A947-70E740481C1C}">
                <a14:useLocalDpi xmlns:a14="http://schemas.microsoft.com/office/drawing/2010/main" val="0"/>
              </a:ext>
            </a:extLst>
          </a:blip>
          <a:srcRect l="30530" t="21295" r="18470" b="14339"/>
          <a:stretch/>
        </p:blipFill>
        <p:spPr bwMode="auto">
          <a:xfrm>
            <a:off x="8156121" y="2041071"/>
            <a:ext cx="3886200" cy="3273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37905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Management &amp; the “Modern Library”</a:t>
            </a:r>
          </a:p>
        </p:txBody>
      </p:sp>
      <p:sp>
        <p:nvSpPr>
          <p:cNvPr id="3" name="Content Placeholder 2"/>
          <p:cNvSpPr>
            <a:spLocks noGrp="1"/>
          </p:cNvSpPr>
          <p:nvPr>
            <p:ph idx="1"/>
          </p:nvPr>
        </p:nvSpPr>
        <p:spPr>
          <a:xfrm>
            <a:off x="1998481" y="1825625"/>
            <a:ext cx="5078179" cy="4351338"/>
          </a:xfrm>
        </p:spPr>
        <p:txBody>
          <a:bodyPr>
            <a:normAutofit lnSpcReduction="10000"/>
          </a:bodyPr>
          <a:lstStyle/>
          <a:p>
            <a:r>
              <a:rPr lang="en-US" dirty="0"/>
              <a:t>Change in libraries will more likely be a change that is thrust upon us</a:t>
            </a:r>
          </a:p>
          <a:p>
            <a:r>
              <a:rPr lang="en-US" dirty="0"/>
              <a:t>Are we ready to manage through real change?</a:t>
            </a:r>
          </a:p>
          <a:p>
            <a:r>
              <a:rPr lang="en-US" dirty="0"/>
              <a:t>Are we ready to give up services and resources our space will no longer accommodate?</a:t>
            </a:r>
          </a:p>
          <a:p>
            <a:r>
              <a:rPr lang="en-US" dirty="0"/>
              <a:t>Are we ready to embrace the change being asked – or demanded of us?</a:t>
            </a:r>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8</a:t>
            </a:fld>
            <a:endParaRPr lang="en-US" dirty="0"/>
          </a:p>
        </p:txBody>
      </p:sp>
      <p:pic>
        <p:nvPicPr>
          <p:cNvPr id="6" name="Picture 5">
            <a:extLst>
              <a:ext uri="{FF2B5EF4-FFF2-40B4-BE49-F238E27FC236}">
                <a16:creationId xmlns:a16="http://schemas.microsoft.com/office/drawing/2014/main" id="{BD14D391-CEA1-4520-9764-5325E72C922F}"/>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t="2414" r="3751"/>
          <a:stretch/>
        </p:blipFill>
        <p:spPr>
          <a:xfrm>
            <a:off x="7325540" y="2095664"/>
            <a:ext cx="4667677" cy="3154236"/>
          </a:xfrm>
          <a:prstGeom prst="rect">
            <a:avLst/>
          </a:prstGeom>
        </p:spPr>
      </p:pic>
    </p:spTree>
    <p:extLst>
      <p:ext uri="{BB962C8B-B14F-4D97-AF65-F5344CB8AC3E}">
        <p14:creationId xmlns:p14="http://schemas.microsoft.com/office/powerpoint/2010/main" val="1152195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Management &amp; the “Modern Library”</a:t>
            </a:r>
          </a:p>
        </p:txBody>
      </p:sp>
      <p:sp>
        <p:nvSpPr>
          <p:cNvPr id="3" name="Content Placeholder 2"/>
          <p:cNvSpPr>
            <a:spLocks noGrp="1"/>
          </p:cNvSpPr>
          <p:nvPr>
            <p:ph idx="1"/>
          </p:nvPr>
        </p:nvSpPr>
        <p:spPr>
          <a:xfrm>
            <a:off x="1998481" y="1825625"/>
            <a:ext cx="6018848" cy="4351338"/>
          </a:xfrm>
        </p:spPr>
        <p:txBody>
          <a:bodyPr>
            <a:normAutofit fontScale="77500" lnSpcReduction="20000"/>
          </a:bodyPr>
          <a:lstStyle/>
          <a:p>
            <a:r>
              <a:rPr lang="en-US" sz="3600" dirty="0"/>
              <a:t>For many of our patrons, libraries are nothing more than waiting rooms where they can be productive</a:t>
            </a:r>
          </a:p>
          <a:p>
            <a:r>
              <a:rPr lang="en-US" sz="3600" dirty="0"/>
              <a:t>They want a place to…</a:t>
            </a:r>
          </a:p>
          <a:p>
            <a:pPr lvl="1"/>
            <a:r>
              <a:rPr lang="en-US" sz="3600" dirty="0"/>
              <a:t>charge electronics</a:t>
            </a:r>
          </a:p>
          <a:p>
            <a:pPr lvl="1"/>
            <a:r>
              <a:rPr lang="en-US" sz="3600" dirty="0"/>
              <a:t>study or do work</a:t>
            </a:r>
          </a:p>
          <a:p>
            <a:pPr lvl="1"/>
            <a:r>
              <a:rPr lang="en-US" sz="3600" dirty="0"/>
              <a:t>relax</a:t>
            </a:r>
          </a:p>
          <a:p>
            <a:pPr lvl="1"/>
            <a:r>
              <a:rPr lang="en-US" sz="3600" dirty="0"/>
              <a:t>sit</a:t>
            </a:r>
          </a:p>
          <a:p>
            <a:pPr lvl="1"/>
            <a:r>
              <a:rPr lang="en-US" sz="3600" dirty="0" smtClean="0"/>
              <a:t>collaborate</a:t>
            </a:r>
            <a:endParaRPr lang="en-US" sz="3600" dirty="0"/>
          </a:p>
          <a:p>
            <a:r>
              <a:rPr lang="en-US" sz="4000" dirty="0"/>
              <a:t>They are typically very malleable	</a:t>
            </a:r>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9</a:t>
            </a:fld>
            <a:endParaRPr lang="en-US" dirty="0"/>
          </a:p>
        </p:txBody>
      </p:sp>
      <p:pic>
        <p:nvPicPr>
          <p:cNvPr id="2050" name="Picture 2" descr="https://c1.staticflickr.com/5/4449/38206406332_eb65cfff18_z.jpg"/>
          <p:cNvPicPr>
            <a:picLocks noChangeAspect="1" noChangeArrowheads="1"/>
          </p:cNvPicPr>
          <p:nvPr/>
        </p:nvPicPr>
        <p:blipFill rotWithShape="1">
          <a:blip r:embed="rId2">
            <a:extLst>
              <a:ext uri="{28A0092B-C50C-407E-A947-70E740481C1C}">
                <a14:useLocalDpi xmlns:a14="http://schemas.microsoft.com/office/drawing/2010/main" val="0"/>
              </a:ext>
            </a:extLst>
          </a:blip>
          <a:srcRect l="25841" t="3607" r="31569" b="4857"/>
          <a:stretch/>
        </p:blipFill>
        <p:spPr bwMode="auto">
          <a:xfrm>
            <a:off x="8392886" y="1162661"/>
            <a:ext cx="2778075" cy="39836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045924" y="5156021"/>
            <a:ext cx="3729194" cy="1200329"/>
          </a:xfrm>
          <a:prstGeom prst="rect">
            <a:avLst/>
          </a:prstGeom>
          <a:noFill/>
        </p:spPr>
        <p:txBody>
          <a:bodyPr wrap="square" rtlCol="0">
            <a:spAutoFit/>
          </a:bodyPr>
          <a:lstStyle/>
          <a:p>
            <a:r>
              <a:rPr lang="en-US" i="1" dirty="0"/>
              <a:t>Waiting for a flight at Hartsfield-Jackson Atlanta International Airport – November 6, 2017</a:t>
            </a:r>
          </a:p>
          <a:p>
            <a:endParaRPr lang="en-US" dirty="0"/>
          </a:p>
        </p:txBody>
      </p:sp>
    </p:spTree>
    <p:extLst>
      <p:ext uri="{BB962C8B-B14F-4D97-AF65-F5344CB8AC3E}">
        <p14:creationId xmlns:p14="http://schemas.microsoft.com/office/powerpoint/2010/main" val="13150626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 </a:t>
            </a:r>
            <a:r>
              <a:rPr lang="en-US" dirty="0" err="1"/>
              <a:t>Ranganathan's</a:t>
            </a:r>
            <a:r>
              <a:rPr lang="en-US" dirty="0"/>
              <a:t> Fourth Law</a:t>
            </a:r>
          </a:p>
        </p:txBody>
      </p:sp>
      <p:sp>
        <p:nvSpPr>
          <p:cNvPr id="3" name="Content Placeholder 2"/>
          <p:cNvSpPr>
            <a:spLocks noGrp="1"/>
          </p:cNvSpPr>
          <p:nvPr>
            <p:ph idx="1"/>
          </p:nvPr>
        </p:nvSpPr>
        <p:spPr>
          <a:xfrm>
            <a:off x="1998482" y="1825625"/>
            <a:ext cx="6542448" cy="4351338"/>
          </a:xfrm>
        </p:spPr>
        <p:txBody>
          <a:bodyPr>
            <a:normAutofit fontScale="92500" lnSpcReduction="20000"/>
          </a:bodyPr>
          <a:lstStyle/>
          <a:p>
            <a:r>
              <a:rPr lang="en-US" sz="4000" dirty="0"/>
              <a:t>Dr. Ranganathan’s Five Laws (1931)</a:t>
            </a:r>
          </a:p>
          <a:p>
            <a:pPr lvl="1"/>
            <a:r>
              <a:rPr lang="en-US" sz="3600" dirty="0"/>
              <a:t>First Law: Books are for use</a:t>
            </a:r>
          </a:p>
          <a:p>
            <a:pPr lvl="1"/>
            <a:r>
              <a:rPr lang="en-US" sz="3600" dirty="0"/>
              <a:t>Second Law: Every reader his / her book</a:t>
            </a:r>
          </a:p>
          <a:p>
            <a:pPr lvl="1"/>
            <a:r>
              <a:rPr lang="en-US" sz="3600" dirty="0"/>
              <a:t>Third Law: Every book its reader</a:t>
            </a:r>
          </a:p>
          <a:p>
            <a:pPr lvl="1"/>
            <a:r>
              <a:rPr lang="en-US" sz="3600" b="1" dirty="0"/>
              <a:t>Fourth Law: Save the time of the reader</a:t>
            </a:r>
          </a:p>
          <a:p>
            <a:pPr lvl="1"/>
            <a:r>
              <a:rPr lang="en-US" sz="3600" dirty="0"/>
              <a:t>Fifth Law: The library is a growing organism</a:t>
            </a:r>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10</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4816" y="1404256"/>
            <a:ext cx="2740704" cy="4482193"/>
          </a:xfrm>
          <a:prstGeom prst="rect">
            <a:avLst/>
          </a:prstGeom>
        </p:spPr>
      </p:pic>
    </p:spTree>
    <p:extLst>
      <p:ext uri="{BB962C8B-B14F-4D97-AF65-F5344CB8AC3E}">
        <p14:creationId xmlns:p14="http://schemas.microsoft.com/office/powerpoint/2010/main" val="26149964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 </a:t>
            </a:r>
            <a:r>
              <a:rPr lang="en-US" dirty="0" err="1"/>
              <a:t>Ranganathan's</a:t>
            </a:r>
            <a:r>
              <a:rPr lang="en-US" dirty="0"/>
              <a:t> Fourth Law</a:t>
            </a:r>
          </a:p>
        </p:txBody>
      </p:sp>
      <p:sp>
        <p:nvSpPr>
          <p:cNvPr id="3" name="Content Placeholder 2"/>
          <p:cNvSpPr>
            <a:spLocks noGrp="1"/>
          </p:cNvSpPr>
          <p:nvPr>
            <p:ph idx="1"/>
          </p:nvPr>
        </p:nvSpPr>
        <p:spPr>
          <a:xfrm>
            <a:off x="1998482" y="1825625"/>
            <a:ext cx="5912711" cy="4351338"/>
          </a:xfrm>
        </p:spPr>
        <p:txBody>
          <a:bodyPr>
            <a:normAutofit/>
          </a:bodyPr>
          <a:lstStyle/>
          <a:p>
            <a:r>
              <a:rPr lang="en-US" dirty="0"/>
              <a:t>Fourth Law: Save the time of the reader</a:t>
            </a:r>
          </a:p>
          <a:p>
            <a:r>
              <a:rPr lang="en-US" dirty="0"/>
              <a:t>This </a:t>
            </a:r>
            <a:r>
              <a:rPr lang="en-US" dirty="0" smtClean="0"/>
              <a:t>can be considered </a:t>
            </a:r>
            <a:r>
              <a:rPr lang="en-US" dirty="0"/>
              <a:t>a technical services </a:t>
            </a:r>
            <a:r>
              <a:rPr lang="en-US" dirty="0" smtClean="0"/>
              <a:t>law as it focuses on cataloging and acquisitions</a:t>
            </a:r>
          </a:p>
          <a:p>
            <a:r>
              <a:rPr lang="en-US" dirty="0" smtClean="0"/>
              <a:t>Reference is included here but may be less critical than organization of books</a:t>
            </a:r>
          </a:p>
          <a:p>
            <a:r>
              <a:rPr lang="en-US" dirty="0" smtClean="0"/>
              <a:t>You save time by helping readers find what they are looking for</a:t>
            </a:r>
            <a:endParaRPr lang="en-US" dirty="0"/>
          </a:p>
        </p:txBody>
      </p:sp>
      <p:sp>
        <p:nvSpPr>
          <p:cNvPr id="4" name="Footer Placeholder 3"/>
          <p:cNvSpPr>
            <a:spLocks noGrp="1"/>
          </p:cNvSpPr>
          <p:nvPr>
            <p:ph type="ftr" sz="quarter" idx="11"/>
          </p:nvPr>
        </p:nvSpPr>
        <p:spPr/>
        <p:txBody>
          <a:bodyPr/>
          <a:lstStyle/>
          <a:p>
            <a:r>
              <a:rPr lang="en-US" smtClean="0"/>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11</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2394" y="1372281"/>
            <a:ext cx="3112403" cy="4665662"/>
          </a:xfrm>
          <a:prstGeom prst="rect">
            <a:avLst/>
          </a:prstGeom>
        </p:spPr>
      </p:pic>
    </p:spTree>
    <p:extLst>
      <p:ext uri="{BB962C8B-B14F-4D97-AF65-F5344CB8AC3E}">
        <p14:creationId xmlns:p14="http://schemas.microsoft.com/office/powerpoint/2010/main" val="7376493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2A95-5FF2-49C3-B2D9-9A85824364DF}"/>
              </a:ext>
            </a:extLst>
          </p:cNvPr>
          <p:cNvSpPr>
            <a:spLocks noGrp="1"/>
          </p:cNvSpPr>
          <p:nvPr>
            <p:ph type="title"/>
          </p:nvPr>
        </p:nvSpPr>
        <p:spPr/>
        <p:txBody>
          <a:bodyPr/>
          <a:lstStyle/>
          <a:p>
            <a:r>
              <a:rPr lang="en-US" dirty="0"/>
              <a:t>Dr. Ranganathan's Fourth Law</a:t>
            </a:r>
          </a:p>
        </p:txBody>
      </p:sp>
      <p:sp>
        <p:nvSpPr>
          <p:cNvPr id="3" name="Content Placeholder 2">
            <a:extLst>
              <a:ext uri="{FF2B5EF4-FFF2-40B4-BE49-F238E27FC236}">
                <a16:creationId xmlns:a16="http://schemas.microsoft.com/office/drawing/2014/main" id="{F8513DFA-A470-4A80-A770-55CD73EF4183}"/>
              </a:ext>
            </a:extLst>
          </p:cNvPr>
          <p:cNvSpPr>
            <a:spLocks noGrp="1"/>
          </p:cNvSpPr>
          <p:nvPr>
            <p:ph idx="1"/>
          </p:nvPr>
        </p:nvSpPr>
        <p:spPr>
          <a:xfrm>
            <a:off x="1998482" y="1825625"/>
            <a:ext cx="6304597" cy="4351338"/>
          </a:xfrm>
        </p:spPr>
        <p:txBody>
          <a:bodyPr>
            <a:normAutofit/>
          </a:bodyPr>
          <a:lstStyle/>
          <a:p>
            <a:r>
              <a:rPr lang="en-US" dirty="0"/>
              <a:t>The world of libraries in 1931 were dominated by closed stacks systems where card catalogs were all that could be used to locate </a:t>
            </a:r>
            <a:r>
              <a:rPr lang="en-US" dirty="0" smtClean="0"/>
              <a:t>items</a:t>
            </a:r>
          </a:p>
          <a:p>
            <a:r>
              <a:rPr lang="en-US" dirty="0" smtClean="0"/>
              <a:t>The open vs. closed stacks dilemma is coming back as we have so many volumes offsite</a:t>
            </a:r>
            <a:endParaRPr lang="en-US" dirty="0"/>
          </a:p>
          <a:p>
            <a:r>
              <a:rPr lang="en-US" dirty="0"/>
              <a:t>Dr. </a:t>
            </a:r>
            <a:r>
              <a:rPr lang="en-US" dirty="0" err="1"/>
              <a:t>Ranganathan</a:t>
            </a:r>
            <a:r>
              <a:rPr lang="en-US" dirty="0"/>
              <a:t> focused on the way that books are organized as the focus of this law</a:t>
            </a:r>
          </a:p>
          <a:p>
            <a:endParaRPr lang="en-US" dirty="0"/>
          </a:p>
        </p:txBody>
      </p:sp>
      <p:sp>
        <p:nvSpPr>
          <p:cNvPr id="4" name="Footer Placeholder 3">
            <a:extLst>
              <a:ext uri="{FF2B5EF4-FFF2-40B4-BE49-F238E27FC236}">
                <a16:creationId xmlns:a16="http://schemas.microsoft.com/office/drawing/2014/main" id="{9A99FD4D-FDF8-4E29-A0B3-837125E5AC47}"/>
              </a:ext>
            </a:extLst>
          </p:cNvPr>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a:extLst>
              <a:ext uri="{FF2B5EF4-FFF2-40B4-BE49-F238E27FC236}">
                <a16:creationId xmlns:a16="http://schemas.microsoft.com/office/drawing/2014/main" id="{194F5579-DA86-445F-BDEC-3EDB13AC557A}"/>
              </a:ext>
            </a:extLst>
          </p:cNvPr>
          <p:cNvSpPr>
            <a:spLocks noGrp="1"/>
          </p:cNvSpPr>
          <p:nvPr>
            <p:ph type="sldNum" sz="quarter" idx="12"/>
          </p:nvPr>
        </p:nvSpPr>
        <p:spPr/>
        <p:txBody>
          <a:bodyPr/>
          <a:lstStyle/>
          <a:p>
            <a:fld id="{60208D10-32F4-4826-9563-0B7F16C023ED}" type="slidenum">
              <a:rPr lang="en-US" smtClean="0"/>
              <a:pPr/>
              <a:t>12</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3079" y="1825625"/>
            <a:ext cx="3654378" cy="2501219"/>
          </a:xfrm>
          <a:prstGeom prst="rect">
            <a:avLst/>
          </a:prstGeom>
        </p:spPr>
      </p:pic>
      <p:sp>
        <p:nvSpPr>
          <p:cNvPr id="7" name="TextBox 6"/>
          <p:cNvSpPr txBox="1"/>
          <p:nvPr/>
        </p:nvSpPr>
        <p:spPr>
          <a:xfrm>
            <a:off x="8654143" y="4661807"/>
            <a:ext cx="2596243" cy="1477328"/>
          </a:xfrm>
          <a:prstGeom prst="rect">
            <a:avLst/>
          </a:prstGeom>
          <a:noFill/>
        </p:spPr>
        <p:txBody>
          <a:bodyPr wrap="square" rtlCol="0">
            <a:spAutoFit/>
          </a:bodyPr>
          <a:lstStyle/>
          <a:p>
            <a:r>
              <a:rPr lang="en-US" dirty="0" err="1"/>
              <a:t>Ranganathan</a:t>
            </a:r>
            <a:r>
              <a:rPr lang="en-US" dirty="0"/>
              <a:t>, S. R. 1892-1972. The Five Laws of Library Science. Madras: The Madras Library Association, 1931</a:t>
            </a:r>
            <a:r>
              <a:rPr lang="en-US" dirty="0" smtClean="0"/>
              <a:t>. p337</a:t>
            </a:r>
            <a:endParaRPr lang="en-US" dirty="0"/>
          </a:p>
        </p:txBody>
      </p:sp>
    </p:spTree>
    <p:extLst>
      <p:ext uri="{BB962C8B-B14F-4D97-AF65-F5344CB8AC3E}">
        <p14:creationId xmlns:p14="http://schemas.microsoft.com/office/powerpoint/2010/main" val="10490810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2A95-5FF2-49C3-B2D9-9A85824364DF}"/>
              </a:ext>
            </a:extLst>
          </p:cNvPr>
          <p:cNvSpPr>
            <a:spLocks noGrp="1"/>
          </p:cNvSpPr>
          <p:nvPr>
            <p:ph type="title"/>
          </p:nvPr>
        </p:nvSpPr>
        <p:spPr/>
        <p:txBody>
          <a:bodyPr/>
          <a:lstStyle/>
          <a:p>
            <a:r>
              <a:rPr lang="en-US" dirty="0"/>
              <a:t>Dr. Ranganathan's Fourth Law</a:t>
            </a:r>
          </a:p>
        </p:txBody>
      </p:sp>
      <p:sp>
        <p:nvSpPr>
          <p:cNvPr id="3" name="Content Placeholder 2">
            <a:extLst>
              <a:ext uri="{FF2B5EF4-FFF2-40B4-BE49-F238E27FC236}">
                <a16:creationId xmlns:a16="http://schemas.microsoft.com/office/drawing/2014/main" id="{F8513DFA-A470-4A80-A770-55CD73EF4183}"/>
              </a:ext>
            </a:extLst>
          </p:cNvPr>
          <p:cNvSpPr>
            <a:spLocks noGrp="1"/>
          </p:cNvSpPr>
          <p:nvPr>
            <p:ph idx="1"/>
          </p:nvPr>
        </p:nvSpPr>
        <p:spPr>
          <a:xfrm>
            <a:off x="1998482" y="1825625"/>
            <a:ext cx="5488996" cy="4351338"/>
          </a:xfrm>
        </p:spPr>
        <p:txBody>
          <a:bodyPr/>
          <a:lstStyle/>
          <a:p>
            <a:r>
              <a:rPr lang="en-US" dirty="0"/>
              <a:t>If collections are well documented and described, items may more easily be found (or discovered) and used</a:t>
            </a:r>
          </a:p>
          <a:p>
            <a:r>
              <a:rPr lang="en-US" dirty="0"/>
              <a:t>It is not only the way that it is interpreted – but also laid out in his 1931 </a:t>
            </a:r>
            <a:r>
              <a:rPr lang="en-US" dirty="0" smtClean="0"/>
              <a:t>book</a:t>
            </a:r>
          </a:p>
          <a:p>
            <a:r>
              <a:rPr lang="en-US" dirty="0" smtClean="0"/>
              <a:t>Reference services would be available as needed</a:t>
            </a:r>
            <a:endParaRPr lang="en-US" dirty="0"/>
          </a:p>
          <a:p>
            <a:endParaRPr lang="en-US" dirty="0"/>
          </a:p>
        </p:txBody>
      </p:sp>
      <p:sp>
        <p:nvSpPr>
          <p:cNvPr id="4" name="Footer Placeholder 3">
            <a:extLst>
              <a:ext uri="{FF2B5EF4-FFF2-40B4-BE49-F238E27FC236}">
                <a16:creationId xmlns:a16="http://schemas.microsoft.com/office/drawing/2014/main" id="{9A99FD4D-FDF8-4E29-A0B3-837125E5AC47}"/>
              </a:ext>
            </a:extLst>
          </p:cNvPr>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a:extLst>
              <a:ext uri="{FF2B5EF4-FFF2-40B4-BE49-F238E27FC236}">
                <a16:creationId xmlns:a16="http://schemas.microsoft.com/office/drawing/2014/main" id="{194F5579-DA86-445F-BDEC-3EDB13AC557A}"/>
              </a:ext>
            </a:extLst>
          </p:cNvPr>
          <p:cNvSpPr>
            <a:spLocks noGrp="1"/>
          </p:cNvSpPr>
          <p:nvPr>
            <p:ph type="sldNum" sz="quarter" idx="12"/>
          </p:nvPr>
        </p:nvSpPr>
        <p:spPr/>
        <p:txBody>
          <a:bodyPr/>
          <a:lstStyle/>
          <a:p>
            <a:fld id="{60208D10-32F4-4826-9563-0B7F16C023ED}" type="slidenum">
              <a:rPr lang="en-US" smtClean="0"/>
              <a:pPr/>
              <a:t>13</a:t>
            </a:fld>
            <a:endParaRPr lang="en-US" dirty="0"/>
          </a:p>
        </p:txBody>
      </p:sp>
      <p:pic>
        <p:nvPicPr>
          <p:cNvPr id="6" name="Picture 2" descr="C:\Users\cseeman\Desktop\Squirrels\BigSqueeze.jpg">
            <a:extLst>
              <a:ext uri="{FF2B5EF4-FFF2-40B4-BE49-F238E27FC236}">
                <a16:creationId xmlns:a16="http://schemas.microsoft.com/office/drawing/2014/main" id="{E7F8DB62-29AA-4C6C-80DD-1BE3EE90A4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8347" y="2032712"/>
            <a:ext cx="4186311" cy="2792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3622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Challenge of Supporting Business Education and Entrepreneurial Research</a:t>
            </a:r>
          </a:p>
        </p:txBody>
      </p:sp>
      <p:sp>
        <p:nvSpPr>
          <p:cNvPr id="3" name="Content Placeholder 2"/>
          <p:cNvSpPr>
            <a:spLocks noGrp="1"/>
          </p:cNvSpPr>
          <p:nvPr>
            <p:ph idx="1"/>
          </p:nvPr>
        </p:nvSpPr>
        <p:spPr>
          <a:xfrm>
            <a:off x="1998482" y="1825625"/>
            <a:ext cx="6178109" cy="4351338"/>
          </a:xfrm>
        </p:spPr>
        <p:txBody>
          <a:bodyPr/>
          <a:lstStyle/>
          <a:p>
            <a:r>
              <a:rPr lang="en-US" dirty="0"/>
              <a:t>The conundrum of business librarianship in the 21</a:t>
            </a:r>
            <a:r>
              <a:rPr lang="en-US" baseline="30000" dirty="0"/>
              <a:t>st</a:t>
            </a:r>
            <a:r>
              <a:rPr lang="en-US" dirty="0"/>
              <a:t> Century</a:t>
            </a:r>
          </a:p>
          <a:p>
            <a:r>
              <a:rPr lang="en-US" dirty="0"/>
              <a:t>Business education is dominated by case studies, which provide discrete lessons and use data to illustrate points</a:t>
            </a:r>
          </a:p>
          <a:p>
            <a:r>
              <a:rPr lang="en-US" dirty="0"/>
              <a:t>Cases have learning objectives and popular ones may reflect upon events that have taken place years and year ago</a:t>
            </a:r>
          </a:p>
          <a:p>
            <a:endParaRPr lang="en-US" dirty="0"/>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14</a:t>
            </a:fld>
            <a:endParaRPr lang="en-US" dirty="0"/>
          </a:p>
        </p:txBody>
      </p:sp>
      <p:pic>
        <p:nvPicPr>
          <p:cNvPr id="1026" name="Picture 2" descr="https://c2.staticflickr.com/4/3727/33473046792_a536e9b0b8_z.jpg">
            <a:extLst>
              <a:ext uri="{FF2B5EF4-FFF2-40B4-BE49-F238E27FC236}">
                <a16:creationId xmlns:a16="http://schemas.microsoft.com/office/drawing/2014/main" id="{1D1E9DC1-888C-4548-87F5-65DDCD81D9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00" t="10577" r="23261" b="4302"/>
          <a:stretch/>
        </p:blipFill>
        <p:spPr bwMode="auto">
          <a:xfrm>
            <a:off x="8377254" y="1870075"/>
            <a:ext cx="3524013" cy="3868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7797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Challenge of Supporting Business Education and Entrepreneurial Research</a:t>
            </a:r>
          </a:p>
        </p:txBody>
      </p:sp>
      <p:sp>
        <p:nvSpPr>
          <p:cNvPr id="3" name="Content Placeholder 2"/>
          <p:cNvSpPr>
            <a:spLocks noGrp="1"/>
          </p:cNvSpPr>
          <p:nvPr>
            <p:ph idx="1"/>
          </p:nvPr>
        </p:nvSpPr>
        <p:spPr>
          <a:xfrm>
            <a:off x="1998482" y="1825624"/>
            <a:ext cx="6477606" cy="4530725"/>
          </a:xfrm>
        </p:spPr>
        <p:txBody>
          <a:bodyPr>
            <a:normAutofit/>
          </a:bodyPr>
          <a:lstStyle/>
          <a:p>
            <a:r>
              <a:rPr lang="en-US" dirty="0"/>
              <a:t>Entrepreneurs, on the other hand, are exploring new ways and new markets – many of which have not been fully explored or even understood</a:t>
            </a:r>
          </a:p>
          <a:p>
            <a:r>
              <a:rPr lang="en-US" dirty="0"/>
              <a:t>Entrepreneurial thinking is not adding a fee on an existing service</a:t>
            </a:r>
          </a:p>
          <a:p>
            <a:r>
              <a:rPr lang="en-US" dirty="0"/>
              <a:t>Or coming up with a simple idea for a new store – like a cupcake shop (a few years ago – very popular in the states)</a:t>
            </a:r>
          </a:p>
          <a:p>
            <a:endParaRPr lang="en-US" dirty="0"/>
          </a:p>
          <a:p>
            <a:endParaRPr lang="en-US" dirty="0"/>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15</a:t>
            </a:fld>
            <a:endParaRPr lang="en-US" dirty="0"/>
          </a:p>
        </p:txBody>
      </p:sp>
      <p:pic>
        <p:nvPicPr>
          <p:cNvPr id="3074" name="Picture 2" descr="https://c2.staticflickr.com/8/7279/7075265273_bb0bf6896b.jpg">
            <a:extLst>
              <a:ext uri="{FF2B5EF4-FFF2-40B4-BE49-F238E27FC236}">
                <a16:creationId xmlns:a16="http://schemas.microsoft.com/office/drawing/2014/main" id="{3085004A-F34C-4A3F-9E39-65C1A61A5A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696" t="3728" r="15384" b="7279"/>
          <a:stretch/>
        </p:blipFill>
        <p:spPr bwMode="auto">
          <a:xfrm>
            <a:off x="8476088" y="2017643"/>
            <a:ext cx="3425179" cy="2822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1577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9968-370A-4EEF-BA93-6D5F470AE0C9}"/>
              </a:ext>
            </a:extLst>
          </p:cNvPr>
          <p:cNvSpPr>
            <a:spLocks noGrp="1"/>
          </p:cNvSpPr>
          <p:nvPr>
            <p:ph type="title"/>
          </p:nvPr>
        </p:nvSpPr>
        <p:spPr/>
        <p:txBody>
          <a:bodyPr/>
          <a:lstStyle/>
          <a:p>
            <a:r>
              <a:rPr lang="en-US" dirty="0"/>
              <a:t>Challenge of Supporting Business Education and Entrepreneurial Research</a:t>
            </a:r>
            <a:endParaRPr lang="en-US" dirty="0"/>
          </a:p>
        </p:txBody>
      </p:sp>
      <p:sp>
        <p:nvSpPr>
          <p:cNvPr id="3" name="Content Placeholder 2">
            <a:extLst>
              <a:ext uri="{FF2B5EF4-FFF2-40B4-BE49-F238E27FC236}">
                <a16:creationId xmlns:a16="http://schemas.microsoft.com/office/drawing/2014/main" id="{862FE851-9FD3-4A58-8C91-DC787CA5A1C7}"/>
              </a:ext>
            </a:extLst>
          </p:cNvPr>
          <p:cNvSpPr>
            <a:spLocks noGrp="1"/>
          </p:cNvSpPr>
          <p:nvPr>
            <p:ph idx="1"/>
          </p:nvPr>
        </p:nvSpPr>
        <p:spPr>
          <a:xfrm>
            <a:off x="1998481" y="1825625"/>
            <a:ext cx="7517393" cy="4351338"/>
          </a:xfrm>
        </p:spPr>
        <p:txBody>
          <a:bodyPr>
            <a:normAutofit fontScale="85000" lnSpcReduction="20000"/>
          </a:bodyPr>
          <a:lstStyle/>
          <a:p>
            <a:r>
              <a:rPr lang="en-US" dirty="0"/>
              <a:t>Library instruction works well when the type of information needed matches the structure or organization of the </a:t>
            </a:r>
            <a:r>
              <a:rPr lang="en-US" dirty="0" smtClean="0"/>
              <a:t>data</a:t>
            </a:r>
            <a:endParaRPr lang="en-US" dirty="0"/>
          </a:p>
          <a:p>
            <a:r>
              <a:rPr lang="en-US" dirty="0"/>
              <a:t>Library instruction works well (like cases) when the problems can be simulated with example issues (Karate Kid)</a:t>
            </a:r>
          </a:p>
          <a:p>
            <a:r>
              <a:rPr lang="en-US" dirty="0"/>
              <a:t>Library instruction has shortcomings when the information needs go beyond what can be shown in a structured format</a:t>
            </a:r>
          </a:p>
          <a:p>
            <a:r>
              <a:rPr lang="en-US" dirty="0"/>
              <a:t>Library instruction has shortcomings also when the needs go beyond the walls of the library</a:t>
            </a:r>
          </a:p>
          <a:p>
            <a:r>
              <a:rPr lang="en-US" dirty="0"/>
              <a:t>Entrepreneurship should be somewhere new…if there is a report – then it is not as unique as you think it </a:t>
            </a:r>
            <a:r>
              <a:rPr lang="en-US" dirty="0" smtClean="0"/>
              <a:t>is</a:t>
            </a:r>
            <a:endParaRPr lang="en-US" dirty="0"/>
          </a:p>
        </p:txBody>
      </p:sp>
      <p:sp>
        <p:nvSpPr>
          <p:cNvPr id="4" name="Footer Placeholder 3">
            <a:extLst>
              <a:ext uri="{FF2B5EF4-FFF2-40B4-BE49-F238E27FC236}">
                <a16:creationId xmlns:a16="http://schemas.microsoft.com/office/drawing/2014/main" id="{A8BAB34C-08E6-47F6-8EFE-ED805BA20580}"/>
              </a:ext>
            </a:extLst>
          </p:cNvPr>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a:extLst>
              <a:ext uri="{FF2B5EF4-FFF2-40B4-BE49-F238E27FC236}">
                <a16:creationId xmlns:a16="http://schemas.microsoft.com/office/drawing/2014/main" id="{C26EFB26-158D-4CD0-89E1-4EAB366B1792}"/>
              </a:ext>
            </a:extLst>
          </p:cNvPr>
          <p:cNvSpPr>
            <a:spLocks noGrp="1"/>
          </p:cNvSpPr>
          <p:nvPr>
            <p:ph type="sldNum" sz="quarter" idx="12"/>
          </p:nvPr>
        </p:nvSpPr>
        <p:spPr/>
        <p:txBody>
          <a:bodyPr/>
          <a:lstStyle/>
          <a:p>
            <a:fld id="{60208D10-32F4-4826-9563-0B7F16C023ED}" type="slidenum">
              <a:rPr lang="en-US" smtClean="0"/>
              <a:pPr/>
              <a:t>16</a:t>
            </a:fld>
            <a:endParaRPr lang="en-US" dirty="0"/>
          </a:p>
        </p:txBody>
      </p:sp>
      <p:pic>
        <p:nvPicPr>
          <p:cNvPr id="5122" name="Picture 2" descr="https://c2.staticflickr.com/6/5568/14744333857_8510326f97.jpg">
            <a:extLst>
              <a:ext uri="{FF2B5EF4-FFF2-40B4-BE49-F238E27FC236}">
                <a16:creationId xmlns:a16="http://schemas.microsoft.com/office/drawing/2014/main" id="{D40A5DD6-AD3D-4EB6-91ED-1DBCDDB8B3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0" t="7410" r="28313" b="-582"/>
          <a:stretch/>
        </p:blipFill>
        <p:spPr bwMode="auto">
          <a:xfrm>
            <a:off x="9515875" y="2107096"/>
            <a:ext cx="2385392" cy="2955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0024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Challenge of Supporting Business Education and Entrepreneurial Research</a:t>
            </a:r>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17</a:t>
            </a:fld>
            <a:endParaRPr lang="en-US" dirty="0"/>
          </a:p>
        </p:txBody>
      </p:sp>
      <p:sp>
        <p:nvSpPr>
          <p:cNvPr id="7" name="Left-Right Arrow 3"/>
          <p:cNvSpPr/>
          <p:nvPr/>
        </p:nvSpPr>
        <p:spPr>
          <a:xfrm>
            <a:off x="4253019" y="3756708"/>
            <a:ext cx="5062331" cy="77765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Down Arrow 5"/>
          <p:cNvSpPr/>
          <p:nvPr/>
        </p:nvSpPr>
        <p:spPr>
          <a:xfrm>
            <a:off x="6390664" y="2853752"/>
            <a:ext cx="787042" cy="270428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859896" y="2019904"/>
            <a:ext cx="1669047" cy="523220"/>
          </a:xfrm>
          <a:prstGeom prst="rect">
            <a:avLst/>
          </a:prstGeom>
          <a:noFill/>
        </p:spPr>
        <p:txBody>
          <a:bodyPr wrap="none" rtlCol="0">
            <a:spAutoFit/>
          </a:bodyPr>
          <a:lstStyle/>
          <a:p>
            <a:r>
              <a:rPr lang="en-US" sz="2800" dirty="0"/>
              <a:t>Future Use</a:t>
            </a:r>
          </a:p>
        </p:txBody>
      </p:sp>
      <p:sp>
        <p:nvSpPr>
          <p:cNvPr id="10" name="TextBox 9"/>
          <p:cNvSpPr txBox="1"/>
          <p:nvPr/>
        </p:nvSpPr>
        <p:spPr>
          <a:xfrm>
            <a:off x="5859896" y="5694426"/>
            <a:ext cx="1848583" cy="523220"/>
          </a:xfrm>
          <a:prstGeom prst="rect">
            <a:avLst/>
          </a:prstGeom>
          <a:noFill/>
        </p:spPr>
        <p:txBody>
          <a:bodyPr wrap="none" rtlCol="0">
            <a:spAutoFit/>
          </a:bodyPr>
          <a:lstStyle/>
          <a:p>
            <a:r>
              <a:rPr lang="en-US" sz="2800" dirty="0"/>
              <a:t>Current Use</a:t>
            </a:r>
          </a:p>
        </p:txBody>
      </p:sp>
      <p:sp>
        <p:nvSpPr>
          <p:cNvPr id="11" name="TextBox 10"/>
          <p:cNvSpPr txBox="1"/>
          <p:nvPr/>
        </p:nvSpPr>
        <p:spPr>
          <a:xfrm>
            <a:off x="2345037" y="3580256"/>
            <a:ext cx="1895306" cy="954107"/>
          </a:xfrm>
          <a:prstGeom prst="rect">
            <a:avLst/>
          </a:prstGeom>
          <a:noFill/>
        </p:spPr>
        <p:txBody>
          <a:bodyPr wrap="square" rtlCol="0">
            <a:spAutoFit/>
          </a:bodyPr>
          <a:lstStyle/>
          <a:p>
            <a:pPr algn="ctr"/>
            <a:r>
              <a:rPr lang="en-US" sz="2800" dirty="0"/>
              <a:t>Community Needs</a:t>
            </a:r>
          </a:p>
        </p:txBody>
      </p:sp>
      <p:sp>
        <p:nvSpPr>
          <p:cNvPr id="12" name="TextBox 11"/>
          <p:cNvSpPr txBox="1"/>
          <p:nvPr/>
        </p:nvSpPr>
        <p:spPr>
          <a:xfrm>
            <a:off x="9441060" y="3453037"/>
            <a:ext cx="2399522" cy="1384995"/>
          </a:xfrm>
          <a:prstGeom prst="rect">
            <a:avLst/>
          </a:prstGeom>
          <a:noFill/>
        </p:spPr>
        <p:txBody>
          <a:bodyPr wrap="square" rtlCol="0">
            <a:spAutoFit/>
          </a:bodyPr>
          <a:lstStyle/>
          <a:p>
            <a:pPr algn="ctr"/>
            <a:r>
              <a:rPr lang="en-US" sz="2800" dirty="0"/>
              <a:t>Community Aspirations &amp; Desires</a:t>
            </a:r>
          </a:p>
        </p:txBody>
      </p:sp>
      <p:sp>
        <p:nvSpPr>
          <p:cNvPr id="13" name="TextBox 12"/>
          <p:cNvSpPr txBox="1"/>
          <p:nvPr/>
        </p:nvSpPr>
        <p:spPr>
          <a:xfrm>
            <a:off x="8058780" y="2134253"/>
            <a:ext cx="2975084" cy="1015663"/>
          </a:xfrm>
          <a:prstGeom prst="rect">
            <a:avLst/>
          </a:prstGeom>
          <a:noFill/>
        </p:spPr>
        <p:txBody>
          <a:bodyPr wrap="square" rtlCol="0">
            <a:spAutoFit/>
          </a:bodyPr>
          <a:lstStyle/>
          <a:p>
            <a:pPr algn="ctr"/>
            <a:r>
              <a:rPr lang="en-US" sz="2000" i="1" dirty="0"/>
              <a:t>This is where Libraries have traditionally bought for (and many still do)</a:t>
            </a:r>
          </a:p>
        </p:txBody>
      </p:sp>
      <p:sp>
        <p:nvSpPr>
          <p:cNvPr id="14" name="TextBox 13"/>
          <p:cNvSpPr txBox="1"/>
          <p:nvPr/>
        </p:nvSpPr>
        <p:spPr>
          <a:xfrm>
            <a:off x="2574357" y="4739659"/>
            <a:ext cx="2934305" cy="1631216"/>
          </a:xfrm>
          <a:prstGeom prst="rect">
            <a:avLst/>
          </a:prstGeom>
          <a:noFill/>
        </p:spPr>
        <p:txBody>
          <a:bodyPr wrap="square" rtlCol="0">
            <a:spAutoFit/>
          </a:bodyPr>
          <a:lstStyle/>
          <a:p>
            <a:pPr algn="ctr"/>
            <a:r>
              <a:rPr lang="en-US" sz="2000" i="1" dirty="0"/>
              <a:t>This is where our campuses really want us to be working.  This might be where the </a:t>
            </a:r>
            <a:r>
              <a:rPr lang="en-US" sz="2000" i="1" dirty="0" err="1"/>
              <a:t>turnaways</a:t>
            </a:r>
            <a:r>
              <a:rPr lang="en-US" sz="2000" i="1" dirty="0"/>
              <a:t> come </a:t>
            </a:r>
            <a:r>
              <a:rPr lang="en-US" sz="2000" i="1" dirty="0" smtClean="0"/>
              <a:t>from</a:t>
            </a:r>
            <a:endParaRPr lang="en-US" sz="2000" i="1" dirty="0"/>
          </a:p>
        </p:txBody>
      </p:sp>
      <p:sp>
        <p:nvSpPr>
          <p:cNvPr id="15" name="TextBox 14"/>
          <p:cNvSpPr txBox="1"/>
          <p:nvPr/>
        </p:nvSpPr>
        <p:spPr>
          <a:xfrm>
            <a:off x="2705089" y="1758269"/>
            <a:ext cx="2934305" cy="1631216"/>
          </a:xfrm>
          <a:prstGeom prst="rect">
            <a:avLst/>
          </a:prstGeom>
          <a:noFill/>
        </p:spPr>
        <p:txBody>
          <a:bodyPr wrap="square" rtlCol="0">
            <a:spAutoFit/>
          </a:bodyPr>
          <a:lstStyle/>
          <a:p>
            <a:pPr algn="ctr"/>
            <a:r>
              <a:rPr lang="en-US" sz="2000" b="1" dirty="0"/>
              <a:t>This is my vision of collection building in libraries – we need to find the balance between these </a:t>
            </a:r>
            <a:r>
              <a:rPr lang="en-US" sz="2000" b="1" dirty="0" smtClean="0"/>
              <a:t>needs</a:t>
            </a:r>
            <a:endParaRPr lang="en-US" sz="2000" b="1" dirty="0"/>
          </a:p>
        </p:txBody>
      </p:sp>
    </p:spTree>
    <p:extLst>
      <p:ext uri="{BB962C8B-B14F-4D97-AF65-F5344CB8AC3E}">
        <p14:creationId xmlns:p14="http://schemas.microsoft.com/office/powerpoint/2010/main" val="35195615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Challenge of Supporting Business Education and Entrepreneurial Research</a:t>
            </a:r>
          </a:p>
        </p:txBody>
      </p:sp>
      <p:sp>
        <p:nvSpPr>
          <p:cNvPr id="3" name="Content Placeholder 2"/>
          <p:cNvSpPr>
            <a:spLocks noGrp="1"/>
          </p:cNvSpPr>
          <p:nvPr>
            <p:ph idx="1"/>
          </p:nvPr>
        </p:nvSpPr>
        <p:spPr/>
        <p:txBody>
          <a:bodyPr>
            <a:normAutofit/>
          </a:bodyPr>
          <a:lstStyle/>
          <a:p>
            <a:endParaRPr lang="en-US" dirty="0"/>
          </a:p>
          <a:p>
            <a:endParaRPr lang="en-US" dirty="0"/>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18</a:t>
            </a:fld>
            <a:endParaRPr lang="en-US" dirty="0"/>
          </a:p>
        </p:txBody>
      </p:sp>
      <p:sp>
        <p:nvSpPr>
          <p:cNvPr id="6" name="Content Placeholder 1"/>
          <p:cNvSpPr txBox="1">
            <a:spLocks/>
          </p:cNvSpPr>
          <p:nvPr/>
        </p:nvSpPr>
        <p:spPr>
          <a:xfrm>
            <a:off x="2306818" y="1648999"/>
            <a:ext cx="7886700" cy="99060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Library challenge is that we have multiple stakeholders and they have different needs – especially for </a:t>
            </a:r>
            <a:r>
              <a:rPr lang="en-US" altLang="en-US" dirty="0" smtClean="0"/>
              <a:t>business</a:t>
            </a:r>
            <a:endParaRPr lang="en-US" altLang="en-US" dirty="0"/>
          </a:p>
        </p:txBody>
      </p:sp>
      <p:graphicFrame>
        <p:nvGraphicFramePr>
          <p:cNvPr id="7" name="Diagram 6"/>
          <p:cNvGraphicFramePr/>
          <p:nvPr>
            <p:extLst/>
          </p:nvPr>
        </p:nvGraphicFramePr>
        <p:xfrm>
          <a:off x="6483807" y="2876031"/>
          <a:ext cx="4705660" cy="3240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1"/>
          <p:cNvSpPr txBox="1">
            <a:spLocks/>
          </p:cNvSpPr>
          <p:nvPr/>
        </p:nvSpPr>
        <p:spPr bwMode="auto">
          <a:xfrm>
            <a:off x="2386289" y="2453377"/>
            <a:ext cx="3709711" cy="408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eaLnBrk="0" hangingPunct="0">
              <a:defRPr sz="3200">
                <a:solidFill>
                  <a:srgbClr val="081F5B"/>
                </a:solidFill>
                <a:latin typeface="NewsGoth BT" pitchFamily="34" charset="0"/>
                <a:cs typeface="Arial" panose="020B0604020202020204" pitchFamily="34" charset="0"/>
              </a:defRPr>
            </a:lvl1pPr>
            <a:lvl2pPr marL="742950" indent="-285750" defTabSz="685800" eaLnBrk="0" hangingPunct="0">
              <a:defRPr sz="3200">
                <a:solidFill>
                  <a:srgbClr val="081F5B"/>
                </a:solidFill>
                <a:latin typeface="NewsGoth BT" pitchFamily="34" charset="0"/>
                <a:cs typeface="Arial" panose="020B0604020202020204" pitchFamily="34" charset="0"/>
              </a:defRPr>
            </a:lvl2pPr>
            <a:lvl3pPr marL="1143000" indent="-228600" defTabSz="685800" eaLnBrk="0" hangingPunct="0">
              <a:defRPr sz="3200">
                <a:solidFill>
                  <a:srgbClr val="081F5B"/>
                </a:solidFill>
                <a:latin typeface="NewsGoth BT" pitchFamily="34" charset="0"/>
                <a:cs typeface="Arial" panose="020B0604020202020204" pitchFamily="34" charset="0"/>
              </a:defRPr>
            </a:lvl3pPr>
            <a:lvl4pPr marL="1600200" indent="-228600" defTabSz="685800" eaLnBrk="0" hangingPunct="0">
              <a:defRPr sz="3200">
                <a:solidFill>
                  <a:srgbClr val="081F5B"/>
                </a:solidFill>
                <a:latin typeface="NewsGoth BT" pitchFamily="34" charset="0"/>
                <a:cs typeface="Arial" panose="020B0604020202020204" pitchFamily="34" charset="0"/>
              </a:defRPr>
            </a:lvl4pPr>
            <a:lvl5pPr marL="2057400" indent="-228600" defTabSz="685800" eaLnBrk="0" hangingPunct="0">
              <a:defRPr sz="3200">
                <a:solidFill>
                  <a:srgbClr val="081F5B"/>
                </a:solidFill>
                <a:latin typeface="NewsGoth BT" pitchFamily="34" charset="0"/>
                <a:cs typeface="Arial" panose="020B0604020202020204" pitchFamily="34" charset="0"/>
              </a:defRPr>
            </a:lvl5pPr>
            <a:lvl6pPr marL="25146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6pPr>
            <a:lvl7pPr marL="29718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7pPr>
            <a:lvl8pPr marL="34290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8pPr>
            <a:lvl9pPr marL="38862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9pPr>
          </a:lstStyle>
          <a:p>
            <a:pPr>
              <a:lnSpc>
                <a:spcPct val="90000"/>
              </a:lnSpc>
              <a:spcBef>
                <a:spcPts val="750"/>
              </a:spcBef>
              <a:buFont typeface="Arial" panose="020B0604020202020204" pitchFamily="34" charset="0"/>
              <a:buChar char="•"/>
            </a:pPr>
            <a:r>
              <a:rPr lang="en-US" altLang="en-US" sz="2600" dirty="0">
                <a:solidFill>
                  <a:schemeClr val="tx1"/>
                </a:solidFill>
                <a:latin typeface="+mn-lt"/>
              </a:rPr>
              <a:t>Faculty needs – scholarly journals, articles, books , datasets</a:t>
            </a:r>
          </a:p>
          <a:p>
            <a:pPr>
              <a:lnSpc>
                <a:spcPct val="90000"/>
              </a:lnSpc>
              <a:spcBef>
                <a:spcPts val="750"/>
              </a:spcBef>
              <a:buFont typeface="Arial" panose="020B0604020202020204" pitchFamily="34" charset="0"/>
              <a:buChar char="•"/>
            </a:pPr>
            <a:r>
              <a:rPr lang="en-US" altLang="en-US" sz="2600" dirty="0">
                <a:solidFill>
                  <a:schemeClr val="tx1"/>
                </a:solidFill>
                <a:latin typeface="+mn-lt"/>
              </a:rPr>
              <a:t>Student needs – articles, company &amp; industry information, market reports</a:t>
            </a:r>
          </a:p>
          <a:p>
            <a:pPr>
              <a:lnSpc>
                <a:spcPct val="90000"/>
              </a:lnSpc>
              <a:spcBef>
                <a:spcPts val="750"/>
              </a:spcBef>
              <a:buFont typeface="Arial" panose="020B0604020202020204" pitchFamily="34" charset="0"/>
              <a:buChar char="•"/>
            </a:pPr>
            <a:r>
              <a:rPr lang="en-US" altLang="en-US" sz="2600" dirty="0">
                <a:solidFill>
                  <a:schemeClr val="tx1"/>
                </a:solidFill>
                <a:latin typeface="+mn-lt"/>
              </a:rPr>
              <a:t>Community – Mostly similar to student needs</a:t>
            </a:r>
          </a:p>
        </p:txBody>
      </p:sp>
    </p:spTree>
    <p:extLst>
      <p:ext uri="{BB962C8B-B14F-4D97-AF65-F5344CB8AC3E}">
        <p14:creationId xmlns:p14="http://schemas.microsoft.com/office/powerpoint/2010/main" val="3914425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44456-B92B-4D53-AA74-68050D1C6470}"/>
              </a:ext>
            </a:extLst>
          </p:cNvPr>
          <p:cNvSpPr>
            <a:spLocks noGrp="1"/>
          </p:cNvSpPr>
          <p:nvPr>
            <p:ph type="title"/>
          </p:nvPr>
        </p:nvSpPr>
        <p:spPr/>
        <p:txBody>
          <a:bodyPr/>
          <a:lstStyle/>
          <a:p>
            <a:r>
              <a:rPr lang="en-US" dirty="0"/>
              <a:t>Challenge of Supporting Business Education and Entrepreneurial Research</a:t>
            </a:r>
          </a:p>
        </p:txBody>
      </p:sp>
      <p:sp>
        <p:nvSpPr>
          <p:cNvPr id="3" name="Content Placeholder 2">
            <a:extLst>
              <a:ext uri="{FF2B5EF4-FFF2-40B4-BE49-F238E27FC236}">
                <a16:creationId xmlns:a16="http://schemas.microsoft.com/office/drawing/2014/main" id="{CEA9014B-068B-414E-87E7-741AFC029637}"/>
              </a:ext>
            </a:extLst>
          </p:cNvPr>
          <p:cNvSpPr>
            <a:spLocks noGrp="1"/>
          </p:cNvSpPr>
          <p:nvPr>
            <p:ph idx="1"/>
          </p:nvPr>
        </p:nvSpPr>
        <p:spPr>
          <a:xfrm>
            <a:off x="1998482" y="1825625"/>
            <a:ext cx="5926318" cy="4351338"/>
          </a:xfrm>
        </p:spPr>
        <p:txBody>
          <a:bodyPr>
            <a:normAutofit fontScale="85000" lnSpcReduction="10000"/>
          </a:bodyPr>
          <a:lstStyle/>
          <a:p>
            <a:r>
              <a:rPr lang="en-US" dirty="0"/>
              <a:t>Michigan Ross approach</a:t>
            </a:r>
          </a:p>
          <a:p>
            <a:r>
              <a:rPr lang="en-US" dirty="0"/>
              <a:t>The educational opportunities we provide need to mirror the world of business</a:t>
            </a:r>
          </a:p>
          <a:p>
            <a:r>
              <a:rPr lang="en-US" dirty="0"/>
              <a:t>We need to teach students how to manage through </a:t>
            </a:r>
            <a:r>
              <a:rPr lang="en-US" b="1" dirty="0"/>
              <a:t>Ambiguity and Complexity</a:t>
            </a:r>
          </a:p>
          <a:p>
            <a:r>
              <a:rPr lang="en-US" dirty="0"/>
              <a:t>Students need to understand VUCA (Volatility, Uncertainty, Complexity &amp; Ambiguity)</a:t>
            </a:r>
          </a:p>
          <a:p>
            <a:r>
              <a:rPr lang="en-US" dirty="0"/>
              <a:t>We do this through experiential learning programs</a:t>
            </a:r>
          </a:p>
          <a:p>
            <a:r>
              <a:rPr lang="en-US" dirty="0"/>
              <a:t>This is a great opportunity for the Kresge Library</a:t>
            </a:r>
          </a:p>
        </p:txBody>
      </p:sp>
      <p:sp>
        <p:nvSpPr>
          <p:cNvPr id="4" name="Footer Placeholder 3">
            <a:extLst>
              <a:ext uri="{FF2B5EF4-FFF2-40B4-BE49-F238E27FC236}">
                <a16:creationId xmlns:a16="http://schemas.microsoft.com/office/drawing/2014/main" id="{B492D546-830E-4DAC-A498-B3D79FD6F712}"/>
              </a:ext>
            </a:extLst>
          </p:cNvPr>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a:extLst>
              <a:ext uri="{FF2B5EF4-FFF2-40B4-BE49-F238E27FC236}">
                <a16:creationId xmlns:a16="http://schemas.microsoft.com/office/drawing/2014/main" id="{C6900BCA-2B5F-43D3-B778-FDC1F13921A5}"/>
              </a:ext>
            </a:extLst>
          </p:cNvPr>
          <p:cNvSpPr>
            <a:spLocks noGrp="1"/>
          </p:cNvSpPr>
          <p:nvPr>
            <p:ph type="sldNum" sz="quarter" idx="12"/>
          </p:nvPr>
        </p:nvSpPr>
        <p:spPr/>
        <p:txBody>
          <a:bodyPr/>
          <a:lstStyle/>
          <a:p>
            <a:fld id="{60208D10-32F4-4826-9563-0B7F16C023ED}" type="slidenum">
              <a:rPr lang="en-US" smtClean="0"/>
              <a:pPr/>
              <a:t>19</a:t>
            </a:fld>
            <a:endParaRPr lang="en-US" dirty="0"/>
          </a:p>
        </p:txBody>
      </p:sp>
      <p:pic>
        <p:nvPicPr>
          <p:cNvPr id="3074" name="Picture 2" descr="https://c2.staticflickr.com/2/1471/25562595876_467139cf03_z.jpg">
            <a:extLst>
              <a:ext uri="{FF2B5EF4-FFF2-40B4-BE49-F238E27FC236}">
                <a16:creationId xmlns:a16="http://schemas.microsoft.com/office/drawing/2014/main" id="{F230838E-17F2-42A6-A667-1C3357D6B4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260" t="20345" r="5231"/>
          <a:stretch/>
        </p:blipFill>
        <p:spPr bwMode="auto">
          <a:xfrm>
            <a:off x="7846917" y="2345634"/>
            <a:ext cx="4054350" cy="3239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93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6FECF-C4E7-4BBF-A22D-420EA17482CD}"/>
              </a:ext>
            </a:extLst>
          </p:cNvPr>
          <p:cNvSpPr>
            <a:spLocks noGrp="1"/>
          </p:cNvSpPr>
          <p:nvPr>
            <p:ph type="title"/>
          </p:nvPr>
        </p:nvSpPr>
        <p:spPr/>
        <p:txBody>
          <a:bodyPr/>
          <a:lstStyle/>
          <a:p>
            <a:r>
              <a:rPr lang="en-US" dirty="0"/>
              <a:t>Challenge of Supporting Business Education and Entrepreneurial Research</a:t>
            </a:r>
          </a:p>
        </p:txBody>
      </p:sp>
      <p:sp>
        <p:nvSpPr>
          <p:cNvPr id="4" name="Footer Placeholder 3">
            <a:extLst>
              <a:ext uri="{FF2B5EF4-FFF2-40B4-BE49-F238E27FC236}">
                <a16:creationId xmlns:a16="http://schemas.microsoft.com/office/drawing/2014/main" id="{F5DD80D5-05DC-4E44-8A05-B1E25EBF4745}"/>
              </a:ext>
            </a:extLst>
          </p:cNvPr>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a:extLst>
              <a:ext uri="{FF2B5EF4-FFF2-40B4-BE49-F238E27FC236}">
                <a16:creationId xmlns:a16="http://schemas.microsoft.com/office/drawing/2014/main" id="{AA4E1873-7832-4B86-B9F2-C499EE7F551D}"/>
              </a:ext>
            </a:extLst>
          </p:cNvPr>
          <p:cNvSpPr>
            <a:spLocks noGrp="1"/>
          </p:cNvSpPr>
          <p:nvPr>
            <p:ph type="sldNum" sz="quarter" idx="12"/>
          </p:nvPr>
        </p:nvSpPr>
        <p:spPr/>
        <p:txBody>
          <a:bodyPr/>
          <a:lstStyle/>
          <a:p>
            <a:fld id="{60208D10-32F4-4826-9563-0B7F16C023ED}" type="slidenum">
              <a:rPr lang="en-US" smtClean="0"/>
              <a:pPr/>
              <a:t>20</a:t>
            </a:fld>
            <a:endParaRPr lang="en-US" dirty="0"/>
          </a:p>
        </p:txBody>
      </p:sp>
      <p:pic>
        <p:nvPicPr>
          <p:cNvPr id="7" name="Picture 4" descr="MAP.jpg">
            <a:extLst>
              <a:ext uri="{FF2B5EF4-FFF2-40B4-BE49-F238E27FC236}">
                <a16:creationId xmlns:a16="http://schemas.microsoft.com/office/drawing/2014/main" id="{2322037C-4BEB-4209-BDE4-28AEDA4DCC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66114" y="2471629"/>
            <a:ext cx="3906601" cy="2606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1">
            <a:extLst>
              <a:ext uri="{FF2B5EF4-FFF2-40B4-BE49-F238E27FC236}">
                <a16:creationId xmlns:a16="http://schemas.microsoft.com/office/drawing/2014/main" id="{39B7ABD9-438A-45CB-BEE5-F883D637F245}"/>
              </a:ext>
            </a:extLst>
          </p:cNvPr>
          <p:cNvSpPr txBox="1">
            <a:spLocks noGrp="1"/>
          </p:cNvSpPr>
          <p:nvPr>
            <p:ph idx="1"/>
          </p:nvPr>
        </p:nvSpPr>
        <p:spPr>
          <a:xfrm>
            <a:off x="1998482" y="2151516"/>
            <a:ext cx="5992192" cy="4387396"/>
          </a:xfrm>
          <a:prstGeom prst="rect">
            <a:avLst/>
          </a:prstGeom>
          <a:effectLst/>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charset="0"/>
              <a:buChar char="•"/>
              <a:defRPr/>
            </a:pPr>
            <a:r>
              <a:rPr lang="en-US" dirty="0"/>
              <a:t>Kresge Library has long supported action-learning at Ross – our signature learning </a:t>
            </a:r>
            <a:r>
              <a:rPr lang="en-US" dirty="0" smtClean="0"/>
              <a:t>program</a:t>
            </a:r>
          </a:p>
          <a:p>
            <a:pPr>
              <a:buFont typeface="Arial" charset="0"/>
              <a:buChar char="•"/>
              <a:defRPr/>
            </a:pPr>
            <a:r>
              <a:rPr lang="en-US" dirty="0" smtClean="0"/>
              <a:t>MAP (Multidisciplinary Action Projects) brings together 4-6 students to work as a team to solve a real-world problem</a:t>
            </a:r>
          </a:p>
          <a:p>
            <a:pPr>
              <a:buFont typeface="Arial" charset="0"/>
              <a:buChar char="•"/>
              <a:defRPr/>
            </a:pPr>
            <a:r>
              <a:rPr lang="en-US" dirty="0" smtClean="0"/>
              <a:t>Each team works with 2 faculty members, peer coach, communications coach and </a:t>
            </a:r>
            <a:r>
              <a:rPr lang="en-US" b="1" dirty="0" smtClean="0"/>
              <a:t>a Librarian</a:t>
            </a:r>
            <a:endParaRPr lang="en-US" b="1" dirty="0"/>
          </a:p>
          <a:p>
            <a:pPr>
              <a:buFont typeface="Arial" charset="0"/>
              <a:buChar char="•"/>
              <a:defRPr/>
            </a:pPr>
            <a:r>
              <a:rPr lang="en-US" dirty="0"/>
              <a:t>The Kresge Embedded Librarian program </a:t>
            </a:r>
            <a:r>
              <a:rPr lang="en-US" dirty="0" smtClean="0"/>
              <a:t>fits </a:t>
            </a:r>
            <a:r>
              <a:rPr lang="en-US" dirty="0"/>
              <a:t>the core mission of the school and has a librarian working with all student teams</a:t>
            </a:r>
          </a:p>
          <a:p>
            <a:pPr>
              <a:buFont typeface="Arial" charset="0"/>
              <a:buChar char="•"/>
              <a:defRPr/>
            </a:pPr>
            <a:r>
              <a:rPr lang="en-US" dirty="0"/>
              <a:t>We have changed our staffing to ensure we had sufficient librarians to support these programs</a:t>
            </a:r>
          </a:p>
        </p:txBody>
      </p:sp>
    </p:spTree>
    <p:extLst>
      <p:ext uri="{BB962C8B-B14F-4D97-AF65-F5344CB8AC3E}">
        <p14:creationId xmlns:p14="http://schemas.microsoft.com/office/powerpoint/2010/main" val="4397026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44456-B92B-4D53-AA74-68050D1C6470}"/>
              </a:ext>
            </a:extLst>
          </p:cNvPr>
          <p:cNvSpPr>
            <a:spLocks noGrp="1"/>
          </p:cNvSpPr>
          <p:nvPr>
            <p:ph type="title"/>
          </p:nvPr>
        </p:nvSpPr>
        <p:spPr/>
        <p:txBody>
          <a:bodyPr/>
          <a:lstStyle/>
          <a:p>
            <a:r>
              <a:rPr lang="en-US" dirty="0"/>
              <a:t>Challenge of Supporting Business Education and Entrepreneurial Research</a:t>
            </a:r>
          </a:p>
        </p:txBody>
      </p:sp>
      <p:sp>
        <p:nvSpPr>
          <p:cNvPr id="4" name="Footer Placeholder 3">
            <a:extLst>
              <a:ext uri="{FF2B5EF4-FFF2-40B4-BE49-F238E27FC236}">
                <a16:creationId xmlns:a16="http://schemas.microsoft.com/office/drawing/2014/main" id="{B492D546-830E-4DAC-A498-B3D79FD6F712}"/>
              </a:ext>
            </a:extLst>
          </p:cNvPr>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a:extLst>
              <a:ext uri="{FF2B5EF4-FFF2-40B4-BE49-F238E27FC236}">
                <a16:creationId xmlns:a16="http://schemas.microsoft.com/office/drawing/2014/main" id="{C6900BCA-2B5F-43D3-B778-FDC1F13921A5}"/>
              </a:ext>
            </a:extLst>
          </p:cNvPr>
          <p:cNvSpPr>
            <a:spLocks noGrp="1"/>
          </p:cNvSpPr>
          <p:nvPr>
            <p:ph type="sldNum" sz="quarter" idx="12"/>
          </p:nvPr>
        </p:nvSpPr>
        <p:spPr/>
        <p:txBody>
          <a:bodyPr/>
          <a:lstStyle/>
          <a:p>
            <a:fld id="{60208D10-32F4-4826-9563-0B7F16C023ED}" type="slidenum">
              <a:rPr lang="en-US" smtClean="0"/>
              <a:pPr/>
              <a:t>21</a:t>
            </a:fld>
            <a:endParaRPr lang="en-US" dirty="0"/>
          </a:p>
        </p:txBody>
      </p:sp>
      <p:sp>
        <p:nvSpPr>
          <p:cNvPr id="8" name="AutoShape 6" descr="data:image/png;base64,iVBORw0KGgoAAAANSUhEUgAAA3UAAAIjCAYAAACkrjJ+AAAgAElEQVR4XuydC7xVVbX/B6AICoKi4ZPMR2VgmmhlN1PL9MbVsoRMwQeW3exxr3ozTe9N6GGZpfdmZiW+AsxSfF00FctMUksxTb2+UsN8kaKggoIi/89YfRb/zfGcs8c+e+y51xz7uz8fPsA5Y8815/c31lrjt+Zca/VbuXLlSuEDAQhAAAIQgAAEIAABCEAAAlkS6Iepy1I3Og0BCEAAAhCAAAQgAAEIQKAggKkjESAAAQhAAAIQgAAEIAABCGRMAFOXsXh0HQIQgAAEIAABCEAAAhCAAKaOHIAABCAAAQhAAAIQgAAEIJAxAUxdxuLRdQhAAAIQgAAEIAABCEAAApg6cgACEIAABCAAAQhAAAIQgEDGBDB1GYtH1yEAAQhAAAIQgAAEIAABCGDqyAEIQAACEIAABCAAAQhAAAIZE8DUZSweXYcABCAAAQhAAAIQgAAEIICpIwcgAAEIQAACEIAABCAAAQhkTABTl7F4dB0CEIAABCAAAQhAAAIQgACmjhyAAAQgAAEIQAACEIAABCCQMQFMXcbi0XUIQAACEIAABCAAAQhAAAKYOnIAAhCAAAQgAAEIQAACEIBAxgQwdRmLR9chAAEIQAACEIAABCAAAQhg6sgBCEAAAhCAAAQgAAEIQAACGRPA1GUsHl2HAAQgAAEIQAACEIAABCCAqSMHIAABCEAAAhCAAAQgAAEIZEwAU5exeHQdAhCAAAQgAAEIQAACEIAApo4cgAAEIAABCEAAAhCAAAQgkDEBTF3G4tF1CEAAAhCAAAQgAAEIQAACmDpyAAIQgAAEIAABCEAAAhCAQMYEMHUZi0fXIQABCEAAAhCAAAQgAAEIYOrIAQhAAAIQgAAEIAABCEAAAhkTwNRlLB5dhwAEIAABCEAAAhCAAAQggKkjByAAAQhAAAIQgAAEIAABCGRMAFOXULxly5bJ/fffL295y1tk3XXXTbjlvDfVKdw6ZZyWbFyyZIk89NBD8ra3vU0GDx5s+QoxEIAABCAAAQhAoGMJJDd13/jGN+RrX/uafP3rX5f/+q//KsC/9tpr8p3vfKf4/3ve8x4577zzZNttt81KlAceeEAOOOCAos+/+MUvimK06+eHP/yhfOlLX5LPf/7z8v3vf1/mzZsn73//+2XvvfeWmTNnyogRIyo55tdff11uvPFGOeuss+TXv/61vPrqq/JP//RP8h//8R/ywQ9+UPr379/SfnflNmjQoJZur17jaji++MUvyvnnn1/oePTRR0u/fv3qfa3u71ON05KrdTvbwoDly5cXx4Lvfve7cvLJJ8tXv/rVFm5NRM307NmzZdq0afL73/9e1lxzzWKf/PKXvyzvete7XLRt6QD60Hh5HO7uq0cccYSst956Bf9/+7d/K/5ea621itDucl/1uvTSS+V//ud/5A9/+IN86EMfkuOPP37VsUGPbZMmTeqxlzNmzJCJEyf2+HvPvpb7qZ5ztK8//elP5XOf+5zssssuq7a/cuVK+d3vfif//d//XRzvOiEf+pBCfAUCEIAABCpGoO2mTk+gP//5z4sT6/rrry8XXHCB7LbbbhXDVL87lkL5f//3f+Vf//Vfi2Lx3//93+XWW2+tvKmr1efFF18silz9/OlPf5KhQ4cWRfcXvvCFlha+XbkNGDCgviAtjPjzn/8s48ePL2aS/vmf/1mmT58uG2ywQUNb7O7iRqpxWnK1ocE4B2vOnXnmmUVuqVGYMGGC8xb+f3Na3KsxVxOin/e+973y/PPPizLS45Ea93333bdl2/du+OWXXy4uMvzkJz+R3sxSmX968enNb37zat1497vfLR/5yEfkoIMOkrXXXlsuuugieec731nEqMn5+Mc/Lu94xzuK4/YWW2whP/jBD+Soo44qeL31rW+Ve++9t4jV/eJjH/uYXHHFFfKjH/1otW3ohSLdf+bPn1/8/qMf/WhdU9dsX3WFxAsvvFAY+B//+Mdy0003FducO3ducZGq/JRj1OOd5oOafj3e6YXGiy++WEaPHu0tG+1BAAIQgAAEmibQdlN33333yeTJk4urpjpbp7M/a6yxRtMDS91AXwplnRWo+kydFrgHH3ywXHXVVUWBq//Wq93XXHNNMTO53XbbyYUXXviGwjA1/5TbO/300+WYY44pNqnG9rLLLitmJxr5dGfqGvl+M7F9ydVmtlfl7/7lL3+RT33qU/Lkk0/Kz372s0JHNZVnn312caFJzbvO4A0bNqzKw1jVt0ZNXe2KidoBqpE58cQTC8Ors6YnnXRSsaLiK1/5SmHi1HDrvxcsWFDMsunfpfm77rrrCm777bdfYc51H+n6efTRR+XAAw8sfqfcN95447qmrtm+6sWg7mb9upq6MkbH961vfatYmaD/1pn0erOKWSQJnYQABCAAgZAE2mrqdAmbzlzp1U9dkqjLfNZZZ50CdHli1SV/ekVXl//pMh69Wnv33XeLFtZ6hVeLAl3ao0W2XinWj/7+e9/7XlFs69KZ/fffX0444YTiqrJ+9AqsFitqUvRzyCGHFPe6aT9qT/D1tlObEZZCuVyGpGPW/t9xxx2Fqdt1111ln332WXU1W02uzuYpi9L46ZIovWqshY0WGloQ/eY3vymMsF5ZVi7KUOP0HqSyPxtttJF89rOflSlTphRX2BctWlQUZaeddlpxRV8/elVfC9jDDjusKFxKDfR3eiVdr9jffPPNhQYf+MAHiu/oFW8dj7LUAm7LLbcULSh1plW5lsuwlPsee+xRGMHuNNWluDrWDTfccJU5fPbZZwvzqGP/1a9+JX/9618LjUtuOj7drubGueeeWxTkOmOmsy3lcjktQK+88sqCqfLRZb06m6B9LS8a1MuT7vb4xYsXy2c+8xm56667ZK+99iqK1rLorZ1B7Kl/b3/724tcVeblp1x+q0a56ziVqRoMHYdq2nVpW5kfqp3mks5sKS81KponyrXrx5Kr5X7U236mS/HU8KgOZd/q6a0588tf/rJYgq05qFrrrInux7rM8tOf/nShT1fTW/6/t++oGbvllluKtlVz3ad03zruuONWy51aHroEWmfidKZV+6X66EdzSpdRq6bKUvXSdmuL+p76qPuompZLLrlEdthhh2Lf67oP9Baj2//b3/5WMJg1a1bRn67HsO72Jc1FNV/XXnvtqiHW7jO147ZcVLj99tuL/UWPITort3Tp0mLWdODAgauWmOtqA90Pag2cslOjp/uAGr2tt956tRRUncrZPcvyZa++aidUvze96U3F8VLZKKuupu6cc84p9nH9o/mmea7HSr2w1ZcLOCErBwYFAQhAAAKVI9A2U/ef//mfMmTIkKIQ7+4+uvJErldwn3rqKdl+++2LQkKX7ZQze7VLpdQgqil8/PHHC0OgRlALXTUf+j1dPqQn9M0226wofPRKs5pAXUqjy4Wee+65QpzyBF87g9jddro+vMFSKPdk6nS7ugRKlwfp0j7ti45Fi/9yiaYWIlrga6Gk49BiU83aJptsIh/+8IcLw6UmpfyezkDoTNojjzxSmLy///3vhSFUjrokShlpEagFdG/LtfSKfXl1Xos31U3vP+k6m1q7jE3Hopx1LMpYx63Lm7rTVE2Z3ruiS7X0Cr+OpSy0ta/6cy28as2O8iqvnGtxpvf/KCfdrhbSY8eOXbWkV019qbFecdd7aLRI1/zoLU/KCwBd99g//vGPRQGr49H7I7Xw23TTTYsxqhb6UZ166p8Wx2q6VMOrr75axo0bV5gKHZ9epOhpnLVMdRtqhNTYq9lWM9ddDnVnNjXOkqv18r9WAzWlm2++eXFflZqz3vTWfbE0ddqGmnC9X0v1q5317Mkw9fYdzTfVVvteu0xYv9OTudGZaDWSWqwrTzWlurSw632iZX8spq7so/6ty/bKvNxpp51Wmymq7WNtTJmbemGkNqb2ONndvqT3IqvJVyOlf2suaX6pIVQj1p2p09+XF2r096qFMlQjV7vva77pcUn5lLN0egwqLyrU8l24cGFh6lQPXVKs+2PtR4/neiHtiSeeMC1nLMfabF9r+1D2sTtTpyZOL5bpBRI93upHj2Pf/OY3i4tmOa4kqVzlQYcgAAEIQMCdQNtMnRbsOmukM0GnnHKKHHvssavdl1WeyLWQ0SJCixu9v0NnH/R3+kcNYTlzogWQFhDlcio1H1OnTi0KEz0Z61Vn3YYWn2p2dNvl/XtaBGpBp7MvaurUxOl3e9tO10LFUij3ZOp0jGpettlmm2L2TYsxNSsar1f8tWjXgvfb3/52ceVcZ710dqvWCJX3gbzvfe8rvqczIDpOHZMuo9KZuOHDh4sWMzrz9swzzxQGSJeV6f+1kOnpAS+qkRo/LXxL86CGUgucciZIjXF5FV+Ni854aPuf/OQni+9qkaQ662xHraY6rjPOOKMwsOXsoS7HOvTQQ1fNgGmRWmt2dIZT7/nRYlRnitTwlsvlNFfUzGvRqH3SIlwf5qLmR9mpGdPv6KyYFq895cmee+75hp1NZxh05kqXCGtu6EMk9GKC6lB7X5AWur31T2ekupt96C4/tB01Azr7OWrUqFX5oUZVOalpL2d7tR9qDnR2UwvgnpYO1svVFStW1M1/NcvafmloR44cueo75TK57vbhMo/LGVrdN9UcaI7qBYkyB3oydZr33X1HZ2H12KBGtpz1V4NSPoCpJ1OnIms+qZaqm350SfGRRx5Z5FDXlQMWU1fbx/ICUqm55mfXsdfGKLuyz/od/Z3yKX9WGvWyna77kl64aOSeuq5JXl48Kx/0VF7E0Kf16gUyPYbU3lfWNWf1AlJvhkm3p+ZfjWbXh7D0dHbr6UEpjfbVaur02Kj7uO5PtaZaDa3+qV3J4H5GpkEIQAACEIBAHwm0zdTV9ldvQK+9GV9/113RWxYLWqDrrI6ar9pYLbjUGOlMihYhWshpcbvVVluturo6Z86cYrlQOVOlRWbXIkQNiV5p7m07XZ/WVq9Q1n72ZOpqn37Z9Sr3K6+8Yrrvrna5Za2p0+3WmjUt2LUwVIOovHT8OnPXW9Grbejskz5gQJehqYHUjxZ+OvOl5qocW/lkT31CZdc+6RLCrk8+1XbKmTk1UmqatDhX41UuderKTc2MmlQtePWPmlw1sffcc09RdOrVde3Tv/zLvxSFmc7klVyffvrpgodeDOgtT7rbn8ploWoIy1nF8v660rjqjEi5nLWn/qlpKIvy2vuEuo5TZ0fU7Na203UfUD273pdZ717Nerlq2c+6e1ph2f+upq7rvVDd7du9LWXUfK33HTV1+sCe2gsd3e1zPb0eoVxOrBd69AKRfvQCgC7F0zxvZKaudrz6FEV98FNpsHXZYdd9oDZGTa1qrhdEapc7l5qWOa3LpLvblxq9p05NSnl/qI5ZZyj1mFDORtXO1unvu87+Nmrqyqdn6rLS2qWMtf0u972uedRsX62mrnwKrW6vvDCo+7eeo8qHv/TxfMvXIAABCEAAAi0j0FZTpzNtuhRNT5Y666MFctcr47UFUjkLpyagu48WwbqUSq8k68lYi9fSfGhhrDNJWtB3vW+pq6nTWQedxeltO2qCaj/1CuVGTV25LEi/193DVPRqshacupRNl3iVn9IgljN1XU2d/r80tjoboSZElxlpkfWJT3yibqLpbJXO3KkpVEOnRkxNls4kaRHU3Wf33XcvTJ/2t7tCtJxt1VlJvRdStSt56ZLGroWjxnTXTrlt1Vj16+6jpl8LZl1i11uedLfEqpwNrX04TDkrVz4NUJfQWu4BsszUdTfO2uJXZ5W7y49mTZ1lP9OZWl1ep7Os119/fZET5acdpk4vJqjR7LqcrjvT0VuS6/JuvTig98Gp6SjvM1Wz1cg9deXrWrpq0d2FjdoY5anLeruOw3qBpFFT19PDR2oZlaaz3HfKJ2FqTPk76/LLcuZPL8jp8UAvuOhHL17pxRz9ffnReyKVhWV/Kr/TW19rx9TTbGItv1pTXa4eKGdc2/0E3roHagIgAAEIQKDjCLTN1JUmTpc+6lVsvV+jvN9JVehtpk5NjM60dX0IxJgxY4rZGf3ou5P0HjO9uV1Niy7Fuvzyy4viQa+c671Q+nNd0tnTTJ1lO2XGeJu68n6U7mbqat8VpVeQdcw6A6VmSB9Y0ttMnfa3fJCBmladuVAjoksm9e+uHy3YTz311GIGVGeXypemlw9QUcY6a/Xwww8XZllnQcuHQpRtlffp6BLJ7sxY7bJGfaiFFr66rFFzQIsny0yd6q0zdGrGtE/6gAxdmqZsut5PpOZVx9Nbnuhj3Ws/tUsSezpKlMa4u5m62v4pQ11C2JVF1Wbqest/vedQL5LowzO00NXZrN/+9rdFDrbD1OlyOX1NiM7w1hbj9UydXozQ3NcLJ5p7Za6Us8d6UUEvOmlMX0xdaTLKlQF6/2hPM3UaoxdLdNYx1UydxdSVprPrckfdD3p7UIrer1i7SkDvuy2XmqpOegHO8mnE1PXWV4upqz22dpdHtTPylr4TAwEIQAACEEhFoG2mriwmtFjWe2l0lkeXO+mSQC0YuzuRa2Gss3s6o6cGQ5cNqWHQYl6fXqn3HpXFcnnvi15510JCf64/0xi910zb0v/vuOOOxYMVau+p23nnnetup+vLppsxdVosadGoy1B7uqeudolmuS0dW/nEPi3AdVwWU9fVoPR2b0t5r5wW7/pQk9Kwlf0snxqoxZA+8EPv+9KCTQ22mjWd9dCHLqgB7604K2e8ygcT1N6j1tO9ZuU9dTqzqjFaFKvWOruiszb6IIbaPuv9Z7q8rDa/esqTrssLy4c7qMnVWYbS3OqOqrOmyr/2qaa199R17V+Zj1rc1y6tbOaeutr8aHamzrKf6Wss1MSXF0f04oDOlOuMWTtMnd4bWd5T1929aD0tL65971pt3pb5pDPROlYdm+rVdUmeXqjoOt7u7qnrei9cTzG6jUbuqetqympnmnQpqd4X2N3HyyjVPvSk6ysNNCdrXwdRHkt03+npIlIr+2oxdbXL07vTuvapwalO0mwHAhCAAAQgYCHQdlOnndTiWwvyG264YVXRpFesu5vVqX0qn84O6JV0fRjIiBEjiqvbWpDqzJ+aAy3u9aNX43VmRu+H0Nmo8mXD1qdfdred2iVIuo3SaKlx0MeY1967o/d56Xj0cetdH/jR05MLuz79srZo1yvg5asg9EZ+HXv5It9yqaOOX02efrp7AErtC3Z7e/mvFjk6o6nL0cqXj5dPK9S2dYZEi2mdUSu56j05yuCll14qzI4W2TqDo8VqT8sma+9X04e91L77rqvZUTOrT5fUGT3VRh+UcueddxZPqOv69MvyBcLlrIKatfIR/L3lSTmTV+5E5ZJVnf3rWpCWhlSf+KlLOtU09tY/vbBQjkn7rOZUZ0P1Xq6+Pv2yL6aut1zVe6nKp8z2tp/pDLtqrR/VQHl3fShIinvq1DTVHhusT79UE6TFu86g6af2ZdP6f/25XvTQixj6SpAyn8oXlGtMV1OnP+vpyZa1D/3wePplV7Z6IaU0t/rQHD0e6EWwcpljmc9epq729QS1x1N9YEvt/We1s/E9PZW1pxOWV18tpk5jylc56GqEWo1qLzpaTq7EQAACEIAABFISqISp0wGrsVBjp6850NkTLZR7MgB6H56aJL3vRItKfXeXLlkqH82tRkINhD7QQp/Spw8C0WUzei+UfnRWSR/nr6ZArxrrMiBdOqdFae0DWHrbTk8zdWowu37KZUtaLHRn6nTc+nAWXX6qn+7eU1dbtGuMvsdKZ3nKd2HpGPQeFV2GqT9T49WbqdNXP+hTL9W01Xt5uJooNRw6K6E6KXNdwqr3relTKksDq0ZAn2ynyw916ZKaATXWev+VFny9FWe1s4ddlzh1t4Su3nvqtM9aiKvR1FzS7euyS21bn4CqRWa9PCl1rH1YRHf31NQ+Fr9cVlavf8pQjbJecFBTpH93Nf3K1fqeur6Yut5yVbWrt5/pRRgdg+43apDV8OoDbHpbaqhM6z30pLsHo1i+o23fdttthcnS/NM+6UUcPY7UPsCn6/6p+upYah8CpAW8LhH/6Ec/Wizp1aWDun/pcUe11Yey6AysLhPuaup09lKPDzpz1dN76nqLKfdvHXO999R1t3xSzYheVNBZfF0iq+NqlanTvpb7vV78Kd9PqUthdelz+WqI8sKdrqjQZfBdlzf3dtJLbeq0L315h2XKEzfbggAEIAABCHQlkNzUVUECLah1FkmXCupHC0A1J/p49noGpwr99+iDmlcterW4VAPc9b4zj23QBgRSElCjrqZBlyDrRQ29eFPOmKZYNmcxH5aYlMzYFgQgAAEIQAACMQh0nKnTq8r6TiydFdOr6HoVXmcsal/4HfnJZjqrpLOa+mQ/nRXV2YTalw/HSGtG0YkEymVz+joNXXpY3utY+x7IVnKxGDZLTCv7SNsQgAAEIAABCMQk0HGmTmXUpYt6n4kuFdSlSrp8U5dnlUutYkr9j1GpqdPlcY899lhxL5HO1nX3+P7IDBhbTAK6RPLKK68sllXrPaNq7GqX3LZ61BbDZolpdT9pHwIQgAAEIACBeAQ60tTFk5ERQQACEIAABCAAAQhAAAKdSgBT16nKM24IQAACEIAABCAAAQhAIAQBTF0IGRkEBCAAAQhAAAIQgAAEINCpBDB1nao844YABCAAAQhAAAIQgAAEQhDA1IWQkUFAAAIQgAAEIAABCEAAAp1KAFPXqcozbghAAAIQgAAEIAABCEAgBAFMXQgZGQQEIAABCEAAAhCAAAQg0KkEMHWdqjzjhgAEIAABCEAAAhCAAARCEMDUhZCRQUAAAhCAAAQgAAEIQAACnUoAU9epyjNuCEAAAhCAAAQgAAEIQCAEAUxdCBkZBAQgAAEIQAACEIAABCDQqQQwdZ2qPOOGAAQgAAEIQAACEIAABEIQwNSFkJFBQAACEIAABCAAAQhAAAKdSgBT16nKM24IQAACEIAABCAAAQhAIAQBTF0IGRkEBCAAAQhAAAIQgAAEINCpBDB1nao844YABCAAAQhAAAIQgAAEQhDA1IWQkUFAAAIQgAAEIAABCEAAAp1KAFPXqcozbghAAAIQgAAEIAABCEAgBAFMXQgZGQQEIAABCEAAAhCAAAQqQuClv4nMv9LemW0miQwcZo8n8g0EOs7Uvfzyy3LuuefK8OHDZeLEiQWQe++9V2bNmiVLliyRUaNGFT/X369cuVLmzp0rc+bMkeXLl8vo0aNl/PjxMnjwYFIJAhCAAAQgAAEIQAACEOiOwB+OE7nru3Y27/muyPbH9hq/bNkyueqqq+T222+X119/XTbffPOiLh85cqR9O4EjO87UqUm7+uqrC4Om5u2FF16Q8847T/bYYw8ZM2ZMYeAWLFhQ/E7/vvDCC+WAAw6QjTbaSC6++OLC7I0bNy5wSjA0CEAAAhCAAAQgAAEINEGgYVN3isj2X+l1g5dffrksXry4qMvXXHNNueWWW+Suu+6Sww8/nAkXEekoU/fMM8/IpZdeKuuvv34x86bG7eGHH5brr79eDj30UBk0aJA8/vjjxazd5MmT5YEHHpD7779fJk2aJP369Stm9NQU6u8GDhzYRKbzVQhAAAIQgAAEIAABCAQl4GzqXnvtNfnZz34mO+64o+ywww4FNF1999vf/lbe/e53yzXXXCPvfOc7ZbvttpNXXnmlWJW36667yjbbbCMzZsyQYcOGyd133y0rVqyQPffcs/ABN954o6yxxhqy//77y/bbb1/8/qabbpIBAwbII488IptttlkRq5NBf//734u21Dvoij3d9iWXXFJ4A53wUa+g8TNnzpT+/fsXHkLb1f6k+nSMqVMRFf5b3vKWYnaunI0rBVSXr6ZOrwCoICrabbfdtipOBXnssccKA3jQQQcVsXwgAAEIQAACEIAABCAAgS4EnE2dtq4TK2q6Pv7xj8tb3/rWwjyVH63dezJ1avC23HJL+fCHP1xM5qg5VMOn/7/zzjsLY/jZz35WHn300WJ552GHHSYjRowo/MDTTz9dzAQOHTq0MIpq/nbZZZdiAkgN4T777CP33HNP0bdPf/rTorOJakB1NjG1V+gYU6czbrfeemth1tSZY+o4/EAAAhCAAAQgAAEIQKAFBFpg6vRZFzozprNyixYtKmbt9JYoNU+9mTq9lUpn3PS5GTp5c8455xT34pX/LydzdPLmz3/+86pnbuhETukXlJD+Xz86M3jBBRfIhAkTituzdGZQZwP32muvwnSW5rIFVHttsiNMnT4ARWHvvffessUWWxSitMLUPfnkk/LUU0+l1pDtQQACEIAABCAAAQhAYDUCG2+8sWyyySbtodICU1c7EF11d+2118pzzz1X3EKlM2c9zdR5mzqdJZw2bVph5mo/Bx98cGEKMXUtTDl19TrVqg6/9qMGTx+Q8rvf/Y576lrIn6YhAAEIQAACEIAABDqIgLOpq71/TpdG6qd21k1nyPQhiHq/Xdd76rxN3U477VT4Cr0da4MNNlhN1NoZw9Rqd8RMXVeotTN16vTVbe++++5FInR9+uX06dOL6VV9bCpPv0ydnmwPAhCAAAQgAAEIQCA7As6m7tVXXy2WPK633nrFfWz69Ms77rijWH13xBFHFE/C1Jpe72WbP39+Ybr0QSX6cBNvU6cTQmrehgwZIvvuu29hIm+44YZioujKK69kpi5lsnZdI/vggw8Whk2Toet76vRhKbNnz+Y9dSkFYlsQgAAEIAABCEAAAvkScDZ1CmLp0qVFTa6vMdCHkWy44YbysY99rDBuugxTTZ8+2ERreV2dt9tuu7XE1On9eeoZLrvsMrnvvvuKJ+LrQ1fe//73FwaS5Zf5pi09hwAEIAABCEAAAhCAAARKAi0wdcDtnUBHLr8kKSAAAQhAAAIQgAAEIACBFhHA1LUIbM/NYuqSI2eDEIAABOznmfsAACAASURBVCAAAQhAAAIQCEzg6d+LPPxz+wC3/ZzI+mPs8US+gQCmjqSAAAQgAAEIQAACEIAABCCQMQFMXcbi0XUIQAACEIAABCAAAQhAAAKYOnIAAhCAAAQgAAEIQAACEIBAxgQwdRmLR9chAAEIQAACEIAABCAAAQhg6sgBCEAAAhCAAAQgAAEIQAACGRPA1GUsHl2HAAQgAAEIQAACEIAABCCAqSMHIAABCEAAAhCAAAQgAAEIZEwAU5exeHQdAhCAAAQgAAEIQAACEIAApo4cgAAEIAABCEAAAhCAAAQgkDEBTF3G4tF1CEAAAhCAAAQgAAEIVI3AawuekCVzrzF3a+jeE6T/kHXN8b0Fvv766/Lyyy/L4MGDpX///i5t5tAIpi4HlegjBCAAAQhAAAIQgAAEMiGw8EdTZdGMH5h7O+ILU2T4xC/1GL9o0SI5//zz5VOf+pRstNFGsmLFCpk+fbpsttlmsueeexbfu/POO+W2226TvfbaS2bNmiWTJk2SN73pTT22uXjxYjnnnHNk/PjxMmrUKHNfqxqIqauqMvQLAhCAAAQgAAEIQAACGRJYeOYUWTTzDHPP65m65cuXy3nnnSfvf//7ZfTo0aIm78c//rFssMEGcuihh8qaa64ps2fPLra3zz77mLaLqTNhIggCEIAABCAAAQhAAAIQ6EQC3qZOGappGzhwYDET9/DDD8ucOXMKtDp7t84668gFF1wgu+yySzF7N3PmTJk4caKocbvmmmtk+PDhcscdd8jQoUPl4IMPLr43bdo0eeWVV4p/68/e8Y53yNVXXy233HJLsZ0JEyYUBvKxxx6TK6+8svjZa6+9JocffrgMGjSocrIyU1c5SegQBCAAAQhAAAIQgAAE8iXQClN39913F8ZMl1XecMMNxf1yzzzzjGy//fayySabFKZOjZjeS1dr6nTZps7e7bDDDoURXLBgQWH4XnrppdWWX/7mN7+RRx55pGj/ySeflEsvvbQwe8uWLZMZM2bIfvvtJ9tuu63069evksJg6iopC52CAAQgAAEIQAACEEhCYN5UkXlTkmyq7kbGThEZe1LdsKoHtMLUPf3003LxxRcXhkxnznbddVd57rnnCpO23XbbyXXXXbfKhNWauuuvv14OOuigYnZNjeFNN91UzLapWSvvqdP79NT8feADH5C3v/3tsnLlysLIqREcNmyY1LZRVfaYuqoqQ78gAAEIQAACEIAABFpP4KcVm3n57MrWj7nFW2iFqVu6dGkxG7fzzjvLvHnzCnOnpu7Xv/61vPnNb5a///3vxVJMXXLZqKlT43bmmWcW9+rVfnSp51vf+lZMXYvzheYhAAEIQAACEIAABCDQHAFMXXP8uvl2K0ydbuaiiy4qnnypSy/VwOmrC37+85+LGr73vve9heHri6nTp2SqYdQnaW611VarjUjvqWOmzj1FaBACEIAABCAAAQhAAAKOBDB1jjD/0VSrTN3cuXOLpZd675waOP1cfvnlcs8998ghhxxSvJrAaur0iZq6/PITn/hEMdOnD0nRe+l0qeaAAQNE77HT5Zevvvoqps49Q2gQAhCAAAQgAAEIQAACngQwdZ40W2rq5s+fX8zMHXbYYcX76vSj98lde+218rnPfU6GDBliNnVrrbWWXHHFFXLrrbcW9+JtvfXWctVVV8ntt99etKtP0hw3bpw88cQTmDr3DKFBCEAAAhCAAAQgAAEIeBLA1HnSbKmpc+9ooAZ5UEogMRkKBCAAAQhAAAIQgECDBDB1DQKrH96q5Zf1t9y5EZi6ztWekUMAAhCAAAQgAAEIYOrcc+CVP/9BXpozy9zuuh+fLAO33NYcT+AbCWDqyAoIQAACEIAABCAAgc4lgKnrXO0DjRxTF0hMhgIBCEAAAhCAAAQg0CABTF2DwAivIgFMXRVVoU8QgAAEIAABCEAAAmkIYOrScGYrLSWAqWspXhqHAAQgAAEIQAACEKg0AUxdpeWhczYCmDobJ6IgAAEIQAACEIAABCISwNRFVLXjxoSp6zjJGTAEIAABCEAAAhCAwCoCmDqSIQABTF0AERkCBCAAAQhAAAIQgEAfCWDq+giOr1WJAKauSmrQFwhAAAIQgAAEIACBtAQwdWl5s7WWEMDUtQQrjUIAAhCAAAQgAAEIZEEAU5eFTHSydwKYOjIEAhCAAAQgAAEIQKBzCWDq3LVf8Pxy+d1di03trhSRce9ZX4YMHmCKJ6h7Apg6MgMCEIAABCAAAQhAoHMJYOrctf/BpU/Iz6592tzuv+2/mRyy18he46+//nq57rrrVovZYost5PDDD5dBgwZ1+139jn723HNPmTlzprzzne+U7bbbztyvnAIxdTmpRV8hAAEIQAACEIAABHwJYOp8eYpIw6buE5vKIXtvVNfULViwQCZOnGjuL6bOjIpACEAAAhCAAAQgAAEIZEwAU+cuXmpTd++998qsWbNkyZIlMmrUqML4DR8+XDB17tLSIAQgAAEIQAACEIAABCpIAFPnLkpKU7dw4UI5//zzZb/99isM3cUXXyzrrruu7LPPPpg6d2VpEAIQgAAEIAABCEAAAlUkgKlzV6VVpq72njq9j+4zn/mMbLrpprJs2TIZPHiw9OvXT+68807RmTudrWOmzl1aGoQABCAAAQhAAAIQgEAFCWDq3EVplanr7p66FStWyI033ii/+93vZOnSpcVYtt9+e0ydu6o0CAEIQAACEIAABCAAgaoSwNS5K5PS1D366KNyxRVXyIEHHigjR44sZudK88dMnbu0NAgBCEAAAhCAAAQgAIEKEsDUuYuS0tTdf//9MmfOHJk8ebKsscYa8otf/KL4m+WX7rLSIAQgAAEIQAACEIAABCpKAFPnLkxKU6fLL6+66iq5+eabZejQofK2t71Nnn322eL9dbokUz+8p85dYhqEAAQgAAEIQAACEIBAhQhg6tzFaIWpc+9ksAZ5+XgwQRkOBCAAAQhAAAIQgEADBDB1DcCyhWLqbJw8ozB1njRpCwIQgAAEIAABCEAgLwKYOne97nr4Jbnmj8+Z293/AxvK1psONscT+EYCmDqyAgIQgAAEIAABCECgcwlg6jpX+0Ajx9QFEpOhQAACEIAABCAAAQg0SABT1yAwwqtIAFNXRVXoEwQgAAEIQAACEIBAGgKYujSc2UpLCWDqWoqXxiEAAQhAAAIQgAAEKk0AU1dpeeicjQCmzsaJKAhAAAIQgAAEIACBiAQwdRFV7bgxYeo6TnIGDAEIQAACEIAABCCwigCmjmQIQABTF0BEhgABCEAAAhCAAAQg0EcCmLo+guNrVSKAqauSGvQFAhCAAAQgAAEIQCAtAUxdWt5srSUEMHUtwUqjEIAABCAAAQhAAAJZEMDUZSETneydAKaODIEABCAAAQhAAAIQ6FwCmLrO1T7QyDF1gcRkKBCAAAQgAAEIQAACDRLA1DUIjPAqEsDUVVEV+gQBCEAAAhCAAAQgkIYApi4NZ7bSUgKYupbipXEIQAACEIAABCAAgUoTwNRVWh46ZyOAqbNxIgoCEIAABCAAAQhAICIBTF1EVTtuTJi6jpOcAUMAAhCAAAQgAAEIrCKAqSMZAhDA1AUQkSFAAAIQgAAEIAABCPSRAKauj+D4WpUIYOqqpAZ9gQAEIAABCEAAAhBISwBTl5Y3W2sJAUxdS7DSKAQgAAEIQAACEIBAFgQwdVnIRCd7J4CpI0MgAAEIQAACEIAABDqXAKauc7UPNHJMXSAxGQoEIAABCEAAAhCAQIMEMHUNAiO8igQwdVVUhT5BAAIQgAAEIAABCKQhgKlLw5mttJQApq6leGkcAhCAAAQgAAEIQKDSBDB1lZaHztkIYOpsnIiCAAQgAAEIQAACEIhIAFMXUdWOGxOmruMkZ8AQgAAEIAABCEAAAqsIYOpIhgAEMHUBRGQIEIAABCAAAQhAAAJ9JICp6yM4vlYlApi6KqlBXyAAAQhAAAIQgAAE0hLA1KXlzdZaQgBT1xKsNAoBCEAAAhCAAAQgkAUBTF0WMtHJ3glg6sgQCEAAAhCAAAQgAIHOJYCp61ztA40cUxdITIYCAQhAAAIQgAAEINAgAUxdg8AIryIBTF0VVaFPEIAABCAAAQhAAAJpCGDq0nBmKy0lgKlrKV4ahwAEIAABCEAAAhCoNAFMXaXloXM2Apg6GyeiIAABCEAAAhCAAAQiEsDURVS148aEqes4yRkwBCAAAQhAAAIQgMAqApg6kiEAAUxdABEZAgQgAAEIQAACEIBAHwlg6voIjq9ViQCmrkpq0BcIQAACEIAABCBQRQLzporMm1KNno2dIjL2JL++YOr8WNJS2whg6tqGng1DAAIQgAAEIACBTAhENj6Rx5ZJetHN5glg6ppnSAsQgAAEIAABCEAgNoHIxify2GJnJaOrIYCpIx0gAAEIQAACEIAABHonENn4RB4bed0xBDB1HSM1A4UABCAAAQhAAAJ9JBDZ+EQeWx/l5mv5EcDU5acZPYYABCAAAQhAAAJpCUQ2PpHHljZL2FobCWDq2gifTUMAAhCAAAQgAIEsCEQ2PpHHlkVy0UkPApg6D4q0AQEIQAACEIAABCITiGx8Io8tck4yttUIYOpICAhAAAIQgAAEIACB3glENj6Rx0ZedwwBTF3HSM1AIQABCEAAAhCAQB8JBDY+D79vRB+htOZrW928sDUN02poApi60PIyOAhAAAIQgAAEIOBAAFPnANHWBKbOxomo1Qlg6sgICEAAAhCAAAQgAIHeCWDqkmUIpi4Z6lAbwtSFkpPBQAACEIAABCAAgRYQwNS1AGr3TWLqkqEOtSFMXSg5GQwEIAABCEAAAhBoAQFMXQugYuqSQe2ADWHqOkBkhggBCEAAAhCAAASaIoCpawpfI19mpq4RWsSWBDB15AIEIAABCEAAAhCAQO8EMHXJMgRTlwx1qA1h6kLJyWAgAAEIQAACEIBACwhg6loAtfsmMXXJUIfaEKYulJwMBgIQgAAEIAABCLSAAKauBVAxdcmgdsCGMHUdIDJDhAAEIAABCEAAAk0RwNQ1ha+RLzNT1wgtYksCHWPqHn/8cbnooovkmWeekXXWWUf2339/GT16dMHh3nvvlVmzZsmSJUtk1KhRMnHiRBk+fLisXLlS5s6dK3PmzJHly5cX8ePHj5fBgweTQRCAAAQgAAEIQKBzCGDqkmmNqUuGOtSGOsLUvfzyy3LuuefKzjvvLDvttJM8+uijcsUVV8jhhx8u/fv3l/POO0/22GMPGTNmTGHgFixYUBg7/fvCCy+UAw44QDbaaCO5+OKLC7M3bty4UEnAYCAAAQhAAAIQgECvBDB1yRIEU5cMdagNdYSpe/XVV+Wvf/2rbLHFFrLmmmvK4sWL5Zxzzilm3fR3119/vRx66KEyaNAg0Rk9nbWbPHmyPPDAA3L//ffLpEmTpF+/fsWMns7c6e8GDhwYKhEYDAQgAAEIQAACEOiRAKYuWXJg6pKhDrWhjjB1tYrpkso//elPcuuttxbm7C9/+YvcdNNNxaydmjo1fDNnzixm6m677bZVs3baxmOPPVYYwIMOOqiI5QMBCEAAAhCAAAQ6ggCmLpnMmLpkqENtqKNM3d133y3Tp08v7qnT2betttpK9GeYulA5zWAgAAEIQAACEPAmgKnzJtpje5i6ZKhDbaijTJ0qpzN1jzzySHFPnS65fPLJJ91Mnbb11FNPhUoQBgMBCEAAAhCAAATGztupUhDmjb3drT/Dv7SXW1seDS064zqPZmTjjTeWTTbZxKUtGqk+gY4wdUuXLi2WTurMnN5T98orrxQPTtl1111l7bXX5p666ucpPYQABCAAAQhAoJ0EmKlLRp+ZumSoQ22oI0zdSy+9JGeffbbstttu8q53vat4+uWll14qBx98cPF6gmnTpsnuu+8uO+ywwxuefqnLNSdMmCCbb745T78MlfoMBgIQgAAEIAABMwFMnRlVs4GYumYJdub3O8LUqbTz58+XX/7yl8V76oYMGbLae+oefPDBwrC98MILb3hPnT4sZfbs2bynrjP3D0YNAQhAAAIQgIASwNQlywNMXTLUoTbUMaYulGoMBgIQgAAEIAABCKQkgKlLRhtTlwx1qA1h6kLJyWAgAAEIQAACEIBACwhg6loAtfsmMXXJUIfaEKYulJwMBgIQgAAEIAABCLSAAKauBVAxdcmgdsCGMHUdIDJDhAAEIAABCEAAAk0RwNQ1ha+RLzNT1wgtYksCmDpyAQIQgAAEIAABCECgdwKYumQZgqlLhjrUhjB1oeRkMBCAAAQgAAEItI3AvKki86a0bfOrbXjsFJGxJ/n1BVPnx7JOS5i6ZKhDbQhTF0pOBgMBCEAAAhCAQNsIBDY+vNIgXVZh6tKxjrQlTF0kNRkLBCAAAQhAAALtI4CpS8f+syvdtvXw+0a4teXREKbOg2LntYGp6zzNGTEEIAABCEAAAq0ggKlrBdXu28TUpWPNlrIggKnLQiY6CQEIQAACEIBA5Qlg6tJJhKlLx5otZUEAU5eFTHQSAhCAAAQgAIHKE8DUpZMIU5eONVvKggCmLguZ6CQEIAABCEAAApUngKlLJxGmLh1rtpQFAUxdFjLRSQhAAAIQgAAEKk8AU5dOIkxdOtZsKQsCmLosZKKTEIAABCAAAQhUngCmLp1EmLp0rNlSFgQwdVnIRCchAAEIQAACEKg8AUxdOokwdelYs6UsCGDqspCJTkIAAhCAAAQgUHkCmLp0EmHq0rFmS1kQwNRlIROdhAAEIAABCECg8gQwdekkwtSlY82WsiCAqctCJjoJAQhAAAIQgEDlCWDq0kmEqUvHmi1lQQBTl4VMdBICEIAABCAAgcoTwNSlkwhTl441W8qCAKYuC5noJAQgAAEIQAAClSeAqUsnEaYuHWu2lAUBTF0WMtFJCEAAAhCAAAQqTwBTl04iTF061mwpCwKYuixkopMQgAAEIAABCFSeAKYunUSYunSs2VIWBDB1WchEJyEAAQhAAAIQqDwBTF06iTB16VizpSwIYOqykIlOQgACEIAABCBQeQKYunQSYerSsWZLWRDA1GUhE52EAAQgAAEIQKDyBDB16STC1KVjzZayIICpy0ImOgkBCEAAAhCAQOUJYOrSSYSpS8eaLWVBAFOXhUx0EgIQgAAEIACByhPA1KWTCFOXjjVbyoIApi4LmegkBCAAAQhAAAKVJ4CpSycRpi4da7aUBQFMXRYy0UkIQAACEIAABCpPAFOXTiJMXTrWbCkLApi6LGSikxCAAAQgAAEIVJ4Api6dRJi6dKzZUhYEMHVZyEQnIQABCEAAAhCoPAFMXTqJMHXpWLOlLAhg6rKQiU5CAAIQgAAEIFB5Api6dBJh6tKxZktZEMDUZSETnYQABCAAAQhAoPIEMHXpJMLUpWPNlrIggKnLQiY6CQEIQAACEIBA5Qlg6tJJhKlLx5otZUEAU5eFTHQSAhCAAAQgEITAvKki86ZUYzBjp4iMPcmvL5g6P5b1WsLU1SPE7zuMAKauwwRnuBCAAAQgAIG2EsD4pMPvaHwksG4Pv29EOk0MW9rq5oWGKEIgsDoBTB0ZAQEIQAACEIBAOgKBzUFk4xN5bJi6dLs/W2odAUxd69jSMgQgAAEIQAACXQlg6tLlBDN1JtaYOhMmgipOAFNXcYHoHgQgAAEIQCAUAUxdOjkxdSbWmDoTJoIqTgBTV3GB6B4EIAABCEAgFAFMXTo5MXUm1pg6EyaCKk4AU1dxgegeBCAAAQhAIBQBTF06OTF1JtaYOhMmgipOAFNXcYHoHgQgAAEIQCAUAUxdOjkxdSbWmDoTJoIqTgBTV3GB6B4EIAABCEAgFAFMXTo5MXUm1pg6EyaCKk4AU1dxgegeBCAAAQhAIBQBTF06OTF1JtaYOhMmgipOAFNXcYHoHgQgAAEIdCCBeVNF5k2pxsDHThEZe5JfXzB1fizrtYSpq0eo+D2mzoSJoIoTwNRVXCC6BwEIQAACHUgA45NOdIyPiXVk4xN5bCZxCQpBAFMXQkYGAQEIQAACoQhg6tLJiakzsY5sfCKPzSQuQSEIYOpCyMggIAABCEAgFAFMXTo5MXUm1pGNT+SxmcQlKAQBTF0IGRkEBCAAAQiEIoCpSycnps7EOrLxiTw2k7gEhSCAqQshI4OAAAQgAIFQBDB16eTE1JlYRzY+kcdmEpegEAQwdSFkZBAQgAAEIBCKAKYunZyYOhPryMYn8thM4hIUggCmLoSMDAICEIAABEIRwNSlkxNTZ2Id2fhEHptJXIJCEMDUhZCRQUAAAhCAQCgCmLp0cmLqTKwjG5/IYzOJS1AIApi6EDIyCAhAAAIQCEUAU5dOTkydiXVk4xN5bCZxCQpBAFMXQkYGAQEIQKADCcybKjJvSjUGPnaKyNiT/PqCqfNjWa8lTF09QsXvIxufyGMziUtQCAKYuhAyMggIQAACHUgA45NOdIyPjXXgnIxsfCKPzZa4REUggKmLoCJjgAAEINCJBAIX0MLY0mU0htXEOrLxiTw2k7gEhSCAqQshI4OAAAQg0IEEMD7pRMf42FgHzsnIxify2GyJS1QEApi6CCoyBghAAAKdSCBwAc1MXcKExrCaYEc2PpHHZhKXoBAEMHUhZGQQEIAABDqQAKYunegYHxvrwDkZ2fhEHpstcYmKQABTF0FFxgABCECgEwkELqCZqUuY0BhWE+zIxify2EziEhSCAKYuhIwMAgIQgEAPBHjsf7rUwBzYWGPGbZw8ohxzMrLxiTw2jzSijTwIYOry0IleQgACEOgbAQrovnHry7ccC2hm6voiQB+/g24mcJGNT+SxmcQlKAQBTF0IGRkEBCAAgR4IYOrSpQbmwMaanLRx8ohyzMnIxify2DzSiDbyIJDU1C1evFhOPvlkWbBgQY90Ro4cKSeccIIMGzYsD4L0EgIQgECVCVBAp1PHsYBmpi6dbIJuJtiRjU/ksZnEJSgEgaSmbuXKlfLCCy/I66+/LldccYUMHDhQ9t57b+nfv3/xs2uvvVZWrFghEydOLH7GBwIQgAAEmiSAqWsSYANfxxzYYJGTNk4eUY45Gdn4RB6bRxrRRh4Ekpq6EsmiRYvk1FNPlWOOOUZGjBixitTChQvltNNOk2OPPVaGDx+eB0F6CQEIQKDKBCig06njWEAzU5dONmbqbKwjG5/IY7OpS1QEAm0xdS+++KJMmTJFJk+eLGPGjFnF8Z577pHzzjuv+N3QoUMj8GUMEIAABNpLAFOXjj+mzsaanLRx8ohyzMnIxify2DzSiDbyINAWU6dobr31VjnllFNkiy22kK233lqeeOIJue++++S4446T9773vXnQo5cQgAAEqk6AAjqdQo4FNDN16WRjps7GOrLxiTw2m7pERSDQNlOn8JYuXSoPPfRQ8ffaa68t22yzTfE3HwhAAAIQcCKAqXMCaWgGU2eAJIJhtWFyiXLMycjGJ/LYXPKIRrIg0FZT99prr8mzzz4rTz/9tLzjHe8QfZCKPjylX79+WcCjkxCAAAQqTwBTl04ixwIa45NONmbqbKwjG5/IY7OpS1QEAm0zdXfccYd897vfLZ5yqbNzuhTz0ksvlQ022ED2228/jF2E7GIMEIBA+wlg6tJpgKmzsSYnbZw8ohxzMrLxiTw2jzSijTwItMXU6XLLb3/723LAAQfIpptuWjwJU594uXz5cjnzzDOLf/OglDwSiF5CAAIVJ0ABnU4gxwKambp0sjFTZ2Md2fhEHptNXaIiEGiLqXv++eeLmTk1bzpTV2vqTj/9dDn++ON5pUGE7GIMEMiFwLypIvOmVKO3Y6eIjD3Jry+YOj+W9VrC1NUj9I/fk5M2Th5RjjkZ2fhEHptHGtFGHgTaYur0BeNnn3128YCUj33sY8W/P//5z8sll1xS3FN35JFHyoABA/IgSC8hAIH8CVBkptPQscjEHKSTjdksI+vAx5LIxify2IyZS1gAAm0xdcpt2bJlMmPGDLniiitkyZIlstZaa8m+++4rhx56KE/ADJBYDAECWREIXIhhfBJmIobVBjvw/hbZHDA2W3p7RG1180KPZmijwwi0xdTpUy5feuklGTJkyGoPRNF76h599FHZaqutZI011ugwKRguBCDQNgKBi0xMXcKswtTZYAfe3zA+thTwiPI0PpF182BNG3kQaIup03vqyvvo1ltvvVWk5s+fL2eccYaceOKJUvvzPFDSSwhAIFsCgYtMTF3CrMTU2WAH3t8imwPGZktvjyhPw+rRH9rIg0BSU6dm7phjjpHHHnusWzo6O/fJT35SDjvsMO6pyyN/6CUEYhAIXGRi6hKmKKbOBjvw/obxsaWAR5Sn8Ymsmwdr2siDQFJTVyLpaaYuD2T0EgIQCEcgcJGJqUuYrZg6G+zA+1tkc8DYbOntEeVpWD36Qxt5EGiLqevpnro8kNFLCEAgHIHARSamLmG2YupssAPvbxgfWwp4RHkan8i6ebCmjTwItMXU1b6nbsSIEXmQopcQgEBcAoGLTExdwrTF1NlgB97fIpsDxmZLb48oT8Pq0R/ayINAW0ydztT98pe/LO6b+9CHPrQaKX0Z+brrrrvaUzHzQEkvIQCBbAkELjIxdQmzElNngx14f8P42FLAI8rT+ETWzYM1beRBoC2mrrcHpowaNUpOO+00nn6ZR/7QSwjEIBC4yMTUJUxRTJ0NduD9LbI5YGy29PaI8jSsHv2hjTwItMXU5YGGXkIAAh1DIHCRialLmMWYOhvswPsbxseWAh5RnsYnsm4erGkjDwJtM3W6BPMvf/mLzJkzR+655x5529veJuPGjZOtt96apZd55A69hEAcAoGLTExdwjTF1NlgB97fIpsDxmZLb48oT8Pq0R/ayINA20zd7NmzZcaMGXLQQQfJhhtuKE8++aRceeWVMmHCBNlnn33yoEcvIQCBGAQCF5mYT7E3ugAAIABJREFUuoQpiqmzwQ68v2F8bCngEeVpfCLr5sGaNvIg0BZT9+KLL8rJJ58sRx55pOg9dOVHX0p+1llnyQknnCBDhw7NgyC9hAAE8icQuMjE1CVMT0ydDXbg/S2yOWBstvT2iPI0rB79oY08CLTF1C1atEhOPfVUOeaYY6T2lQYLFiyQ008/XY4//ngZPnx4HgTpJQQgkD+BwEUmpi5hemLqbLAD728YH1sKeER5Gp/Iunmwpo08CLTF1K1YsULOPvtsWbp0qUyePLkwcIsXL5Zzzz1X1l57bTniiCOK1x3wgQAEIJCEQOAiE1OXJIP+sRFMnQ124P0tsjlgbLb09ojyNKwe/aGNPAi0xdQpmmXLlhX31M2aNav491prrSX777+/TJo0qfg3HwhAAALJCAQuMjF1ybIIU2dFHXh/w/hYk6D5OE/jE1m35knTQi4E2mbqcgFEPyEAgQ4gELjIxNQlzF9m6mywA+9vkc0BY7Olt0eUp2H16A9t5EGgbaZO76ubOXOmXHvttbJkyRJZZ511ZO+995aJEydyP10euUMvIRCHQOAiE1OXME0xdTbYgfc3jI8tBTyiPI1PZN08WNNGHgTaYuqWL18up5xyigwaNEgOPvhgWW+99eT555+X6dOnyyuvvCLHHXecDBw4MA+C9BICnUJg3lSReVOqMdqxU0TGnuTXl8BFJqbOL03qtoSpq4uoCAi8v0U2B4zNlt4eUZ6G1aM/tJEHgbaYOjVwauqOPfbY1Z5+uXDhwuKpmGrq1OjxgQAEKkQgcCEWuchkbAn3IUydCTbmwITJJcjTHKCbiySmRjx1M22QoBAE2mLqdKbuzDPPlI9+9KOy1VZbrQKp76m7/PLL5XOf+xwzdSHSi0GEIoCpSycn5sDGmpy0cfKIcsxJzIGHILY2PM0ButmYe0R56ubRH9rIg0BbTJ2+ymDatGlyww03yLBhw1aReu6552Tw4MHFn5EjRxYvIa/9fR5I6SUEghKggE4nrGMBzUxdOtl4pYGNNebAxskjytMcoJuHIrY2PHWzbZGoCATaYup0pu6ee+4pXmXQ00dfazBmzBhm7CJkGWOIQQBTl05HTJ2NNTlp4+QR5ZiTmAMPQWxteJoDdLMx94jy1M2jP7SRB4G2mLpaNDprV76nTl88zgcCEKgoAQrodMI4FtDM1KWTjZk6G2vMgY2TR5SnOUA3D0VsbXjqZtsiUREItM3UPfroo8XDUh5++OFiieXixYuL++v0ISlvectb3Nk+/vjjctFFF8kzzzxTvD5hn332kXe9613Sr18/uffee4uXoOurFUaNGrXqtQorV66UuXPnypw5c0RnF0ePHi3jx48vlofygUDHEcDUpZMcU2djTU7aOHlEOeYk5sBDEFsbnuYA3WzMPaI8dfPoD23kQaAtpk5n50466SR5z3veI/vtt5+sscYa8tprrxUPSfnDH/4gU6dOFc9Zu5dfflnOPfdc2XnnnWWnnXYSNZSXXHKJHHroocV2zjvvPNljjz2K5Z5q4BYsWFAYO/37wgsvlAMOOEA22mgjufjii4t36I0bNy4PdeklBDwJUEB70uy9LccCmpm6dLIxU2djjTmwcfKI8jQH6OahiK0NT91sWyQqAoG2mDp9pYG+ukBfaVD76oKeft4saG33j3/8o3zgAx8oZtn0XXhq1vbcc0959dVX5frrry8Mnr43T2f0dNZu8uTJ8sADD8j9998vkyZNWjWjpzN3+jveo9esKnw/OwKYunSSYepsrMlJGyePKMecxBx4CGJrw9McoJuNuUeUp24e/aGNPAi0xdStWLFCzj//fNlxxx2LJZDlRx+ecvvttxcvJB8wYEDLCD755JNy2WWXFduZP3++3HTTTXL44YcXpk6Xgc6cObOYqbvttttWzdppZ/SVC2oADzrooCKWDwQ6igAFdDq5HQtoZurSycZMnY015sDGySPK0xygm4citjY8dbNtkagIBNpi6tQ46RLLu+++W15//fVuOeq9baeddpr7S8h1KeYFF1xQGMp3v/vdRR8wdRFSmTG0nACmruWIV20AU2djTU7aOHlEOeYk5sBDEFsbnuYA3WzMPaI8dfPoD23kQaAtpk4fQPLCCy/0aOgUXf/+/WXdddctlj16fXSGUJdW6tLJfffdt5gN9DR1OgP41FNPeXWXdiBQKQJj5+1Uqf7MG3u7W38YmxvKug2hW11ERcDwL+1lC0wUteiM69y2xNjcUNZtCN3qIgq9v2288cayySab2CAQlT2Btpi6dlBTI/nrX/9a9AXn+++//6rlnfr0Te6pa4cibDM7AsyKpJPMcVaE5ZfpZPNcfsmsSDrdPGdF0A3dPAh45qRHf2gjDwJtMXX64JJjjjmmuEet66cVyy7V0N1www3y0EMPySGHHLLaKwl0xnDatGmy++67yw477PCGp19Onz5dJkyYIJtvvjlPv8wjp+llqwhg6lpF9o3tYupsrAPnJObAlgIeUZ4FNLp5KGJrA91snIjqHAJtMXXd4VXjpa8T0CWM+iRKz2WXeg/fmWeeKYsWLVpt09tvv33xQJQHH3ywMGxq8Lq+p04fljJ79mzeU9c5+wQj7YlA4AKa2ayEaY9hNcHGHJgwuQRhDmwYyUkbJ48oz5z06A9t5EGgMqZOcekM3ve//3358pe/XLwPjg8EsiMwb6rIvCnV6PbYKSJjT/LrC6bOj2W9ljA+9Qj94/eBc5IC2pYCHlGeBTS6eShiawPdbJyI6hwClTF1+r64m2++WS699FL55je/KUOHDu0cFRhpHAKBi8zIBTRjS7gLYlhNsDEHJkwuQZgDG0Zy0sbJI8ozJz36Qxt5EGiLqevpnrpNN91UjjrqqOJ1A3wgkCUBTF062TAHNtbkpI2TR5RjTlJAewhia8OzgEY3G3OPKHTzoEgbkQi0xdRFAshYILAaAQrodAnhWEAzU5dONs8nREbWDXOQLicxBzbW5KSNk0eUZ0569Ic28iCQ3NQtW7ZMZsyYIZtttpnsvffe8tprr8lFF11UvFZgzJgx8pnPfIb76fLIHXrZHQFMXbq8wNTZWJOTNk4eUY45SQHtIYitDc8CGt1szD2i0M2DIm1EIpDU1OkTLs8991x59tln5fDDD5cNN9xQrr322uL9cUcccUTx9MulS5fK0Ucfveo9cpFgM5YOIEABnU5kxwI68owPY0uXkp6zkJiDdLphDmysyUkbJ48oz5z06A9t5EEgqal78cUX5dRTT5UvfOELMnLkyMLAfetb35JJkybJtttuKwsWLJDTTz9djj/+eGbr8sgfetmVAKYuXU5g6mysyUkbJ48ox5ykgPYQxNaGZwGNbjbmHlHo5kGRNiIRSGrq9AEpp5xyihx77LEyYsQIeeCBB+SCCy6QE088UdZZZx1ZuHBhYfqOO+44WW+99SJxZiydQoACOp3SjgU0s1npZPOczYqsG+YgXU5iDmysyUkbJ48oz5z06A9t5EEgqanT1xZ873vfk+2220522203Oeuss2TrrbeWT3ziEwWt3//+93LjjTcWpm/NNdfMgyC9hEAtAUxdunzA1NlYk5M2Th5RjjlJAe0hiK0NzwIa3WzMPaLQzYMibUQikNTUKbhHH320WHI5f/784kEpn//852XttdeWadOmFffWfeMb3yiMHh8IZEmAAjqdbI4FdOQZH8aWLiU9ZyExB+l0wxzYWJOTNk4eUZ456dEf2siDQHJT1xOWxx9/XNZff/3C4PGBQLYEMHXppMPU2ViTkzZOHlGOOUkB7SGIrQ3PAhrdbMw9otDNgyJtRCJQGVMXCSpj6WACFNDpxHcsoJnNSicbs1k21pgDGyePKMyBjSI5aePkEeWZkx79oY08CGDq8tCJXuZCAFOXTilMnY114JykyLSlgEeUZ5GJbh6K2NpANxunyDlpI0BUBAKYuggqMobqEAhcQDOblTDNMKwm2JELMcZmSgGXIIyPDSM5aePkEeWZkx79oY08CLTN1C1fvlzuueceefvb316Quvrqq2XQoEHywQ9+kPvq8sgdetkdAUxdurzA+NhYB85JikxbCnhEeRaZ6OahiK0NdLNxipyTNgJERSDQFlO3YsUKOfvss+WZZ56Ro446qnhXnT4Nc8iQIcUf/dmAAQMi8GUMnUYgcAHNTF3CZMawmmBHLsQYmykFXIIwPjaM5KSNk0eUZ0569Ic28iDQFlO3aNEi+c53viNHH3108T46fSH5McccI2ussQYvH88jb+hlTwQwdelyA+NjYx04JykybSngEeVZZKKbhyK2NtDNxilyTtoIEBWBQFtM3Ysvvignn3yyHHnkkfLcc88VSy/1heMLFy6UH/7wh3LcccfJ0KFDI/BlDJ1GIHABzUxdwmTGsJpgRy7EGJspBVyCMD42jOSkjZNHlGdOevSHNvIg0BZTp2hmz55dLMHs37+/nHDCCTJ69GiZOnWqbL/99nLggQdKv3798iBILyFQSwBTly4fMD4m1hRiJkwuQZ6FGLq5SGJqBN1MmISctHHyiPLMSY/+0EYeBNpm6hTP0qVLC0r6wnF9cMrf/vY32XLLLTF0eeQOveyOAKYuXV5g6kysKcRMmFyCPAsxdHORxNQIupkwYepsmFyiPHPSpUM0kgWBtpq60tgtW7ZsFSyduVt33XUxdlmkD518AwFMXbqkwNSZWGMOTJhcgjwLMXRzkcTUCLqZMGHqbJhcojxz0qVDNJIFgbaYupUrV8o111wjZ511lixZsmQ1UKNGjZLTTjtN1ltvvSwA0kkIrEYAU5cuITB1JtaYAxMmlyDPQgzdXCQxNYJuJkyYOhsmlyjPnHTpEI1kQaAtpk4flDJlyhSZPHmyjBkzJgtQdBICJgKYOhMmlyBMnQkj5sCEySXIsxBDNxdJTI2gmwkTps6GySXKMyddOkQjWRBom6nT2bgvfvGLMmLEiCxA0UkImAhg6kyYXIIwdSaMmAMTJpcgz0IM3VwkMTWCbiZMmDobJpcoz5x06RCNZEGgLaZOl19eccUV8sILL8hHPvKR4v105Yd76rLIGzrZEwFMXbrcwNSZWGMOTJhcgjwLMXRzkcTUCLqZMGHqbJhcojxz0qVDNJIFgbaZuiuvvFJ+/OMfF/fODRw4cBWskSNHFq84GDZsWBYA6SQEViOAqUuXEJg6E2vMgQmTS5BnIYZuLpKYGkE3EyZMnQ2TS5RnTrp0iEayINAWU7do0aLinrovfOELss0222QBik5CwEQAU2fC5BKEqTNhxByYMLkEeRZi6OYiiakRdDNhwtTZMLlEeeakS4doJAsCbTF1+qAU7qnLIj/oZKMEMHWNEut7PKbOxA5zYMLkEuRZiKGbiySmRtDNhAlTZ8PkEuWZky4dopEsCLTF1Ok9dXPmzJGHHnpIdtxxx9VArbXWWsUTMWuXZGZBkk5CQAlg6tLlAabOxBpzYMLkEuRZiKGbiySmRtDNhAlTZ8PkEuWZky4dopEsCLTF1C1evFhOPvlkWbBgwRsgcU9dFnlDJ3sigKlLlxuYOhNrzIEJk0uQZyGGbi6SmBpBNxMmTJ0Nk0uUZ066dIhGsiDQFlOXBRk6CYG+EMDU9YVa376DqTNxwxyYMLkEeRZi6OYiiakRdDNhwtTZMLlEeeakS4doJAsCbTN1el/dr371K3nmmWdWgVq6dKk8++yz8tWvflWGDx+eBUA6CYHVCGDq0iUEps7EGnNgwuQS5FmIoZuLJKZG0M2ECVNnw+QS5ZmTLh2ikSwItMXUvfrqq/K9731PVqxYITvttJNcdtllMn78eLnjjjtEl19OmjRptXfXZUGSTkJACWDq0uUBps7EGnNgwuQS5FmIoZuLJKZG0M2ECVNnw+QS5ZmTLh2ikSwItMXUPf/883LKKafIscceK/qy8VNPPbX49/Lly+Wcc86Ro446StZee+0sANJJCDBT16YcwNSZwGMOTJhcgjwLMXRzkcTUCLqZMGHqbJhcojxz0qVDNJIFgbaYOl1m+e1vf1sOPPBAefOb3yzf+c535LDDDpMhQ4bI6aefLscffzzLL7NIHzr5BgLM1KVLCkdTRwGdTjbPYgXd0M2DADlpo8j+ZuPkEeWZkx79oY08CLTF1CmaW2+9VX70ox/J17/+dbnrrrtk+vTpoq86+PCHPyxHHHGEDBgwIA+C9BICtQQwdenyAVNnYk0hZsLkEuRZiKGbiySmRtDNhImZOhsmlyjPnHTpEI1kQaBtpk7pLFu2rDBv+uepp56Sl19+Wbbcckvp169fFvDoJASYqWtjDmDqTPAxByZMLkGehRi6uUhiagTdTJgwdTZMLlGeOenSIRrJgkDbTJ3OyumDUW688cbiiZdf+cpX5MEHH5StttpKRowYkQU8OgkBTF0bcwBTZ4KPOTBhcgnyLMTQzUUSUyPoZsKEqbNhconyzEmXDtFIFgTaYurU0J177rly7733yp577ilz5syRr33ta/J///d/8vvf/16OPvpoWXPNNbMASCchsBoBll+mSwhMnYk15sCEySXIsxBDNxdJTI2gmwkTps6GySXKMyddOkQjWRBoi6lbtGhR8XAUNW8DBw5c9fRLJVY+CXO99dbLAiCdhACmrk05gKkzgcccmDC5BHkWYujmIompEXQzYcLU2TC5RHnmpEuHaCQLAm0xdfri8W984xvFA1E22GCDVUZO76ubMWOGnHjiibLOOutkAZBOQgBT16YcwNSZwGMOTJhcgjwLMXRzkcTUCLqZMGHqbJhcojxz0qVDNJIFgbaYOiWjT78844wzipeP6zLMXXbZRX7zm98URm/33XfPAh6dhMAbCLD8Ml1SYOpMrDEHJkwuQZ6FGLq5SGJqBN1MmDB1NkwuUZ456dIhGsmCQNtMndJ5+umn5YYbbpDnnnuueEfdhz70Idl00015+mUWqdNkJ+dNFZk3pclGnL4+dorI2JN8GsPU+XC0tIKps1CiEDNR8gnyLMQwdT6aWFpBNwsl4Vhiw+QS5ZmTLh2ikSwIJDV1ixcvlrPPPruYjRs2bFgWgOhkiwhENT9Rx6VpEHhsFNAt2s+7adazWEE3dPMgQE7aKLK/2Th5RHnmpEd/aCMPAklN3fPPP8+DUPLIi9b3MqpBiDouTF3r94maLXie0CnE0kmHbjbW5KSNk0cUOWmjGDknbQSIikAguanTp14eeeSRPc7U9e/fX9Zdd12WYEbIrt7GENX8RB0Xpi7pHkkhZsMduRBjbLYc8Ihif7NRJCdtnDyiPHPSoz+0kQeB5KbumGOOkccee6xHOqNGjZLTTjtNeKVBHgnU515GNT9Rx4Wp63Oq9+WLnid0CrG+KNC376CbjRs5aePkEUVO2ihGzkkbAaIiEEhu6ngPXYS0cRhDVPMTdVyYOoektzdBIWZjFbkQY2y2HPCIYn+zUSQnbZw8ojxz0qM/tJEHAUxdHjrF62VU8xN1XJi6pPug5wmdQiyddOhmY01O2jh5RJGTNoqRc9JGgKgIBJKaOp5+GSFlnMYQ1fxEHRemzinxbc1QiNk4RS7EGJstBzyi2N9sFMlJGyePKM+c9OgPbeRBIKmpywMJvUxCIKr5iTouTF2S3aLciOcJnUIsnXToZmNNTto4eUSRkzaKkXPSRoCoCAQwdRFUzHEMUc1P1HFh6pLuZRRiNtyRCzHGZssBjyj2NxtFctLGySPKMyc9+kMbeRDA1OWhU7xeRjU/UceFqUu6D3qe0CnE0kmHbjbW5KSNk0cUOWmjGDknbQSIikAAUxdBxRzHENX8RB2XiEQ+6TG2dAcRikwba3LSxskjipy0USQnbZw8ojxz0qM/tJEHAUxdHjrF62VU8xN1XJi6pPug5wmdQiyddOhmY01O2jh5RJGTNoqRc9JGgKgIBDB1EVTMcQxRzU/UcWHqku5lFGI23JELMcZmywGPKPY3G0Vy0sbJI8ozJz36Qxt5EMDU5aFTvF5GNT9Rx4WpS7oPep7QKcTSSYduNtbkpI2TRxQ5aaMYOSdtBIiKQABTF0HFHMcQ1fxEHRemLuleRiFmwx25EGNsthzwiGJ/s1EkJ22cPKI8c9KjP7SRBwFMXR46xetlVPMTdVyYuqT7oOcJnUIsnXToZmNNTto4eUSRkzaKkXPSRoCoCAQwdRFUzHEMUc1P1HFh6pLuZRRiNtyRCzHGZssBjyj2NxtFctLGySPKMyc9+kMbeRDA1OWhU7xeRjU/UceFqUu6D3qe0CnE0kmHbjbW5KSNk0cUOWmjGDknbQSIikAAUxdBxRzHENX8RB0Xpi7pXkYhZsMduRBjbLYc8Ihif7NRJCdtnDyiPHPSoz+0kQcBTF0eOsXrZVTzE3VcmLqk+6DnCZ1CLJ106GZjTU7aOHlEkZM2ipFz0kaAqAgEMHURVMxxDFHNT9RxYeqS7mUUYjbckQsxxmbLAY8o9jcbRXLSxskjyjMnPfpDG3kQwNTloVO8XkY1P1HHhalLug96ntApxNJJh2421uSkjZNHFDlpoxg5J20EiIpAAFMXQcUcxxDV/EQdF6Yu6V5GIWbDHbkQY2y2HPCIYn+zUSQnbZw8ojxz0qM/tJEHAUxdHjrF62VU8xN1XJi6pPug5wmdQiyddOhmY01O2jh5RJGTNoqRc9JGgKgIBDB1EVTMcQxRzU/UcWHqku5lFGI23JELMcZmywGPKPY3G0Vy0sbJI8ozJz36Qxt5EMDU5aFTvF4GNT+c9NKlqudJD93QzYMAOWmjyP5m4+QRRU7aKEbOSRsBoiIQwNRFUDHHMWDqkqjGCd2GOfIJnbHZcsAjiv3NRpGctHHyiCInbRQj56SNAFERCGDqIqiY4xgwdUlU44Ruwxz5hM7YbDngEcX+ZqNITto4eUSRkzaKkXPSRoCoCAQwdRFUzHEMmLokqnFCt2GOfEJnbLYc8Ihif7NRJCdtnDyiyEkbxcg5aSNAVAQCmLoIKuY4BkxdEtU4odswRz6hMzZbDnhEsb/ZKJKTNk4eUeSkjWLknLQRICoCAUxdBBVzHAOmLolqnNBtmCOf0BmbLQc8otjfbBTJSRsnjyhy0kYxck7aCBAVgQCmLoKKOY4BU5dENU7oNsyRT+iMzZYDHlHsbzaK5KSNk0cUOWmjGDknbQSIikAAUxdBxRzHgKlLohondBvmyCd0xmbLAY8o9jcbRXLSxskjipy0UYyckzYCREUggKmLoGKOY8DUJVGNE7oNc+QTOmOz5YBHFPubjSI5aePkEUVO2ihGzkkbAaIiEMDURVAxxzFg6pKoxgndhjnyCZ2x2XLAI4r9zUaRnLRx8ogiJ20UI+ekjQBREQhg6iKomOMYMHVJVOOEbsMc+YTO2Gw54BHF/majSE7aOHlEkZM2ipFz0kaAqAgEMHURVMxxDJi6JKpxQrdhjnxCZ2y2HPCIYn+zUSQnbZw8oshJG8XIOWkjQFQEApi6CCrmOAZMXRLVOKHbMEc+oTM2Ww54RLG/2SiSkzZOHlHkpI1i5Jy0ESAqAgFMXQQVcxwDpi6JapzQbZgjn9AZmy0HPKLY32wUyUkbJ48octJGMXJO2ggQFYEApi6CijmOAVOXRDVO6DbMkU/ojM2WAx5R7G82iuSkjZNHFDlpoxg5J20EiIpAAFMXQcUMxxD1ABp1XJpijC3djkYhZmNNTto4eUSRkzaK5KSNk0cUOelBkTYiEcDURVIzo7FEPfFFHRemLu3ORbFi483+ZuPkEUVO2iiSkzZOHlHkpAdF2ohEAFMXSc2MxhL1xBd1XJi6tDsXxYqNN/ubjZNHFDlpo0hO2jh5RJGTHhRpIxIBTF0kNTMaS9QTX9RxYerS7lwUKzbe7G82Th5R5KSNIjlp4+QRRU56UKSNSAQwdZHUzGgsUU98UceFqUu7c1Gs2Hizv9k4eUSRkzaK5KSNk0cUOelBkTYiEcDURVIzo7FEPfFFHRemLu3ORbFi483+ZuPkEUVO2iiSkzZOHlHkpAdF2ohEAFMXSc2MxhL1xBd1XJi6tDsXxYqNN/ubjZNHFDlpo0hO2jh5RJGTHhRpIxIBTF0kNTMaS9QTX9RxYerS7lwUKzbe7G82Th5R5KSNIjlp4+QR5ZmTO/3rPI8uubVx+0/GurVFQ51DAFPXOVpXaqRRT3xRx4WpS7v7eBYr5GQ67dDNxpqctHHyiCInbRQxdTZORFWbAKau2vqE7V3Uk3rUcWHq0u6KFGI23uxvNk4eUeSkjSI5aePkEeWZk5g6D0Voo90EMHXtVqBDtx/1xBd1XJi6tDuqZ7FCTqbTDt1srMlJGyePKHLSRhFTZ+NEVLUJYOqqrU/Y3kU9qUcdF6Yu7a5IIWbjzf5m4+QRRU7aKJKTNk4eUZ45ianzUIQ22k0AU9duBTp0+1FPfFHHhalLu6N6FivkZDrt0M3Gmpy0cfKIIidtFDF1Nk5EVZsApq7a+oTtXdSTetRxYerS7ooUYjbe7G82Th5R5KSNIjlp4+QR5ZmTmDoPRWij3QQwde1WoEO3H/XEF3VcmLq0O6pnsUJOptMO3WysyUkbJ48octJGEVNn40RUtQlg6qqtT9jeRT2pRx0Xpi7trkghZuPN/mbj5BFFTtookpM2Th5RnjmJqfNQhDbaTQBT124FOnT7UU98UceFqUu7o3oWK+RkOu3QzcaanLRx8ogiJ20UMXU2TkRVm0DHmLpXX31V7rvvPrnllltk+PDhcsABB6xS5t5775VZs2bJkiVLZNSoUTJx4sQiZuXKlTJ37lyZM2eOLF++XEaPHi3jx4+XwYMHV1vVDHoX9aQedVyYurQ7FYWYjTf7m42TRxQ5aaNITto4eUR55iSmzkMR2mg3gY4xdZdccom8/vrrsmLFiuJvNW76eeGFF+S8886TPfbYQ8aMGVMYuAULFhS/178vvPDCwgButNFGcvHFFxdmb9y4ce3WLfvtRz3xRR0Xpi7tLudZrJCT6bRDNxtrctLGySNjZi7cAAAgAElEQVSKnLRRxNTZOBFVbQIdY+pKGa6//vpVpq0oVB9+WPRnhx56qAwaNEgef/zxYtZu8uTJ8sADD8j9998vkyZNkn79+onO6OnMnf5u4MCB1Va24r2LelKPOi5MXdodikLMxpv9zcbJI4qctFEkJ22cPKI8cxJT56EIbbSbQMeburvvvltuuukmOfzwwwtTt3jxYpk5c2YxU3fbbbetZgAfe+yxwgAedNBBRSyfvhOIeuKLOi5MXd9zvS/f9CxWyMm+KNC376CbjRs5aePkEUVO2ihi6myciKo2AUwdpq4tGRr1pB51XJi6tLsJhZiNN/ubjZNHFDlpo0hO2jh5RHnmJKbOQxHaaDcBTJ2jqXvyySflqaeearemWWx/+Jf2qlQ/F51xnUt/oo5L4TA2lxQxNeKVj+hmwu0WhG42lBxLbJw8oshJG8V//aktLlXUTz7rs6WNN95YNtlkE5/GaKXyBDre1HFPXXtyNOrVzKjjYqYu7X7ieQWanEynHbrZWJOTNk4eUeSkjSIzdTZORFWbQMebOn365bRp02T33XeXHXbY4Q1Pv5w+fbpMmDBBNt98c55+6ZjLUU/qUceFqXNMfkNTFGIGSPqgq/eNsAUmikI3G2h0s3HyiCInbRQxdTZORFWbQMebOpXnwQcfLAybGryu76nTh6XMnj2b99Q553HUk3rUcWHqnHeAOs1RiNl4s7/ZOHlEkZM2iuSkjZNHlGdOYuo8FKGNdhPoOFPXbuANbX/eVJF5Uxr6SsuCx04RGXuSW/NRT3xRx4Wpc0t9U0OexQo5aULuEoRuNozkpI2TRxQ5aaOIqbNxIqraBDB1Vdbnp/2q1bvPrnTrT9STetRxYercUt/UEIWYCRPLL22YXKLISRtGzgE2Th5RnjmJqfNQhDbaTQBT124Fets+pi6ZOl4nB07oySQTL80wrOk00y2hm403xxIbJ48octJGMXJOYupsOUBUtQlg6qqsD6YumTpeJ/XIJz3GliwdMT5G1OSkEZRDmNcxkosoDmI00AS62WBh6myciKo2AUxdlfXB1CVTx+vER5GZTDKMjxE1OWkE5RDmdRzB+DiI0UAT6GaDFflYgqmz5QBR1SaAqauyPpi6ZOp4ndQjn/QYW7J0xLAaUZOTRlAOYV7HSAyrgxgNNIFuNliYOhsnoqpNAFNXZX0wdcnU8TrxUWQmkwzjY0RNThpBOYR5HUcwPg5iNNAEutlgRT6WYOpsOUBUtQlg6qqsD6YumTpeJ/XIJz3GliwdMaxG1OSkEZRDmNcxEsPqIEYDTaCbDRamzsaJqGoTwNRVWR9MXTJ1vE58FJnJJMP4GFGTk0ZQDmFexxGMj4MYDTSBbjZYkY8lmDpbDhBVbQKYuirrg6lLpo7XST3ySY+xJUtHDKsRNTlpBOUQ5nWMxLA6iNFAE+hmg4Wps3EiqtoEMHVV1gdTl0wdrxMfRWYyyTA+RtTkpBGUQ5jXcQTj4yBGA02gmw1W5GMJps6WA0RVmwCmrsr6YOqSqeN1Uo980mNsydIRw2pETU4aQTmEeR0jMawOYjTQBLrZYGHqbJyIqjYBTF2V9cHUJVPH68RHkZlMMoyPETU5aQTlEOZ1HMH4OIjRQBPoZoMV+ViCqbPlAFHVJoCpq7I+mLpk6nid1COf9BhbsnTEsBpRk5NGUA5hXsdIDKuDGA00gW42WJg6Gyeiqk0AU1dlfTB1ydTxOvFRZCaTDONjRE1OGkE5hHkdRzA+DmI00AS62WBFPpZg6mw5QFS1CWDqqqwPpi6ZOl4n9cgnPcaWLB0xrEbU5KQRlEOY1zESw+ogRgNNoJsNFqbOxomoahPA1FVZH0xdMnW8TnwUmckkw/gYUZOTRlAOYV7HEYyPgxgNNIFuNliRjyWYOlsOEFVtApi6KuuDqUumjtdJPfJJj7ElS0cMqxE1OWkE5RDmdYzEsDqI0UAT6GaDhamzcSKq2gQwdRXWh4IlnTheJz40y08zisx0mumWvPY1dEM3LwLkpI1k5PMbps6WA0RVmwCmrsL6RD6ARh1b1HFRQKc9UFBk2nizv9k4eUSRkzaK5KSNk0eUZ05i6jwUoY12E8DUtVuBXrbPySGdOF4nBzTLTzMMazrNmKmzs+ZYYmfVbKTX8Z9jSbNKNPZ9T90wdY2xJ7qaBDB11dSl6BUn9XTieJ0c0Cw/zdjX0mmGqbOz5lhiZ9VspNfxn2NJs0o09n1P3TB1jbEnupoEMHXV1AVTl1gXr5MDhVg64bw0oxBLpxmmzs6aY4mdVbORHEtsBCPnJKbOlgNEVZsApq7C+kQ+gEYdW9RxYXzSHigoMm282d9snDyiyEkbxcg5Gdn4RB6bLXOJikAAU1dhFSOfHKKOLeq4MHVpDxQU0Dbe7G82Th5R5KSNYuScjGx8Io/NlrlERSCAqauwipFPDlHHFnVcmLq0BwoKaBtv9jcbJ48octJGMbI5YGy2HPCIuv0nYz2aoY0OI4Cpq7DgFCzpxPEqWNAsP80wrOk00y157Wvohm5eBDxzEuPjpUr9djyNT2Td6pMkIgoBTF2FlcQgpBPH66SOZvlphjlIpxmmzs6aY4mdVbORXsd/7Udkc8DYms00+/c9Dat9q0TmTgBTV2EFOamnE8frpI5m+WmGqUunGabOzppjiZ1Vs5Fex39MXbNKNPZ9T+MT2bA2RpXonAlg6iqsHif1dOJ4ndTRLD/NMHXpNMPU2VlHPpZELqAZmz3Hm43E1DVLkO9HI4Cpq7CikU/qUccWdVwYn7QHCq+LDOiGbl4EPHMS4+OlSv12MD71GUWfYbURICoCAUxdhVXEIKQTx6tgQbP8NMP4pNOMmTo768jHEkydPQ+ajcTU2QhGzkkbAaIiEMDUVVjFyCf1qGOLOi6MT9oDhddFBnRDNy8CnjkZuYBmbF4ZV78dDGt9RkR0FgFMXYX1xiCkE8erYEGz/DTD+KTTjJk6O+vIxxKMjz0Pmo3E+NgIRs5JGwGiIhDA1FVYxcgn9ahjizoujE/aA4XXRQZ0QzcvAp45GbmAZmxeGVe/HQxrfUZEdBYBTF2F9cYgpBPHq2BBs/w0w/ik04yZOjvryMcSjI89D5qNxPjYCEbOSRsBoiIQwNRVWMXIJ/WoY4s6LoxP2gOF10UGdEM3LwKeORm5gGZsXhlXvx0Ma31GRHQWAUxdhfXGIKQTx6tgQbP8NMP4pNOMmTo768jHEoyPPQ+ajcT42AhGzkkbAaIiEMDUVVjFyCf1qGOLOi6MT9oDhddFBnRDNy8CnjkZuYBmbF4ZV78dDGt9RkR0FgFMXYX1xiCkE8erYEGz/DTD+KTTjJk6O+vIxxKMjz0Pmo3E+NgIRs5JGwGiIhDA1FVYxcgn9ahjizoujE/aA4XXRQZ0QzcvAp45GbmAZmxeGVe/HQxrfUZEdBYBTF2F9cYgpBPHq2BBs/w0w/ik04yZOjvryMcSjI89D5qNxPjYCEbOSRsBoiIQwNRVWMXIJ/WoY4s6LoxP2gOF10UGdEM3LwKeORm5gGZsXhlXvx0Ma31GRHQWAUxdhfXGIKQTx6tgQbP8NMP4pNOMmTo768jHEoyPPQ+ajcT42AhGzkkbAaIiEMDUVVjFyCf1qGOLOi6MT9oDhddFBnRDNy8CnjkZuYBmbF4ZV78dDGt9RkR0FgFMXYX1xiCkE8erYEGz/DTD+KTTjJk6O+vIxxKMjz0Pmo3E+NgIRs5JGwGiIhDA1FVYxcgn9ahjizoujE/aA4XXRYboukUuxBhbun0O42NjTU7aOHlEeeakR39oIw8CmLoK64RBSCeOVxGNZvlpFt34RM5Jisx0+5tnkYlu6OZBgJz0oEgbkQhg6iqsZuRiLOrYoo4L45P2QOF1kSG6bpiDdHlJAW1jTU7aOHlEkZMeFGkjEgFMXYXVxCCkE8eriEaz/DSLbnwi5yQFdLr9jQLaxpqctHHyiCInPSjSRiQCmLoKqxm5GIs6tqjjwvikPVB4XWTQXlNkptOOItPGmpy0cfKIIidtFCPnpI0AUREIYOoqrCIGIZ04XkU0muWnWXTDGrlYYWzp9jfMgY01OWnj5BFFTnpQpI1IBDB1FVYTg5BOHExdfdbkY31GXhFe+chMnZcitnYoMm2cMD42Th5R5KSNYuSctBEgKgIBTF2FVaSITieOVxGNZvlpxkxdOs10SxSZNt6Ri0zGZssBjyj2NxvFyDlpI0BUBAKYugqriEFIJw6mrj5r8rE+I68Ir3xkps5LEVs7FNA2TpELaMZmywGPKPY3D4q0EYkApq7CalJEpxPHq4hGs/w0Y6YunWbM1NlZYw7srJqNxBzYCJKTNk4eUZ456dEf2siDAKauwjphENKJg6mrz5p8rM/IK8IrH5mp81LE1o5nIUYBbWPuEYVuNorkpI2TR5RnTnr0hzbyIICpq7BOFNHpxPEqotEsP82YqUunGTN1dtYU0HZWzUZ6FtDo1qwa9u+jm50VkZ1BAFNXYZ0xCOnEwdTVZ00+1mfkFeGVj8zUeSlia4ci08YJ42Pj5BFFTtooRs5JGwGiIhDA1FVYRYrodOJ4FdFolp9mzNSl04yZOjvryEUmY7PnQbORmDobwcg5aSNAVAQCmLoKq4hBSCcOpq4+a/KxPiOvCK98ZKbOSxFbOxTQNk6RC2jGZssBjyj2Nw+KtBGJAKauwmpSRKcTx6uIjnxCJx/zy0dMXTrNmIW0s458nGRs9jxoNhJT1yxBvh+NAKauwopSRKcTB1NXnzX5WJ+RV4RXPmLqvBSxtUORaeOE8bFx8ogiJ20UI+ekjQBREQhg6iqsIkV0OnG8iujIJwbGli4fKcRsrMlJGyePKHLSRpGctHHyiCInPSjSRiQCmLoKq4mpSycOpq4+a4qV+oy8IihWbCTJSRsnjyhy0kaRnLRx8ogiJz0o0kYkApi6CquJqUsnDqauPmuKlfqMvCIoVmwkyUkbJ48octJGkZy0cfKIIic9KNJGJAKYugqrialLJw6mrj5ripX6jLwiKFZsJMlJGyePKHLSRpGctHHyiCInPSjSRiQCmLoKq4mpSycOpq4+a4qV+oy8IihWbCTJSRsnjyhy0kaRnLRx8ogiJz0o0kYkApi6CquJqUsnDqauPmuKlfqMvCIoVmwkyUkbJ48octJGkZy0cfKIIic9KNJGJAKYugqrialLJw6mrj5ripX6jLwiKFZsJMlJGyePKHLSRpGctHHyiCInPSjSRiQCmLoKq4mpSycOpq4+a4qV+oy8IihWbCTJSRsnjyhy0kaRnLRx8ogiJz0o0kYkApi6CquJqUsnDqauPmuKlfqMvCIoVmwkyUkbJ48octJGkZy0cfKIIic9KNJGJAKYugqrGdnURT3xRR2X7iaMLd3BgmLFxpqctHHyiCInbRTJSRsnjyhy0oMibUQigKmrsJqYunTieJ0cOKHnpxmGNZ1muiWvfQ3d0M2LADlpI8n5zcbJI8ozJz36Qxt5EMDUVVgnTF06cbwOoJz08tMMc5BOM0ydnTXHEjurZiO9jv8cS5pVorHvo1tjvIiOTwBTV2GNMXXpxPE6OVCI5acZhVg6zTB1dtYcS+ysmo30Ov5zLGlWica+j26N8SI6PgFMXYU1xtSlE8fr5EAhlp9mFGLpNMPU2VlzLLGzajbS6/jPsaRZJRr7Pro1xovo+AQwdRXWGFOXThyvkwOFWH6aUYil0wxTZ2fNscTOqtlIr+M/x5JmlWjs++jWGC+i4xPA1FVYY0xdOnG8Tg4UYvlpRiGWTjNMnZ01xxI7q2YjvY7/HEuaVaKx76NbY7yIjk8AU1dhjTF16cTxOjlQiOWnGYVYOs0wdXbWHEvsrJqN9Dr+cyxpVonGvo9ujfEiOj4BTF2FNcbUpRPH6+RAIZafZhRi6TTD1NlZcyyxs2o20uv4z7GkWSUa+z66NcaL6PgEMHUV1hhTl04cr5MDhVh+mlGIpdMMU2dnzbHEzqrZSK/jP8eSZpVo7Pvo1hgvouMTwNRVWGNMXTpxvE4OFGL5aUYhlk4zTJ2dNccSO6tmI72O/xxLmlWise+jW2O8iI5PAFNXYY0xdenE8To5UIjlpxmFWDrNMHV21hxL7KyajfQ6/nMsaVaJxr6Pbo3xIjo+AUxdhTXG1KUTx+vkQCGWn2YUYuk0w9TZWXMssbNqNtLr+M+xpFklGvs+ujXGi+j4BDB1FdYYU5dOHK+TA4VYfppRiKXTDFNnZ82xxM6q2Uiv4z/HkmaVaOz76NYYL6LjE8DUVVhjTF06cbxODhRi+WlGIZZOM0ydnTXHEjurZiO9jv8cS5pVorHvo1tjvIiOTwBTV2GNMXXpxPE6OVCI5acZhVg6zTB1dtYcS+ysmo30Ov5zLGlWica+j26N8SI6PgFMXYU1xtSlE8fr5EAhlp9mFGLpNMPU2VlzLLGzajbS6/jPsaRZJRr7Pro1xovo+AQwdRXWGFOXThyvkwOFWH6aUYil0wxTZ2fNscTOqtlIr+M/x5JmlWjs++jWGC+i4xPA1FVYY0xdOnG8Tg4UYvlpRiGWTjNMnZ01xxI7q2YjvY7/HEuaVaKx76NbY7yIjk8AU1dhjTF16cTxOjlQiOWnGYVYOs0wdXbWHEvsrJqN9Dr+cyxpVonGvo9ujfEiOj4BTF2FNcbUpRPH6+RAIZafZhRi6TTD1NlZcyyxs2o20uv4z7GkWSUa+z66NcaL6PgEMHUV1hhTl04cr5MDhVh+mlGIpdMMU2dnzbHEzqrZSK/jP8eSZpVo7Pvo1hgvouMTwNRVWGNMXTpxvE4OFGL5aUYhlk4zTJ2dNccSO6tmI72O/xxLmlWise+jW2O8iI5PAFNXYY0xdenE8To5UIjlpxmFWDrNMHV21hxL7KyajfQ6/nMsaVaJxr6Pbo3xIjo+AUxdhTXG1KUTx+vkQCGWn2YUYuk0w9TZWXMssbNqNtLr+M+xpFklGvs+ujXGi+j4BDB1FdYYU5dOHK+TA4VYfppRiKXTDFNnZ82xxM6q2Uiv4z/HkmaVaOz76NYYL6LjE8DUVVhjTF06cbxODhRi+WlGIZZOM0ydnTXHEjurZiO9jv8cS5pVorHvo1tjvIiOTwBT14vGK1eulLlz58qcOXNk+fLlMnr0aBk/frwMHjw4SWZg6pJgLjbidXKgEMtPMwqxdJp57mvohm5eBLyO/+SklyK2dv5fe2f+Y0WxhuFCWUQUxyg64oIEgyuuQMB9RybuqKMwooj6Ayb3j7kJv7AvOi64O0LUQUAU3Bd0dEAj7jIiLuAOmpu3bvrkzLG3c7q7ek730wkxQm/v81VX1Vv1VR3iFo8TZ5WHAKYuJNbffPON6ezsNO3t7aa1tdWsWrXKtLS0mLa2NiclBFPnBDOmLiZmDGtMUCmcRmclHkTKZDxOaZxFmYxHkTIZj1MaZ1Em06DIPYpEAFMXEs033njD9Pb2mo6ODjNo0CDT09NjZ+7mzJljhg4dmnk5wNRljrjygLQaBxr05osZo+vuYqYnpfWtETfilhYBymQ8krRv8TilcVaaZTKN9+EezUEAUxcSp+7ubtPX12dmzZplz/riiy+M/m7mzJnmgAMOyDzCmLrMEWPq6kBMg14HrISnptmgE7eEwajjcuIWDxZlMh6nNM6iTMajWOQyGY8AZxWBAKYOUxe7HI/btCv2uVEnFrUCLaouZkWiSnS6/05HLB5Pvrd4nNI4izIZjyJlMh6nNM6iTKZBkXsUiQCmLkVTt2DBAqM/aR3/GbwzrVulcp//7huVyn3sTcbOTe9eadxp++I07lJcXUWOGdrSKftx75LWt0bc4hJP5zziFo9jUds2vrd48U/rrJS+t3vvvdfoD0c5CGDqQuKc95q6chRBVEIAAhCAAAQgAAEIQAACSQhg6kLoaffLlStXmptvvtkce+yxzne/TBJYroUABCAAAQhAAAIQgAAEykEAUxcSZ/1OnWbrurq6cvmdunIUQVRCAAIQgAAEIAABCEAAAkkIYOqS0ONaCEAAAhCAAAQgAAEIQAACORPA1OUcAB4PAQhAAAIQgAAEIAABCEAgCQFMXRJ6XAsBCEAAAhCAAAQgAAEIQCBnApi6nANQz+N//vlnM3/+fPPTTz/1u2z69OnmtddeM7NnzzajR4+2/7Znzx6zaNEic9FFF5mzzjrLvPzyy+aFF17otzbwr7/+8r3fGWecUfnB9XreL8m5aWsbPny4+f33382jjz5qenp6zNChQ80VV1xhzj//fDNo0KAkr1r3tfrResXijz/+qFyrH6+/5pprzNq1a+uOW622Aw880MyYMcOceuqpdb9b0gsa1aYy9tlnn5lXXnnF/Pnnn+b22283YqJD5fuBBx4wuveIESMGnDZ9U++++6655557zMiRI+07f/vtt2bFihWmvb3dbqoUpG3v3r3mo48+Mps3bzYtLS32/DyO7u5u8/zzz/d79PHHH28mTZpkXnrppYa0ffXVV+ahhx4yO3futHG7+uqrbd3j+ntzoS2v781P25gxY2xZGjZsmP1WPN6q87ds2WLmzJljBg8eHFnuVGaXLFliNwabMGGC82KZhTatiV+1alVFizjdd9995pBDDnGqT/XZe++91++Zp59+uo2L/jQSN635//DDD82zzz5r/v77bzNv3jznuiSoUW2qC9988037p62tzZx22mmWj9/9BlLc9J6//PKLfd8LL7zQvrNi8cQTT9g2XnX6r7/+6qtN5/n1xdSmc0AgDQKYujQoOrqHjM/ixYvNTTfdZI477rjKU1VRPPbYY2a//fYzN9xwg23UvQb9rrvuMj/88IPp7Oy0lU1ra2vgLp66z+OPP27UuTvnnHMcqfr/Y7LQps6pDN0dd9xhK+H777/f8hk7dqxTbTInMpdz587t1+gmiduTTz5pG5Abb7zRfPLJJ2bNmjXmzjvvNIcddlhTaHv11VfN559/bt9XfFROZeqqmcj06t+kdSBpU2dk2bJl5uSTT7aDBF6DrkESdYg3btzoq02BUTn4559/bCdM/501a5bTeHkPUwe6r6/vX89vVJsGUGQIZAonTpxotm/fbrXq21Od4/Jwoe2pp56yZVadTZdHkDbt1Kw6XuXpqKOOqgzqXXLJJebMM8+MLHeKuwYlPv74Y3uPvEydX5lMok28dFx++eUuw/SvZ8moHHnkkf96jyTaNLCkgVq168ccc4xt//M4GtGmNlgDQOrHaJBLA65BZU7G9Z133jG33nqr2X///Z1KDNKmd3ruuefM3XffbQ4++ODKoN5tt91m2/ggbeyo7jR8pXwYpq6Jwh5kfCRBMwVq1GfOnGlnD5YuXWouvfRSc8opp9gdPHt7e01HR4c1fDI6Mn0awdUMlneowtFok2ZNvBkIV3iy0KYR2uqGVBW0Rkddd1iCTF2jcVOMH374YdsQapReBkE/vSEj3izavHL1/vvvWxPkmbrffvvNLF++3I7cSpuMksqyzJPrmciwuOl7UqOu95a5Fn91OryZcumr1Vb9LQV1zl19b2HPb0Tbjz/+aF5//XU7cq1RZzFRfaTOdPUAlAt9aWuT4dEslga7hgwZEjgAlac2b2BB76CBK9X5mhnSYIjeOcrMK3bbtm0ziuPFF1/svB7R+wXFLYk2da7HjRtnBxvyPILMQaPavDpHpv2EE07IU5qdWfMzrHG0SYcGgy644ALfMqdvT+3Bueeea/syro8gbd4gyIknnmjOO+88s3r1apsZVD3j6qettk3Q/2s2Pa/BPdc8eV72BDB12TNO7Qlhxqe6Aj366KPNBx98YNP61KDXNpbqrOrvZA68lDe9pComHepQuz6y0Cbzqs6NOGim7pFHHrGVrkayXR5h5qCRuEmDDKtn6qQlqPHJWmej2oJMnV85GIhm3GvUx48fb3bv3m1TSL1Z8iBtzWLqkmqTzjwHiMJMXVJt+l41a6CZZg2KuU6bCtPmDexdd911dsDhsssuMyeddFK/KsDvehk5mR/NjD/99NOBHeys65K0tSlWys5QHaXlCHmmqYfVz43EbceOHbY9U8qtZsU1Y6xBW83YuT6SaIsyddKmsqwZf9ffWlS76g1+ed+NZkyr+xZ+2nbt2mVN6vXXX1/57WMNemnQkgMCaRDA1KVB0dE9/NadVa9/01oWjXqpg3nLLbdUGvQ4pk4dU802qGNaPdvgSJod/a5dL5hUm1I1NFsgc6fUlKuuusquMXS9xsdv3dmVV15ZScWpN25K8dA6in379lmT+vXXX9vOy5QpU5ynGTWqrVlMXe1ayOq4Ke1VM6YqW5oRqR0sGOgzddVr6jS4o1Qib1YtiTaNWKvjcvbZZ5vJkye7qkIqz6ldm5WWNsVTdaTWC6oDrRkg10eYNpkYDczJdKoseoN6YYMJukbpzaNGjbJps2GzJllrTVubMhiUTqr0OPFQuuL69ettOXediVK7Tqx6jVgjcVO9qxRwDcDqO3v77bftunplDrg2P0m0hZk6LxX/iCOOqKxdy7oM1t4/TJvKl9rdL7/80s4i1g7qBWnTemqlbyv9XoOCqkuqB9dda+R5xSKAqWuieIbNZkmGKsFnnnnGfP/993Zky8s/j2PqlH6zdetWO3vnOm9d756FthdffNHOosj4aKbuwQcftCmptaPXWReBsNmsRuOmBkMNjhoUbcyh2MuwDqT0yzBtzWLq/NZCeu+uRl3m5fDDD7ezHLWDBQPd1PmtX0qqTUy0vldp3WKSR10SldqaJG76zj799FPbKVMd63oNa5S27777zq67Vp2nDmPtUXu9zPu6desqqfl5m7qwMlmvtlrtqjP1vSol2LUhj8qkqFdbbbaN2jnFTmusXac7J9EWZuo02KkZZPVJXH9nXtmJ0qaUZdV3Wi8v81l9+GnTzKPqDqVbythrFlJLDGoNYdZ9Eu5fXAKYuiaKbZTxkRS/Rj9qTZ03sq7GLq/8/LS1eevOlILkbYyS16L5KK4dV/0AAAUMSURBVFPXaNy8oqudttT4XHvttc43pWhUW5Cpa5Y1dXEa/WY2ddIX1qHx0ybDo91ctTGTTEUehi7oW/IbgfdbB6Tz/NZ5qpzLCCidPSplLMsmJcrURdWjtder06xZntqjekY6Sz3V905bm9o1bcZUHbeBaurqjZt2mtUMq2ZjNesoU6e1x/ruXKdgRhmfMG1h35JmnVWnaDbSdXZNnPpd54S1f37aVMaVAq4dy73r/ZbCuPrmeE7xCGDqmiimURV/UIcmascl7eS0adMmO/JcvajeJZq0tU2bNs12Sg866CA7Y6AKVru7KVVl6tSpLqWFVvzei/h1aKLipmvVmGvkz9vO3HVHOm1T56XceKmlA3H3y+rCU6/xCYu3y0IZ1YGu19QpbprxUbqbOpquU8DqMQf1atMs/8KFCys/D6PRdu0SrA2lZAxdHlFxi6pHw67P06zGMeP1apOpk9FRWrp2AM07/TJoEEHa69XmrQ3VrJyyT9566y27fjyv9MtGtQWVubyXg2Rl6hQn7cqtOlIzddq9VO286pK8+l4u6y+elT0BTF32jFN7QlTFH9QwqsOlCr+rq6vf79Sp4+Xlhes3V1z/jEE1mCy0qWHQbp7aMlnrnmTmNOrXLMYnLG5ex1SdaMVNI+sydq6PtE2dZ1SVKqs0t7x/py4s/bJec1Cv8cgyllHmoF5tQb8zmcdvXqatTSw046ONKZQSpoGiPH+nLixFMaoeLZOpU9w0o6W6RHE79NBDA9NSs/zWor6lRkydrqn+PU+lgGuttetZuqTagkxd3stBsjJ16m9t2LDBru3U3gcy5V4qZtZlkPuXgwCmrhxxRiUEIAABCEAAAhCAAAQgUFACmLqCBhZZEIAABCAAAQhAAAIQgEA5CGDqyhFnVEIAAhCAAAQgAAEIQAACBSWAqStoYJEFAQhAAAIQgAAEIAABCJSDAKauHHFGJQQgAAEIQAACEIAABCBQUAKYuoIGFlkQgAAEIAABCEAAAhCAQDkIYOrKEWdUQgACEIAABCAAAQhAAAIFJYCpK2hgkQUBCEAAAhCAAAQgAAEIlIMApq4ccUYlBCAAAQhAAAIQgAAEIFBQApi6ggYWWRCAAAQgAAEIQAACEIBAOQhg6soRZ1RCAAIQgAAEIAABCEAAAgUlgKkraGCRBQEIQAACEIAABCAAAQiUgwCmrhxxRiUEIAABCEAAAhCAAAQgUFACmLqCBhZZEIAABCAAAQhAAAIQgEA5CGDqyhFnVEIAAhCAAAQgAAEIQAACBSWAqStoYJEFAQhAAAIQgAAEIAABCJSDAKauHHFGJQQgAAEIQAACEIAABCBQUAKYuoIGFlkQgAAEIAABCEAAAhCAQDkIYOrKEWdUQgACEIAABCAAAQhAAAIFJYCpK2hgkQUBCEAAAhCAAAQgAAEIlIMApq4ccUYlBCAAAQhAAAIQgAAEIFBQApi6ggYWWRCAAAQgAAEIQAACEIBAOQhg6soRZ1RCAAIQgAAEIAABCEAAAgUlgKkraGCRBQEIQAACEIAABCAAAQiUgwCmrhxxRiUEIAABCEAAAhCAAAQgUFACmLqCBhZZEIAABCAAAQhAAAIQgEA5CGDqyhFnVEIAAhCAAAQgAAEIQAACBSWAqStoYJEFAQhAAAIQgAAEIAABCJSDAKauHHFGJQQgAAEIQAACEIAABCBQUAKYuoIGFlkQgAAEIAABCEAAAhCAQDkI/A+8Yg/P2thEpQAAAABJRU5ErkJggg==">
            <a:extLst>
              <a:ext uri="{FF2B5EF4-FFF2-40B4-BE49-F238E27FC236}">
                <a16:creationId xmlns:a16="http://schemas.microsoft.com/office/drawing/2014/main" id="{5424DDAC-6259-4192-89A2-81F44C8EF5FA}"/>
              </a:ext>
            </a:extLst>
          </p:cNvPr>
          <p:cNvSpPr>
            <a:spLocks noChangeAspect="1" noChangeArrowheads="1"/>
          </p:cNvSpPr>
          <p:nvPr/>
        </p:nvSpPr>
        <p:spPr bwMode="auto">
          <a:xfrm>
            <a:off x="4041913" y="1374913"/>
            <a:ext cx="2206487" cy="220648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8" descr="data:image/png;base64,iVBORw0KGgoAAAANSUhEUgAAA3UAAAIjCAYAAACkrjJ+AAAgAElEQVR4XuydC7xVVbX/B6AICoKi4ZPMR2VgmmhlN1PL9MbVsoRMwQeW3exxr3ozTe9N6GGZpfdmZiW+AsxSfF00FctMUksxTb2+UsN8kaKggoIi/89YfRb/zfGcs8c+e+y51xz7uz8fPsA5Y8815/c31lrjt+Zca/VbuXLlSuEDAQhAAAIQgAAEIAABCEAAAlkS6Iepy1I3Og0BCEAAAhCAAAQgAAEIQKAggKkjESAAAQhAAAIQgAAEIAABCGRMAFOXsXh0HQIQgAAEIAABCEAAAhCAAKaOHIAABCAAAQhAAAIQgAAEIJAxAUxdxuLRdQhAAAIQgAAEIAABCEAAApg6cgACEIAABCAAAQhAAAIQgEDGBDB1GYtH1yEAAQhAAAIQgAAEIAABCGDqyAEIQAACEIAABCAAAQhAAAIZE8DUZSweXYcABCAAAQhAAAIQgAAEIICpIwcgAAEIQAACEIAABCAAAQhkTABTl7F4dB0CEIAABCAAAQhAAAIQgACmjhyAAAQgAAEIQAACEIAABCCQMQFMXcbi0XUIQAACEIAABCAAAQhAAAKYOnIAAhCAAAQgAAEIQAACEIBAxgQwdRmLR9chAAEIQAACEIAABCAAAQhg6sgBCEAAAhCAAAQgAAEIQAACGRPA1GUsHl2HAAQgAAEIQAACEIAABCCAqSMHIAABCEAAAhCAAAQgAAEIZEwAU5exeHQdAhCAAAQgAAEIQAACEIAApo4cgAAEIAABCEAAAhCAAAQgkDEBTF3G4tF1CEAAAhCAAAQgAAEIQAACmDpyAAIQgAAEIAABCEAAAhCAQMYEMHUZi0fXIQABCEAAAhCAAAQgAAEIYOrIAQhAAAIQgAAEIAABCEAAAhkTwNRlLB5dhwAEIAABCEAAAhCAAAQggKkjByAAAQhAAAIQgAAEIAABCGRMAFOXULxly5bJ/fffL295y1tk3XXXTbjlvDfVKdw6ZZyWbFyyZIk89NBD8ra3vU0GDx5s+QoxEIAABCAAAQhAoGMJJDd13/jGN+RrX/uafP3rX5f/+q//KsC/9tpr8p3vfKf4/3ve8x4577zzZNttt81KlAceeEAOOOCAos+/+MUvimK06+eHP/yhfOlLX5LPf/7z8v3vf1/mzZsn73//+2XvvfeWmTNnyogRIyo55tdff11uvPFGOeuss+TXv/61vPrqq/JP//RP8h//8R/ywQ9+UPr379/SfnflNmjQoJZur17jaji++MUvyvnnn1/oePTRR0u/fv3qfa3u71ON05KrdTvbwoDly5cXx4Lvfve7cvLJJ8tXv/rVFm5NRM307NmzZdq0afL73/9e1lxzzWKf/PKXvyzvete7XLRt6QD60Hh5HO7uq0cccYSst956Bf9/+7d/K/5ea621itDucl/1uvTSS+V//ud/5A9/+IN86EMfkuOPP37VsUGPbZMmTeqxlzNmzJCJEyf2+HvPvpb7qZ5ztK8//elP5XOf+5zssssuq7a/cuVK+d3vfif//d//XRzvOiEf+pBCfAUCEIAABCpGoO2mTk+gP//5z4sT6/rrry8XXHCB7LbbbhXDVL87lkL5f//3f+Vf//Vfi2Lx3//93+XWW2+tvKmr1efFF18silz9/OlPf5KhQ4cWRfcXvvCFlha+XbkNGDCgviAtjPjzn/8s48ePL2aS/vmf/1mmT58uG2ywQUNb7O7iRqpxWnK1ocE4B2vOnXnmmUVuqVGYMGGC8xb+f3Na3KsxVxOin/e+973y/PPPizLS45Ea93333bdl2/du+OWXXy4uMvzkJz+R3sxSmX968enNb37zat1497vfLR/5yEfkoIMOkrXXXlsuuugieec731nEqMn5+Mc/Lu94xzuK4/YWW2whP/jBD+Soo44qeL31rW+Ve++9t4jV/eJjH/uYXHHFFfKjH/1otW3ohSLdf+bPn1/8/qMf/WhdU9dsX3WFxAsvvFAY+B//+Mdy0003FducO3ducZGq/JRj1OOd5oOafj3e6YXGiy++WEaPHu0tG+1BAAIQgAAEmibQdlN33333yeTJk4urpjpbp7M/a6yxRtMDS91AXwplnRWo+kydFrgHH3ywXHXVVUWBq//Wq93XXHNNMTO53XbbyYUXXviGwjA1/5TbO/300+WYY44pNqnG9rLLLitmJxr5dGfqGvl+M7F9ydVmtlfl7/7lL3+RT33qU/Lkk0/Kz372s0JHNZVnn312caFJzbvO4A0bNqzKw1jVt0ZNXe2KidoBqpE58cQTC8Ors6YnnXRSsaLiK1/5SmHi1HDrvxcsWFDMsunfpfm77rrrCm777bdfYc51H+n6efTRR+XAAw8sfqfcN95447qmrtm+6sWg7mb9upq6MkbH961vfatYmaD/1pn0erOKWSQJnYQABCAAgZAE2mrqdAmbzlzp1U9dkqjLfNZZZ50CdHli1SV/ekVXl//pMh69Wnv33XeLFtZ6hVeLAl3ao0W2XinWj/7+e9/7XlFs69KZ/fffX0444YTiqrJ+9AqsFitqUvRzyCGHFPe6aT9qT/D1tlObEZZCuVyGpGPW/t9xxx2Fqdt1111ln332WXU1W02uzuYpi9L46ZIovWqshY0WGloQ/eY3vymMsF5ZVi7KUOP0HqSyPxtttJF89rOflSlTphRX2BctWlQUZaeddlpxRV8/elVfC9jDDjusKFxKDfR3eiVdr9jffPPNhQYf+MAHiu/oFW8dj7LUAm7LLbcULSh1plW5lsuwlPsee+xRGMHuNNWluDrWDTfccJU5fPbZZwvzqGP/1a9+JX/9618LjUtuOj7drubGueeeWxTkOmOmsy3lcjktQK+88sqCqfLRZb06m6B9LS8a1MuT7vb4xYsXy2c+8xm56667ZK+99iqK1rLorZ1B7Kl/b3/724tcVeblp1x+q0a56ziVqRoMHYdq2nVpW5kfqp3mks5sKS81KponyrXrx5Kr5X7U236mS/HU8KgOZd/q6a0588tf/rJYgq05qFrrrInux7rM8tOf/nShT1fTW/6/t++oGbvllluKtlVz3ad03zruuONWy51aHroEWmfidKZV+6X66EdzSpdRq6bKUvXSdmuL+p76qPuompZLLrlEdthhh2Lf67oP9Baj2//b3/5WMJg1a1bRn67HsO72Jc1FNV/XXnvtqiHW7jO147ZcVLj99tuL/UWPITort3Tp0mLWdODAgauWmOtqA90Pag2cslOjp/uAGr2tt956tRRUncrZPcvyZa++aidUvze96U3F8VLZKKuupu6cc84p9nH9o/mmea7HSr2w1ZcLOCErBwYFAQhAAAKVI9A2U/ef//mfMmTIkKIQ7+4+uvJErldwn3rqKdl+++2LQkKX7ZQze7VLpdQgqil8/PHHC0OgRlALXTUf+j1dPqQn9M0226wofPRKs5pAXUqjy4Wee+65QpzyBF87g9jddro+vMFSKPdk6nS7ugRKlwfp0j7ti45Fi/9yiaYWIlrga6Gk49BiU83aJptsIh/+8IcLw6UmpfyezkDoTNojjzxSmLy///3vhSFUjrokShlpEagFdG/LtfSKfXl1Xos31U3vP+k6m1q7jE3Hopx1LMpYx63Lm7rTVE2Z3ruiS7X0Cr+OpSy0ta/6cy28as2O8iqvnGtxpvf/KCfdrhbSY8eOXbWkV019qbFecdd7aLRI1/zoLU/KCwBd99g//vGPRQGr49H7I7Xw23TTTYsxqhb6UZ166p8Wx2q6VMOrr75axo0bV5gKHZ9epOhpnLVMdRtqhNTYq9lWM9ddDnVnNjXOkqv18r9WAzWlm2++eXFflZqz3vTWfbE0ddqGmnC9X0v1q5317Mkw9fYdzTfVVvteu0xYv9OTudGZaDWSWqwrTzWlurSw632iZX8spq7so/6ty/bKvNxpp51Wmymq7WNtTJmbemGkNqb2ONndvqT3IqvJVyOlf2suaX6pIVQj1p2p09+XF2r096qFMlQjV7vva77pcUn5lLN0egwqLyrU8l24cGFh6lQPXVKs+2PtR4/neiHtiSeeMC1nLMfabF9r+1D2sTtTpyZOL5bpBRI93upHj2Pf/OY3i4tmOa4kqVzlQYcgAAEIQMCdQNtMnRbsOmukM0GnnHKKHHvssavdl1WeyLWQ0SJCixu9v0NnH/R3+kcNYTlzogWQFhDlcio1H1OnTi0KEz0Z61Vn3YYWn2p2dNvl/XtaBGpBp7MvaurUxOl3e9tO10LFUij3ZOp0jGpettlmm2L2TYsxNSsar1f8tWjXgvfb3/52ceVcZ710dqvWCJX3gbzvfe8rvqczIDpOHZMuo9KZuOHDh4sWMzrz9swzzxQGSJeV6f+1kOnpAS+qkRo/LXxL86CGUgucciZIjXF5FV+Ni854aPuf/OQni+9qkaQ662xHraY6rjPOOKMwsOXsoS7HOvTQQ1fNgGmRWmt2dIZT7/nRYlRnitTwlsvlNFfUzGvRqH3SIlwf5qLmR9mpGdPv6KyYFq895cmee+75hp1NZxh05kqXCGtu6EMk9GKC6lB7X5AWur31T2ekupt96C4/tB01Azr7OWrUqFX5oUZVOalpL2d7tR9qDnR2UwvgnpYO1svVFStW1M1/NcvafmloR44cueo75TK57vbhMo/LGVrdN9UcaI7qBYkyB3oydZr33X1HZ2H12KBGtpz1V4NSPoCpJ1OnIms+qZaqm350SfGRRx5Z5FDXlQMWU1fbx/ICUqm55mfXsdfGKLuyz/od/Z3yKX9WGvWyna77kl64aOSeuq5JXl48Kx/0VF7E0Kf16gUyPYbU3lfWNWf1AlJvhkm3p+ZfjWbXh7D0dHbr6UEpjfbVaur02Kj7uO5PtaZaDa3+qV3J4H5GpkEIQAACEIBAHwm0zdTV9ldvQK+9GV9/113RWxYLWqDrrI6ar9pYLbjUGOlMihYhWshpcbvVVluturo6Z86cYrlQOVOlRWbXIkQNiV5p7m07XZ/WVq9Q1n72ZOpqn37Z9Sr3K6+8Yrrvrna5Za2p0+3WmjUt2LUwVIOovHT8OnPXW9Grbejskz5gQJehqYHUjxZ+OvOl5qocW/lkT31CZdc+6RLCrk8+1XbKmTk1UmqatDhX41UuderKTc2MmlQtePWPmlw1sffcc09RdOrVde3Tv/zLvxSFmc7klVyffvrpgodeDOgtT7rbn8ploWoIy1nF8v660rjqjEi5nLWn/qlpKIvy2vuEuo5TZ0fU7Na203UfUD273pdZ717Nerlq2c+6e1ph2f+upq7rvVDd7du9LWXUfK33HTV1+sCe2gsd3e1zPb0eoVxOrBd69AKRfvQCgC7F0zxvZKaudrz6FEV98FNpsHXZYdd9oDZGTa1qrhdEapc7l5qWOa3LpLvblxq9p05NSnl/qI5ZZyj1mFDORtXO1unvu87+Nmrqyqdn6rLS2qWMtf0u972uedRsX62mrnwKrW6vvDCo+7eeo8qHv/TxfMvXIAABCEAAAi0j0FZTpzNtuhRNT5Y666MFctcr47UFUjkLpyagu48WwbqUSq8k68lYi9fSfGhhrDNJWtB3vW+pq6nTWQedxeltO2qCaj/1CuVGTV25LEi/193DVPRqshacupRNl3iVn9IgljN1XU2d/r80tjoboSZElxlpkfWJT3yibqLpbJXO3KkpVEOnRkxNls4kaRHU3Wf33XcvTJ/2t7tCtJxt1VlJvRdStSt56ZLGroWjxnTXTrlt1Vj16+6jpl8LZl1i11uedLfEqpwNrX04TDkrVz4NUJfQWu4BsszUdTfO2uJXZ5W7y49mTZ1lP9OZWl1ep7Os119/fZET5acdpk4vJqjR7LqcrjvT0VuS6/JuvTig98Gp6SjvM1Wz1cg9deXrWrpq0d2FjdoY5anLeruOw3qBpFFT19PDR2oZlaaz3HfKJ2FqTPk76/LLcuZPL8jp8UAvuOhHL17pxRz9ffnReyKVhWV/Kr/TW19rx9TTbGItv1pTXa4eKGdc2/0E3roHagIgAAEIQKDjCLTN1JUmTpc+6lVsvV+jvN9JVehtpk5NjM60dX0IxJgxY4rZGf3ou5P0HjO9uV1Niy7Fuvzyy4viQa+c671Q+nNd0tnTTJ1lO2XGeJu68n6U7mbqat8VpVeQdcw6A6VmSB9Y0ttMnfa3fJCBmladuVAjoksm9e+uHy3YTz311GIGVGeXypemlw9QUcY6a/Xwww8XZllnQcuHQpRtlffp6BLJ7sxY7bJGfaiFFr66rFFzQIsny0yd6q0zdGrGtE/6gAxdmqZsut5PpOZVx9Nbnuhj3Ws/tUsSezpKlMa4u5m62v4pQ11C2JVF1Wbqest/vedQL5LowzO00NXZrN/+9rdFDrbD1OlyOX1NiM7w1hbj9UydXozQ3NcLJ5p7Za6Us8d6UUEvOmlMX0xdaTLKlQF6/2hPM3UaoxdLdNYx1UydxdSVprPrckfdD3p7UIrer1i7SkDvuy2XmqpOegHO8mnE1PXWV4upqz22dpdHtTPylr4TAwEIQAACEEhFoG2mriwmtFjWe2l0lkeXO+mSQC0YuzuRa2Gss3s6o6cGQ5cNqWHQYl6fXqn3HpXFcnnvi15510JCf64/0xi910zb0v/vuOOOxYMVau+p23nnnetup+vLppsxdVosadGoy1B7uqeudolmuS0dW/nEPi3AdVwWU9fVoPR2b0t5r5wW7/pQk9Kwlf0snxqoxZA+8EPv+9KCTQ22mjWd9dCHLqgB7604K2e8ygcT1N6j1tO9ZuU9dTqzqjFaFKvWOruiszb6IIbaPuv9Z7q8rDa/esqTrssLy4c7qMnVWYbS3OqOqrOmyr/2qaa199R17V+Zj1rc1y6tbOaeutr8aHamzrKf6Wss1MSXF0f04oDOlOuMWTtMnd4bWd5T1929aD0tL65971pt3pb5pDPROlYdm+rVdUmeXqjoOt7u7qnrei9cTzG6jUbuqetqympnmnQpqd4X2N3HyyjVPvSk6ysNNCdrXwdRHkt03+npIlIr+2oxdbXL07vTuvapwalO0mwHAhCAAAQgYCHQdlOnndTiWwvyG264YVXRpFesu5vVqX0qn84O6JV0fRjIiBEjiqvbWpDqzJ+aAy3u9aNX43VmRu+H0Nmo8mXD1qdfdred2iVIuo3SaKlx0MeY1967o/d56Xj0cetdH/jR05MLuz79srZo1yvg5asg9EZ+HXv5It9yqaOOX02efrp7AErtC3Z7e/mvFjk6o6nL0cqXj5dPK9S2dYZEi2mdUSu56j05yuCll14qzI4W2TqDo8VqT8sma+9X04e91L77rqvZUTOrT5fUGT3VRh+UcueddxZPqOv69MvyBcLlrIKatfIR/L3lSTmTV+5E5ZJVnf3rWpCWhlSf+KlLOtU09tY/vbBQjkn7rOZUZ0P1Xq6+Pv2yL6aut1zVe6nKp8z2tp/pDLtqrR/VQHl3fShIinvq1DTVHhusT79UE6TFu86g6af2ZdP6f/25XvTQixj6SpAyn8oXlGtMV1OnP+vpyZa1D/3wePplV7Z6IaU0t/rQHD0e6EWwcpljmc9epq729QS1x1N9YEvt/We1s/E9PZW1pxOWV18tpk5jylc56GqEWo1qLzpaTq7EQAACEIAABFISqISp0wGrsVBjp6850NkTLZR7MgB6H56aJL3vRItKfXeXLlkqH82tRkINhD7QQp/Spw8C0WUzei+UfnRWSR/nr6ZArxrrMiBdOqdFae0DWHrbTk8zdWowu37KZUtaLHRn6nTc+nAWXX6qn+7eU1dbtGuMvsdKZ3nKd2HpGPQeFV2GqT9T49WbqdNXP+hTL9W01Xt5uJooNRw6K6E6KXNdwqr3relTKksDq0ZAn2ynyw916ZKaATXWev+VFny9FWe1s4ddlzh1t4Su3nvqtM9aiKvR1FzS7euyS21bn4CqRWa9PCl1rH1YRHf31NQ+Fr9cVlavf8pQjbJecFBTpH93Nf3K1fqeur6Yut5yVbWrt5/pRRgdg+43apDV8OoDbHpbaqhM6z30pLsHo1i+o23fdttthcnS/NM+6UUcPY7UPsCn6/6p+upYah8CpAW8LhH/6Ec/Wizp1aWDun/pcUe11Yey6AysLhPuaup09lKPDzpz1dN76nqLKfdvHXO999R1t3xSzYheVNBZfF0iq+NqlanTvpb7vV78Kd9PqUthdelz+WqI8sKdrqjQZfBdlzf3dtJLbeq0L315h2XKEzfbggAEIAABCHQlkNzUVUECLah1FkmXCupHC0A1J/p49noGpwr99+iDmlcterW4VAPc9b4zj23QBgRSElCjrqZBlyDrRQ29eFPOmKZYNmcxH5aYlMzYFgQgAAEIQAACMQh0nKnTq8r6TiydFdOr6HoVXmcsal/4HfnJZjqrpLOa+mQ/nRXV2YTalw/HSGtG0YkEymVz+joNXXpY3utY+x7IVnKxGDZLTCv7SNsQgAAEIAABCMQk0HGmTmXUpYt6n4kuFdSlSrp8U5dnlUutYkr9j1GpqdPlcY899lhxL5HO1nX3+P7IDBhbTAK6RPLKK68sllXrPaNq7GqX3LZ61BbDZolpdT9pHwIQgAAEIACBeAQ60tTFk5ERQQACEIAABCAAAQhAAAKdSgBT16nKM24IQAACEIAABCAAAQhAIAQBTF0IGRkEBCAAAQhAAAIQgAAEINCpBDB1nao844YABCAAAQhAAAIQgAAEQhDA1IWQkUFAAAIQgAAEIAABCEAAAp1KAFPXqcozbghAAAIQgAAEIAABCEAgBAFMXQgZGQQEIAABCEAAAhCAAAQg0KkEMHWdqjzjhgAEIAABCEAAAhCAAARCEMDUhZCRQUAAAhCAAAQgAAEIQAACnUoAU9epyjNuCEAAAhCAAAQgAAEIQCAEAUxdCBkZBAQgAAEIQAACEIAABCDQqQQwdZ2qPOOGAAQgAAEIQAACEIAABEIQwNSFkJFBQAACEIAABCAAAQhAAAKdSgBT16nKM24IQAACEIAABCAAAQhAIAQBTF0IGRkEBCAAAQhAAAIQgAAEINCpBDB1nao844YABCAAAQhAAAIQgAAEQhDA1IWQkUFAAAIQgAAEIAABCEAAAp1KAFPXqcozbghAAAIQgAAEIAABCEAgBAFMXQgZGQQEIAABCEAAAhCAAAQqQuClv4nMv9LemW0miQwcZo8n8g0EOs7Uvfzyy3LuuefK8OHDZeLEiQWQe++9V2bNmiVLliyRUaNGFT/X369cuVLmzp0rc+bMkeXLl8vo0aNl/PjxMnjwYFIJAhCAAAQgAAEIQAACEOiOwB+OE7nru3Y27/muyPbH9hq/bNkyueqqq+T222+X119/XTbffPOiLh85cqR9O4EjO87UqUm7+uqrC4Om5u2FF16Q8847T/bYYw8ZM2ZMYeAWLFhQ/E7/vvDCC+WAAw6QjTbaSC6++OLC7I0bNy5wSjA0CEAAAhCAAAQgAAEINEGgYVN3isj2X+l1g5dffrksXry4qMvXXHNNueWWW+Suu+6Sww8/nAkXEekoU/fMM8/IpZdeKuuvv34x86bG7eGHH5brr79eDj30UBk0aJA8/vjjxazd5MmT5YEHHpD7779fJk2aJP369Stm9NQU6u8GDhzYRKbzVQhAAAIQgAAEIAABCAQl4GzqXnvtNfnZz34mO+64o+ywww4FNF1999vf/lbe/e53yzXXXCPvfOc7ZbvttpNXXnmlWJW36667yjbbbCMzZsyQYcOGyd133y0rVqyQPffcs/ABN954o6yxxhqy//77y/bbb1/8/qabbpIBAwbII488IptttlkRq5NBf//734u21Dvoij3d9iWXXFJ4A53wUa+g8TNnzpT+/fsXHkLb1f6k+nSMqVMRFf5b3vKWYnaunI0rBVSXr6ZOrwCoICrabbfdtipOBXnssccKA3jQQQcVsXwgAAEIQAACEIAABCAAgS4EnE2dtq4TK2q6Pv7xj8tb3/rWwjyVH63dezJ1avC23HJL+fCHP1xM5qg5VMOn/7/zzjsLY/jZz35WHn300WJ552GHHSYjRowo/MDTTz9dzAQOHTq0MIpq/nbZZZdiAkgN4T777CP33HNP0bdPf/rTorOJakB1NjG1V+gYU6czbrfeemth1tSZY+o4/EAAAhCAAAQgAAEIQKAFBFpg6vRZFzozprNyixYtKmbt9JYoNU+9mTq9lUpn3PS5GTp5c8455xT34pX/LydzdPLmz3/+86pnbuhETukXlJD+Xz86M3jBBRfIhAkTituzdGZQZwP32muvwnSW5rIFVHttsiNMnT4ARWHvvffessUWWxSitMLUPfnkk/LUU0+l1pDtQQACEIAABCAAAQhAYDUCG2+8sWyyySbtodICU1c7EF11d+2118pzzz1X3EKlM2c9zdR5mzqdJZw2bVph5mo/Bx98cGEKMXUtTDl19TrVqg6/9qMGTx+Q8rvf/Y576lrIn6YhAAEIQAACEIAABDqIgLOpq71/TpdG6qd21k1nyPQhiHq/Xdd76rxN3U477VT4Cr0da4MNNlhN1NoZw9Rqd8RMXVeotTN16vTVbe++++5FInR9+uX06dOL6VV9bCpPv0ydnmwPAhCAAAQgAAEIQCA7As6m7tVXXy2WPK633nrFfWz69Ms77rijWH13xBFHFE/C1Jpe72WbP39+Ybr0QSX6cBNvU6cTQmrehgwZIvvuu29hIm+44YZioujKK69kpi5lsnZdI/vggw8Whk2Toet76vRhKbNnz+Y9dSkFYlsQgAAEIAABCEAAAvkScDZ1CmLp0qVFTa6vMdCHkWy44YbysY99rDBuugxTTZ8+2ERreV2dt9tuu7XE1On9eeoZLrvsMrnvvvuKJ+LrQ1fe//73FwaS5Zf5pi09hwAEIAABCEAAAhCAAARKAi0wdcDtnUBHLr8kKSAAAQhAAAIQgAAEIACBFhHA1LUIbM/NYuqSI2eDEIAABOznmfsAACAASURBVCAAAQhAAAIQCEzg6d+LPPxz+wC3/ZzI+mPs8US+gQCmjqSAAAQgAAEIQAACEIAABCCQMQFMXcbi0XUIQAACEIAABCAAAQhAAAKYOnIAAhCAAAQgAAEIQAACEIBAxgQwdRmLR9chAAEIQAACEIAABCAAAQhg6sgBCEAAAhCAAAQgAAEIQAACGRPA1GUsHl2HAAQgAAEIQAACEIAABCCAqSMHIAABCEAAAhCAAAQgAAEIZEwAU5exeHQdAhCAAAQgAAEIQAACEIAApo4cgAAEIAABCEAAAhCAAAQgkDEBTF3G4tF1CEAAAhCAAAQgAAEIVI3AawuekCVzrzF3a+jeE6T/kHXN8b0Fvv766/Lyyy/L4MGDpX///i5t5tAIpi4HlegjBCAAAQhAAAIQgAAEMiGw8EdTZdGMH5h7O+ILU2T4xC/1GL9o0SI5//zz5VOf+pRstNFGsmLFCpk+fbpsttlmsueeexbfu/POO+W2226TvfbaS2bNmiWTJk2SN73pTT22uXjxYjnnnHNk/PjxMmrUKHNfqxqIqauqMvQLAhCAAAQgAAEIQAACGRJYeOYUWTTzDHPP65m65cuXy3nnnSfvf//7ZfTo0aIm78c//rFssMEGcuihh8qaa64ps2fPLra3zz77mLaLqTNhIggCEIAABCAAAQhAAAIQ6EQC3qZOGappGzhwYDET9/DDD8ucOXMKtDp7t84668gFF1wgu+yySzF7N3PmTJk4caKocbvmmmtk+PDhcscdd8jQoUPl4IMPLr43bdo0eeWVV4p/68/e8Y53yNVXXy233HJLsZ0JEyYUBvKxxx6TK6+8svjZa6+9JocffrgMGjSocrIyU1c5SegQBCAAAQhAAAIQgAAE8iXQClN39913F8ZMl1XecMMNxf1yzzzzjGy//fayySabFKZOjZjeS1dr6nTZps7e7bDDDoURXLBgQWH4XnrppdWWX/7mN7+RRx55pGj/ySeflEsvvbQwe8uWLZMZM2bIfvvtJ9tuu63069evksJg6iopC52CAAQgAAEIQAACEEhCYN5UkXlTkmyq7kbGThEZe1LdsKoHtMLUPf3003LxxRcXhkxnznbddVd57rnnCpO23XbbyXXXXbfKhNWauuuvv14OOuigYnZNjeFNN91UzLapWSvvqdP79NT8feADH5C3v/3tsnLlysLIqREcNmyY1LZRVfaYuqoqQ78gAAEIQAACEIAABFpP4KcVm3n57MrWj7nFW2iFqVu6dGkxG7fzzjvLvHnzCnOnpu7Xv/61vPnNb5a///3vxVJMXXLZqKlT43bmmWcW9+rVfnSp51vf+lZMXYvzheYhAAEIQAACEIAABCDQHAFMXXP8uvl2K0ydbuaiiy4qnnypSy/VwOmrC37+85+LGr73vve9heHri6nTp2SqYdQnaW611VarjUjvqWOmzj1FaBACEIAABCAAAQhAAAKOBDB1jjD/0VSrTN3cuXOLpZd675waOP1cfvnlcs8998ghhxxSvJrAaur0iZq6/PITn/hEMdOnD0nRe+l0qeaAAQNE77HT5Zevvvoqps49Q2gQAhCAAAQgAAEIQAACngQwdZ40W2rq5s+fX8zMHXbYYcX76vSj98lde+218rnPfU6GDBliNnVrrbWWXHHFFXLrrbcW9+JtvfXWctVVV8ntt99etKtP0hw3bpw88cQTmDr3DKFBCEAAAhCAAAQgAAEIeBLA1HnSbKmpc+9ooAZ5UEogMRkKBCAAAQhAAAIQgECDBDB1DQKrH96q5Zf1t9y5EZi6ztWekUMAAhCAAAQgAAEIYOrcc+CVP/9BXpozy9zuuh+fLAO33NYcT+AbCWDqyAoIQAACEIAABCAAgc4lgKnrXO0DjRxTF0hMhgIBCEAAAhCAAAQg0CABTF2DwAivIgFMXRVVoU8QgAAEIAABCEAAAmkIYOrScGYrLSWAqWspXhqHAAQgAAEIQAACEKg0AUxdpeWhczYCmDobJ6IgAAEIQAACEIAABCISwNRFVLXjxoSp6zjJGTAEIAABCEAAAhCAwCoCmDqSIQABTF0AERkCBCAAAQhAAAIQgEAfCWDq+giOr1WJAKauSmrQFwhAAAIQgAAEIACBtAQwdWl5s7WWEMDUtQQrjUIAAhCAAAQgAAEIZEEAU5eFTHSydwKYOjIEAhCAAAQgAAEIQKBzCWDq3LVf8Pxy+d1di03trhSRce9ZX4YMHmCKJ6h7Apg6MgMCEIAABCAAAQhAoHMJYOrctf/BpU/Iz6592tzuv+2/mRyy18he46+//nq57rrrVovZYost5PDDD5dBgwZ1+139jn723HNPmTlzprzzne+U7bbbztyvnAIxdTmpRV8hAAEIQAACEIAABHwJYOp8eYpIw6buE5vKIXtvVNfULViwQCZOnGjuL6bOjIpACEAAAhCAAAQgAAEIZEwAU+cuXmpTd++998qsWbNkyZIlMmrUqML4DR8+XDB17tLSIAQgAAEIQAACEIAABCpIAFPnLkpKU7dw4UI5//zzZb/99isM3cUXXyzrrruu7LPPPpg6d2VpEAIQgAAEIAABCEAAAlUkgKlzV6VVpq72njq9j+4zn/mMbLrpprJs2TIZPHiw9OvXT+68807RmTudrWOmzl1aGoQABCAAAQhAAAIQgEAFCWDq3EVplanr7p66FStWyI033ii/+93vZOnSpcVYtt9+e0ydu6o0CAEIQAACEIAABCAAgaoSwNS5K5PS1D366KNyxRVXyIEHHigjR44sZudK88dMnbu0NAgBCEAAAhCAAAQgAIEKEsDUuYuS0tTdf//9MmfOHJk8ebKsscYa8otf/KL4m+WX7rLSIAQgAAEIQAACEIAABCpKAFPnLkxKU6fLL6+66iq5+eabZejQofK2t71Nnn322eL9dbokUz+8p85dYhqEAAQgAAEIQAACEIBAhQhg6tzFaIWpc+9ksAZ5+XgwQRkOBCAAAQhAAAIQgEADBDB1DcCyhWLqbJw8ozB1njRpCwIQgAAEIAABCEAgLwKYOne97nr4Jbnmj8+Z293/AxvK1psONscT+EYCmDqyAgIQgAAEIAABCECgcwlg6jpX+0Ajx9QFEpOhQAACEIAABCAAAQg0SABT1yAwwqtIAFNXRVXoEwQgAAEIQAACEIBAGgKYujSc2UpLCWDqWoqXxiEAAQhAAAIQgAAEKk0AU1dpeeicjQCmzsaJKAhAAAIQgAAEIACBiAQwdRFV7bgxYeo6TnIGDAEIQAACEIAABCCwigCmjmQIQABTF0BEhgABCEAAAhCAAAQg0EcCmLo+guNrVSKAqauSGvQFAhCAAAQgAAEIQCAtAUxdWt5srSUEMHUtwUqjEIAABCAAAQhAAAJZEMDUZSETneydAKaODIEABCAAAQhAAAIQ6FwCmLrO1T7QyDF1gcRkKBCAAAQgAAEIQAACDRLA1DUIjPAqEsDUVVEV+gQBCEAAAhCAAAQgkIYApi4NZ7bSUgKYupbipXEIQAACEIAABCAAgUoTwNRVWh46ZyOAqbNxIgoCEIAABCAAAQhAICIBTF1EVTtuTJi6jpOcAUMAAhCAAAQgAAEIrCKAqSMZAhDA1AUQkSFAAAIQgAAEIAABCPSRAKauj+D4WpUIYOqqpAZ9gQAEIAABCEAAAhBISwBTl5Y3W2sJAUxdS7DSKAQgAAEIQAACEIBAFgQwdVnIRCd7J4CpI0MgAAEIQAACEIAABDqXAKauc7UPNHJMXSAxGQoEIAABCEAAAhCAQIMEMHUNAiO8igQwdVVUhT5BAAIQgAAEIAABCKQhgKlLw5mttJQApq6leGkcAhCAAAQgAAEIQKDSBDB1lZaHztkIYOpsnIiCAAQgAAEIQAACEIhIAFMXUdWOGxOmruMkZ8AQgAAEIAABCEAAAqsIYOpIhgAEMHUBRGQIEIAABCAAAQhAAAJ9JICp6yM4vlYlApi6KqlBXyAAAQhAAAIQgAAE0hLA1KXlzdZaQgBT1xKsNAoBCEAAAhCAAAQgkAUBTF0WMtHJ3glg6sgQCEAAAhCAAAQgAIHOJYCp61ztA40cUxdITIYCAQhAAAIQgAAEINAgAUxdg8AIryIBTF0VVaFPEIAABCAAAQhAAAJpCGDq0nBmKy0lgKlrKV4ahwAEIAABCEAAAhCoNAFMXaXloXM2Apg6GyeiIAABCEAAAhCAAAQiEsDURVS148aEqes4yRkwBCAAAQhAAAIQgMAqApg6kiEAAUxdABEZAgQgAAEIQAACEIBAHwlg6voIjq9ViQCmrkpq0BcIQAACEIAABCBQRQLzporMm1KNno2dIjL2JL++YOr8WNJS2whg6tqGng1DAAIQgAAEIACBTAhENj6Rx5ZJetHN5glg6ppnSAsQgAAEIAABCEAgNoHIxify2GJnJaOrIYCpIx0gAAEIQAACEIAABHonENn4RB4bed0xBDB1HSM1A4UABCAAAQhAAAJ9JBDZ+EQeWx/l5mv5EcDU5acZPYYABCAAAQhAAAJpCUQ2PpHHljZL2FobCWDq2gifTUMAAhCAAAQgAIEsCEQ2PpHHlkVy0UkPApg6D4q0AQEIQAACEIAABCITiGx8Io8tck4yttUIYOpICAhAAAIQgAAEIACB3glENj6Rx0ZedwwBTF3HSM1AIQABCEAAAhCAQB8JBDY+D79vRB+htOZrW928sDUN02poApi60PIyOAhAAAIQgAAEIOBAAFPnANHWBKbOxomo1Qlg6sgICEAAAhCAAAQgAIHeCWDqkmUIpi4Z6lAbwtSFkpPBQAACEIAABCAAgRYQwNS1AGr3TWLqkqEOtSFMXSg5GQwEIAABCEAAAhBoAQFMXQugYuqSQe2ADWHqOkBkhggBCEAAAhCAAASaIoCpawpfI19mpq4RWsSWBDB15AIEIAABCEAAAhCAQO8EMHXJMgRTlwx1qA1h6kLJyWAgAAEIQAACEIBACwhg6loAtfsmMXXJUIfaEKYulJwMBgIQgAAEIAABCLSAAKauBVAxdcmgdsCGMHUdIDJDhAAEIAABCEAAAk0RwNQ1ha+RLzNT1wgtYksCHWPqHn/8cbnooovkmWeekXXWWUf2339/GT16dMHh3nvvlVmzZsmSJUtk1KhRMnHiRBk+fLisXLlS5s6dK3PmzJHly5cX8ePHj5fBgweTQRCAAAQgAAEIQKBzCGDqkmmNqUuGOtSGOsLUvfzyy3LuuefKzjvvLDvttJM8+uijcsUVV8jhhx8u/fv3l/POO0/22GMPGTNmTGHgFixYUBg7/fvCCy+UAw44QDbaaCO5+OKLC7M3bty4UEnAYCAAAQhAAAIQgECvBDB1yRIEU5cMdagNdYSpe/XVV+Wvf/2rbLHFFrLmmmvK4sWL5Zxzzilm3fR3119/vRx66KEyaNAg0Rk9nbWbPHmyPPDAA3L//ffLpEmTpF+/fsWMns7c6e8GDhwYKhEYDAQgAAEIQAACEOiRAKYuWXJg6pKhDrWhjjB1tYrpkso//elPcuuttxbm7C9/+YvcdNNNxaydmjo1fDNnzixm6m677bZVs3baxmOPPVYYwIMOOqiI5QMBCEAAAhCAAAQ6ggCmLpnMmLpkqENtqKNM3d133y3Tp08v7qnT2betttpK9GeYulA5zWAgAAEIQAACEPAmgKnzJtpje5i6ZKhDbaijTJ0qpzN1jzzySHFPnS65fPLJJ91Mnbb11FNPhUoQBgMBCEAAAhCAAATGztupUhDmjb3drT/Dv7SXW1seDS064zqPZmTjjTeWTTbZxKUtGqk+gY4wdUuXLi2WTurMnN5T98orrxQPTtl1111l7bXX5p666ucpPYQABCAAAQhAoJ0EmKlLRp+ZumSoQ22oI0zdSy+9JGeffbbstttu8q53vat4+uWll14qBx98cPF6gmnTpsnuu+8uO+ywwxuefqnLNSdMmCCbb745T78MlfoMBgIQgAAEIAABMwFMnRlVs4GYumYJdub3O8LUqbTz58+XX/7yl8V76oYMGbLae+oefPDBwrC98MILb3hPnT4sZfbs2bynrjP3D0YNAQhAAAIQgIASwNQlywNMXTLUoTbUMaYulGoMBgIQgAAEIAABCKQkgKlLRhtTlwx1qA1h6kLJyWAgAAEIQAACEIBACwhg6loAtfsmMXXJUIfaEKYulJwMBgIQgAAEIAABCLSAAKauBVAxdcmgdsCGMHUdIDJDhAAEIAABCEAAAk0RwNQ1ha+RLzNT1wgtYksCmDpyAQIQgAAEIAABCECgdwKYumQZgqlLhjrUhjB1oeRkMBCAAAQgAAEItI3AvKki86a0bfOrbXjsFJGxJ/n1BVPnx7JOS5i6ZKhDbQhTF0pOBgMBCEAAAhCAQNsIBDY+vNIgXVZh6tKxjrQlTF0kNRkLBCAAAQhAAALtI4CpS8f+syvdtvXw+0a4teXREKbOg2LntYGp6zzNGTEEIAABCEAAAq0ggKlrBdXu28TUpWPNlrIggKnLQiY6CQEIQAACEIBA5Qlg6tJJhKlLx5otZUEAU5eFTHQSAhCAAAQgAIHKE8DUpZMIU5eONVvKggCmLguZ6CQEIAABCEAAApUngKlLJxGmLh1rtpQFAUxdFjLRSQhAAAIQgAAEKk8AU5dOIkxdOtZsKQsCmLosZKKTEIAABCAAAQhUngCmLp1EmLp0rNlSFgQwdVnIRCchAAEIQAACEKg8AUxdOokwdelYs6UsCGDqspCJTkIAAhCAAAQgUHkCmLp0EmHq0rFmS1kQwNRlIROdhAAEIAABCECg8gQwdekkwtSlY82WsiCAqctCJjoJAQhAAAIQgEDlCWDq0kmEqUvHmi1lQQBTl4VMdBICEIAABCAAgcoTwNSlkwhTl441W8qCAKYuC5noJAQgAAEIQAAClSeAqUsnEaYuHWu2lAUBTF0WMtFJCEAAAhCAAAQqTwBTl04iTF061mwpCwKYuixkopMQgAAEIAABCFSeAKYunUSYunSs2VIWBDB1WchEJyEAAQhAAAIQqDwBTF06iTB16VizpSwIYOqykIlOQgACEIAABCBQeQKYunQSYerSsWZLWRDA1GUhE52EAAQgAAEIQKDyBDB16STC1KVjzZayIICpy0ImOgkBCEAAAhCAQOUJYOrSSYSpS8eaLWVBAFOXhUx0EgIQgAAEIACByhPA1KWTCFOXjjVbyoIApi4LmegkBCAAAQhAAAKVJ4CpSycRpi4da7aUBQFMXRYy0UkIQAACEIAABCpPAFOXTiJMXTrWbCkLApi6LGSikxCAAAQgAAEIVJ4Api6dRJi6dKzZUhYEMHVZyEQnIQABCEAAAhCoPAFMXTqJMHXpWLOlLAhg6rKQiU5CAAIQgAAEIFB5Api6dBJh6tKxZktZEMDUZSETnYQABCAAAQhAoPIEMHXpJMLUpWPNlrIggKnLQiY6CQEIQAACEIBA5Qlg6tJJhKlLx5otZUEAU5eFTHQSAhCAAAQgEITAvKki86ZUYzBjp4iMPcmvL5g6P5b1WsLU1SPE7zuMAKauwwRnuBCAAAQgAIG2EsD4pMPvaHwksG4Pv29EOk0MW9rq5oWGKEIgsDoBTB0ZAQEIQAACEIBAOgKBzUFk4xN5bJi6dLs/W2odAUxd69jSMgQgAAEIQAACXQlg6tLlBDN1JtaYOhMmgipOAFNXcYHoHgQgAAEIQCAUAUxdOjkxdSbWmDoTJoIqTgBTV3GB6B4EIAABCEAgFAFMXTo5MXUm1pg6EyaCKk4AU1dxgegeBCAAAQhAIBQBTF06OTF1JtaYOhMmgipOAFNXcYHoHgQgAAEIQCAUAUxdOjkxdSbWmDoTJoIqTgBTV3GB6B4EIAABCEAgFAFMXTo5MXUm1pg6EyaCKk4AU1dxgegeBCAAAQhAIBQBTF06OTF1JtaYOhMmgipOAFNXcYHoHgQgAAEIdCCBeVNF5k2pxsDHThEZe5JfXzB1fizrtYSpq0eo+D2mzoSJoIoTwNRVXCC6BwEIQAACHUgA45NOdIyPiXVk4xN5bCZxCQpBAFMXQkYGAQEIQAACoQhg6tLJiakzsY5sfCKPzSQuQSEIYOpCyMggIAABCEAgFAFMXTo5MXUm1pGNT+SxmcQlKAQBTF0IGRkEBCAAAQiEIoCpSycnps7EOrLxiTw2k7gEhSCAqQshI4OAAAQgAIFQBDB16eTE1JlYRzY+kcdmEpegEAQwdSFkZBAQgAAEIBCKAKYunZyYOhPryMYn8thM4hIUggCmLoSMDAICEIAABEIRwNSlkxNTZ2Id2fhEHptJXIJCEMDUhZCRQUAAAhCAQCgCmLp0cmLqTKwjG5/IYzOJS1AIApi6EDIyCAhAAAIQCEUAU5dOTkydiXVk4xN5bCZxCQpBAFMXQkYGAQEIQKADCcybKjJvSjUGPnaKyNiT/PqCqfNjWa8lTF09QsXvIxufyGMziUtQCAKYuhAyMggIQAACHUgA45NOdIyPjXXgnIxsfCKPzZa4REUggKmLoCJjgAAEINCJBAIX0MLY0mU0htXEOrLxiTw2k7gEhSCAqQshI4OAAAQg0IEEMD7pRMf42FgHzsnIxify2GyJS1QEApi6CCoyBghAAAKdSCBwAc1MXcKExrCaYEc2PpHHZhKXoBAEMHUhZGQQEIAABDqQAKYunegYHxvrwDkZ2fhEHpstcYmKQABTF0FFxgABCECgEwkELqCZqUuY0BhWE+zIxify2EziEhSCAKYuhIwMAgIQgEAPBHjsf7rUwBzYWGPGbZw8ohxzMrLxiTw2jzSijTwIYOry0IleQgACEOgbAQrovnHry7ccC2hm6voiQB+/g24mcJGNT+SxmcQlKAQBTF0IGRkEBCAAgR4IYOrSpQbmwMaanLRx8ohyzMnIxify2DzSiDbyIJDU1C1evFhOPvlkWbBgQY90Ro4cKSeccIIMGzYsD4L0EgIQgECVCVBAp1PHsYBmpi6dbIJuJtiRjU/ksZnEJSgEgaSmbuXKlfLCCy/I66+/LldccYUMHDhQ9t57b+nfv3/xs2uvvVZWrFghEydOLH7GBwIQgAAEmiSAqWsSYANfxxzYYJGTNk4eUY45Gdn4RB6bRxrRRh4Ekpq6EsmiRYvk1FNPlWOOOUZGjBixitTChQvltNNOk2OPPVaGDx+eB0F6CQEIQKDKBCig06njWEAzU5dONmbqbKwjG5/IY7OpS1QEAm0xdS+++KJMmTJFJk+eLGPGjFnF8Z577pHzzjuv+N3QoUMj8GUMEIAABNpLAFOXjj+mzsaanLRx8ohyzMnIxify2DzSiDbyINAWU6dobr31VjnllFNkiy22kK233lqeeOIJue++++S4446T9773vXnQo5cQgAAEqk6AAjqdQo4FNDN16WRjps7GOrLxiTw2m7pERSDQNlOn8JYuXSoPPfRQ8ffaa68t22yzTfE3HwhAAAIQcCKAqXMCaWgGU2eAJIJhtWFyiXLMycjGJ/LYXPKIRrIg0FZT99prr8mzzz4rTz/9tLzjHe8QfZCKPjylX79+WcCjkxCAAAQqTwBTl04ixwIa45NONmbqbKwjG5/IY7OpS1QEAm0zdXfccYd897vfLZ5yqbNzuhTz0ksvlQ022ED2228/jF2E7GIMEIBA+wlg6tJpgKmzsSYnbZw8ohxzMrLxiTw2jzSijTwItMXU6XLLb3/723LAAQfIpptuWjwJU594uXz5cjnzzDOLf/OglDwSiF5CAAIVJ0ABnU4gxwKambp0sjFTZ2Md2fhEHptNXaIiEGiLqXv++eeLmTk1bzpTV2vqTj/9dDn++ON5pUGE7GIMEMiFwLypIvOmVKO3Y6eIjD3Jry+YOj+W9VrC1NUj9I/fk5M2Th5RjjkZ2fhEHptHGtFGHgTaYur0BeNnn3128YCUj33sY8W/P//5z8sll1xS3FN35JFHyoABA/IgSC8hAIH8CVBkptPQscjEHKSTjdksI+vAx5LIxify2IyZS1gAAm0xdcpt2bJlMmPGDLniiitkyZIlstZaa8m+++4rhx56KE/ADJBYDAECWREIXIhhfBJmIobVBjvw/hbZHDA2W3p7RG1180KPZmijwwi0xdTpUy5feuklGTJkyGoPRNF76h599FHZaqutZI011ugwKRguBCDQNgKBi0xMXcKswtTZYAfe3zA+thTwiPI0PpF182BNG3kQaIup03vqyvvo1ltvvVWk5s+fL2eccYaceOKJUvvzPFDSSwhAIFsCgYtMTF3CrMTU2WAH3t8imwPGZktvjyhPw+rRH9rIg0BSU6dm7phjjpHHHnusWzo6O/fJT35SDjvsMO6pyyN/6CUEYhAIXGRi6hKmKKbOBjvw/obxsaWAR5Sn8Ymsmwdr2siDQFJTVyLpaaYuD2T0EgIQCEcgcJGJqUuYrZg6G+zA+1tkc8DYbOntEeVpWD36Qxt5EGiLqevpnro8kNFLCEAgHIHARSamLmG2YupssAPvbxgfWwp4RHkan8i6ebCmjTwItMXU1b6nbsSIEXmQopcQgEBcAoGLTExdwrTF1NlgB97fIpsDxmZLb48oT8Pq0R/ayINAW0ydztT98pe/LO6b+9CHPrQaKX0Z+brrrrvaUzHzQEkvIQCBbAkELjIxdQmzElNngx14f8P42FLAI8rT+ETWzYM1beRBoC2mrrcHpowaNUpOO+00nn6ZR/7QSwjEIBC4yMTUJUxRTJ0NduD9LbI5YGy29PaI8jSsHv2hjTwItMXU5YGGXkIAAh1DIHCRialLmMWYOhvswPsbxseWAh5RnsYnsm4erGkjDwJtM3W6BPMvf/mLzJkzR+655x5529veJuPGjZOtt96apZd55A69hEAcAoGLTExdwjTF1NlgB97fIpsDxmZLb48oT8Pq0R/ayINA20zd7NmzZcaMGXLQQQfJhhtuKE8++aRceeWVMmHCBNlnn33yoEcvIQCBGAQCF5mYT7E3ugAAIABJREFUuoQpiqmzwQ68v2F8bCngEeVpfCLr5sGaNvIg0BZT9+KLL8rJJ58sRx55pOg9dOVHX0p+1llnyQknnCBDhw7NgyC9hAAE8icQuMjE1CVMT0ydDXbg/S2yOWBstvT2iPI0rB79oY08CLTF1C1atEhOPfVUOeaYY6T2lQYLFiyQ008/XY4//ngZPnx4HgTpJQQgkD+BwEUmpi5hemLqbLAD728YH1sKeER5Gp/Iunmwpo08CLTF1K1YsULOPvtsWbp0qUyePLkwcIsXL5Zzzz1X1l57bTniiCOK1x3wgQAEIJCEQOAiE1OXJIP+sRFMnQ124P0tsjlgbLb09ojyNKwe/aGNPAi0xdQpmmXLlhX31M2aNav491prrSX777+/TJo0qfg3HwhAAALJCAQuMjF1ybIIU2dFHXh/w/hYk6D5OE/jE1m35knTQi4E2mbqcgFEPyEAgQ4gELjIxNQlzF9m6mywA+9vkc0BY7Olt0eUp2H16A9t5EGgbaZO76ubOXOmXHvttbJkyRJZZ511ZO+995aJEydyP10euUMvIRCHQOAiE1OXME0xdTbYgfc3jI8tBTyiPI1PZN08WNNGHgTaYuqWL18up5xyigwaNEgOPvhgWW+99eT555+X6dOnyyuvvCLHHXecDBw4MA+C9BICnUJg3lSReVOqMdqxU0TGnuTXl8BFJqbOL03qtoSpq4uoCAi8v0U2B4zNlt4eUZ6G1aM/tJEHgbaYOjVwauqOPfbY1Z5+uXDhwuKpmGrq1OjxgQAEKkQgcCEWuchkbAn3IUydCTbmwITJJcjTHKCbiySmRjx1M22QoBAE2mLqdKbuzDPPlI9+9KOy1VZbrQKp76m7/PLL5XOf+xwzdSHSi0GEIoCpSycn5sDGmpy0cfKIcsxJzIGHILY2PM0ButmYe0R56ubRH9rIg0BbTJ2+ymDatGlyww03yLBhw1aReu6552Tw4MHFn5EjRxYvIa/9fR5I6SUEghKggE4nrGMBzUxdOtl4pYGNNebAxskjytMcoJuHIrY2PHWzbZGoCATaYup0pu6ee+4pXmXQ00dfazBmzBhm7CJkGWOIQQBTl05HTJ2NNTlp4+QR5ZiTmAMPQWxteJoDdLMx94jy1M2jP7SRB4G2mLpaNDprV76nTl88zgcCEKgoAQrodMI4FtDM1KWTjZk6G2vMgY2TR5SnOUA3D0VsbXjqZtsiUREItM3UPfroo8XDUh5++OFiieXixYuL++v0ISlvectb3Nk+/vjjctFFF8kzzzxTvD5hn332kXe9613Sr18/uffee4uXoOurFUaNGrXqtQorV66UuXPnypw5c0RnF0ePHi3jx48vlofygUDHEcDUpZMcU2djTU7aOHlEOeYk5sBDEFsbnuYA3WzMPaI8dfPoD23kQaAtpk5n50466SR5z3veI/vtt5+sscYa8tprrxUPSfnDH/4gU6dOFc9Zu5dfflnOPfdc2XnnnWWnnXYSNZSXXHKJHHroocV2zjvvPNljjz2K5Z5q4BYsWFAYO/37wgsvlAMOOEA22mgjufjii4t36I0bNy4PdeklBDwJUEB70uy9LccCmpm6dLIxU2djjTmwcfKI8jQH6OahiK0NT91sWyQqAoG2mDp9pYG+ukBfaVD76oKeft4saG33j3/8o3zgAx8oZtn0XXhq1vbcc0959dVX5frrry8Mnr43T2f0dNZu8uTJ8sADD8j9998vkyZNWjWjpzN3+jveo9esKnw/OwKYunSSYepsrMlJGyePKMecxBx4CGJrw9McoJuNuUeUp24e/aGNPAi0xdStWLFCzj//fNlxxx2LJZDlRx+ecvvttxcvJB8wYEDLCD755JNy2WWXFduZP3++3HTTTXL44YcXpk6Xgc6cObOYqbvttttWzdppZ/SVC2oADzrooCKWDwQ6igAFdDq5HQtoZurSycZMnY015sDGySPK0xygm4citjY8dbNtkagIBNpi6tQ46RLLu+++W15//fVuOeq9baeddpr7S8h1KeYFF1xQGMp3v/vdRR8wdRFSmTG0nACmruWIV20AU2djTU7aOHlEOeYk5sBDEFsbnuYA3WzMPaI8dfPoD23kQaAtpk4fQPLCCy/0aOgUXf/+/WXdddctlj16fXSGUJdW6tLJfffdt5gN9DR1OgP41FNPeXWXdiBQKQJj5+1Uqf7MG3u7W38YmxvKug2hW11ERcDwL+1lC0wUteiM69y2xNjcUNZtCN3qIgq9v2288cayySab2CAQlT2Btpi6dlBTI/nrX/9a9AXn+++//6rlnfr0Te6pa4cibDM7AsyKpJPMcVaE5ZfpZPNcfsmsSDrdPGdF0A3dPAh45qRHf2gjDwJtMXX64JJjjjmmuEet66cVyy7V0N1www3y0EMPySGHHLLaKwl0xnDatGmy++67yw477PCGp19Onz5dJkyYIJtvvjlPv8wjp+llqwhg6lpF9o3tYupsrAPnJObAlgIeUZ4FNLp5KGJrA91snIjqHAJtMXXd4VXjpa8T0CWM+iRKz2WXeg/fmWeeKYsWLVpt09tvv33xQJQHH3ywMGxq8Lq+p04fljJ79mzeU9c5+wQj7YlA4AKa2ayEaY9hNcHGHJgwuQRhDmwYyUkbJ48oz5z06A9t5EGgMqZOcekM3ve//3358pe/XLwPjg8EsiMwb6rIvCnV6PbYKSJjT/LrC6bOj2W9ljA+9Qj94/eBc5IC2pYCHlGeBTS6eShiawPdbJyI6hwClTF1+r64m2++WS699FL55je/KUOHDu0cFRhpHAKBi8zIBTRjS7gLYlhNsDEHJkwuQZgDG0Zy0sbJI8ozJz36Qxt5EGiLqevpnrpNN91UjjrqqOJ1A3wgkCUBTF062TAHNtbkpI2TR5RjTlJAewhia8OzgEY3G3OPKHTzoEgbkQi0xdRFAshYILAaAQrodAnhWEAzU5dONs8nREbWDXOQLicxBzbW5KSNk0eUZ0569Ic28iCQ3NQtW7ZMZsyYIZtttpnsvffe8tprr8lFF11UvFZgzJgx8pnPfIb76fLIHXrZHQFMXbq8wNTZWJOTNk4eUY45SQHtIYitDc8CGt1szD2i0M2DIm1EIpDU1OkTLs8991x59tln5fDDD5cNN9xQrr322uL9cUcccUTx9MulS5fK0Ucfveo9cpFgM5YOIEABnU5kxwI68owPY0uXkp6zkJiDdLphDmysyUkbJ48oz5z06A9t5EEgqal78cUX5dRTT5UvfOELMnLkyMLAfetb35JJkybJtttuKwsWLJDTTz9djj/+eGbr8sgfetmVAKYuXU5g6mysyUkbJ48ox5ykgPYQxNaGZwGNbjbmHlHo5kGRNiIRSGrq9AEpp5xyihx77LEyYsQIeeCBB+SCCy6QE088UdZZZx1ZuHBhYfqOO+44WW+99SJxZiydQoACOp3SjgU0s1npZPOczYqsG+YgXU5iDmysyUkbJ48oz5z06A9t5EEgqanT1xZ873vfk+2220522203Oeuss2TrrbeWT3ziEwWt3//+93LjjTcWpm/NNdfMgyC9hEAtAUxdunzA1NlYk5M2Th5RjjlJAe0hiK0NzwIa3WzMPaLQzYMibUQikNTUKbhHH320WHI5f/784kEpn//852XttdeWadOmFffWfeMb3yiMHh8IZEmAAjqdbI4FdOQZH8aWLiU9ZyExB+l0wxzYWJOTNk4eUZ456dEf2siDQHJT1xOWxx9/XNZff/3C4PGBQLYEMHXppMPU2ViTkzZOHlGOOUkB7SGIrQ3PAhrdbMw9otDNgyJtRCJQGVMXCSpj6WACFNDpxHcsoJnNSicbs1k21pgDGyePKMyBjSI5aePkEeWZkx79oY08CGDq8tCJXuZCAFOXTilMnY114JykyLSlgEeUZ5GJbh6K2NpANxunyDlpI0BUBAKYuggqMobqEAhcQDOblTDNMKwm2JELMcZmSgGXIIyPDSM5aePkEeWZkx79oY08CLTN1C1fvlzuueceefvb316Quvrqq2XQoEHywQ9+kPvq8sgdetkdAUxdurzA+NhYB85JikxbCnhEeRaZ6OahiK0NdLNxipyTNgJERSDQFlO3YsUKOfvss+WZZ56Ro446qnhXnT4Nc8iQIcUf/dmAAQMi8GUMnUYgcAHNTF3CZMawmmBHLsQYmykFXIIwPjaM5KSNk0eUZ0569Ic28iDQFlO3aNEi+c53viNHH3108T46fSH5McccI2ussQYvH88jb+hlTwQwdelyA+NjYx04JykybSngEeVZZKKbhyK2NtDNxilyTtoIEBWBQFtM3Ysvvignn3yyHHnkkfLcc88VSy/1heMLFy6UH/7wh3LcccfJ0KFDI/BlDJ1GIHABzUxdwmTGsJpgRy7EGJspBVyCMD42jOSkjZNHlGdOevSHNvIg0BZTp2hmz55dLMHs37+/nHDCCTJ69GiZOnWqbL/99nLggQdKv3798iBILyFQSwBTly4fMD4m1hRiJkwuQZ6FGLq5SGJqBN1MmISctHHyiPLMSY/+0EYeBNpm6hTP0qVLC0r6wnF9cMrf/vY32XLLLTF0eeQOveyOAKYuXV5g6kysKcRMmFyCPAsxdHORxNQIupkwYepsmFyiPHPSpUM0kgWBtpq60tgtW7ZsFSyduVt33XUxdlmkD518AwFMXbqkwNSZWGMOTJhcgjwLMXRzkcTUCLqZMGHqbJhcojxz0qVDNJIFgbaYupUrV8o111wjZ511lixZsmQ1UKNGjZLTTjtN1ltvvSwA0kkIrEYAU5cuITB1JtaYAxMmlyDPQgzdXCQxNYJuJkyYOhsmlyjPnHTpEI1kQaAtpk4flDJlyhSZPHmyjBkzJgtQdBICJgKYOhMmlyBMnQkj5sCEySXIsxBDNxdJTI2gmwkTps6GySXKMyddOkQjWRBom6nT2bgvfvGLMmLEiCxA0UkImAhg6kyYXIIwdSaMmAMTJpcgz0IM3VwkMTWCbiZMmDobJpcoz5x06RCNZEGgLaZOl19eccUV8sILL8hHPvKR4v105Yd76rLIGzrZEwFMXbrcwNSZWGMOTJhcgjwLMXRzkcTUCLqZMGHqbJhcojxz0qVDNJIFgbaZuiuvvFJ+/OMfF/fODRw4cBWskSNHFq84GDZsWBYA6SQEViOAqUuXEJg6E2vMgQmTS5BnIYZuLpKYGkE3EyZMnQ2TS5RnTrp0iEayINAWU7do0aLinrovfOELss0222QBik5CwEQAU2fC5BKEqTNhxByYMLkEeRZi6OYiiakRdDNhwtTZMLlEeeakS4doJAsCbTF1+qAU7qnLIj/oZKMEMHWNEut7PKbOxA5zYMLkEuRZiKGbiySmRtDNhAlTZ8PkEuWZky4dopEsCLTF1Ok9dXPmzJGHHnpIdtxxx9VArbXWWsUTMWuXZGZBkk5CQAlg6tLlAabOxBpzYMLkEuRZiKGbiySmRtDNhAlTZ8PkEuWZky4dopEsCLTF1C1evFhOPvlkWbBgwRsgcU9dFnlDJ3sigKlLlxuYOhNrzIEJk0uQZyGGbi6SmBpBNxMmTJ0Nk0uUZ066dIhGsiDQFlOXBRk6CYG+EMDU9YVa376DqTNxwxyYMLkEeRZi6OYiiakRdDNhwtTZMLlEeeakS4doJAsCbTN1el/dr371K3nmmWdWgVq6dKk8++yz8tWvflWGDx+eBUA6CYHVCGDq0iUEps7EGnNgwuQS5FmIoZuLJKZG0M2ECVNnw+QS5ZmTLh2ikSwItMXUvfrqq/K9731PVqxYITvttJNcdtllMn78eLnjjjtEl19OmjRptXfXZUGSTkJACWDq0uUBps7EGnNgwuQS5FmIoZuLJKZG0M2ECVNnw+QS5ZmTLh2ikSwItMXUPf/883LKKafIscceK/qy8VNPPbX49/Lly+Wcc86Ro446StZee+0sANJJCDBT16YcwNSZwGMOTJhcgjwLMXRzkcTUCLqZMGHqbJhcojxz0qVDNJIFgbaYOl1m+e1vf1sOPPBAefOb3yzf+c535LDDDpMhQ4bI6aefLscffzzLL7NIHzr5BgLM1KVLCkdTRwGdTjbPYgXd0M2DADlpo8j+ZuPkEeWZkx79oY08CLTF1CmaW2+9VX70ox/J17/+dbnrrrtk+vTpoq86+PCHPyxHHHGEDBgwIA+C9BICtQQwdenyAVNnYk0hZsLkEuRZiKGbiySmRtDNhImZOhsmlyjPnHTpEI1kQaBtpk7pLFu2rDBv+uepp56Sl19+Wbbcckvp169fFvDoJASYqWtjDmDqTPAxByZMLkGehRi6uUhiagTdTJgwdTZMLlGeOenSIRrJgkDbTJ3OyumDUW688cbiiZdf+cpX5MEHH5StttpKRowYkQU8OgkBTF0bcwBTZ4KPOTBhcgnyLMTQzUUSUyPoZsKEqbNhconyzEmXDtFIFgTaYurU0J177rly7733yp577ilz5syRr33ta/J///d/8vvf/16OPvpoWXPNNbMASCchsBoBll+mSwhMnYk15sCEySXIsxBDNxdJTI2gmwkTps6GySXKMyddOkQjWRBoi6lbtGhR8XAUNW8DBw5c9fRLJVY+CXO99dbLAiCdhACmrk05gKkzgcccmDC5BHkWYujmIompEXQzYcLU2TC5RHnmpEuHaCQLAm0xdfri8W984xvFA1E22GCDVUZO76ubMWOGnHjiibLOOutkAZBOQgBT16YcwNSZwGMOTJhcgjwLMXRzkcTUCLqZMGHqbJhcojxz0qVDNJIFgbaYOiWjT78844wzipeP6zLMXXbZRX7zm98URm/33XfPAh6dhMAbCLD8Ml1SYOpMrDEHJkwuQZ6FGLq5SGJqBN1MmDB1NkwuUZ456dIhGsmCQNtMndJ5+umn5YYbbpDnnnuueEfdhz70Idl00015+mUWqdNkJ+dNFZk3pclGnL4+dorI2JN8GsPU+XC0tIKps1CiEDNR8gnyLMQwdT6aWFpBNwsl4Vhiw+QS5ZmTLh2ikSwIJDV1ixcvlrPPPruYjRs2bFgWgOhkiwhENT9Rx6VpEHhsFNAt2s+7adazWEE3dPMgQE7aKLK/2Th5RHnmpEd/aCMPAklN3fPPP8+DUPLIi9b3MqpBiDouTF3r94maLXie0CnE0kmHbjbW5KSNk0cUOWmjGDknbQSIikAguanTp14eeeSRPc7U9e/fX9Zdd12WYEbIrt7GENX8RB0Xpi7pHkkhZsMduRBjbLYc8Ihif7NRJCdtnDyiPHPSoz+0kQeB5KbumGOOkccee6xHOqNGjZLTTjtNeKVBHgnU515GNT9Rx4Wp63Oq9+WLnid0CrG+KNC376CbjRs5aePkEUVO2ihGzkkbAaIiEEhu6ngPXYS0cRhDVPMTdVyYOoektzdBIWZjFbkQY2y2HPCIYn+zUSQnbZw8ojxz0qM/tJEHAUxdHjrF62VU8xN1XJi6pPug5wmdQiyddOhmY01O2jh5RJGTNoqRc9JGgKgIBJKaOp5+GSFlnMYQ1fxEHRemzinxbc1QiNk4RS7EGJstBzyi2N9sFMlJGyePKM+c9OgPbeRBIKmpywMJvUxCIKr5iTouTF2S3aLciOcJnUIsnXToZmNNTto4eUSRkzaKkXPSRoCoCAQwdRFUzHEMUc1P1HFh6pLuZRRiNtyRCzHGZssBjyj2NxtFctLGySPKMyc9+kMbeRDA1OWhU7xeRjU/UceFqUu6D3qe0CnE0kmHbjbW5KSNk0cUOWmjGDknbQSIikAAUxdBxRzHENX8RB2XiEQ+6TG2dAcRikwba3LSxskjipy0USQnbZw8ojxz0qM/tJEHAUxdHjrF62VU8xN1XJi6pPug5wmdQiyddOhmY01O2jh5RJGTNoqRc9JGgKgIBDB1EVTMcQxRzU/UcWHqku5lFGI23JELMcZmywGPKPY3G0Vy0sbJI8ozJz36Qxt5EMDU5aFTvF5GNT9Rx4WpS7oPep7QKcTSSYduNtbkpI2TRxQ5aaMYOSdtBIiKQABTF0HFHMcQ1fxEHRemLuleRiFmwx25EGNsthzwiGJ/s1EkJ22cPKI8c9KjP7SRBwFMXR46xetlVPMTdVyYuqT7oOcJnUIsnXToZmNNTto4eUSRkzaKkXPSRoCoCAQwdRFUzHEMUc1P1HFh6pLuZRRiNtyRCzHGZssBjyj2NxtFctLGySPKMyc9+kMbeRDA1OWhU7xeRjU/UceFqUu6D3qe0CnE0kmHbjbW5KSNk0cUOWmjGDknbQSIikAAUxdBxRzHENX8RB0Xpi7pXkYhZsMduRBjbLYc8Ihif7NRJCdtnDyiPHPSoz+0kQcBTF0eOsXrZVTzE3VcmLqk+6DnCZ1CLJ106GZjTU7aOHlEkZM2ipFz0kaAqAgEMHURVMxxDFHNT9RxYeqS7mUUYjbckQsxxmbLAY8o9jcbRXLSxskjyjMnPfpDG3kQwNTloVO8XkY1P1HHhalLug96ntApxNJJh2421uSkjZNHFDlpoxg5J20EiIpAAFMXQcUcxxDV/EQdF6Yu6V5GIWbDHbkQY2y2HPCIYn+zUSQnbZw8ojxz0qM/tJEHAUxdHjrF62VU8xN1XJi6pPug5wmdQiyddOhmY01O2jh5RJGTNoqRc9JGgKgIBDB1EVTMcQxRzU/UcWHqku5lFGI23JELMcZmywGPKPY3G0Vy0sbJI8ozJz36Qxt5EMDU5aFTvF4GNT+c9NKlqudJD93QzYMAOWmjyP5m4+QRRU7aKEbOSRsBoiIQwNRFUDHHMWDqkqjGCd2GOfIJnbHZcsAjiv3NRpGctHHyiCInbRQj56SNAFERCGDqIqiY4xgwdUlU44Ruwxz5hM7YbDngEcX+ZqNITto4eUSRkzaKkXPSRoCoCAQwdRFUzHEMmLokqnFCt2GOfEJnbLYc8Ihif7NRJCdtnDyiyEkbxcg5aSNAVAQCmLoIKuY4BkxdEtU4odswRz6hMzZbDnhEsb/ZKJKTNk4eUeSkjWLknLQRICoCAUxdBBVzHAOmLolqnNBtmCOf0BmbLQc8otjfbBTJSRsnjyhy0kYxck7aCBAVgQCmLoKKOY4BU5dENU7oNsyRT+iMzZYDHlHsbzaK5KSNk0cUOWmjGDknbQSIikAAUxdBxRzHgKlLohondBvmyCd0xmbLAY8o9jcbRXLSxskjipy0UYyckzYCREUggKmLoGKOY8DUJVGNE7oNc+QTOmOz5YBHFPubjSI5aePkEUVO2ihGzkkbAaIiEMDURVAxxzFg6pKoxgndhjnyCZ2x2XLAI4r9zUaRnLRx8ogiJ20UI+ekjQBREQhg6iKomOMYMHVJVOOEbsMc+YTO2Gw54BHF/majSE7aOHlEkZM2ipFz0kaAqAgEMHURVMxxDJi6JKpxQrdhjnxCZ2y2HPCIYn+zUSQnbZw8oshJG8XIOWkjQFQEApi6CCrmOAZMXRLVOKHbMEc+oTM2Ww54RLG/2SiSkzZOHlHkpI1i5Jy0ESAqAgFMXQQVcxwDpi6JapzQbZgjn9AZmy0HPKLY32wUyUkbJ48octJGMXJO2ggQFYEApi6CijmOAVOXRDVO6DbMkU/ojM2WAx5R7G82iuSkjZNHFDlpoxg5J20EiIpAAFMXQcUMxxD1ABp1XJpijC3djkYhZmNNTto4eUSRkzaK5KSNk0cUOelBkTYiEcDURVIzo7FEPfFFHRemLu3ORbFi483+ZuPkEUVO2iiSkzZOHlHkpAdF2ohEAFMXSc2MxhL1xBd1XJi6tDsXxYqNN/ubjZNHFDlpo0hO2jh5RJGTHhRpIxIBTF0kNTMaS9QTX9RxYerS7lwUKzbe7G82Th5R5KSNIjlp4+QRRU56UKSNSAQwdZHUzGgsUU98UceFqUu7c1Gs2Hizv9k4eUSRkzaK5KSNk0cUOelBkTYiEcDURVIzo7FEPfFFHRemLu3ORbFi483+ZuPkEUVO2iiSkzZOHlHkpAdF2ohEAFMXSc2MxhL1xBd1XJi6tDsXxYqNN/ubjZNHFDlpo0hO2jh5RJGTHhRpIxIBTF0kNTMaS9QTX9RxYerS7lwUKzbe7G82Th5R5KSNIjlp4+QR5ZmTO/3rPI8uubVx+0/GurVFQ51DAFPXOVpXaqRRT3xRx4WpS7v7eBYr5GQ67dDNxpqctHHyiCInbRQxdTZORFWbAKau2vqE7V3Uk3rUcWHq0u6KFGI23uxvNk4eUeSkjSI5aePkEeWZk5g6D0Voo90EMHXtVqBDtx/1xBd1XJi6tDuqZ7FCTqbTDt1srMlJGyePKHLSRhFTZ+NEVLUJYOqqrU/Y3kU9qUcdF6Yu7a5IIWbjzf5m4+QRRU7aKJKTNk4eUZ45ianzUIQ22k0AU9duBTp0+1FPfFHHhalLu6N6FivkZDrt0M3Gmpy0cfKIIidtFDF1Nk5EVZsApq7a+oTtXdSTetRxYerS7ooUYjbe7G82Th5R5KSNIjlp4+QR5ZmTmDoPRWij3QQwde1WoEO3H/XEF3VcmLq0O6pnsUJOptMO3WysyUkbJ48octJGEVNn40RUtQlg6qqtT9jeRT2pRx0Xpi7trkghZuPN/mbj5BFFTtookpM2Th5RnjmJqfNQhDbaTQBT124FOnT7UU98UceFqUu7o3oWK+RkOu3QzcaanLRx8ogiJ20UMXU2TkRVm0DHmLpXX31V7rvvPrnllltk+PDhcsABB6xS5t5775VZs2bJkiVLZNSoUTJx4sQiZuXKlTJ37lyZM2eOLF++XEaPHi3jx4+XwYMHV1vVDHoX9aQedVyYurQ7FYWYjTf7m42TRxQ5aaNITto4eUR55iSmzkMR2mg3gY4xdZdccom8/vrrsmLFiuJvNW76eeGFF+S8886TPfbYQ8aMGVMYuAULFhS/178vvPDCwgButNFGcvHFFxdmb9y4ce3WLfvtRz3xRR0Xpi7tLudZrJCT6bRDNxtrctLGySNjZi7cAAAgAElEQVSKnLRRxNTZOBFVbQIdY+pKGa6//vpVpq0oVB9+WPRnhx56qAwaNEgef/zxYtZu8uTJ8sADD8j9998vkyZNkn79+onO6OnMnf5u4MCB1Va24r2LelKPOi5MXdodikLMxpv9zcbJI4qctFEkJ22cPKI8cxJT56EIbbSbQMeburvvvltuuukmOfzwwwtTt3jxYpk5c2YxU3fbbbetZgAfe+yxwgAedNBBRSyfvhOIeuKLOi5MXd9zvS/f9CxWyMm+KNC376CbjRs5aePkEUVO2ihi6myciKo2AUwdpq4tGRr1pB51XJi6tLsJhZiNN/ubjZNHFDlpo0hO2jh5RHnmJKbOQxHaaDcBTJ2jqXvyySflqaeearemWWx/+Jf2qlQ/F51xnUt/oo5L4TA2lxQxNeKVj+hmwu0WhG42lBxLbJw8oshJG8V//aktLlXUTz7rs6WNN95YNtlkE5/GaKXyBDre1HFPXXtyNOrVzKjjYqYu7X7ieQWanEynHbrZWJOTNk4eUeSkjSIzdTZORFWbQMebOn365bRp02T33XeXHXbY4Q1Pv5w+fbpMmDBBNt98c55+6ZjLUU/qUceFqXNMfkNTFGIGSPqgq/eNsAUmikI3G2h0s3HyiCInbRQxdTZORFWbQMebOpXnwQcfLAybGryu76nTh6XMnj2b99Q553HUk3rUcWHqnHeAOs1RiNl4s7/ZOHlEkZM2iuSkjZNHlGdOYuo8FKGNdhPoOFPXbuANbX/eVJF5Uxr6SsuCx04RGXuSW/NRT3xRx4Wpc0t9U0OexQo5aULuEoRuNozkpI2TRxQ5aaOIqbNxIqraBDB1Vdbnp/2q1bvPrnTrT9STetRxYercUt/UEIWYCRPLL22YXKLISRtGzgE2Th5RnjmJqfNQhDbaTQBT124Fets+pi6ZOl4nB07oySQTL80wrOk00y2hm403xxIbJ48octJGMXJOYupsOUBUtQlg6qqsD6YumTpeJ/XIJz3GliwdMT5G1OSkEZRDmNcxkosoDmI00AS62WBh6myciKo2AUxdlfXB1CVTx+vER5GZTDKMjxE1OWkE5RDmdRzB+DiI0UAT6GaDFflYgqmz5QBR1SaAqauyPpi6ZOp4ndQjn/QYW7J0xLAaUZOTRlAOYV7HSAyrgxgNNIFuNliYOhsnoqpNAFNXZX0wdcnU8TrxUWQmkwzjY0RNThpBOYR5HUcwPg5iNNAEutlgRT6WYOpsOUBUtQlg6qqsD6YumTpeJ/XIJz3GliwdMaxG1OSkEZRDmNcxEsPqIEYDTaCbDRamzsaJqGoTwNRVWR9MXTJ1vE58FJnJJMP4GFGTk0ZQDmFexxGMj4MYDTSBbjZYkY8lmDpbDhBVbQKYuirrg6lLpo7XST3ySY+xJUtHDKsRNTlpBOUQ5nWMxLA6iNFAE+hmg4Wps3EiqtoEMHVV1gdTl0wdrxMfRWYyyTA+RtTkpBGUQ5jXcQTj4yBGA02gmw1W5GMJps6WA0RVmwCmrsr6YOqSqeN1Uo980mNsydIRw2pETU4aQTmEeR0jMawOYjTQBLrZYGHqbJyIqjYBTF2V9cHUJVPH68RHkZlMMoyPETU5aQTlEOZ1HMH4OIjRQBPoZoMV+ViCqbPlAFHVJoCpq7I+mLpk6nid1COf9BhbsnTEsBpRk5NGUA5hXsdIDKuDGA00gW42WJg6Gyeiqk0AU1dlfTB1ydTxOvFRZCaTDONjRE1OGkE5hHkdRzA+DmI00AS62WBFPpZg6mw5QFS1CWDqqqwPpi6ZOl4n9cgnPcaWLB0xrEbU5KQRlEOY1zESw+ogRgNNoJsNFqbOxomoahPA1FVZH0xdMnW8TnwUmckkw/gYUZOTRlAOYV7HEYyPgxgNNIFuNliRjyWYOlsOEFVtApi6KuuDqUumjtdJPfJJj7ElS0cMqxE1OWkE5RDmdYzEsDqI0UAT6GaDhamzcSKq2gQwdRXWh4IlnTheJz40y08zisx0mumWvPY1dEM3LwLkpI1k5PMbps6WA0RVmwCmrsL6RD6ARh1b1HFRQKc9UFBk2nizv9k4eUSRkzaK5KSNk0eUZ05i6jwUoY12E8DUtVuBXrbPySGdOF4nBzTLTzMMazrNmKmzs+ZYYmfVbKTX8Z9jSbNKNPZ9T90wdY2xJ7qaBDB11dSl6BUn9XTieJ0c0Cw/zdjX0mmGqbOz5lhiZ9VspNfxn2NJs0o09n1P3TB1jbEnupoEMHXV1AVTl1gXr5MDhVg64bw0oxBLpxmmzs6aY4mdVbORHEtsBCPnJKbOlgNEVZsApq7C+kQ+gEYdW9RxYXzSHigoMm282d9snDyiyEkbxcg5Gdn4RB6bLXOJikAAU1dhFSOfHKKOLeq4MHVpDxQU0Dbe7G82Th5R5KSNYuScjGx8Io/NlrlERSCAqauwipFPDlHHFnVcmLq0BwoKaBtv9jcbJ48octJGMbI5YGy2HPCIuv0nYz2aoY0OI4Cpq7DgFCzpxPEqWNAsP80wrOk00y157Wvohm5eBDxzEuPjpUr9djyNT2Td6pMkIgoBTF2FlcQgpBPH66SOZvlphjlIpxmmzs6aY4mdVbORXsd/7Udkc8DYms00+/c9Dat9q0TmTgBTV2EFOamnE8frpI5m+WmGqUunGabOzppjiZ1Vs5Fex39MXbNKNPZ9T+MT2bA2RpXonAlg6iqsHif1dOJ4ndTRLD/NMHXpNMPU2VlHPpZELqAZmz3Hm43E1DVLkO9HI4Cpq7CikU/qUccWdVwYn7QHCq+LDOiGbl4EPHMS4+OlSv12MD71GUWfYbURICoCAUxdhVXEIKQTx6tgQbP8NMP4pNOMmTo768jHEkydPQ+ajcTU2QhGzkkbAaIiEMDUVVjFyCf1qGOLOi6MT9oDhddFBnRDNy8CnjkZuYBmbF4ZV78dDGt9RkR0FgFMXYX1xiCkE8erYEGz/DTD+KTTjJk6O+vIxxKMjz0Pmo3E+NgIRs5JGwGiIhDA1FVYxcgn9ahjizoujE/aA4XXRQZ0QzcvAp45GbmAZmxeGVe/HQxrfUZEdBYBTF2F9cYgpBPHq2BBs/w0w/ik04yZOjvryMcSjI89D5qNxPjYCEbOSRsBoiIQwNRVWMXIJ/WoY4s6LoxP2gOF10UGdEM3LwKeORm5gGZsXhlXvx0Ma31GRHQWAUxdhfXGIKQTx6tgQbP8NMP4pNOMmTo768jHEoyPPQ+ajcT42AhGzkkbAaIiEMDUVVjFyCf1qGOLOi6MT9oDhddFBnRDNy8CnjkZuYBmbF4ZV78dDGt9RkR0FgFMXYX1xiCkE8erYEGz/DTD+KTTjJk6O+vIxxKMjz0Pmo3E+NgIRs5JGwGiIhDA1FVYxcgn9ahjizoujE/aA4XXRQZ0QzcvAp45GbmAZmxeGVe/HQxrfUZEdBYBTF2F9cYgpBPHq2BBs/w0w/ik04yZOjvryMcSjI89D5qNxPjYCEbOSRsBoiIQwNRVWMXIJ/WoY4s6LoxP2gOF10UGdEM3LwKeORm5gGZsXhlXvx0Ma31GRHQWAUxdhfXGIKQTx6tgQbP8NMP4pNOMmTo768jHEoyPPQ+ajcT42AhGzkkbAaIiEMDUVVjFyCf1qGOLOi6MT9oDhddFBnRDNy8CnjkZuYBmbF4ZV78dDGt9RkR0FgFMXYX1xiCkE8erYEGz/DTD+KTTjJk6O+vIxxKMjz0Pmo3E+NgIRs5JGwGiIhDA1FVYxcgn9ahjizoujE/aA4XXRYboukUuxBhbun0O42NjTU7aOHlEeeakR39oIw8CmLoK64RBSCeOVxGNZvlpFt34RM5Jisx0+5tnkYlu6OZBgJz0oEgbkQhg6iqsZuRiLOrYoo4L45P2QOF1kSG6bpiDdHlJAW1jTU7aOHlEkZMeFGkjEgFMXYXVxCCkE8eriEaz/DSLbnwi5yQFdLr9jQLaxpqctHHyiCInPSjSRiQCmLoKqxm5GIs6tqjjwvikPVB4XWTQXlNkptOOItPGmpy0cfKIIidtFCPnpI0AUREIYOoqrCIGIZ04XkU0muWnWXTDGrlYYWzp9jfMgY01OWnj5BFFTnpQpI1IBDB1FVYTg5BOHExdfdbkY31GXhFe+chMnZcitnYoMm2cMD42Th5R5KSNYuSctBEgKgIBTF2FVaSITieOVxGNZvlpxkxdOs10SxSZNt6Ri0zGZssBjyj2NxvFyDlpI0BUBAKYugqriEFIJw6mrj5r8rE+I68Ir3xkps5LEVs7FNA2TpELaMZmywGPKPY3D4q0EYkApq7CalJEpxPHq4hGs/w0Y6YunWbM1NlZYw7srJqNxBzYCJKTNk4eUZ456dEf2siDAKauwjphENKJg6mrz5p8rM/IK8IrH5mp81LE1o5nIUYBbWPuEYVuNorkpI2TR5RnTnr0hzbyIICpq7BOFNHpxPEqotEsP82YqUunGTN1dtYU0HZWzUZ6FtDo1qwa9u+jm50VkZ1BAFNXYZ0xCOnEwdTVZ00+1mfkFeGVj8zUeSlia4ci08YJ42Pj5BFFTtooRs5JGwGiIhDA1FVYRYrodOJ4FdFolp9mzNSl04yZOjvryEUmY7PnQbORmDobwcg5aSNAVAQCmLoKq4hBSCcOpq4+a/KxPiOvCK98ZKbOSxFbOxTQNk6RC2jGZssBjyj2Nw+KtBGJAKauwmpSRKcTx6uIjnxCJx/zy0dMXTrNmIW0s458nGRs9jxoNhJT1yxBvh+NAKauwopSRKcTB1NXnzX5WJ+RV4RXPmLqvBSxtUORaeOE8bFx8ogiJ20UI+ekjQBREQhg6iqsIkV0OnG8iujIJwbGli4fKcRsrMlJGyePKHLSRpGctHHyiCInPSjSRiQCmLoKq4mpSycOpq4+a4qV+oy8IihWbCTJSRsnjyhy0kaRnLRx8ogiJz0o0kYkApi6CquJqUsnDqauPmuKlfqMvCIoVmwkyUkbJ48octJGkZy0cfKIIic9KNJGJAKYugqrialLJw6mrj5ripX6jLwiKFZsJMlJGyePKHLSRpGctHHyiCInPSjSRiQCmLoKq4mpSycOpq4+a4qV+oy8IihWbCTJSRsnjyhy0kaRnLRx8ogiJz0o0kYkApi6CquJqUsnDqauPmuKlfqMvCIoVmwkyUkbJ48octJGkZy0cfKIIic9KNJGJAKYugqrialLJw6mrj5ripX6jLwiKFZsJMlJGyePKHLSRpGctHHyiCInPSjSRiQCmLoKq4mpSycOpq4+a4qV+oy8IihWbCTJSRsnjyhy0kaRnLRx8ogiJz0o0kYkApi6CquJqUsnDqauPmuKlfqMvCIoVmwkyUkbJ48octJGkZy0cfKIIic9KNJGJAKYugqrGdnURT3xRR2X7iaMLd3BgmLFxpqctHHyiCInbRTJSRsnjyhy0oMibUQigKmrsJqYunTieJ0cOKHnpxmGNZ1muiWvfQ3d0M2LADlpI8n5zcbJI8ozJz36Qxt5EMDUVVgnTF06cbwOoJz08tMMc5BOM0ydnTXHEjurZiO9jv8cS5pVorHvo1tjvIiOTwBTV2GNMXXpxPE6OVCI5acZhVg6zTB1dtYcS+ysmo30Ov5zLGlWica+j26N8SI6PgFMXYU1xtSlE8fr5EAhlp9mFGLpNMPU2VlzLLGzajbS6/jPsaRZJRr7Pro1xovo+AQwdRXWGFOXThyvkwOFWH6aUYil0wxTZ2fNscTOqtlIr+M/x5JmlWjs++jWGC+i4xPA1FVYY0xdOnG8Tg4UYvlpRiGWTjNMnZ01xxI7q2YjvY7/HEuaVaKx76NbY7yIjk8AU1dhjTF16cTxOjlQiOWnGYVYOs0wdXbWHEvsrJqN9Dr+cyxpVonGvo9ujfEiOj4BTF2FNcbUpRPH6+RAIZafZhRi6TTD1NlZcyyxs2o20uv4z7GkWSUa+z66NcaL6PgEMHUV1hhTl04cr5MDhVh+mlGIpdMMU2dnzbHEzqrZSK/jP8eSZpVo7Pvo1hgvouMTwNRVWGNMXTpxvE4OFGL5aUYhlk4zTJ2dNccSO6tmI72O/xxLmlWise+jW2O8iI5PAFNXYY0xdenE8To5UIjlpxmFWDrNMHV21hxL7KyajfQ6/nMsaVaJxr6Pbo3xIjo+AUxdhTXG1KUTx+vkQCGWn2YUYuk0w9TZWXMssbNqNtLr+M+xpFklGvs+ujXGi+j4BDB1FdYYU5dOHK+TA4VYfppRiKXTDFNnZ82xxM6q2Uiv4z/HkmaVaOz76NYYL6LjE8DUVVhjTF06cbxODhRi+WlGIZZOM0ydnTXHEjurZiO9jv8cS5pVorHvo1tjvIiOTwBTV2GNMXXpxPE6OVCI5acZhVg6zTB1dtYcS+ysmo30Ov5zLGlWica+j26N8SI6PgFMXYU1xtSlE8fr5EAhlp9mFGLpNMPU2VlzLLGzajbS6/jPsaRZJRr7Pro1xovo+AQwdRXWGFOXThyvkwOFWH6aUYil0wxTZ2fNscTOqtlIr+M/x5JmlWjs++jWGC+i4xPA1FVYY0xdOnG8Tg4UYvlpRiGWTjNMnZ01xxI7q2YjvY7/HEuaVaKx76NbY7yIjk8AU1dhjTF16cTxOjlQiOWnGYVYOs0wdXbWHEvsrJqN9Dr+cyxpVonGvo9ujfEiOj4BTF2FNcbUpRPH6+RAIZafZhRi6TTD1NlZcyyxs2o20uv4z7GkWSUa+z66NcaL6PgEMHUV1hhTl04cr5MDhVh+mlGIpdMMU2dnzbHEzqrZSK/jP8eSZpVo7Pvo1hgvouMTwNRVWGNMXTpxvE4OFGL5aUYhlk4zTJ2dNccSO6tmI72O/xxLmlWise+jW2O8iI5PAFNXYY0xdenE8To5UIjlpxmFWDrNMHV21hxL7KyajfQ6/nMsaVaJxr6Pbo3xIjo+AUxdhTXG1KUTx+vkQCGWn2YUYuk0w9TZWXMssbNqNtLr+M+xpFklGvs+ujXGi+j4BDB1FdYYU5dOHK+TA4VYfppRiKXTDFNnZ82xxM6q2Uiv4z/HkmaVaOz76NYYL6LjE8DUVVhjTF06cbxODhRi+WlGIZZOM0ydnTXHEjurZiO9jv8cS5pVorHvo1tjvIiOTwBT14vGK1eulLlz58qcOXNk+fLlMnr0aBk/frwMHjw4SWZg6pJgLjbidXKgEMtPMwqxdJp57mvohm5eBLyO/+SklyK2dv5fe2f+Y0WxhuFCWUQUxyg64oIEgyuuQMB9RybuqKMwooj6Ayb3j7kJv7AvOi64O0LUQUAU3Bd0dEAj7jIiLuAOmpu3bvrkzLG3c7q7ek730wkxQm/v81VX1Vv1VR3iFo8TZ5WHAKYuJNbffPON6ezsNO3t7aa1tdWsWrXKtLS0mLa2NiclBFPnBDOmLiZmDGtMUCmcRmclHkTKZDxOaZxFmYxHkTIZj1MaZ1Em06DIPYpEAFMXEs033njD9Pb2mo6ODjNo0CDT09NjZ+7mzJljhg4dmnk5wNRljrjygLQaBxr05osZo+vuYqYnpfWtETfilhYBymQ8krRv8TilcVaaZTKN9+EezUEAUxcSp+7ubtPX12dmzZplz/riiy+M/m7mzJnmgAMOyDzCmLrMEWPq6kBMg14HrISnptmgE7eEwajjcuIWDxZlMh6nNM6iTMajWOQyGY8AZxWBAKYOUxe7HI/btCv2uVEnFrUCLaouZkWiSnS6/05HLB5Pvrd4nNI4izIZjyJlMh6nNM6iTKZBkXsUiQCmLkVTt2DBAqM/aR3/GbwzrVulcp//7huVyn3sTcbOTe9eadxp++I07lJcXUWOGdrSKftx75LWt0bc4hJP5zziFo9jUds2vrd48U/rrJS+t3vvvdfoD0c5CGDqQuKc95q6chRBVEIAAhCAAAQgAAEIQAACSQhg6kLoaffLlStXmptvvtkce+yxzne/TBJYroUABCAAAQhAAAIQgAAEykEAUxcSZ/1OnWbrurq6cvmdunIUQVRCAAIQgAAEIAABCEAAAkkIYOqS0ONaCEAAAhCAAAQgAAEIQAACORPA1OUcAB4PAQhAAAIQgAAEIAABCEAgCQFMXRJ6XAsBCEAAAhCAAAQgAAEIQCBnApi6nANQz+N//vlnM3/+fPPTTz/1u2z69OnmtddeM7NnzzajR4+2/7Znzx6zaNEic9FFF5mzzjrLvPzyy+aFF17otzbwr7/+8r3fGWecUfnB9XreL8m5aWsbPny4+f33382jjz5qenp6zNChQ80VV1xhzj//fDNo0KAkr1r3tfrResXijz/+qFyrH6+/5pprzNq1a+uOW622Aw880MyYMcOceuqpdb9b0gsa1aYy9tlnn5lXXnnF/Pnnn+b22283YqJD5fuBBx4wuveIESMGnDZ9U++++6655557zMiRI+07f/vtt2bFihWmvb3dbqoUpG3v3r3mo48+Mps3bzYtLS32/DyO7u5u8/zzz/d79PHHH28mTZpkXnrppYa0ffXVV+ahhx4yO3futHG7+uqrbd3j+ntzoS2v781P25gxY2xZGjZsmP1WPN6q87ds2WLmzJljBg8eHFnuVGaXLFliNwabMGGC82KZhTatiV+1alVFizjdd9995pBDDnGqT/XZe++91++Zp59+uo2L/jQSN635//DDD82zzz5r/v77bzNv3jznuiSoUW2qC9988037p62tzZx22mmWj9/9BlLc9J6//PKLfd8LL7zQvrNi8cQTT9g2XnX6r7/+6qtN5/n1xdSmc0AgDQKYujQoOrqHjM/ixYvNTTfdZI477rjKU1VRPPbYY2a//fYzN9xwg23UvQb9rrvuMj/88IPp7Oy0lU1ra2vgLp66z+OPP27UuTvnnHMcqfr/Y7LQps6pDN0dd9xhK+H777/f8hk7dqxTbTInMpdz587t1+gmiduTTz5pG5Abb7zRfPLJJ2bNmjXmzjvvNIcddlhTaHv11VfN559/bt9XfFROZeqqmcj06t+kdSBpU2dk2bJl5uSTT7aDBF6DrkESdYg3btzoq02BUTn4559/bCdM/501a5bTeHkPUwe6r6/vX89vVJsGUGQIZAonTpxotm/fbrXq21Od4/Jwoe2pp56yZVadTZdHkDbt1Kw6XuXpqKOOqgzqXXLJJebMM8+MLHeKuwYlPv74Y3uPvEydX5lMok28dFx++eUuw/SvZ8moHHnkkf96jyTaNLCkgVq168ccc4xt//M4GtGmNlgDQOrHaJBLA65BZU7G9Z133jG33nqr2X///Z1KDNKmd3ruuefM3XffbQ4++ODKoN5tt91m2/ggbeyo7jR8pXwYpq6Jwh5kfCRBMwVq1GfOnGlnD5YuXWouvfRSc8opp9gdPHt7e01HR4c1fDI6Mn0awdUMlneowtFok2ZNvBkIV3iy0KYR2uqGVBW0Rkddd1iCTF2jcVOMH374YdsQapReBkE/vSEj3izavHL1/vvvWxPkmbrffvvNLF++3I7cSpuMksqyzJPrmciwuOl7UqOu95a5Fn91OryZcumr1Vb9LQV1zl19b2HPb0Tbjz/+aF5//XU7cq1RZzFRfaTOdPUAlAt9aWuT4dEslga7hgwZEjgAlac2b2BB76CBK9X5mhnSYIjeOcrMK3bbtm0ziuPFF1/svB7R+wXFLYk2da7HjRtnBxvyPILMQaPavDpHpv2EE07IU5qdWfMzrHG0SYcGgy644ALfMqdvT+3Bueeea/syro8gbd4gyIknnmjOO+88s3r1apsZVD3j6qettk3Q/2s2Pa/BPdc8eV72BDB12TNO7Qlhxqe6Aj366KPNBx98YNP61KDXNpbqrOrvZA68lDe9pComHepQuz6y0Cbzqs6NOGim7pFHHrGVrkayXR5h5qCRuEmDDKtn6qQlqPHJWmej2oJMnV85GIhm3GvUx48fb3bv3m1TSL1Z8iBtzWLqkmqTzjwHiMJMXVJt+l41a6CZZg2KuU6bCtPmDexdd911dsDhsssuMyeddFK/KsDvehk5mR/NjD/99NOBHeys65K0tSlWys5QHaXlCHmmqYfVz43EbceOHbY9U8qtZsU1Y6xBW83YuT6SaIsyddKmsqwZf9ffWlS76g1+ed+NZkyr+xZ+2nbt2mVN6vXXX1/57WMNemnQkgMCaRDA1KVB0dE9/NadVa9/01oWjXqpg3nLLbdUGvQ4pk4dU802qGNaPdvgSJod/a5dL5hUm1I1NFsgc6fUlKuuusquMXS9xsdv3dmVV15ZScWpN25K8dA6in379lmT+vXXX9vOy5QpU5ynGTWqrVlMXe1ayOq4Ke1VM6YqW5oRqR0sGOgzddVr6jS4o1Qib1YtiTaNWKvjcvbZZ5vJkye7qkIqz6ldm5WWNsVTdaTWC6oDrRkg10eYNpkYDczJdKoseoN6YYMJukbpzaNGjbJps2GzJllrTVubMhiUTqr0OPFQuuL69ettOXediVK7Tqx6jVgjcVO9qxRwDcDqO3v77bftunplDrg2P0m0hZk6LxX/iCOOqKxdy7oM1t4/TJvKl9rdL7/80s4i1g7qBWnTemqlbyv9XoOCqkuqB9dda+R5xSKAqWuieIbNZkmGKsFnnnnGfP/993Zky8s/j2PqlH6zdetWO3vnOm9d756FthdffNHOosj4aKbuwQcftCmptaPXWReBsNmsRuOmBkMNjhoUbcyh2MuwDqT0yzBtzWLq/NZCeu+uRl3m5fDDD7ezHLWDBQPd1PmtX0qqTUy0vldp3WKSR10SldqaJG76zj799FPbKVMd63oNa5S27777zq67Vp2nDmPtUXu9zPu6desqqfl5m7qwMlmvtlrtqjP1vSol2LUhj8qkqFdbbbaN2jnFTmusXac7J9EWZuo02KkZZPVJXH9nXtmJ0qaUZdV3Wi8v81l9+GnTzKPqDqVbythrFlJLDGoNYdZ9Eu5fXAKYuiaKbZTxkRS/Rj9qTZ03sq7GLq/8/LS1eevOlILkbYyS16L5KK4dV/0AAAUMSURBVFPXaNy8oqudttT4XHvttc43pWhUW5Cpa5Y1dXEa/WY2ddIX1qHx0ybDo91ctTGTTEUehi7oW/IbgfdbB6Tz/NZ5qpzLCCidPSplLMsmJcrURdWjtder06xZntqjekY6Sz3V905bm9o1bcZUHbeBaurqjZt2mtUMq2ZjNesoU6e1x/ruXKdgRhmfMG1h35JmnVWnaDbSdXZNnPpd54S1f37aVMaVAq4dy73r/ZbCuPrmeE7xCGDqmiimURV/UIcmascl7eS0adMmO/JcvajeJZq0tU2bNs12Sg866CA7Y6AKVru7KVVl6tSpLqWFVvzei/h1aKLipmvVmGvkz9vO3HVHOm1T56XceKmlA3H3y+rCU6/xCYu3y0IZ1YGu19QpbprxUbqbOpquU8DqMQf1atMs/8KFCys/D6PRdu0SrA2lZAxdHlFxi6pHw67P06zGMeP1apOpk9FRWrp2AM07/TJoEEHa69XmrQ3VrJyyT9566y27fjyv9MtGtQWVubyXg2Rl6hQn7cqtOlIzddq9VO286pK8+l4u6y+elT0BTF32jFN7QlTFH9QwqsOlCr+rq6vf79Sp4+Xlhes3V1z/jEE1mCy0qWHQbp7aMlnrnmTmNOrXLMYnLG5ex1SdaMVNI+sydq6PtE2dZ1SVKqs0t7x/py4s/bJec1Cv8cgyllHmoF5tQb8zmcdvXqatTSw046ONKZQSpoGiPH+nLixFMaoeLZOpU9w0o6W6RHE79NBDA9NSs/zWor6lRkydrqn+PU+lgGuttetZuqTagkxd3stBsjJ16m9t2LDBru3U3gcy5V4qZtZlkPuXgwCmrhxxRiUEIAABCEAAAhCAAAQgUFACmLqCBhZZEIAABCAAAQhAAAIQgEA5CGDqyhFnVEIAAhCAAAQgAAEIQAACBSWAqStoYJEFAQhAAAIQgAAEIAABCJSDAKauHHFGJQQgAAEIQAACEIAABCBQUAKYuoIGFlkQgAAEIAABCEAAAhCAQDkIYOrKEWdUQgACEIAABCAAAQhAAAIFJYCpK2hgkQUBCEAAAhCAAAQgAAEIlIMApq4ccUYlBCAAAQhAAAIQgAAEIFBQApi6ggYWWRCAAAQgAAEIQAACEIBAOQhg6soRZ1RCAAIQgAAEIAABCEAAAgUlgKkraGCRBQEIQAACEIAABCAAAQiUgwCmrhxxRiUEIAABCEAAAhCAAAQgUFACmLqCBhZZEIAABCAAAQhAAAIQgEA5CGDqyhFnVEIAAhCAAAQgAAEIQAACBSWAqStoYJEFAQhAAAIQgAAEIAABCJSDAKauHHFGJQQgAAEIQAACEIAABCBQUAKYuoIGFlkQgAAEIAABCEAAAhCAQDkIYOrKEWdUQgACEIAABCAAAQhAAAIFJYCpK2hgkQUBCEAAAhCAAAQgAAEIlIMApq4ccUYlBCAAAQhAAAIQgAAEIFBQApi6ggYWWRCAAAQgAAEIQAACEIBAOQhg6soRZ1RCAAIQgAAEIAABCEAAAgUlgKkraGCRBQEIQAACEIAABCAAAQiUgwCmrhxxRiUEIAABCEAAAhCAAAQgUFACmLqCBhZZEIAABCAAAQhAAAIQgEA5CGDqyhFnVEIAAhCAAAQgAAEIQAACBSWAqStoYJEFAQhAAAIQgAAEIAABCJSDAKauHHFGJQQgAAEIQAACEIAABCBQUAKYuoIGFlkQgAAEIAABCEAAAhCAQDkI/A+8Yg/P2thEpQAAAABJRU5ErkJggg==">
            <a:extLst>
              <a:ext uri="{FF2B5EF4-FFF2-40B4-BE49-F238E27FC236}">
                <a16:creationId xmlns:a16="http://schemas.microsoft.com/office/drawing/2014/main" id="{87AE2E6A-2E30-4FF0-88B5-04A3AFB1439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2B1FA357-D3F6-4C51-942A-E0A32B5C6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5234" y="1690688"/>
            <a:ext cx="7342325" cy="4538138"/>
          </a:xfrm>
          <a:prstGeom prst="rect">
            <a:avLst/>
          </a:prstGeom>
        </p:spPr>
      </p:pic>
    </p:spTree>
    <p:extLst>
      <p:ext uri="{BB962C8B-B14F-4D97-AF65-F5344CB8AC3E}">
        <p14:creationId xmlns:p14="http://schemas.microsoft.com/office/powerpoint/2010/main" val="20053785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 Public-Service Approach to the Fourth Law</a:t>
            </a:r>
          </a:p>
        </p:txBody>
      </p:sp>
      <p:sp>
        <p:nvSpPr>
          <p:cNvPr id="3" name="Content Placeholder 2"/>
          <p:cNvSpPr>
            <a:spLocks noGrp="1"/>
          </p:cNvSpPr>
          <p:nvPr>
            <p:ph idx="1"/>
          </p:nvPr>
        </p:nvSpPr>
        <p:spPr>
          <a:xfrm>
            <a:off x="1998482" y="1825625"/>
            <a:ext cx="6614839" cy="4351338"/>
          </a:xfrm>
        </p:spPr>
        <p:txBody>
          <a:bodyPr>
            <a:normAutofit lnSpcReduction="10000"/>
          </a:bodyPr>
          <a:lstStyle/>
          <a:p>
            <a:r>
              <a:rPr lang="en-US" b="1" dirty="0"/>
              <a:t>Fourth Law: Save the time of the reader</a:t>
            </a:r>
          </a:p>
          <a:p>
            <a:r>
              <a:rPr lang="en-US" dirty="0"/>
              <a:t>There are MANY different ways to save the time of the reader:</a:t>
            </a:r>
          </a:p>
          <a:p>
            <a:pPr lvl="1"/>
            <a:r>
              <a:rPr lang="en-US" dirty="0"/>
              <a:t>Help them find resources they need</a:t>
            </a:r>
          </a:p>
          <a:p>
            <a:pPr lvl="1"/>
            <a:r>
              <a:rPr lang="en-US" dirty="0"/>
              <a:t>Help them track down articles they cannot locate</a:t>
            </a:r>
          </a:p>
          <a:p>
            <a:pPr lvl="1"/>
            <a:r>
              <a:rPr lang="en-US" dirty="0"/>
              <a:t>Help them understand the value of particular resources</a:t>
            </a:r>
          </a:p>
          <a:p>
            <a:pPr lvl="1"/>
            <a:r>
              <a:rPr lang="en-US" dirty="0"/>
              <a:t>Provide reference services to ensure students can spend more time doing the </a:t>
            </a:r>
            <a:r>
              <a:rPr lang="en-US" dirty="0" smtClean="0"/>
              <a:t>analysis</a:t>
            </a:r>
          </a:p>
          <a:p>
            <a:pPr lvl="1"/>
            <a:r>
              <a:rPr lang="en-US" dirty="0" smtClean="0"/>
              <a:t>Understand that their information needs may not be in traditional library resources</a:t>
            </a:r>
          </a:p>
          <a:p>
            <a:pPr lvl="1"/>
            <a:endParaRPr lang="en-US" dirty="0"/>
          </a:p>
          <a:p>
            <a:endParaRPr lang="en-US" dirty="0"/>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22</a:t>
            </a:fld>
            <a:endParaRPr lang="en-US" dirty="0"/>
          </a:p>
        </p:txBody>
      </p:sp>
      <p:pic>
        <p:nvPicPr>
          <p:cNvPr id="1026" name="Picture 2" descr="https://c2.staticflickr.com/4/3026/2618117992_3e8bbc1486.jpg"/>
          <p:cNvPicPr>
            <a:picLocks noChangeAspect="1" noChangeArrowheads="1"/>
          </p:cNvPicPr>
          <p:nvPr/>
        </p:nvPicPr>
        <p:blipFill rotWithShape="1">
          <a:blip r:embed="rId2">
            <a:extLst>
              <a:ext uri="{28A0092B-C50C-407E-A947-70E740481C1C}">
                <a14:useLocalDpi xmlns:a14="http://schemas.microsoft.com/office/drawing/2010/main" val="0"/>
              </a:ext>
            </a:extLst>
          </a:blip>
          <a:srcRect l="22572" r="16571"/>
          <a:stretch/>
        </p:blipFill>
        <p:spPr bwMode="auto">
          <a:xfrm>
            <a:off x="8850084" y="2066017"/>
            <a:ext cx="2898323"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209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 Public-Service Approach to the Fourth Law</a:t>
            </a:r>
          </a:p>
        </p:txBody>
      </p:sp>
      <p:sp>
        <p:nvSpPr>
          <p:cNvPr id="3" name="Content Placeholder 2"/>
          <p:cNvSpPr>
            <a:spLocks noGrp="1"/>
          </p:cNvSpPr>
          <p:nvPr>
            <p:ph idx="1"/>
          </p:nvPr>
        </p:nvSpPr>
        <p:spPr>
          <a:xfrm>
            <a:off x="1998481" y="1825625"/>
            <a:ext cx="5757589" cy="4351338"/>
          </a:xfrm>
        </p:spPr>
        <p:txBody>
          <a:bodyPr>
            <a:normAutofit fontScale="92500"/>
          </a:bodyPr>
          <a:lstStyle/>
          <a:p>
            <a:r>
              <a:rPr lang="en-US" dirty="0"/>
              <a:t>Fourth Law: Save the time of the </a:t>
            </a:r>
            <a:r>
              <a:rPr lang="en-US" dirty="0" smtClean="0"/>
              <a:t>reader</a:t>
            </a:r>
          </a:p>
          <a:p>
            <a:r>
              <a:rPr lang="en-US" dirty="0" smtClean="0"/>
              <a:t>The biggest challenge in supporting business research is that the nature of the questions may not match the organization of the information</a:t>
            </a:r>
          </a:p>
          <a:p>
            <a:r>
              <a:rPr lang="en-US" dirty="0" smtClean="0"/>
              <a:t>Our students and researchers need assistance to craft and explore business resources to provide them with tools to answer their questions</a:t>
            </a:r>
          </a:p>
          <a:p>
            <a:r>
              <a:rPr lang="en-US" dirty="0" smtClean="0"/>
              <a:t>This is the ‘value-add’ of the librarian</a:t>
            </a:r>
            <a:endParaRPr lang="en-US" dirty="0"/>
          </a:p>
          <a:p>
            <a:pPr marL="0" indent="0">
              <a:buNone/>
            </a:pPr>
            <a:endParaRPr lang="en-US" dirty="0"/>
          </a:p>
          <a:p>
            <a:endParaRPr lang="en-US" dirty="0"/>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23</a:t>
            </a:fld>
            <a:endParaRPr lang="en-US" dirty="0"/>
          </a:p>
        </p:txBody>
      </p:sp>
      <p:pic>
        <p:nvPicPr>
          <p:cNvPr id="2050" name="Picture 2" descr="https://c1.staticflickr.com/5/4404/36809130931_4ba01f83cc_z.jpg"/>
          <p:cNvPicPr>
            <a:picLocks noChangeAspect="1" noChangeArrowheads="1"/>
          </p:cNvPicPr>
          <p:nvPr/>
        </p:nvPicPr>
        <p:blipFill rotWithShape="1">
          <a:blip r:embed="rId2">
            <a:extLst>
              <a:ext uri="{28A0092B-C50C-407E-A947-70E740481C1C}">
                <a14:useLocalDpi xmlns:a14="http://schemas.microsoft.com/office/drawing/2010/main" val="0"/>
              </a:ext>
            </a:extLst>
          </a:blip>
          <a:srcRect r="11748" b="11079"/>
          <a:stretch/>
        </p:blipFill>
        <p:spPr bwMode="auto">
          <a:xfrm>
            <a:off x="7971411" y="2049235"/>
            <a:ext cx="3929856" cy="2641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0859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A6354-FC2D-432E-9AA7-1513B2C22C3B}"/>
              </a:ext>
            </a:extLst>
          </p:cNvPr>
          <p:cNvSpPr>
            <a:spLocks noGrp="1"/>
          </p:cNvSpPr>
          <p:nvPr>
            <p:ph type="title"/>
          </p:nvPr>
        </p:nvSpPr>
        <p:spPr/>
        <p:txBody>
          <a:bodyPr/>
          <a:lstStyle/>
          <a:p>
            <a:r>
              <a:rPr lang="en-US" dirty="0"/>
              <a:t>A Public-Service Approach to the Fourth Law</a:t>
            </a:r>
          </a:p>
        </p:txBody>
      </p:sp>
      <p:sp>
        <p:nvSpPr>
          <p:cNvPr id="3" name="Content Placeholder 2">
            <a:extLst>
              <a:ext uri="{FF2B5EF4-FFF2-40B4-BE49-F238E27FC236}">
                <a16:creationId xmlns:a16="http://schemas.microsoft.com/office/drawing/2014/main" id="{072026AF-E4E1-4466-919B-F9F9D8CFE416}"/>
              </a:ext>
            </a:extLst>
          </p:cNvPr>
          <p:cNvSpPr>
            <a:spLocks noGrp="1"/>
          </p:cNvSpPr>
          <p:nvPr>
            <p:ph idx="1"/>
          </p:nvPr>
        </p:nvSpPr>
        <p:spPr>
          <a:xfrm>
            <a:off x="8018048" y="1895784"/>
            <a:ext cx="3963216" cy="4100461"/>
          </a:xfrm>
        </p:spPr>
        <p:txBody>
          <a:bodyPr>
            <a:normAutofit fontScale="92500" lnSpcReduction="10000"/>
          </a:bodyPr>
          <a:lstStyle/>
          <a:p>
            <a:r>
              <a:rPr lang="en-US" dirty="0"/>
              <a:t>“Everyone you will ever meet knows something you don't.” ― Bill Nye (University of Massachusetts Lowell 2014 graduation)</a:t>
            </a:r>
          </a:p>
          <a:p>
            <a:r>
              <a:rPr lang="en-US" dirty="0"/>
              <a:t>Everyone can do something that you can’t do</a:t>
            </a:r>
            <a:r>
              <a:rPr lang="en-US" dirty="0" smtClean="0"/>
              <a:t>….</a:t>
            </a:r>
          </a:p>
          <a:p>
            <a:r>
              <a:rPr lang="en-US" dirty="0">
                <a:hlinkClick r:id="rId3"/>
              </a:rPr>
              <a:t>https://</a:t>
            </a:r>
            <a:r>
              <a:rPr lang="en-US" dirty="0" smtClean="0">
                <a:hlinkClick r:id="rId3"/>
              </a:rPr>
              <a:t>www.youtube.com/watch?v=wzwX-qu5fRA</a:t>
            </a:r>
            <a:endParaRPr lang="en-US" dirty="0" smtClean="0"/>
          </a:p>
          <a:p>
            <a:endParaRPr lang="en-US" dirty="0"/>
          </a:p>
        </p:txBody>
      </p:sp>
      <p:sp>
        <p:nvSpPr>
          <p:cNvPr id="4" name="Footer Placeholder 3">
            <a:extLst>
              <a:ext uri="{FF2B5EF4-FFF2-40B4-BE49-F238E27FC236}">
                <a16:creationId xmlns:a16="http://schemas.microsoft.com/office/drawing/2014/main" id="{A3E55B62-0EB6-424C-B4F0-22DCC7E0641E}"/>
              </a:ext>
            </a:extLst>
          </p:cNvPr>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a:extLst>
              <a:ext uri="{FF2B5EF4-FFF2-40B4-BE49-F238E27FC236}">
                <a16:creationId xmlns:a16="http://schemas.microsoft.com/office/drawing/2014/main" id="{C6AAE486-2CA3-4FBF-9971-5B4A1095067B}"/>
              </a:ext>
            </a:extLst>
          </p:cNvPr>
          <p:cNvSpPr>
            <a:spLocks noGrp="1"/>
          </p:cNvSpPr>
          <p:nvPr>
            <p:ph type="sldNum" sz="quarter" idx="12"/>
          </p:nvPr>
        </p:nvSpPr>
        <p:spPr/>
        <p:txBody>
          <a:bodyPr/>
          <a:lstStyle/>
          <a:p>
            <a:fld id="{60208D10-32F4-4826-9563-0B7F16C023ED}" type="slidenum">
              <a:rPr lang="en-US" smtClean="0"/>
              <a:pPr/>
              <a:t>24</a:t>
            </a:fld>
            <a:endParaRPr lang="en-US" dirty="0"/>
          </a:p>
        </p:txBody>
      </p:sp>
      <p:pic>
        <p:nvPicPr>
          <p:cNvPr id="6" name="Online Media 5">
            <a:hlinkClick r:id="" action="ppaction://media"/>
            <a:extLst>
              <a:ext uri="{FF2B5EF4-FFF2-40B4-BE49-F238E27FC236}">
                <a16:creationId xmlns:a16="http://schemas.microsoft.com/office/drawing/2014/main" id="{2C0764A2-81AF-4115-BECA-414E34470599}"/>
              </a:ext>
            </a:extLst>
          </p:cNvPr>
          <p:cNvPicPr>
            <a:picLocks noRot="1" noChangeAspect="1"/>
          </p:cNvPicPr>
          <p:nvPr>
            <a:videoFile r:link="rId1"/>
          </p:nvPr>
        </p:nvPicPr>
        <p:blipFill>
          <a:blip r:embed="rId4"/>
          <a:stretch>
            <a:fillRect/>
          </a:stretch>
        </p:blipFill>
        <p:spPr>
          <a:xfrm>
            <a:off x="2192344" y="1895785"/>
            <a:ext cx="5211556" cy="3908667"/>
          </a:xfrm>
          <a:prstGeom prst="rect">
            <a:avLst/>
          </a:prstGeom>
        </p:spPr>
      </p:pic>
    </p:spTree>
    <p:extLst>
      <p:ext uri="{BB962C8B-B14F-4D97-AF65-F5344CB8AC3E}">
        <p14:creationId xmlns:p14="http://schemas.microsoft.com/office/powerpoint/2010/main" val="5060325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Public-Service Approach to the Fourth Law</a:t>
            </a:r>
          </a:p>
        </p:txBody>
      </p:sp>
      <p:sp>
        <p:nvSpPr>
          <p:cNvPr id="3" name="Content Placeholder 2"/>
          <p:cNvSpPr>
            <a:spLocks noGrp="1"/>
          </p:cNvSpPr>
          <p:nvPr>
            <p:ph idx="1"/>
          </p:nvPr>
        </p:nvSpPr>
        <p:spPr>
          <a:xfrm>
            <a:off x="1998481" y="1825625"/>
            <a:ext cx="5724933" cy="4351338"/>
          </a:xfrm>
        </p:spPr>
        <p:txBody>
          <a:bodyPr/>
          <a:lstStyle/>
          <a:p>
            <a:r>
              <a:rPr lang="en-US" dirty="0" smtClean="0"/>
              <a:t>Librarians are very good at finding resources</a:t>
            </a:r>
          </a:p>
          <a:p>
            <a:r>
              <a:rPr lang="en-US" dirty="0" smtClean="0"/>
              <a:t>We are good at moving beyond the limits of metadata searching (as in a catalog or A&amp;I database) and narrowing down results in full-text searching</a:t>
            </a:r>
          </a:p>
          <a:p>
            <a:r>
              <a:rPr lang="en-US" dirty="0" smtClean="0"/>
              <a:t>Lets focus on that and stop running away from helping our patrons</a:t>
            </a:r>
          </a:p>
        </p:txBody>
      </p:sp>
      <p:sp>
        <p:nvSpPr>
          <p:cNvPr id="4" name="Footer Placeholder 3"/>
          <p:cNvSpPr>
            <a:spLocks noGrp="1"/>
          </p:cNvSpPr>
          <p:nvPr>
            <p:ph type="ftr" sz="quarter" idx="11"/>
          </p:nvPr>
        </p:nvSpPr>
        <p:spPr/>
        <p:txBody>
          <a:bodyPr/>
          <a:lstStyle/>
          <a:p>
            <a:r>
              <a:rPr lang="en-US" smtClean="0"/>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25</a:t>
            </a:fld>
            <a:endParaRPr lang="en-US" dirty="0"/>
          </a:p>
        </p:txBody>
      </p:sp>
      <p:pic>
        <p:nvPicPr>
          <p:cNvPr id="6146" name="Picture 2" descr="https://c2.staticflickr.com/4/3910/15269544602_db3e68706d_z.jpg"/>
          <p:cNvPicPr>
            <a:picLocks noChangeAspect="1" noChangeArrowheads="1"/>
          </p:cNvPicPr>
          <p:nvPr/>
        </p:nvPicPr>
        <p:blipFill rotWithShape="1">
          <a:blip r:embed="rId2">
            <a:extLst>
              <a:ext uri="{28A0092B-C50C-407E-A947-70E740481C1C}">
                <a14:useLocalDpi xmlns:a14="http://schemas.microsoft.com/office/drawing/2010/main" val="0"/>
              </a:ext>
            </a:extLst>
          </a:blip>
          <a:srcRect l="37358" t="17459"/>
          <a:stretch/>
        </p:blipFill>
        <p:spPr bwMode="auto">
          <a:xfrm>
            <a:off x="7813220" y="1967592"/>
            <a:ext cx="3818617" cy="3357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1979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Public-Service Approach to the Fourth Law</a:t>
            </a:r>
          </a:p>
        </p:txBody>
      </p:sp>
      <p:sp>
        <p:nvSpPr>
          <p:cNvPr id="3" name="Content Placeholder 2"/>
          <p:cNvSpPr>
            <a:spLocks noGrp="1"/>
          </p:cNvSpPr>
          <p:nvPr>
            <p:ph idx="1"/>
          </p:nvPr>
        </p:nvSpPr>
        <p:spPr>
          <a:xfrm>
            <a:off x="1998482" y="1825625"/>
            <a:ext cx="6204085" cy="4351338"/>
          </a:xfrm>
        </p:spPr>
        <p:txBody>
          <a:bodyPr>
            <a:normAutofit fontScale="92500" lnSpcReduction="20000"/>
          </a:bodyPr>
          <a:lstStyle/>
          <a:p>
            <a:r>
              <a:rPr lang="en-US" dirty="0" smtClean="0"/>
              <a:t>Build relationships with our patrons</a:t>
            </a:r>
          </a:p>
          <a:p>
            <a:r>
              <a:rPr lang="en-US" dirty="0" smtClean="0"/>
              <a:t>When supporting MAP teams at Michigan Ross, each team works with an assigned librarian</a:t>
            </a:r>
          </a:p>
          <a:p>
            <a:r>
              <a:rPr lang="en-US" dirty="0" smtClean="0"/>
              <a:t>One of the BEST ways we save the time of the reader is through that arrangement</a:t>
            </a:r>
          </a:p>
          <a:p>
            <a:r>
              <a:rPr lang="en-US" dirty="0" smtClean="0"/>
              <a:t>When working with a dedicated librarian, students do not have to repeat what they are looking for</a:t>
            </a:r>
          </a:p>
          <a:p>
            <a:r>
              <a:rPr lang="en-US" dirty="0" smtClean="0"/>
              <a:t>They also do not need to worry about getting the same material repeatedly</a:t>
            </a:r>
          </a:p>
          <a:p>
            <a:r>
              <a:rPr lang="en-US" dirty="0" smtClean="0"/>
              <a:t>Relationships &gt; Transactions</a:t>
            </a:r>
          </a:p>
        </p:txBody>
      </p:sp>
      <p:sp>
        <p:nvSpPr>
          <p:cNvPr id="4" name="Footer Placeholder 3"/>
          <p:cNvSpPr>
            <a:spLocks noGrp="1"/>
          </p:cNvSpPr>
          <p:nvPr>
            <p:ph type="ftr" sz="quarter" idx="11"/>
          </p:nvPr>
        </p:nvSpPr>
        <p:spPr/>
        <p:txBody>
          <a:bodyPr/>
          <a:lstStyle/>
          <a:p>
            <a:r>
              <a:rPr lang="en-US" smtClean="0"/>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26</a:t>
            </a:fld>
            <a:endParaRPr lang="en-US" dirty="0"/>
          </a:p>
        </p:txBody>
      </p:sp>
      <p:pic>
        <p:nvPicPr>
          <p:cNvPr id="3074" name="Picture 2" descr="https://c2.staticflickr.com/4/3780/33573617186_b09f385e8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2567" y="2277834"/>
            <a:ext cx="3899625" cy="2597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734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Public-Service Approach to the Fourth Law</a:t>
            </a:r>
          </a:p>
        </p:txBody>
      </p:sp>
      <p:sp>
        <p:nvSpPr>
          <p:cNvPr id="3" name="Content Placeholder 2"/>
          <p:cNvSpPr>
            <a:spLocks noGrp="1"/>
          </p:cNvSpPr>
          <p:nvPr>
            <p:ph idx="1"/>
          </p:nvPr>
        </p:nvSpPr>
        <p:spPr>
          <a:xfrm>
            <a:off x="1998482" y="1825625"/>
            <a:ext cx="5626961" cy="4351338"/>
          </a:xfrm>
        </p:spPr>
        <p:txBody>
          <a:bodyPr>
            <a:normAutofit fontScale="92500" lnSpcReduction="20000"/>
          </a:bodyPr>
          <a:lstStyle/>
          <a:p>
            <a:r>
              <a:rPr lang="en-US" dirty="0" smtClean="0"/>
              <a:t>The electronic library environment has created great strides in creative self-sufficient users</a:t>
            </a:r>
          </a:p>
          <a:p>
            <a:r>
              <a:rPr lang="en-US" dirty="0" smtClean="0"/>
              <a:t>We have been pushing self-service in the profession</a:t>
            </a:r>
          </a:p>
          <a:p>
            <a:r>
              <a:rPr lang="en-US" dirty="0" smtClean="0"/>
              <a:t>This is desired by our users when they have known-item searches (particular book, article or report)</a:t>
            </a:r>
          </a:p>
          <a:p>
            <a:r>
              <a:rPr lang="en-US" dirty="0" smtClean="0"/>
              <a:t>But what happens when they have an unknown-item search?</a:t>
            </a:r>
          </a:p>
          <a:p>
            <a:r>
              <a:rPr lang="en-US" dirty="0" smtClean="0"/>
              <a:t>This service to our researchers IS the future of the library</a:t>
            </a:r>
          </a:p>
          <a:p>
            <a:endParaRPr lang="en-US" dirty="0"/>
          </a:p>
        </p:txBody>
      </p:sp>
      <p:sp>
        <p:nvSpPr>
          <p:cNvPr id="4" name="Footer Placeholder 3"/>
          <p:cNvSpPr>
            <a:spLocks noGrp="1"/>
          </p:cNvSpPr>
          <p:nvPr>
            <p:ph type="ftr" sz="quarter" idx="11"/>
          </p:nvPr>
        </p:nvSpPr>
        <p:spPr/>
        <p:txBody>
          <a:bodyPr/>
          <a:lstStyle/>
          <a:p>
            <a:r>
              <a:rPr lang="en-US" smtClean="0"/>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27</a:t>
            </a:fld>
            <a:endParaRPr lang="en-US" dirty="0"/>
          </a:p>
        </p:txBody>
      </p:sp>
      <p:pic>
        <p:nvPicPr>
          <p:cNvPr id="6" name="Picture 2" descr="http://farm9.staticflickr.com/8009/7606634758_9358a29ae0_z.jpg">
            <a:extLst>
              <a:ext uri="{FF2B5EF4-FFF2-40B4-BE49-F238E27FC236}">
                <a16:creationId xmlns:a16="http://schemas.microsoft.com/office/drawing/2014/main" id="{51C232E6-3254-4372-ACB9-E469E79286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52" r="11785" b="7862"/>
          <a:stretch/>
        </p:blipFill>
        <p:spPr bwMode="auto">
          <a:xfrm>
            <a:off x="7625443" y="1421267"/>
            <a:ext cx="4104558" cy="3093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8090807" y="4963886"/>
            <a:ext cx="3192236" cy="923330"/>
          </a:xfrm>
          <a:prstGeom prst="rect">
            <a:avLst/>
          </a:prstGeom>
          <a:noFill/>
        </p:spPr>
        <p:txBody>
          <a:bodyPr wrap="square" rtlCol="0">
            <a:spAutoFit/>
          </a:bodyPr>
          <a:lstStyle/>
          <a:p>
            <a:r>
              <a:rPr lang="en-US" i="1" dirty="0"/>
              <a:t>Hartsfield-Jackson Atlanta International Airport </a:t>
            </a:r>
            <a:r>
              <a:rPr lang="en-US" i="1" dirty="0" smtClean="0"/>
              <a:t>July 11, 2012</a:t>
            </a:r>
            <a:endParaRPr lang="en-US" dirty="0"/>
          </a:p>
        </p:txBody>
      </p:sp>
    </p:spTree>
    <p:extLst>
      <p:ext uri="{BB962C8B-B14F-4D97-AF65-F5344CB8AC3E}">
        <p14:creationId xmlns:p14="http://schemas.microsoft.com/office/powerpoint/2010/main" val="34876863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 Public-Service Approach to the Fourth Law</a:t>
            </a:r>
          </a:p>
        </p:txBody>
      </p:sp>
      <p:sp>
        <p:nvSpPr>
          <p:cNvPr id="3" name="Content Placeholder 2"/>
          <p:cNvSpPr>
            <a:spLocks noGrp="1"/>
          </p:cNvSpPr>
          <p:nvPr>
            <p:ph idx="1"/>
          </p:nvPr>
        </p:nvSpPr>
        <p:spPr>
          <a:xfrm>
            <a:off x="1998481" y="1825625"/>
            <a:ext cx="6157639" cy="4351338"/>
          </a:xfrm>
        </p:spPr>
        <p:txBody>
          <a:bodyPr>
            <a:normAutofit fontScale="92500" lnSpcReduction="10000"/>
          </a:bodyPr>
          <a:lstStyle/>
          <a:p>
            <a:r>
              <a:rPr lang="en-US" dirty="0"/>
              <a:t>Topic like </a:t>
            </a:r>
            <a:r>
              <a:rPr lang="en-US" dirty="0" smtClean="0"/>
              <a:t>Logistics &amp; Supply Chain</a:t>
            </a:r>
          </a:p>
          <a:p>
            <a:r>
              <a:rPr lang="en-US" dirty="0" smtClean="0"/>
              <a:t>These are complicated for people in the field – let alone students and entrepreneurs</a:t>
            </a:r>
          </a:p>
          <a:p>
            <a:r>
              <a:rPr lang="en-US" dirty="0" smtClean="0"/>
              <a:t>In order to save the time of the reader, we</a:t>
            </a:r>
          </a:p>
          <a:p>
            <a:pPr lvl="1"/>
            <a:r>
              <a:rPr lang="en-US" dirty="0" smtClean="0"/>
              <a:t>Aspire to understand the problem</a:t>
            </a:r>
          </a:p>
          <a:p>
            <a:pPr lvl="1"/>
            <a:r>
              <a:rPr lang="en-US" dirty="0" smtClean="0"/>
              <a:t>Seek out information that helps solve the issue</a:t>
            </a:r>
          </a:p>
          <a:p>
            <a:pPr lvl="1"/>
            <a:r>
              <a:rPr lang="en-US" dirty="0" smtClean="0"/>
              <a:t>Connect with the user and share resources that may help</a:t>
            </a:r>
          </a:p>
          <a:p>
            <a:pPr lvl="1"/>
            <a:r>
              <a:rPr lang="en-US" dirty="0" smtClean="0"/>
              <a:t>Reconnect if the resources were not useful</a:t>
            </a:r>
          </a:p>
          <a:p>
            <a:pPr lvl="1"/>
            <a:r>
              <a:rPr lang="en-US" dirty="0" smtClean="0"/>
              <a:t>Lead, not point</a:t>
            </a:r>
          </a:p>
          <a:p>
            <a:endParaRPr lang="en-US" dirty="0"/>
          </a:p>
          <a:p>
            <a:endParaRPr lang="en-US" dirty="0"/>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28</a:t>
            </a:fld>
            <a:endParaRPr lang="en-US" dirty="0"/>
          </a:p>
        </p:txBody>
      </p:sp>
      <p:pic>
        <p:nvPicPr>
          <p:cNvPr id="1026" name="Picture 2" descr="https://c1.staticflickr.com/5/4517/26557508809_8b798c0cda.jpg"/>
          <p:cNvPicPr>
            <a:picLocks noChangeAspect="1" noChangeArrowheads="1"/>
          </p:cNvPicPr>
          <p:nvPr/>
        </p:nvPicPr>
        <p:blipFill rotWithShape="1">
          <a:blip r:embed="rId2">
            <a:extLst>
              <a:ext uri="{28A0092B-C50C-407E-A947-70E740481C1C}">
                <a14:useLocalDpi xmlns:a14="http://schemas.microsoft.com/office/drawing/2010/main" val="0"/>
              </a:ext>
            </a:extLst>
          </a:blip>
          <a:srcRect l="12848" t="33384" r="6752" b="20542"/>
          <a:stretch/>
        </p:blipFill>
        <p:spPr bwMode="auto">
          <a:xfrm>
            <a:off x="8216502" y="2213655"/>
            <a:ext cx="3868859" cy="14766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425543" y="3985759"/>
            <a:ext cx="3186289" cy="1477328"/>
          </a:xfrm>
          <a:prstGeom prst="rect">
            <a:avLst/>
          </a:prstGeom>
          <a:noFill/>
        </p:spPr>
        <p:txBody>
          <a:bodyPr wrap="square" rtlCol="0">
            <a:spAutoFit/>
          </a:bodyPr>
          <a:lstStyle/>
          <a:p>
            <a:r>
              <a:rPr lang="en-US" dirty="0"/>
              <a:t>Boeing </a:t>
            </a:r>
            <a:r>
              <a:rPr lang="en-US" dirty="0" err="1"/>
              <a:t>Dreamlifter</a:t>
            </a:r>
            <a:r>
              <a:rPr lang="en-US" dirty="0"/>
              <a:t> (modified 747) at Charleston, South Carolina USA – November 10, 2017</a:t>
            </a:r>
          </a:p>
          <a:p>
            <a:endParaRPr lang="en-US" dirty="0"/>
          </a:p>
        </p:txBody>
      </p:sp>
    </p:spTree>
    <p:extLst>
      <p:ext uri="{BB962C8B-B14F-4D97-AF65-F5344CB8AC3E}">
        <p14:creationId xmlns:p14="http://schemas.microsoft.com/office/powerpoint/2010/main" val="12562016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9287" y="365125"/>
            <a:ext cx="9604513" cy="1325563"/>
          </a:xfrm>
        </p:spPr>
        <p:txBody>
          <a:bodyPr>
            <a:normAutofit/>
          </a:bodyPr>
          <a:lstStyle/>
          <a:p>
            <a:r>
              <a:rPr lang="en-US" dirty="0"/>
              <a:t>Building the Library of the Future &amp; Closing Thoughts</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29</a:t>
            </a:fld>
            <a:endParaRPr lang="en-US" dirty="0"/>
          </a:p>
        </p:txBody>
      </p:sp>
      <p:sp>
        <p:nvSpPr>
          <p:cNvPr id="8" name="Content Placeholder 2"/>
          <p:cNvSpPr txBox="1">
            <a:spLocks/>
          </p:cNvSpPr>
          <p:nvPr/>
        </p:nvSpPr>
        <p:spPr>
          <a:xfrm>
            <a:off x="1858521" y="1814925"/>
            <a:ext cx="4996071" cy="230588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2400" b="1" dirty="0"/>
              <a:t>A Physical Space</a:t>
            </a:r>
          </a:p>
          <a:p>
            <a:pPr lvl="1">
              <a:defRPr/>
            </a:pPr>
            <a:r>
              <a:rPr lang="en-US" sz="2200" dirty="0"/>
              <a:t>Study</a:t>
            </a:r>
          </a:p>
          <a:p>
            <a:pPr lvl="1">
              <a:defRPr/>
            </a:pPr>
            <a:r>
              <a:rPr lang="en-US" sz="2200" dirty="0"/>
              <a:t>Print Materials</a:t>
            </a:r>
          </a:p>
          <a:p>
            <a:pPr lvl="1">
              <a:defRPr/>
            </a:pPr>
            <a:r>
              <a:rPr lang="en-US" sz="2200" dirty="0"/>
              <a:t>Interaction Spaces</a:t>
            </a:r>
          </a:p>
          <a:p>
            <a:pPr lvl="1">
              <a:defRPr/>
            </a:pPr>
            <a:r>
              <a:rPr lang="en-US" sz="2200" dirty="0"/>
              <a:t>Walk-in Access</a:t>
            </a:r>
          </a:p>
          <a:p>
            <a:pPr lvl="1">
              <a:defRPr/>
            </a:pPr>
            <a:r>
              <a:rPr lang="en-US" sz="2200" dirty="0"/>
              <a:t>Some of these services may  be easily done by others</a:t>
            </a:r>
          </a:p>
          <a:p>
            <a:pPr>
              <a:defRPr/>
            </a:pPr>
            <a:endParaRPr lang="en-US" dirty="0"/>
          </a:p>
        </p:txBody>
      </p:sp>
      <p:sp>
        <p:nvSpPr>
          <p:cNvPr id="9" name="Content Placeholder 3"/>
          <p:cNvSpPr txBox="1">
            <a:spLocks/>
          </p:cNvSpPr>
          <p:nvPr/>
        </p:nvSpPr>
        <p:spPr>
          <a:xfrm>
            <a:off x="6851375" y="1797949"/>
            <a:ext cx="4875486" cy="462666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2400" b="1" dirty="0"/>
              <a:t>An Ethereal Space</a:t>
            </a:r>
          </a:p>
          <a:p>
            <a:pPr lvl="2">
              <a:defRPr/>
            </a:pPr>
            <a:r>
              <a:rPr lang="en-US" sz="2200" dirty="0"/>
              <a:t>This is where we </a:t>
            </a:r>
            <a:r>
              <a:rPr lang="en-US" sz="2200" b="1" i="1" dirty="0"/>
              <a:t>connect</a:t>
            </a:r>
            <a:r>
              <a:rPr lang="en-US" sz="2200" dirty="0"/>
              <a:t> with our </a:t>
            </a:r>
            <a:r>
              <a:rPr lang="en-US" sz="2200" dirty="0" smtClean="0"/>
              <a:t>community</a:t>
            </a:r>
            <a:endParaRPr lang="en-US" sz="2200" dirty="0"/>
          </a:p>
          <a:p>
            <a:pPr lvl="2">
              <a:defRPr/>
            </a:pPr>
            <a:r>
              <a:rPr lang="en-US" sz="2200" dirty="0"/>
              <a:t>This is where we </a:t>
            </a:r>
            <a:r>
              <a:rPr lang="en-US" sz="2200" b="1" i="1" dirty="0"/>
              <a:t>provide</a:t>
            </a:r>
            <a:r>
              <a:rPr lang="en-US" sz="2200" dirty="0"/>
              <a:t> </a:t>
            </a:r>
            <a:r>
              <a:rPr lang="en-US" sz="2200" b="1" i="1" dirty="0"/>
              <a:t>clarity</a:t>
            </a:r>
            <a:r>
              <a:rPr lang="en-US" sz="2200" dirty="0"/>
              <a:t> to a complicated information </a:t>
            </a:r>
            <a:r>
              <a:rPr lang="en-US" sz="2200" dirty="0" smtClean="0"/>
              <a:t>universe</a:t>
            </a:r>
            <a:endParaRPr lang="en-US" sz="2200" dirty="0"/>
          </a:p>
          <a:p>
            <a:pPr lvl="2">
              <a:defRPr/>
            </a:pPr>
            <a:r>
              <a:rPr lang="en-US" sz="2200" dirty="0"/>
              <a:t>This is where we </a:t>
            </a:r>
            <a:r>
              <a:rPr lang="en-US" sz="2200" b="1" i="1" dirty="0"/>
              <a:t>contribute </a:t>
            </a:r>
            <a:r>
              <a:rPr lang="en-US" sz="2200" dirty="0"/>
              <a:t>as a “</a:t>
            </a:r>
            <a:r>
              <a:rPr lang="en-US" sz="2200" dirty="0" smtClean="0"/>
              <a:t>Value-Add”</a:t>
            </a:r>
            <a:endParaRPr lang="en-US" sz="2200" dirty="0"/>
          </a:p>
          <a:p>
            <a:pPr lvl="1">
              <a:defRPr/>
            </a:pPr>
            <a:r>
              <a:rPr lang="en-US" dirty="0"/>
              <a:t>This is where we do ‘library’ </a:t>
            </a:r>
            <a:r>
              <a:rPr lang="en-US" dirty="0" smtClean="0"/>
              <a:t>work</a:t>
            </a:r>
            <a:endParaRPr lang="en-US" dirty="0"/>
          </a:p>
          <a:p>
            <a:pPr lvl="1">
              <a:defRPr/>
            </a:pPr>
            <a:r>
              <a:rPr lang="en-US" dirty="0"/>
              <a:t>This work cannot be done as well by </a:t>
            </a:r>
            <a:r>
              <a:rPr lang="en-US" dirty="0" smtClean="0"/>
              <a:t>others</a:t>
            </a:r>
            <a:endParaRPr lang="en-US" dirty="0"/>
          </a:p>
          <a:p>
            <a:pPr lvl="1">
              <a:defRPr/>
            </a:pPr>
            <a:r>
              <a:rPr lang="en-US" dirty="0"/>
              <a:t>This work is not-space </a:t>
            </a:r>
            <a:r>
              <a:rPr lang="en-US" dirty="0" smtClean="0"/>
              <a:t>dependent</a:t>
            </a:r>
            <a:endParaRPr lang="en-US" dirty="0"/>
          </a:p>
          <a:p>
            <a:pPr lvl="1">
              <a:defRPr/>
            </a:pPr>
            <a:endParaRPr lang="en-US" dirty="0"/>
          </a:p>
        </p:txBody>
      </p:sp>
      <p:pic>
        <p:nvPicPr>
          <p:cNvPr id="10" name="Picture 2" descr="http://farm9.staticflickr.com/8477/8269405613_728c7c2b14_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5226" y="3882072"/>
            <a:ext cx="2590800"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http://farm9.staticflickr.com/8083/8270471076_b4176337b4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3141" y="3882072"/>
            <a:ext cx="1481735" cy="2219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3594877" y="5782439"/>
            <a:ext cx="2554453" cy="369332"/>
          </a:xfrm>
          <a:prstGeom prst="rect">
            <a:avLst/>
          </a:prstGeom>
          <a:noFill/>
        </p:spPr>
        <p:txBody>
          <a:bodyPr wrap="square" rtlCol="0">
            <a:spAutoFit/>
          </a:bodyPr>
          <a:lstStyle/>
          <a:p>
            <a:r>
              <a:rPr lang="en-US" i="1" dirty="0"/>
              <a:t>The OLD Kresge Library</a:t>
            </a:r>
          </a:p>
        </p:txBody>
      </p:sp>
    </p:spTree>
    <p:extLst>
      <p:ext uri="{BB962C8B-B14F-4D97-AF65-F5344CB8AC3E}">
        <p14:creationId xmlns:p14="http://schemas.microsoft.com/office/powerpoint/2010/main" val="27132476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7097" y="365125"/>
            <a:ext cx="9246704" cy="1325563"/>
          </a:xfrm>
        </p:spPr>
        <p:txBody>
          <a:bodyPr>
            <a:normAutofit/>
          </a:bodyPr>
          <a:lstStyle/>
          <a:p>
            <a:r>
              <a:rPr lang="en-US" dirty="0"/>
              <a:t>Building the Library of the Future &amp; Closing Thoughts</a:t>
            </a:r>
          </a:p>
        </p:txBody>
      </p:sp>
      <p:sp>
        <p:nvSpPr>
          <p:cNvPr id="3" name="Content Placeholder 2"/>
          <p:cNvSpPr>
            <a:spLocks noGrp="1"/>
          </p:cNvSpPr>
          <p:nvPr>
            <p:ph idx="1"/>
          </p:nvPr>
        </p:nvSpPr>
        <p:spPr>
          <a:xfrm>
            <a:off x="2107097" y="1789043"/>
            <a:ext cx="5738191" cy="4412974"/>
          </a:xfrm>
        </p:spPr>
        <p:txBody>
          <a:bodyPr>
            <a:normAutofit lnSpcReduction="10000"/>
          </a:bodyPr>
          <a:lstStyle/>
          <a:p>
            <a:pPr fontAlgn="auto">
              <a:spcAft>
                <a:spcPts val="0"/>
              </a:spcAft>
              <a:defRPr/>
            </a:pPr>
            <a:r>
              <a:rPr lang="en-US" dirty="0"/>
              <a:t>At Kresge, the “Ethereal Library’s” value proposition is:</a:t>
            </a:r>
          </a:p>
          <a:p>
            <a:pPr lvl="1" fontAlgn="auto">
              <a:spcAft>
                <a:spcPts val="0"/>
              </a:spcAft>
              <a:defRPr/>
            </a:pPr>
            <a:r>
              <a:rPr lang="en-US" sz="2800" dirty="0"/>
              <a:t>Live within the restrictions of virtually no collection </a:t>
            </a:r>
            <a:r>
              <a:rPr lang="en-US" sz="2800" dirty="0" smtClean="0"/>
              <a:t>space</a:t>
            </a:r>
            <a:endParaRPr lang="en-US" sz="2800" dirty="0"/>
          </a:p>
          <a:p>
            <a:pPr lvl="1" fontAlgn="auto">
              <a:spcAft>
                <a:spcPts val="0"/>
              </a:spcAft>
              <a:defRPr/>
            </a:pPr>
            <a:r>
              <a:rPr lang="en-US" sz="2800" dirty="0"/>
              <a:t>Figure out new collaboration mechanisms to serve our </a:t>
            </a:r>
            <a:r>
              <a:rPr lang="en-US" sz="2800" dirty="0" smtClean="0"/>
              <a:t>community</a:t>
            </a:r>
            <a:endParaRPr lang="en-US" sz="2800" dirty="0"/>
          </a:p>
          <a:p>
            <a:pPr lvl="1" fontAlgn="auto">
              <a:spcAft>
                <a:spcPts val="0"/>
              </a:spcAft>
              <a:defRPr/>
            </a:pPr>
            <a:r>
              <a:rPr lang="en-US" sz="2800" b="1" dirty="0"/>
              <a:t>Focus on what we can do vs. what we have </a:t>
            </a:r>
            <a:r>
              <a:rPr lang="en-US" sz="2800" b="1" dirty="0" smtClean="0"/>
              <a:t>done</a:t>
            </a:r>
            <a:endParaRPr lang="en-US" sz="2800" b="1" dirty="0"/>
          </a:p>
          <a:p>
            <a:pPr lvl="1" fontAlgn="auto">
              <a:spcAft>
                <a:spcPts val="0"/>
              </a:spcAft>
              <a:defRPr/>
            </a:pPr>
            <a:r>
              <a:rPr lang="en-US" sz="2800" b="1" dirty="0"/>
              <a:t>Forget the dead, take care of the living!</a:t>
            </a:r>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30</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4500" y="1378227"/>
            <a:ext cx="2600325"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8464500" y="5309687"/>
            <a:ext cx="2554453" cy="646331"/>
          </a:xfrm>
          <a:prstGeom prst="rect">
            <a:avLst/>
          </a:prstGeom>
          <a:noFill/>
        </p:spPr>
        <p:txBody>
          <a:bodyPr wrap="square" rtlCol="0">
            <a:spAutoFit/>
          </a:bodyPr>
          <a:lstStyle/>
          <a:p>
            <a:r>
              <a:rPr lang="en-US" i="1" dirty="0"/>
              <a:t>Squirrel at the University of Michigan, Ann Arbor</a:t>
            </a:r>
          </a:p>
        </p:txBody>
      </p:sp>
    </p:spTree>
    <p:extLst>
      <p:ext uri="{BB962C8B-B14F-4D97-AF65-F5344CB8AC3E}">
        <p14:creationId xmlns:p14="http://schemas.microsoft.com/office/powerpoint/2010/main" val="34063344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323" y="365125"/>
            <a:ext cx="9392478" cy="1325563"/>
          </a:xfrm>
        </p:spPr>
        <p:txBody>
          <a:bodyPr>
            <a:normAutofit/>
          </a:bodyPr>
          <a:lstStyle/>
          <a:p>
            <a:r>
              <a:rPr lang="en-US" dirty="0"/>
              <a:t>Building the Library of the Future &amp; Closing Thoughts</a:t>
            </a:r>
          </a:p>
        </p:txBody>
      </p:sp>
      <p:sp>
        <p:nvSpPr>
          <p:cNvPr id="3" name="Content Placeholder 2"/>
          <p:cNvSpPr>
            <a:spLocks noGrp="1"/>
          </p:cNvSpPr>
          <p:nvPr>
            <p:ph idx="1"/>
          </p:nvPr>
        </p:nvSpPr>
        <p:spPr>
          <a:xfrm>
            <a:off x="1961322" y="2020154"/>
            <a:ext cx="5605670" cy="4221619"/>
          </a:xfrm>
        </p:spPr>
        <p:txBody>
          <a:bodyPr>
            <a:normAutofit fontScale="92500" lnSpcReduction="10000"/>
          </a:bodyPr>
          <a:lstStyle/>
          <a:p>
            <a:r>
              <a:rPr lang="en-US" dirty="0"/>
              <a:t>“A completely re-thought Kresge Library Services, transitions from a collection of physical reference materials to a full suite of information resources and research services, guided by expert staff.” – Ross Dividend, Fall 2016 (Ross Alumni Magazine)</a:t>
            </a:r>
          </a:p>
          <a:p>
            <a:r>
              <a:rPr lang="en-US" dirty="0"/>
              <a:t>The library did not close, but become virtually </a:t>
            </a:r>
            <a:r>
              <a:rPr lang="en-US" dirty="0" smtClean="0"/>
              <a:t>unrecognizable </a:t>
            </a:r>
            <a:endParaRPr lang="en-US" dirty="0"/>
          </a:p>
          <a:p>
            <a:r>
              <a:rPr lang="en-US" dirty="0"/>
              <a:t>You do not always choose your path, but how you </a:t>
            </a:r>
            <a:r>
              <a:rPr lang="en-US" dirty="0" smtClean="0"/>
              <a:t>respond</a:t>
            </a:r>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31</a:t>
            </a:fld>
            <a:endParaRPr lang="en-US" dirty="0"/>
          </a:p>
        </p:txBody>
      </p:sp>
      <p:pic>
        <p:nvPicPr>
          <p:cNvPr id="6" name="Picture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566992" y="2020155"/>
            <a:ext cx="4465933" cy="2512087"/>
          </a:xfrm>
          <a:prstGeom prst="rect">
            <a:avLst/>
          </a:prstGeom>
        </p:spPr>
      </p:pic>
      <p:sp>
        <p:nvSpPr>
          <p:cNvPr id="7" name="TextBox 6"/>
          <p:cNvSpPr txBox="1"/>
          <p:nvPr/>
        </p:nvSpPr>
        <p:spPr>
          <a:xfrm>
            <a:off x="8304572" y="4784383"/>
            <a:ext cx="2554453" cy="923330"/>
          </a:xfrm>
          <a:prstGeom prst="rect">
            <a:avLst/>
          </a:prstGeom>
          <a:noFill/>
        </p:spPr>
        <p:txBody>
          <a:bodyPr wrap="square" rtlCol="0">
            <a:spAutoFit/>
          </a:bodyPr>
          <a:lstStyle/>
          <a:p>
            <a:r>
              <a:rPr lang="en-US" i="1" dirty="0"/>
              <a:t>The NEW Kresge Library Services at the University of Michigan</a:t>
            </a:r>
          </a:p>
        </p:txBody>
      </p:sp>
    </p:spTree>
    <p:extLst>
      <p:ext uri="{BB962C8B-B14F-4D97-AF65-F5344CB8AC3E}">
        <p14:creationId xmlns:p14="http://schemas.microsoft.com/office/powerpoint/2010/main" val="347042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&amp; Thank You</a:t>
            </a:r>
          </a:p>
        </p:txBody>
      </p:sp>
      <p:sp>
        <p:nvSpPr>
          <p:cNvPr id="3" name="Content Placeholder 2"/>
          <p:cNvSpPr>
            <a:spLocks noGrp="1"/>
          </p:cNvSpPr>
          <p:nvPr>
            <p:ph idx="1"/>
          </p:nvPr>
        </p:nvSpPr>
        <p:spPr>
          <a:xfrm>
            <a:off x="2410293" y="1401556"/>
            <a:ext cx="8544435" cy="2478220"/>
          </a:xfrm>
        </p:spPr>
        <p:txBody>
          <a:bodyPr>
            <a:normAutofit fontScale="92500"/>
          </a:bodyPr>
          <a:lstStyle/>
          <a:p>
            <a:pPr marL="0" indent="0" algn="ctr">
              <a:buNone/>
            </a:pPr>
            <a:r>
              <a:rPr lang="en-US" dirty="0"/>
              <a:t>Corey Seeman</a:t>
            </a:r>
          </a:p>
          <a:p>
            <a:pPr marL="0" indent="0" algn="ctr">
              <a:buNone/>
            </a:pPr>
            <a:r>
              <a:rPr lang="en-US" dirty="0">
                <a:hlinkClick r:id="rId2"/>
              </a:rPr>
              <a:t>cseeman@umich.edu</a:t>
            </a:r>
            <a:endParaRPr lang="en-US" dirty="0"/>
          </a:p>
          <a:p>
            <a:pPr marL="0" indent="0" algn="ctr">
              <a:buNone/>
            </a:pPr>
            <a:r>
              <a:rPr lang="en-US" dirty="0"/>
              <a:t>@</a:t>
            </a:r>
            <a:r>
              <a:rPr lang="en-US" dirty="0" err="1"/>
              <a:t>cseeman</a:t>
            </a:r>
            <a:endParaRPr lang="en-US" dirty="0"/>
          </a:p>
          <a:p>
            <a:pPr marL="0" indent="0" algn="ctr">
              <a:buNone/>
            </a:pPr>
            <a:r>
              <a:rPr lang="en-US" dirty="0">
                <a:latin typeface="Arial" panose="020B0604020202020204" pitchFamily="34" charset="0"/>
                <a:cs typeface="Arial" panose="020B0604020202020204" pitchFamily="34" charset="0"/>
              </a:rPr>
              <a:t>Slides: tinyurl.com/ETBL17Seeman</a:t>
            </a:r>
          </a:p>
          <a:p>
            <a:pPr marL="0" indent="0" algn="ctr">
              <a:buNone/>
            </a:pPr>
            <a:r>
              <a:rPr lang="en-US" dirty="0"/>
              <a:t>Corey’s Web Home: www-personal.umich.edu/~</a:t>
            </a:r>
            <a:r>
              <a:rPr lang="en-US" dirty="0" err="1"/>
              <a:t>cseeman</a:t>
            </a:r>
            <a:r>
              <a:rPr lang="en-US" dirty="0"/>
              <a:t>/</a:t>
            </a:r>
          </a:p>
        </p:txBody>
      </p:sp>
      <p:sp>
        <p:nvSpPr>
          <p:cNvPr id="4" name="Footer Placeholder 3"/>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64962" y="3879776"/>
            <a:ext cx="4866934" cy="2419678"/>
          </a:xfrm>
          <a:prstGeom prst="rect">
            <a:avLst/>
          </a:prstGeom>
        </p:spPr>
      </p:pic>
      <p:sp>
        <p:nvSpPr>
          <p:cNvPr id="6" name="Slide Number Placeholder 5"/>
          <p:cNvSpPr>
            <a:spLocks noGrp="1"/>
          </p:cNvSpPr>
          <p:nvPr>
            <p:ph type="sldNum" sz="quarter" idx="12"/>
          </p:nvPr>
        </p:nvSpPr>
        <p:spPr/>
        <p:txBody>
          <a:bodyPr/>
          <a:lstStyle/>
          <a:p>
            <a:fld id="{60208D10-32F4-4826-9563-0B7F16C023ED}" type="slidenum">
              <a:rPr lang="en-US" smtClean="0"/>
              <a:pPr/>
              <a:t>32</a:t>
            </a:fld>
            <a:endParaRPr lang="en-US" dirty="0"/>
          </a:p>
        </p:txBody>
      </p:sp>
    </p:spTree>
    <p:extLst>
      <p:ext uri="{BB962C8B-B14F-4D97-AF65-F5344CB8AC3E}">
        <p14:creationId xmlns:p14="http://schemas.microsoft.com/office/powerpoint/2010/main" val="1896486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E5BC-A5BB-4089-95E1-78107BFB7338}"/>
              </a:ext>
            </a:extLst>
          </p:cNvPr>
          <p:cNvSpPr>
            <a:spLocks noGrp="1"/>
          </p:cNvSpPr>
          <p:nvPr>
            <p:ph type="title"/>
          </p:nvPr>
        </p:nvSpPr>
        <p:spPr/>
        <p:txBody>
          <a:bodyPr/>
          <a:lstStyle/>
          <a:p>
            <a:r>
              <a:rPr lang="en-US" dirty="0"/>
              <a:t>Bibliography &amp; Readings</a:t>
            </a:r>
          </a:p>
        </p:txBody>
      </p:sp>
      <p:sp>
        <p:nvSpPr>
          <p:cNvPr id="3" name="Content Placeholder 2">
            <a:extLst>
              <a:ext uri="{FF2B5EF4-FFF2-40B4-BE49-F238E27FC236}">
                <a16:creationId xmlns:a16="http://schemas.microsoft.com/office/drawing/2014/main" id="{3F97276C-ED37-4E26-9B55-8C0F7CBF76FA}"/>
              </a:ext>
            </a:extLst>
          </p:cNvPr>
          <p:cNvSpPr>
            <a:spLocks noGrp="1"/>
          </p:cNvSpPr>
          <p:nvPr>
            <p:ph idx="1"/>
          </p:nvPr>
        </p:nvSpPr>
        <p:spPr/>
        <p:txBody>
          <a:bodyPr>
            <a:normAutofit fontScale="85000" lnSpcReduction="20000"/>
          </a:bodyPr>
          <a:lstStyle/>
          <a:p>
            <a:r>
              <a:rPr lang="en-US" dirty="0"/>
              <a:t>Bhatt, RK. "Relevance of Ranganathan's Laws of Library Science in Library Marketing." (2011)</a:t>
            </a:r>
          </a:p>
          <a:p>
            <a:r>
              <a:rPr lang="en-US" dirty="0" err="1"/>
              <a:t>Carr</a:t>
            </a:r>
            <a:r>
              <a:rPr lang="en-US" dirty="0"/>
              <a:t>, Patrick L. "Reimagining the Library as a Technology: An Analysis of Ranganathan’s Five Laws of Library Science within the Social Construction of Technology Framework." </a:t>
            </a:r>
            <a:r>
              <a:rPr lang="en-US" i="1" dirty="0"/>
              <a:t>The Library Quarterly</a:t>
            </a:r>
            <a:r>
              <a:rPr lang="en-US" dirty="0"/>
              <a:t> 84.2 (2014): 152-64. </a:t>
            </a:r>
          </a:p>
          <a:p>
            <a:r>
              <a:rPr lang="en-US" dirty="0" err="1"/>
              <a:t>Coman</a:t>
            </a:r>
            <a:r>
              <a:rPr lang="en-US" dirty="0"/>
              <a:t>, Edwin T. </a:t>
            </a:r>
            <a:r>
              <a:rPr lang="en-US" i="1" dirty="0"/>
              <a:t>Sources of Business Information</a:t>
            </a:r>
            <a:r>
              <a:rPr lang="en-US" dirty="0"/>
              <a:t>. New York: Prentice-Hall, 1949. </a:t>
            </a:r>
          </a:p>
          <a:p>
            <a:r>
              <a:rPr lang="en-US" dirty="0" err="1"/>
              <a:t>McMenemy</a:t>
            </a:r>
            <a:r>
              <a:rPr lang="en-US" dirty="0"/>
              <a:t>, David. "Ranganathan's Relevance in the 21st Century." </a:t>
            </a:r>
            <a:r>
              <a:rPr lang="en-US" i="1" dirty="0"/>
              <a:t>Library Review</a:t>
            </a:r>
            <a:r>
              <a:rPr lang="en-US" dirty="0"/>
              <a:t> 56.2 (2007): 97-101. </a:t>
            </a:r>
          </a:p>
          <a:p>
            <a:r>
              <a:rPr lang="en-US" dirty="0" err="1"/>
              <a:t>Rimland</a:t>
            </a:r>
            <a:r>
              <a:rPr lang="en-US" dirty="0"/>
              <a:t>, Emily. "Ranganathan's Relevant Rules." </a:t>
            </a:r>
            <a:r>
              <a:rPr lang="en-US" i="1" dirty="0"/>
              <a:t>Reference &amp; User Services Quarterly</a:t>
            </a:r>
            <a:r>
              <a:rPr lang="en-US" dirty="0"/>
              <a:t> 46.4 (2007): 24-6. </a:t>
            </a:r>
          </a:p>
          <a:p>
            <a:r>
              <a:rPr lang="en-US" dirty="0"/>
              <a:t>Walter, Scott. "Ranganathan Redux: The “Five Laws” and the Future of College &amp; Research Libraries." </a:t>
            </a:r>
            <a:r>
              <a:rPr lang="en-US" i="1" dirty="0"/>
              <a:t>College &amp; Research Libraries</a:t>
            </a:r>
            <a:r>
              <a:rPr lang="en-US" dirty="0"/>
              <a:t> 73.3 (2012): 213-5. </a:t>
            </a:r>
          </a:p>
          <a:p>
            <a:endParaRPr lang="en-US" dirty="0"/>
          </a:p>
        </p:txBody>
      </p:sp>
      <p:sp>
        <p:nvSpPr>
          <p:cNvPr id="4" name="Footer Placeholder 3">
            <a:extLst>
              <a:ext uri="{FF2B5EF4-FFF2-40B4-BE49-F238E27FC236}">
                <a16:creationId xmlns:a16="http://schemas.microsoft.com/office/drawing/2014/main" id="{3A100185-1A2F-4581-9A50-C86593CAFF2D}"/>
              </a:ext>
            </a:extLst>
          </p:cNvPr>
          <p:cNvSpPr>
            <a:spLocks noGrp="1"/>
          </p:cNvSpPr>
          <p:nvPr>
            <p:ph type="ftr" sz="quarter" idx="11"/>
          </p:nvPr>
        </p:nvSpPr>
        <p:spPr/>
        <p:txBody>
          <a:bodyPr/>
          <a:lstStyle/>
          <a:p>
            <a:r>
              <a:rPr lang="en-US"/>
              <a:t>ETBL 2017 - Save the Time of the Reader: Using S. R. Ranganathan's Fourth Law to Build the Business Library of the Future (Seeman)</a:t>
            </a:r>
            <a:endParaRPr lang="en-US" dirty="0"/>
          </a:p>
        </p:txBody>
      </p:sp>
      <p:sp>
        <p:nvSpPr>
          <p:cNvPr id="5" name="Slide Number Placeholder 4">
            <a:extLst>
              <a:ext uri="{FF2B5EF4-FFF2-40B4-BE49-F238E27FC236}">
                <a16:creationId xmlns:a16="http://schemas.microsoft.com/office/drawing/2014/main" id="{C8DCA594-79D4-4EB5-AAF3-254A5E022CE8}"/>
              </a:ext>
            </a:extLst>
          </p:cNvPr>
          <p:cNvSpPr>
            <a:spLocks noGrp="1"/>
          </p:cNvSpPr>
          <p:nvPr>
            <p:ph type="sldNum" sz="quarter" idx="12"/>
          </p:nvPr>
        </p:nvSpPr>
        <p:spPr/>
        <p:txBody>
          <a:bodyPr/>
          <a:lstStyle/>
          <a:p>
            <a:fld id="{60208D10-32F4-4826-9563-0B7F16C023ED}" type="slidenum">
              <a:rPr lang="en-US" smtClean="0"/>
              <a:pPr/>
              <a:t>33</a:t>
            </a:fld>
            <a:endParaRPr lang="en-US" dirty="0"/>
          </a:p>
        </p:txBody>
      </p:sp>
    </p:spTree>
    <p:extLst>
      <p:ext uri="{BB962C8B-B14F-4D97-AF65-F5344CB8AC3E}">
        <p14:creationId xmlns:p14="http://schemas.microsoft.com/office/powerpoint/2010/main" val="4931326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3948</TotalTime>
  <Words>2857</Words>
  <Application>Microsoft Office PowerPoint</Application>
  <PresentationFormat>Widescreen</PresentationFormat>
  <Paragraphs>269</Paragraphs>
  <Slides>33</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Office Theme</vt:lpstr>
      <vt:lpstr>Save the Time of the Reader: Using S. R. Ranganathan's Fourth Law to Build the Business Library of the Future</vt:lpstr>
      <vt:lpstr>Program Outline</vt:lpstr>
      <vt:lpstr>Change Management &amp; the “Modern Library”</vt:lpstr>
      <vt:lpstr>Change Management &amp; the “Modern Library”</vt:lpstr>
      <vt:lpstr>Change Management &amp; the “Modern Library”</vt:lpstr>
      <vt:lpstr>Change Management &amp; the “Modern Library”</vt:lpstr>
      <vt:lpstr>Change Management &amp; the “Modern Library”</vt:lpstr>
      <vt:lpstr>Change Management &amp; the “Modern Library”</vt:lpstr>
      <vt:lpstr>Change Management &amp; the “Modern Library”</vt:lpstr>
      <vt:lpstr>Dr. Ranganathan's Fourth Law</vt:lpstr>
      <vt:lpstr>Dr. Ranganathan's Fourth Law</vt:lpstr>
      <vt:lpstr>Dr. Ranganathan's Fourth Law</vt:lpstr>
      <vt:lpstr>Dr. Ranganathan's Fourth Law</vt:lpstr>
      <vt:lpstr>Challenge of Supporting Business Education and Entrepreneurial Research</vt:lpstr>
      <vt:lpstr>Challenge of Supporting Business Education and Entrepreneurial Research</vt:lpstr>
      <vt:lpstr>Challenge of Supporting Business Education and Entrepreneurial Research</vt:lpstr>
      <vt:lpstr>Challenge of Supporting Business Education and Entrepreneurial Research</vt:lpstr>
      <vt:lpstr>Challenge of Supporting Business Education and Entrepreneurial Research</vt:lpstr>
      <vt:lpstr>Challenge of Supporting Business Education and Entrepreneurial Research</vt:lpstr>
      <vt:lpstr>Challenge of Supporting Business Education and Entrepreneurial Research</vt:lpstr>
      <vt:lpstr>Challenge of Supporting Business Education and Entrepreneurial Research</vt:lpstr>
      <vt:lpstr>A Public-Service Approach to the Fourth Law</vt:lpstr>
      <vt:lpstr>A Public-Service Approach to the Fourth Law</vt:lpstr>
      <vt:lpstr>A Public-Service Approach to the Fourth Law</vt:lpstr>
      <vt:lpstr>A Public-Service Approach to the Fourth Law</vt:lpstr>
      <vt:lpstr>A Public-Service Approach to the Fourth Law</vt:lpstr>
      <vt:lpstr>A Public-Service Approach to the Fourth Law</vt:lpstr>
      <vt:lpstr>A Public-Service Approach to the Fourth Law</vt:lpstr>
      <vt:lpstr>Building the Library of the Future &amp; Closing Thoughts</vt:lpstr>
      <vt:lpstr>Building the Library of the Future &amp; Closing Thoughts</vt:lpstr>
      <vt:lpstr>Building the Library of the Future &amp; Closing Thoughts</vt:lpstr>
      <vt:lpstr>Questions &amp; Thank You</vt:lpstr>
      <vt:lpstr>Bibliography &amp; Readings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Corey Seeman</dc:creator>
  <cp:lastModifiedBy>Ross School of Business</cp:lastModifiedBy>
  <cp:revision>173</cp:revision>
  <cp:lastPrinted>2017-11-03T19:31:46Z</cp:lastPrinted>
  <dcterms:created xsi:type="dcterms:W3CDTF">2017-05-21T14:24:46Z</dcterms:created>
  <dcterms:modified xsi:type="dcterms:W3CDTF">2017-11-15T22:18:46Z</dcterms:modified>
</cp:coreProperties>
</file>