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Fatima Al-Rasool" initials="" lastIdx="4" clrIdx="0"/>
  <p:cmAuthor id="1" name="Andrea Belgrade" initials="" lastIdx="2"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6" d="100"/>
          <a:sy n="86" d="100"/>
        </p:scale>
        <p:origin x="-120" y="-240"/>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commentAuthors" Target="commentAuthors.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7-03-30T04:03:39.871" idx="1">
    <p:pos x="6000" y="0"/>
    <p:text>Also, I feel like I might've written too much? In the document that Shima sent it says
 "Think about the audience when designing your presentation. Keep text minimal and graphics simple and easy to read."
so I'm not sure. Let me know please</p:text>
  </p:cm>
  <p:cm authorId="1" dt="2017-03-30T03:47:34.772" idx="1">
    <p:pos x="6000" y="100"/>
    <p:text>I feel like i'm creeping on this conversation but from the slides i see so far I would say way too much text</p:text>
  </p:cm>
  <p:cm authorId="1" dt="2017-03-30T03:50:33.999" idx="2">
    <p:pos x="6000" y="200"/>
    <p:text>check out the notes section below the slide on the objectives page for more detail on this.</p:text>
  </p:cm>
  <p:cm authorId="0" dt="2017-03-30T04:03:34.282" idx="2">
    <p:pos x="6000" y="300"/>
    <p:text>Haha, stalker alert!!</p:text>
  </p:cm>
  <p:cm authorId="0" dt="2017-03-30T04:03:39.871" idx="3">
    <p:pos x="6000" y="400"/>
    <p:text>JK. Thanks for the tips!</p:text>
  </p:cm>
  <p:cm authorId="0" dt="2017-03-26T18:11:00.027" idx="4">
    <p:pos x="6000" y="500"/>
    <p:text>Hey guys,
So I just added the headers for the layout that was in the other document that Shima took notes on. Didn't do anything to the style, etc</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2795613376"/>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sz="1800" b="1">
                <a:solidFill>
                  <a:schemeClr val="dk1"/>
                </a:solidFill>
                <a:latin typeface="Open Sans"/>
                <a:ea typeface="Open Sans"/>
                <a:cs typeface="Open Sans"/>
                <a:sym typeface="Open Sans"/>
              </a:rPr>
              <a:t>Purpose: </a:t>
            </a:r>
            <a:r>
              <a:rPr lang="en" sz="1200">
                <a:solidFill>
                  <a:schemeClr val="dk1"/>
                </a:solidFill>
                <a:latin typeface="Open Sans"/>
                <a:ea typeface="Open Sans"/>
                <a:cs typeface="Open Sans"/>
                <a:sym typeface="Open Sans"/>
              </a:rPr>
              <a:t>How people view their own, as well as others’, multicultural identity &amp; how those identities are formed &amp; how they evolve over time </a:t>
            </a:r>
          </a:p>
          <a:p>
            <a:pPr lvl="0">
              <a:spcBef>
                <a:spcPts val="0"/>
              </a:spcBef>
              <a:buNone/>
            </a:pPr>
            <a:endParaRPr sz="1200">
              <a:solidFill>
                <a:schemeClr val="dk1"/>
              </a:solidFill>
              <a:latin typeface="Open Sans"/>
              <a:ea typeface="Open Sans"/>
              <a:cs typeface="Open Sans"/>
              <a:sym typeface="Open Sans"/>
            </a:endParaRPr>
          </a:p>
          <a:p>
            <a:pPr lvl="0" rtl="0">
              <a:spcBef>
                <a:spcPts val="0"/>
              </a:spcBef>
              <a:buNone/>
            </a:pPr>
            <a:r>
              <a:rPr lang="en" sz="1200">
                <a:solidFill>
                  <a:schemeClr val="dk1"/>
                </a:solidFill>
                <a:latin typeface="Open Sans"/>
                <a:ea typeface="Open Sans"/>
                <a:cs typeface="Open Sans"/>
                <a:sym typeface="Open Sans"/>
              </a:rPr>
              <a:t>Caption for photo: </a:t>
            </a:r>
            <a:r>
              <a:rPr lang="en" sz="1000">
                <a:solidFill>
                  <a:srgbClr val="212121"/>
                </a:solidFill>
                <a:highlight>
                  <a:srgbClr val="F5F5F5"/>
                </a:highlight>
                <a:latin typeface="Roboto"/>
                <a:ea typeface="Roboto"/>
                <a:cs typeface="Roboto"/>
                <a:sym typeface="Roboto"/>
              </a:rPr>
              <a:t>Colors. Of different people, colorful outfits, diverse background. But aren't these differences that make us as a human being unique?</a:t>
            </a:r>
          </a:p>
          <a:p>
            <a:pPr lvl="0" rtl="0">
              <a:spcBef>
                <a:spcPts val="0"/>
              </a:spcBef>
              <a:buNone/>
            </a:pPr>
            <a:endParaRPr sz="1200">
              <a:solidFill>
                <a:schemeClr val="dk1"/>
              </a:solidFill>
              <a:latin typeface="Open Sans"/>
              <a:ea typeface="Open Sans"/>
              <a:cs typeface="Open Sans"/>
              <a:sym typeface="Open Sans"/>
            </a:endParaRPr>
          </a:p>
          <a:p>
            <a:pPr lvl="0" rtl="0">
              <a:spcBef>
                <a:spcPts val="0"/>
              </a:spcBef>
              <a:buNone/>
            </a:pPr>
            <a:endParaRPr sz="1200">
              <a:solidFill>
                <a:schemeClr val="dk1"/>
              </a:solidFill>
              <a:latin typeface="Open Sans"/>
              <a:ea typeface="Open Sans"/>
              <a:cs typeface="Open Sans"/>
              <a:sym typeface="Ope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Shape 7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3" name="Shape 7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Shape 7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Shape 7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5" name="Shape 8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 name="Shape 9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sz="1800" b="1">
                <a:solidFill>
                  <a:schemeClr val="dk1"/>
                </a:solidFill>
                <a:latin typeface="Open Sans"/>
                <a:ea typeface="Open Sans"/>
                <a:cs typeface="Open Sans"/>
                <a:sym typeface="Open Sans"/>
              </a:rPr>
              <a:t>Accomplish:</a:t>
            </a:r>
            <a:r>
              <a:rPr lang="en" sz="1200">
                <a:solidFill>
                  <a:schemeClr val="dk1"/>
                </a:solidFill>
                <a:latin typeface="Open Sans"/>
                <a:ea typeface="Open Sans"/>
                <a:cs typeface="Open Sans"/>
                <a:sym typeface="Open Sans"/>
              </a:rPr>
              <a:t> participants becoming catalysts for positive change </a:t>
            </a:r>
          </a:p>
          <a:p>
            <a:pPr lvl="0">
              <a:spcBef>
                <a:spcPts val="0"/>
              </a:spcBef>
              <a:buClr>
                <a:schemeClr val="dk1"/>
              </a:buClr>
              <a:buSzPct val="91666"/>
              <a:buFont typeface="Arial"/>
              <a:buNone/>
            </a:pPr>
            <a:r>
              <a:rPr lang="en" sz="1200">
                <a:solidFill>
                  <a:schemeClr val="dk1"/>
                </a:solidFill>
                <a:latin typeface="Open Sans"/>
                <a:ea typeface="Open Sans"/>
                <a:cs typeface="Open Sans"/>
                <a:sym typeface="Open Sans"/>
              </a:rPr>
              <a:t>Ideas of: increasing empathy within community, sharing culture, university should value multiculturalism </a:t>
            </a:r>
          </a:p>
          <a:p>
            <a:pPr lvl="0">
              <a:spcBef>
                <a:spcPts val="0"/>
              </a:spcBef>
              <a:buClr>
                <a:schemeClr val="dk1"/>
              </a:buClr>
              <a:buSzPct val="91666"/>
              <a:buFont typeface="Arial"/>
              <a:buNone/>
            </a:pPr>
            <a:r>
              <a:rPr lang="en" sz="1200">
                <a:solidFill>
                  <a:schemeClr val="dk1"/>
                </a:solidFill>
                <a:latin typeface="Open Sans"/>
                <a:ea typeface="Open Sans"/>
                <a:cs typeface="Open Sans"/>
                <a:sym typeface="Open Sans"/>
              </a:rPr>
              <a:t>Hoped to be inclusive in the sense that, through photovoice, we wanted to give people with multicultural identities a chance to speak about their experiences and drive the research instead of merely conducting a study that dominated their individual voices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8" name="Shape 9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457200" lvl="0" indent="-342900" rtl="0">
              <a:lnSpc>
                <a:spcPct val="115000"/>
              </a:lnSpc>
              <a:spcBef>
                <a:spcPts val="0"/>
              </a:spcBef>
              <a:spcAft>
                <a:spcPts val="1600"/>
              </a:spcAft>
              <a:buClr>
                <a:schemeClr val="dk1"/>
              </a:buClr>
              <a:buSzPct val="100000"/>
              <a:buFont typeface="Open Sans"/>
              <a:buChar char="❖"/>
            </a:pPr>
            <a:r>
              <a:rPr lang="en" sz="1800" b="1">
                <a:solidFill>
                  <a:schemeClr val="dk1"/>
                </a:solidFill>
                <a:latin typeface="Open Sans"/>
                <a:ea typeface="Open Sans"/>
                <a:cs typeface="Open Sans"/>
                <a:sym typeface="Open Sans"/>
              </a:rPr>
              <a:t>Letting discussion come organically during focus group in a way that is beneficial and not forceful. </a:t>
            </a:r>
          </a:p>
          <a:p>
            <a:pPr marL="914400" lvl="1" indent="-228600" rtl="0">
              <a:lnSpc>
                <a:spcPct val="115000"/>
              </a:lnSpc>
              <a:spcBef>
                <a:spcPts val="0"/>
              </a:spcBef>
              <a:spcAft>
                <a:spcPts val="1600"/>
              </a:spcAft>
              <a:buClr>
                <a:schemeClr val="dk1"/>
              </a:buClr>
              <a:buFont typeface="Open Sans"/>
              <a:buChar char="➢"/>
            </a:pPr>
            <a:r>
              <a:rPr lang="en" sz="1400">
                <a:solidFill>
                  <a:schemeClr val="dk1"/>
                </a:solidFill>
                <a:latin typeface="Open Sans"/>
                <a:ea typeface="Open Sans"/>
                <a:cs typeface="Open Sans"/>
                <a:sym typeface="Open Sans"/>
              </a:rPr>
              <a:t>Benefit: this is a very bottum-up survey method</a:t>
            </a:r>
          </a:p>
          <a:p>
            <a:pPr marL="1371600" lvl="2" indent="-228600" rtl="0">
              <a:lnSpc>
                <a:spcPct val="115000"/>
              </a:lnSpc>
              <a:spcBef>
                <a:spcPts val="0"/>
              </a:spcBef>
              <a:spcAft>
                <a:spcPts val="1600"/>
              </a:spcAft>
              <a:buClr>
                <a:schemeClr val="dk1"/>
              </a:buClr>
              <a:buFont typeface="Open Sans"/>
              <a:buChar char="■"/>
            </a:pPr>
            <a:r>
              <a:rPr lang="en" sz="1400">
                <a:solidFill>
                  <a:schemeClr val="dk1"/>
                </a:solidFill>
                <a:latin typeface="Open Sans"/>
                <a:ea typeface="Open Sans"/>
                <a:cs typeface="Open Sans"/>
                <a:sym typeface="Open Sans"/>
              </a:rPr>
              <a:t>Contrasts sharply with research that typically imposes certain ideas on participants (top-down)</a:t>
            </a:r>
          </a:p>
          <a:p>
            <a:pPr marL="457200" lvl="0" indent="-342900" rtl="0">
              <a:lnSpc>
                <a:spcPct val="115000"/>
              </a:lnSpc>
              <a:spcBef>
                <a:spcPts val="0"/>
              </a:spcBef>
              <a:spcAft>
                <a:spcPts val="1600"/>
              </a:spcAft>
              <a:buClr>
                <a:schemeClr val="dk1"/>
              </a:buClr>
              <a:buSzPct val="100000"/>
              <a:buFont typeface="Open Sans"/>
              <a:buChar char="❖"/>
            </a:pPr>
            <a:r>
              <a:rPr lang="en" sz="1800" b="1">
                <a:solidFill>
                  <a:schemeClr val="dk1"/>
                </a:solidFill>
                <a:latin typeface="Open Sans"/>
                <a:ea typeface="Open Sans"/>
                <a:cs typeface="Open Sans"/>
                <a:sym typeface="Open Sans"/>
              </a:rPr>
              <a:t>Forming groups in a way that had an equal mix of representation from different multicultural identities. </a:t>
            </a:r>
          </a:p>
          <a:p>
            <a:pPr marL="914400" lvl="1" indent="-228600" rtl="0">
              <a:lnSpc>
                <a:spcPct val="115000"/>
              </a:lnSpc>
              <a:spcBef>
                <a:spcPts val="0"/>
              </a:spcBef>
              <a:spcAft>
                <a:spcPts val="1600"/>
              </a:spcAft>
              <a:buClr>
                <a:schemeClr val="dk1"/>
              </a:buClr>
              <a:buFont typeface="Open Sans"/>
              <a:buChar char="➢"/>
            </a:pPr>
            <a:r>
              <a:rPr lang="en" sz="1400">
                <a:solidFill>
                  <a:schemeClr val="dk1"/>
                </a:solidFill>
                <a:latin typeface="Open Sans"/>
                <a:ea typeface="Open Sans"/>
                <a:cs typeface="Open Sans"/>
                <a:sym typeface="Open Sans"/>
              </a:rPr>
              <a:t>Not one voice dominating the group and dialogue. </a:t>
            </a:r>
          </a:p>
          <a:p>
            <a:pPr marL="457200" lvl="0" indent="-342900" rtl="0">
              <a:lnSpc>
                <a:spcPct val="115000"/>
              </a:lnSpc>
              <a:spcBef>
                <a:spcPts val="0"/>
              </a:spcBef>
              <a:spcAft>
                <a:spcPts val="1600"/>
              </a:spcAft>
              <a:buClr>
                <a:schemeClr val="dk1"/>
              </a:buClr>
              <a:buSzPct val="100000"/>
              <a:buFont typeface="Open Sans"/>
              <a:buChar char="❖"/>
            </a:pPr>
            <a:r>
              <a:rPr lang="en" sz="1800" b="1">
                <a:solidFill>
                  <a:schemeClr val="dk1"/>
                </a:solidFill>
                <a:latin typeface="Open Sans"/>
                <a:ea typeface="Open Sans"/>
                <a:cs typeface="Open Sans"/>
                <a:sym typeface="Open Sans"/>
              </a:rPr>
              <a:t>Thinking about moving forward.</a:t>
            </a:r>
          </a:p>
          <a:p>
            <a:pPr marL="914400" lvl="1" indent="-228600" rtl="0">
              <a:lnSpc>
                <a:spcPct val="115000"/>
              </a:lnSpc>
              <a:spcBef>
                <a:spcPts val="0"/>
              </a:spcBef>
              <a:spcAft>
                <a:spcPts val="1600"/>
              </a:spcAft>
              <a:buClr>
                <a:schemeClr val="dk1"/>
              </a:buClr>
              <a:buFont typeface="Open Sans"/>
              <a:buChar char="➢"/>
            </a:pPr>
            <a:r>
              <a:rPr lang="en" sz="1400">
                <a:solidFill>
                  <a:schemeClr val="dk1"/>
                </a:solidFill>
                <a:latin typeface="Open Sans"/>
                <a:ea typeface="Open Sans"/>
                <a:cs typeface="Open Sans"/>
                <a:sym typeface="Open Sans"/>
              </a:rPr>
              <a:t>Action plan → what can we do to be effective?</a:t>
            </a:r>
          </a:p>
          <a:p>
            <a:pPr lvl="0" rtl="0">
              <a:lnSpc>
                <a:spcPct val="115000"/>
              </a:lnSpc>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6" name="Shape 10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 name="Shape 11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0" name="Shape 12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Shapiro: Spring Term and Fall Term </a:t>
            </a:r>
          </a:p>
          <a:p>
            <a:pPr lvl="0" rtl="0">
              <a:lnSpc>
                <a:spcPct val="115000"/>
              </a:lnSpc>
              <a:spcBef>
                <a:spcPts val="0"/>
              </a:spcBef>
              <a:spcAft>
                <a:spcPts val="1600"/>
              </a:spcAft>
              <a:buNone/>
            </a:pPr>
            <a:r>
              <a:rPr lang="en" sz="1200">
                <a:solidFill>
                  <a:schemeClr val="dk1"/>
                </a:solidFill>
                <a:latin typeface="Open Sans"/>
                <a:ea typeface="Open Sans"/>
                <a:cs typeface="Open Sans"/>
                <a:sym typeface="Open Sans"/>
              </a:rPr>
              <a:t>Libraries: helped us connect with the public and provided a space where we could display photos showing our participants’ multicultural experiences </a:t>
            </a:r>
          </a:p>
          <a:p>
            <a:pPr lvl="0" rtl="0">
              <a:lnSpc>
                <a:spcPct val="115000"/>
              </a:lnSpc>
              <a:spcBef>
                <a:spcPts val="0"/>
              </a:spcBef>
              <a:spcAft>
                <a:spcPts val="1600"/>
              </a:spcAft>
              <a:buNone/>
            </a:pPr>
            <a:r>
              <a:rPr lang="en" sz="1200">
                <a:solidFill>
                  <a:schemeClr val="dk1"/>
                </a:solidFill>
                <a:latin typeface="Open Sans"/>
                <a:ea typeface="Open Sans"/>
                <a:cs typeface="Open Sans"/>
                <a:sym typeface="Open Sans"/>
              </a:rPr>
              <a:t>The very fact that these libraries valued our topic of diversity was instrumental in the implementation of our project</a:t>
            </a:r>
            <a:r>
              <a:rPr lang="en" sz="1800">
                <a:solidFill>
                  <a:schemeClr val="dk1"/>
                </a:solidFill>
                <a:latin typeface="Open Sans"/>
                <a:ea typeface="Open Sans"/>
                <a:cs typeface="Open Sans"/>
                <a:sym typeface="Open Sans"/>
              </a:rPr>
              <a:t> </a:t>
            </a:r>
          </a:p>
          <a:p>
            <a:pPr lvl="0" rtl="0">
              <a:lnSpc>
                <a:spcPct val="115000"/>
              </a:lnSpc>
              <a:spcBef>
                <a:spcPts val="0"/>
              </a:spcBef>
              <a:spcAft>
                <a:spcPts val="1600"/>
              </a:spcAft>
              <a:buNone/>
            </a:pPr>
            <a:endParaRPr sz="1200">
              <a:solidFill>
                <a:schemeClr val="dk1"/>
              </a:solidFill>
              <a:latin typeface="Open Sans"/>
              <a:ea typeface="Open Sans"/>
              <a:cs typeface="Open Sans"/>
              <a:sym typeface="Open Sans"/>
            </a:endParaRPr>
          </a:p>
          <a:p>
            <a:pPr lvl="0" rtl="0">
              <a:lnSpc>
                <a:spcPct val="115000"/>
              </a:lnSpc>
              <a:spcBef>
                <a:spcPts val="0"/>
              </a:spcBef>
              <a:spcAft>
                <a:spcPts val="1600"/>
              </a:spcAft>
              <a:buNone/>
            </a:pPr>
            <a:endParaRPr sz="1200">
              <a:solidFill>
                <a:schemeClr val="dk1"/>
              </a:solidFill>
              <a:latin typeface="Open Sans"/>
              <a:ea typeface="Open Sans"/>
              <a:cs typeface="Open Sans"/>
              <a:sym typeface="Open Sans"/>
            </a:endParaRPr>
          </a:p>
          <a:p>
            <a:pPr lvl="0">
              <a:spcBef>
                <a:spcPts val="0"/>
              </a:spcBef>
              <a:buNone/>
            </a:pPr>
            <a:endParaRPr/>
          </a:p>
          <a:p>
            <a:pPr lv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8" name="Shape 12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4" name="Shape 13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p:nvPr/>
        </p:nvSpPr>
        <p:spPr>
          <a:xfrm>
            <a:off x="2744012" y="756700"/>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lt2"/>
            </a:solidFill>
            <a:prstDash val="solid"/>
            <a:miter/>
            <a:headEnd type="none" w="med" len="med"/>
            <a:tailEnd type="none" w="med" len="med"/>
          </a:ln>
        </p:spPr>
      </p:sp>
      <p:sp>
        <p:nvSpPr>
          <p:cNvPr id="11" name="Shape 11"/>
          <p:cNvSpPr/>
          <p:nvPr/>
        </p:nvSpPr>
        <p:spPr>
          <a:xfrm rot="10800000">
            <a:off x="5318350" y="3266725"/>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lt2"/>
            </a:solidFill>
            <a:prstDash val="solid"/>
            <a:miter/>
            <a:headEnd type="none" w="med" len="med"/>
            <a:tailEnd type="none" w="med" len="med"/>
          </a:ln>
        </p:spPr>
      </p:sp>
      <p:sp>
        <p:nvSpPr>
          <p:cNvPr id="12" name="Shape 12"/>
          <p:cNvSpPr txBox="1">
            <a:spLocks noGrp="1"/>
          </p:cNvSpPr>
          <p:nvPr>
            <p:ph type="ctrTitle"/>
          </p:nvPr>
        </p:nvSpPr>
        <p:spPr>
          <a:xfrm>
            <a:off x="3044700" y="1444255"/>
            <a:ext cx="3054600" cy="1537199"/>
          </a:xfrm>
          <a:prstGeom prst="rect">
            <a:avLst/>
          </a:prstGeom>
        </p:spPr>
        <p:txBody>
          <a:bodyPr lIns="91425" tIns="91425" rIns="91425" bIns="91425" anchor="b"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13" name="Shape 13"/>
          <p:cNvSpPr txBox="1">
            <a:spLocks noGrp="1"/>
          </p:cNvSpPr>
          <p:nvPr>
            <p:ph type="subTitle" idx="1"/>
          </p:nvPr>
        </p:nvSpPr>
        <p:spPr>
          <a:xfrm>
            <a:off x="3044700" y="3116580"/>
            <a:ext cx="3054600" cy="701400"/>
          </a:xfrm>
          <a:prstGeom prst="rect">
            <a:avLst/>
          </a:prstGeom>
        </p:spPr>
        <p:txBody>
          <a:bodyPr lIns="91425" tIns="91425" rIns="91425" bIns="91425" anchor="t" anchorCtr="0"/>
          <a:lstStyle>
            <a:lvl1pPr lvl="0" algn="ctr">
              <a:lnSpc>
                <a:spcPct val="100000"/>
              </a:lnSpc>
              <a:spcBef>
                <a:spcPts val="0"/>
              </a:spcBef>
              <a:spcAft>
                <a:spcPts val="0"/>
              </a:spcAft>
              <a:buSzPct val="100000"/>
              <a:buFont typeface="Economica"/>
              <a:buNone/>
              <a:defRPr sz="2100">
                <a:latin typeface="Economica"/>
                <a:ea typeface="Economica"/>
                <a:cs typeface="Economica"/>
                <a:sym typeface="Economica"/>
              </a:defRPr>
            </a:lvl1pPr>
            <a:lvl2pPr lvl="1" algn="ctr">
              <a:lnSpc>
                <a:spcPct val="100000"/>
              </a:lnSpc>
              <a:spcBef>
                <a:spcPts val="0"/>
              </a:spcBef>
              <a:spcAft>
                <a:spcPts val="0"/>
              </a:spcAft>
              <a:buSzPct val="100000"/>
              <a:buFont typeface="Economica"/>
              <a:buNone/>
              <a:defRPr sz="2100">
                <a:latin typeface="Economica"/>
                <a:ea typeface="Economica"/>
                <a:cs typeface="Economica"/>
                <a:sym typeface="Economica"/>
              </a:defRPr>
            </a:lvl2pPr>
            <a:lvl3pPr lvl="2" algn="ctr">
              <a:lnSpc>
                <a:spcPct val="100000"/>
              </a:lnSpc>
              <a:spcBef>
                <a:spcPts val="0"/>
              </a:spcBef>
              <a:spcAft>
                <a:spcPts val="0"/>
              </a:spcAft>
              <a:buSzPct val="100000"/>
              <a:buFont typeface="Economica"/>
              <a:buNone/>
              <a:defRPr sz="2100">
                <a:latin typeface="Economica"/>
                <a:ea typeface="Economica"/>
                <a:cs typeface="Economica"/>
                <a:sym typeface="Economica"/>
              </a:defRPr>
            </a:lvl3pPr>
            <a:lvl4pPr lvl="3" algn="ctr">
              <a:lnSpc>
                <a:spcPct val="100000"/>
              </a:lnSpc>
              <a:spcBef>
                <a:spcPts val="0"/>
              </a:spcBef>
              <a:spcAft>
                <a:spcPts val="0"/>
              </a:spcAft>
              <a:buSzPct val="100000"/>
              <a:buFont typeface="Economica"/>
              <a:buNone/>
              <a:defRPr sz="2100">
                <a:latin typeface="Economica"/>
                <a:ea typeface="Economica"/>
                <a:cs typeface="Economica"/>
                <a:sym typeface="Economica"/>
              </a:defRPr>
            </a:lvl4pPr>
            <a:lvl5pPr lvl="4" algn="ctr">
              <a:lnSpc>
                <a:spcPct val="100000"/>
              </a:lnSpc>
              <a:spcBef>
                <a:spcPts val="0"/>
              </a:spcBef>
              <a:spcAft>
                <a:spcPts val="0"/>
              </a:spcAft>
              <a:buSzPct val="100000"/>
              <a:buFont typeface="Economica"/>
              <a:buNone/>
              <a:defRPr sz="2100">
                <a:latin typeface="Economica"/>
                <a:ea typeface="Economica"/>
                <a:cs typeface="Economica"/>
                <a:sym typeface="Economica"/>
              </a:defRPr>
            </a:lvl5pPr>
            <a:lvl6pPr lvl="5" algn="ctr">
              <a:lnSpc>
                <a:spcPct val="100000"/>
              </a:lnSpc>
              <a:spcBef>
                <a:spcPts val="0"/>
              </a:spcBef>
              <a:spcAft>
                <a:spcPts val="0"/>
              </a:spcAft>
              <a:buSzPct val="100000"/>
              <a:buFont typeface="Economica"/>
              <a:buNone/>
              <a:defRPr sz="2100">
                <a:latin typeface="Economica"/>
                <a:ea typeface="Economica"/>
                <a:cs typeface="Economica"/>
                <a:sym typeface="Economica"/>
              </a:defRPr>
            </a:lvl6pPr>
            <a:lvl7pPr lvl="6" algn="ctr">
              <a:lnSpc>
                <a:spcPct val="100000"/>
              </a:lnSpc>
              <a:spcBef>
                <a:spcPts val="0"/>
              </a:spcBef>
              <a:spcAft>
                <a:spcPts val="0"/>
              </a:spcAft>
              <a:buSzPct val="100000"/>
              <a:buFont typeface="Economica"/>
              <a:buNone/>
              <a:defRPr sz="2100">
                <a:latin typeface="Economica"/>
                <a:ea typeface="Economica"/>
                <a:cs typeface="Economica"/>
                <a:sym typeface="Economica"/>
              </a:defRPr>
            </a:lvl7pPr>
            <a:lvl8pPr lvl="7" algn="ctr">
              <a:lnSpc>
                <a:spcPct val="100000"/>
              </a:lnSpc>
              <a:spcBef>
                <a:spcPts val="0"/>
              </a:spcBef>
              <a:spcAft>
                <a:spcPts val="0"/>
              </a:spcAft>
              <a:buSzPct val="100000"/>
              <a:buFont typeface="Economica"/>
              <a:buNone/>
              <a:defRPr sz="2100">
                <a:latin typeface="Economica"/>
                <a:ea typeface="Economica"/>
                <a:cs typeface="Economica"/>
                <a:sym typeface="Economica"/>
              </a:defRPr>
            </a:lvl8pPr>
            <a:lvl9pPr lvl="8" algn="ctr">
              <a:lnSpc>
                <a:spcPct val="100000"/>
              </a:lnSpc>
              <a:spcBef>
                <a:spcPts val="0"/>
              </a:spcBef>
              <a:spcAft>
                <a:spcPts val="0"/>
              </a:spcAft>
              <a:buSzPct val="100000"/>
              <a:buFont typeface="Economica"/>
              <a:buNone/>
              <a:defRPr sz="2100">
                <a:latin typeface="Economica"/>
                <a:ea typeface="Economica"/>
                <a:cs typeface="Economica"/>
                <a:sym typeface="Economica"/>
              </a:defRPr>
            </a:lvl9pPr>
          </a:lstStyle>
          <a:p>
            <a:endParaRPr/>
          </a:p>
        </p:txBody>
      </p:sp>
      <p:sp>
        <p:nvSpPr>
          <p:cNvPr id="14" name="Shape 1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5"/>
        <p:cNvGrpSpPr/>
        <p:nvPr/>
      </p:nvGrpSpPr>
      <p:grpSpPr>
        <a:xfrm>
          <a:off x="0" y="0"/>
          <a:ext cx="0" cy="0"/>
          <a:chOff x="0" y="0"/>
          <a:chExt cx="0" cy="0"/>
        </a:xfrm>
      </p:grpSpPr>
      <p:sp>
        <p:nvSpPr>
          <p:cNvPr id="16" name="Shape 16"/>
          <p:cNvSpPr/>
          <p:nvPr/>
        </p:nvSpPr>
        <p:spPr>
          <a:xfrm flipH="1">
            <a:off x="7595937" y="460225"/>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lt2"/>
            </a:solidFill>
            <a:prstDash val="solid"/>
            <a:miter/>
            <a:headEnd type="none" w="med" len="med"/>
            <a:tailEnd type="none" w="med" len="med"/>
          </a:ln>
        </p:spPr>
      </p:sp>
      <p:sp>
        <p:nvSpPr>
          <p:cNvPr id="17" name="Shape 17"/>
          <p:cNvSpPr/>
          <p:nvPr/>
        </p:nvSpPr>
        <p:spPr>
          <a:xfrm rot="10800000" flipH="1">
            <a:off x="466425" y="3558325"/>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lt2"/>
            </a:solidFill>
            <a:prstDash val="solid"/>
            <a:miter/>
            <a:headEnd type="none" w="med" len="med"/>
            <a:tailEnd type="none" w="med" len="med"/>
          </a:ln>
        </p:spPr>
      </p:sp>
      <p:sp>
        <p:nvSpPr>
          <p:cNvPr id="18" name="Shape 18"/>
          <p:cNvSpPr txBox="1">
            <a:spLocks noGrp="1"/>
          </p:cNvSpPr>
          <p:nvPr>
            <p:ph type="title"/>
          </p:nvPr>
        </p:nvSpPr>
        <p:spPr>
          <a:xfrm>
            <a:off x="773700" y="1806450"/>
            <a:ext cx="7596600" cy="1530600"/>
          </a:xfrm>
          <a:prstGeom prst="rect">
            <a:avLst/>
          </a:prstGeom>
        </p:spPr>
        <p:txBody>
          <a:bodyPr lIns="91425" tIns="91425" rIns="91425" bIns="91425" anchor="ctr"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19" name="Shape 1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0"/>
        <p:cNvGrpSpPr/>
        <p:nvPr/>
      </p:nvGrpSpPr>
      <p:grpSpPr>
        <a:xfrm>
          <a:off x="0" y="0"/>
          <a:ext cx="0" cy="0"/>
          <a:chOff x="0" y="0"/>
          <a:chExt cx="0" cy="0"/>
        </a:xfrm>
      </p:grpSpPr>
      <p:sp>
        <p:nvSpPr>
          <p:cNvPr id="21" name="Shape 21"/>
          <p:cNvSpPr/>
          <p:nvPr/>
        </p:nvSpPr>
        <p:spPr>
          <a:xfrm>
            <a:off x="0" y="5045700"/>
            <a:ext cx="9144000" cy="978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22" name="Shape 22"/>
          <p:cNvSpPr txBox="1">
            <a:spLocks noGrp="1"/>
          </p:cNvSpPr>
          <p:nvPr>
            <p:ph type="title"/>
          </p:nvPr>
        </p:nvSpPr>
        <p:spPr>
          <a:xfrm>
            <a:off x="311700" y="315925"/>
            <a:ext cx="8520600" cy="8313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body" idx="1"/>
          </p:nvPr>
        </p:nvSpPr>
        <p:spPr>
          <a:xfrm>
            <a:off x="311700" y="1225225"/>
            <a:ext cx="8520600" cy="33540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4" name="Shape 2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315925"/>
            <a:ext cx="8520600" cy="8313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body" idx="1"/>
          </p:nvPr>
        </p:nvSpPr>
        <p:spPr>
          <a:xfrm>
            <a:off x="311700" y="1225225"/>
            <a:ext cx="3999900" cy="33540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8" name="Shape 28"/>
          <p:cNvSpPr txBox="1">
            <a:spLocks noGrp="1"/>
          </p:cNvSpPr>
          <p:nvPr>
            <p:ph type="body" idx="2"/>
          </p:nvPr>
        </p:nvSpPr>
        <p:spPr>
          <a:xfrm>
            <a:off x="4832400" y="1225225"/>
            <a:ext cx="3999900" cy="33540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9" name="Shape 2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311700" y="315925"/>
            <a:ext cx="8520600" cy="8313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2" name="Shape 3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3000"/>
            </a:lvl1pPr>
            <a:lvl2pPr lvl="1">
              <a:spcBef>
                <a:spcPts val="0"/>
              </a:spcBef>
              <a:buSzPct val="100000"/>
              <a:defRPr sz="3000"/>
            </a:lvl2pPr>
            <a:lvl3pPr lvl="2">
              <a:spcBef>
                <a:spcPts val="0"/>
              </a:spcBef>
              <a:buSzPct val="100000"/>
              <a:defRPr sz="3000"/>
            </a:lvl3pPr>
            <a:lvl4pPr lvl="3">
              <a:spcBef>
                <a:spcPts val="0"/>
              </a:spcBef>
              <a:buSzPct val="100000"/>
              <a:defRPr sz="3000"/>
            </a:lvl4pPr>
            <a:lvl5pPr lvl="4">
              <a:spcBef>
                <a:spcPts val="0"/>
              </a:spcBef>
              <a:buSzPct val="100000"/>
              <a:defRPr sz="3000"/>
            </a:lvl5pPr>
            <a:lvl6pPr lvl="5">
              <a:spcBef>
                <a:spcPts val="0"/>
              </a:spcBef>
              <a:buSzPct val="100000"/>
              <a:defRPr sz="3000"/>
            </a:lvl6pPr>
            <a:lvl7pPr lvl="6">
              <a:spcBef>
                <a:spcPts val="0"/>
              </a:spcBef>
              <a:buSzPct val="100000"/>
              <a:defRPr sz="3000"/>
            </a:lvl7pPr>
            <a:lvl8pPr lvl="7">
              <a:spcBef>
                <a:spcPts val="0"/>
              </a:spcBef>
              <a:buSzPct val="100000"/>
              <a:defRPr sz="3000"/>
            </a:lvl8pPr>
            <a:lvl9pPr lvl="8">
              <a:spcBef>
                <a:spcPts val="0"/>
              </a:spcBef>
              <a:buSzPct val="100000"/>
              <a:defRPr sz="3000"/>
            </a:lvl9pPr>
          </a:lstStyle>
          <a:p>
            <a:endParaRPr/>
          </a:p>
        </p:txBody>
      </p:sp>
      <p:sp>
        <p:nvSpPr>
          <p:cNvPr id="35" name="Shape 35"/>
          <p:cNvSpPr txBox="1">
            <a:spLocks noGrp="1"/>
          </p:cNvSpPr>
          <p:nvPr>
            <p:ph type="body" idx="1"/>
          </p:nvPr>
        </p:nvSpPr>
        <p:spPr>
          <a:xfrm>
            <a:off x="311700" y="1399399"/>
            <a:ext cx="2808000" cy="27849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6" name="Shape 36"/>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7"/>
        <p:cNvGrpSpPr/>
        <p:nvPr/>
      </p:nvGrpSpPr>
      <p:grpSpPr>
        <a:xfrm>
          <a:off x="0" y="0"/>
          <a:ext cx="0" cy="0"/>
          <a:chOff x="0" y="0"/>
          <a:chExt cx="0" cy="0"/>
        </a:xfrm>
      </p:grpSpPr>
      <p:sp>
        <p:nvSpPr>
          <p:cNvPr id="38" name="Shape 38"/>
          <p:cNvSpPr/>
          <p:nvPr/>
        </p:nvSpPr>
        <p:spPr>
          <a:xfrm>
            <a:off x="0" y="5045700"/>
            <a:ext cx="9144000" cy="978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39" name="Shape 39"/>
          <p:cNvSpPr txBox="1">
            <a:spLocks noGrp="1"/>
          </p:cNvSpPr>
          <p:nvPr>
            <p:ph type="title"/>
          </p:nvPr>
        </p:nvSpPr>
        <p:spPr>
          <a:xfrm>
            <a:off x="490250" y="450150"/>
            <a:ext cx="58788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40" name="Shape 4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41"/>
        <p:cNvGrpSpPr/>
        <p:nvPr/>
      </p:nvGrpSpPr>
      <p:grpSpPr>
        <a:xfrm>
          <a:off x="0" y="0"/>
          <a:ext cx="0" cy="0"/>
          <a:chOff x="0" y="0"/>
          <a:chExt cx="0" cy="0"/>
        </a:xfrm>
      </p:grpSpPr>
      <p:sp>
        <p:nvSpPr>
          <p:cNvPr id="42" name="Shape 42"/>
          <p:cNvSpPr/>
          <p:nvPr/>
        </p:nvSpPr>
        <p:spPr>
          <a:xfrm>
            <a:off x="4572000" y="-25"/>
            <a:ext cx="4572000" cy="51435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cxnSp>
        <p:nvCxnSpPr>
          <p:cNvPr id="43" name="Shape 43"/>
          <p:cNvCxnSpPr/>
          <p:nvPr/>
        </p:nvCxnSpPr>
        <p:spPr>
          <a:xfrm>
            <a:off x="5029675" y="4495500"/>
            <a:ext cx="468300" cy="0"/>
          </a:xfrm>
          <a:prstGeom prst="straightConnector1">
            <a:avLst/>
          </a:prstGeom>
          <a:noFill/>
          <a:ln w="19050" cap="flat" cmpd="sng">
            <a:solidFill>
              <a:schemeClr val="lt1"/>
            </a:solidFill>
            <a:prstDash val="solid"/>
            <a:round/>
            <a:headEnd type="none" w="med" len="med"/>
            <a:tailEnd type="none" w="med" len="med"/>
          </a:ln>
        </p:spPr>
      </p:cxnSp>
      <p:sp>
        <p:nvSpPr>
          <p:cNvPr id="44" name="Shape 44"/>
          <p:cNvSpPr txBox="1">
            <a:spLocks noGrp="1"/>
          </p:cNvSpPr>
          <p:nvPr>
            <p:ph type="title"/>
          </p:nvPr>
        </p:nvSpPr>
        <p:spPr>
          <a:xfrm>
            <a:off x="265500" y="929275"/>
            <a:ext cx="4045200" cy="1786200"/>
          </a:xfrm>
          <a:prstGeom prst="rect">
            <a:avLst/>
          </a:prstGeom>
        </p:spPr>
        <p:txBody>
          <a:bodyPr lIns="91425" tIns="91425" rIns="91425" bIns="91425" anchor="b" anchorCtr="0"/>
          <a:lstStyle>
            <a:lvl1pPr lvl="0" algn="ctr">
              <a:spcBef>
                <a:spcPts val="0"/>
              </a:spcBef>
              <a:buClr>
                <a:schemeClr val="lt2"/>
              </a:buClr>
              <a:defRPr>
                <a:solidFill>
                  <a:schemeClr val="lt2"/>
                </a:solidFill>
              </a:defRPr>
            </a:lvl1pPr>
            <a:lvl2pPr lvl="1" algn="ctr">
              <a:spcBef>
                <a:spcPts val="0"/>
              </a:spcBef>
              <a:buClr>
                <a:schemeClr val="lt2"/>
              </a:buClr>
              <a:defRPr>
                <a:solidFill>
                  <a:schemeClr val="lt2"/>
                </a:solidFill>
              </a:defRPr>
            </a:lvl2pPr>
            <a:lvl3pPr lvl="2" algn="ctr">
              <a:spcBef>
                <a:spcPts val="0"/>
              </a:spcBef>
              <a:buClr>
                <a:schemeClr val="lt2"/>
              </a:buClr>
              <a:defRPr>
                <a:solidFill>
                  <a:schemeClr val="lt2"/>
                </a:solidFill>
              </a:defRPr>
            </a:lvl3pPr>
            <a:lvl4pPr lvl="3" algn="ctr">
              <a:spcBef>
                <a:spcPts val="0"/>
              </a:spcBef>
              <a:buClr>
                <a:schemeClr val="lt2"/>
              </a:buClr>
              <a:defRPr>
                <a:solidFill>
                  <a:schemeClr val="lt2"/>
                </a:solidFill>
              </a:defRPr>
            </a:lvl4pPr>
            <a:lvl5pPr lvl="4" algn="ctr">
              <a:spcBef>
                <a:spcPts val="0"/>
              </a:spcBef>
              <a:buClr>
                <a:schemeClr val="lt2"/>
              </a:buClr>
              <a:defRPr>
                <a:solidFill>
                  <a:schemeClr val="lt2"/>
                </a:solidFill>
              </a:defRPr>
            </a:lvl5pPr>
            <a:lvl6pPr lvl="5" algn="ctr">
              <a:spcBef>
                <a:spcPts val="0"/>
              </a:spcBef>
              <a:buClr>
                <a:schemeClr val="lt2"/>
              </a:buClr>
              <a:defRPr>
                <a:solidFill>
                  <a:schemeClr val="lt2"/>
                </a:solidFill>
              </a:defRPr>
            </a:lvl6pPr>
            <a:lvl7pPr lvl="6" algn="ctr">
              <a:spcBef>
                <a:spcPts val="0"/>
              </a:spcBef>
              <a:buClr>
                <a:schemeClr val="lt2"/>
              </a:buClr>
              <a:defRPr>
                <a:solidFill>
                  <a:schemeClr val="lt2"/>
                </a:solidFill>
              </a:defRPr>
            </a:lvl7pPr>
            <a:lvl8pPr lvl="7" algn="ctr">
              <a:spcBef>
                <a:spcPts val="0"/>
              </a:spcBef>
              <a:buClr>
                <a:schemeClr val="lt2"/>
              </a:buClr>
              <a:defRPr>
                <a:solidFill>
                  <a:schemeClr val="lt2"/>
                </a:solidFill>
              </a:defRPr>
            </a:lvl8pPr>
            <a:lvl9pPr lvl="8" algn="ctr">
              <a:spcBef>
                <a:spcPts val="0"/>
              </a:spcBef>
              <a:buClr>
                <a:schemeClr val="lt2"/>
              </a:buClr>
              <a:defRPr>
                <a:solidFill>
                  <a:schemeClr val="lt2"/>
                </a:solidFill>
              </a:defRPr>
            </a:lvl9pPr>
          </a:lstStyle>
          <a:p>
            <a:endParaRPr/>
          </a:p>
        </p:txBody>
      </p:sp>
      <p:sp>
        <p:nvSpPr>
          <p:cNvPr id="45" name="Shape 45"/>
          <p:cNvSpPr txBox="1">
            <a:spLocks noGrp="1"/>
          </p:cNvSpPr>
          <p:nvPr>
            <p:ph type="subTitle" idx="1"/>
          </p:nvPr>
        </p:nvSpPr>
        <p:spPr>
          <a:xfrm>
            <a:off x="265500" y="2769000"/>
            <a:ext cx="4045200" cy="1574100"/>
          </a:xfrm>
          <a:prstGeom prst="rect">
            <a:avLst/>
          </a:prstGeom>
        </p:spPr>
        <p:txBody>
          <a:bodyPr lIns="91425" tIns="91425" rIns="91425" bIns="91425" anchor="t" anchorCtr="0"/>
          <a:lstStyle>
            <a:lvl1pPr lvl="0" algn="ctr">
              <a:lnSpc>
                <a:spcPct val="100000"/>
              </a:lnSpc>
              <a:spcBef>
                <a:spcPts val="0"/>
              </a:spcBef>
              <a:spcAft>
                <a:spcPts val="0"/>
              </a:spcAft>
              <a:buSzPct val="100000"/>
              <a:buFont typeface="Economica"/>
              <a:buNone/>
              <a:defRPr sz="2400">
                <a:latin typeface="Economica"/>
                <a:ea typeface="Economica"/>
                <a:cs typeface="Economica"/>
                <a:sym typeface="Economica"/>
              </a:defRPr>
            </a:lvl1pPr>
            <a:lvl2pPr lvl="1" algn="ctr">
              <a:lnSpc>
                <a:spcPct val="100000"/>
              </a:lnSpc>
              <a:spcBef>
                <a:spcPts val="0"/>
              </a:spcBef>
              <a:spcAft>
                <a:spcPts val="0"/>
              </a:spcAft>
              <a:buSzPct val="100000"/>
              <a:buFont typeface="Economica"/>
              <a:buNone/>
              <a:defRPr sz="2400">
                <a:latin typeface="Economica"/>
                <a:ea typeface="Economica"/>
                <a:cs typeface="Economica"/>
                <a:sym typeface="Economica"/>
              </a:defRPr>
            </a:lvl2pPr>
            <a:lvl3pPr lvl="2" algn="ctr">
              <a:lnSpc>
                <a:spcPct val="100000"/>
              </a:lnSpc>
              <a:spcBef>
                <a:spcPts val="0"/>
              </a:spcBef>
              <a:spcAft>
                <a:spcPts val="0"/>
              </a:spcAft>
              <a:buSzPct val="100000"/>
              <a:buFont typeface="Economica"/>
              <a:buNone/>
              <a:defRPr sz="2400">
                <a:latin typeface="Economica"/>
                <a:ea typeface="Economica"/>
                <a:cs typeface="Economica"/>
                <a:sym typeface="Economica"/>
              </a:defRPr>
            </a:lvl3pPr>
            <a:lvl4pPr lvl="3" algn="ctr">
              <a:lnSpc>
                <a:spcPct val="100000"/>
              </a:lnSpc>
              <a:spcBef>
                <a:spcPts val="0"/>
              </a:spcBef>
              <a:spcAft>
                <a:spcPts val="0"/>
              </a:spcAft>
              <a:buSzPct val="100000"/>
              <a:buFont typeface="Economica"/>
              <a:buNone/>
              <a:defRPr sz="2400">
                <a:latin typeface="Economica"/>
                <a:ea typeface="Economica"/>
                <a:cs typeface="Economica"/>
                <a:sym typeface="Economica"/>
              </a:defRPr>
            </a:lvl4pPr>
            <a:lvl5pPr lvl="4" algn="ctr">
              <a:lnSpc>
                <a:spcPct val="100000"/>
              </a:lnSpc>
              <a:spcBef>
                <a:spcPts val="0"/>
              </a:spcBef>
              <a:spcAft>
                <a:spcPts val="0"/>
              </a:spcAft>
              <a:buSzPct val="100000"/>
              <a:buFont typeface="Economica"/>
              <a:buNone/>
              <a:defRPr sz="2400">
                <a:latin typeface="Economica"/>
                <a:ea typeface="Economica"/>
                <a:cs typeface="Economica"/>
                <a:sym typeface="Economica"/>
              </a:defRPr>
            </a:lvl5pPr>
            <a:lvl6pPr lvl="5" algn="ctr">
              <a:lnSpc>
                <a:spcPct val="100000"/>
              </a:lnSpc>
              <a:spcBef>
                <a:spcPts val="0"/>
              </a:spcBef>
              <a:spcAft>
                <a:spcPts val="0"/>
              </a:spcAft>
              <a:buSzPct val="100000"/>
              <a:buFont typeface="Economica"/>
              <a:buNone/>
              <a:defRPr sz="2400">
                <a:latin typeface="Economica"/>
                <a:ea typeface="Economica"/>
                <a:cs typeface="Economica"/>
                <a:sym typeface="Economica"/>
              </a:defRPr>
            </a:lvl6pPr>
            <a:lvl7pPr lvl="6" algn="ctr">
              <a:lnSpc>
                <a:spcPct val="100000"/>
              </a:lnSpc>
              <a:spcBef>
                <a:spcPts val="0"/>
              </a:spcBef>
              <a:spcAft>
                <a:spcPts val="0"/>
              </a:spcAft>
              <a:buSzPct val="100000"/>
              <a:buFont typeface="Economica"/>
              <a:buNone/>
              <a:defRPr sz="2400">
                <a:latin typeface="Economica"/>
                <a:ea typeface="Economica"/>
                <a:cs typeface="Economica"/>
                <a:sym typeface="Economica"/>
              </a:defRPr>
            </a:lvl7pPr>
            <a:lvl8pPr lvl="7" algn="ctr">
              <a:lnSpc>
                <a:spcPct val="100000"/>
              </a:lnSpc>
              <a:spcBef>
                <a:spcPts val="0"/>
              </a:spcBef>
              <a:spcAft>
                <a:spcPts val="0"/>
              </a:spcAft>
              <a:buSzPct val="100000"/>
              <a:buFont typeface="Economica"/>
              <a:buNone/>
              <a:defRPr sz="2400">
                <a:latin typeface="Economica"/>
                <a:ea typeface="Economica"/>
                <a:cs typeface="Economica"/>
                <a:sym typeface="Economica"/>
              </a:defRPr>
            </a:lvl8pPr>
            <a:lvl9pPr lvl="8" algn="ctr">
              <a:lnSpc>
                <a:spcPct val="100000"/>
              </a:lnSpc>
              <a:spcBef>
                <a:spcPts val="0"/>
              </a:spcBef>
              <a:spcAft>
                <a:spcPts val="0"/>
              </a:spcAft>
              <a:buSzPct val="100000"/>
              <a:buFont typeface="Economica"/>
              <a:buNone/>
              <a:defRPr sz="2400">
                <a:latin typeface="Economica"/>
                <a:ea typeface="Economica"/>
                <a:cs typeface="Economica"/>
                <a:sym typeface="Economica"/>
              </a:defRPr>
            </a:lvl9pPr>
          </a:lstStyle>
          <a:p>
            <a:endParaRPr/>
          </a:p>
        </p:txBody>
      </p:sp>
      <p:sp>
        <p:nvSpPr>
          <p:cNvPr id="46" name="Shape 46"/>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47" name="Shape 4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8"/>
        <p:cNvGrpSpPr/>
        <p:nvPr/>
      </p:nvGrpSpPr>
      <p:grpSpPr>
        <a:xfrm>
          <a:off x="0" y="0"/>
          <a:ext cx="0" cy="0"/>
          <a:chOff x="0" y="0"/>
          <a:chExt cx="0" cy="0"/>
        </a:xfrm>
      </p:grpSpPr>
      <p:sp>
        <p:nvSpPr>
          <p:cNvPr id="49" name="Shape 49"/>
          <p:cNvSpPr txBox="1">
            <a:spLocks noGrp="1"/>
          </p:cNvSpPr>
          <p:nvPr>
            <p:ph type="body" idx="1"/>
          </p:nvPr>
        </p:nvSpPr>
        <p:spPr>
          <a:xfrm>
            <a:off x="319500" y="4218925"/>
            <a:ext cx="5998800" cy="598800"/>
          </a:xfrm>
          <a:prstGeom prst="rect">
            <a:avLst/>
          </a:prstGeom>
        </p:spPr>
        <p:txBody>
          <a:bodyPr lIns="91425" tIns="91425" rIns="91425" bIns="91425" anchor="ctr" anchorCtr="0"/>
          <a:lstStyle>
            <a:lvl1pPr lvl="0">
              <a:lnSpc>
                <a:spcPct val="100000"/>
              </a:lnSpc>
              <a:spcBef>
                <a:spcPts val="0"/>
              </a:spcBef>
              <a:spcAft>
                <a:spcPts val="0"/>
              </a:spcAft>
              <a:buSzPct val="100000"/>
              <a:buFont typeface="Economica"/>
              <a:buNone/>
              <a:defRPr sz="2400">
                <a:latin typeface="Economica"/>
                <a:ea typeface="Economica"/>
                <a:cs typeface="Economica"/>
                <a:sym typeface="Economica"/>
              </a:defRPr>
            </a:lvl1pPr>
          </a:lstStyle>
          <a:p>
            <a:endParaRPr/>
          </a:p>
        </p:txBody>
      </p:sp>
      <p:sp>
        <p:nvSpPr>
          <p:cNvPr id="50" name="Shape 5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51"/>
        <p:cNvGrpSpPr/>
        <p:nvPr/>
      </p:nvGrpSpPr>
      <p:grpSpPr>
        <a:xfrm>
          <a:off x="0" y="0"/>
          <a:ext cx="0" cy="0"/>
          <a:chOff x="0" y="0"/>
          <a:chExt cx="0" cy="0"/>
        </a:xfrm>
      </p:grpSpPr>
      <p:sp>
        <p:nvSpPr>
          <p:cNvPr id="52" name="Shape 52"/>
          <p:cNvSpPr/>
          <p:nvPr/>
        </p:nvSpPr>
        <p:spPr>
          <a:xfrm>
            <a:off x="0" y="5045700"/>
            <a:ext cx="9144000" cy="978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53" name="Shape 53"/>
          <p:cNvSpPr txBox="1">
            <a:spLocks noGrp="1"/>
          </p:cNvSpPr>
          <p:nvPr>
            <p:ph type="title"/>
          </p:nvPr>
        </p:nvSpPr>
        <p:spPr>
          <a:xfrm>
            <a:off x="311700" y="957125"/>
            <a:ext cx="8520600" cy="2128800"/>
          </a:xfrm>
          <a:prstGeom prst="rect">
            <a:avLst/>
          </a:prstGeom>
        </p:spPr>
        <p:txBody>
          <a:bodyPr lIns="91425" tIns="91425" rIns="91425" bIns="91425" anchor="ctr" anchorCtr="0"/>
          <a:lstStyle>
            <a:lvl1pPr lvl="0" algn="ctr">
              <a:spcBef>
                <a:spcPts val="0"/>
              </a:spcBef>
              <a:buClr>
                <a:schemeClr val="lt2"/>
              </a:buClr>
              <a:buSzPct val="100000"/>
              <a:defRPr sz="16000">
                <a:solidFill>
                  <a:schemeClr val="lt2"/>
                </a:solidFill>
              </a:defRPr>
            </a:lvl1pPr>
            <a:lvl2pPr lvl="1" algn="ctr">
              <a:spcBef>
                <a:spcPts val="0"/>
              </a:spcBef>
              <a:buClr>
                <a:schemeClr val="lt2"/>
              </a:buClr>
              <a:buSzPct val="100000"/>
              <a:defRPr sz="16000">
                <a:solidFill>
                  <a:schemeClr val="lt2"/>
                </a:solidFill>
              </a:defRPr>
            </a:lvl2pPr>
            <a:lvl3pPr lvl="2" algn="ctr">
              <a:spcBef>
                <a:spcPts val="0"/>
              </a:spcBef>
              <a:buClr>
                <a:schemeClr val="lt2"/>
              </a:buClr>
              <a:buSzPct val="100000"/>
              <a:defRPr sz="16000">
                <a:solidFill>
                  <a:schemeClr val="lt2"/>
                </a:solidFill>
              </a:defRPr>
            </a:lvl3pPr>
            <a:lvl4pPr lvl="3" algn="ctr">
              <a:spcBef>
                <a:spcPts val="0"/>
              </a:spcBef>
              <a:buClr>
                <a:schemeClr val="lt2"/>
              </a:buClr>
              <a:buSzPct val="100000"/>
              <a:defRPr sz="16000">
                <a:solidFill>
                  <a:schemeClr val="lt2"/>
                </a:solidFill>
              </a:defRPr>
            </a:lvl4pPr>
            <a:lvl5pPr lvl="4" algn="ctr">
              <a:spcBef>
                <a:spcPts val="0"/>
              </a:spcBef>
              <a:buClr>
                <a:schemeClr val="lt2"/>
              </a:buClr>
              <a:buSzPct val="100000"/>
              <a:defRPr sz="16000">
                <a:solidFill>
                  <a:schemeClr val="lt2"/>
                </a:solidFill>
              </a:defRPr>
            </a:lvl5pPr>
            <a:lvl6pPr lvl="5" algn="ctr">
              <a:spcBef>
                <a:spcPts val="0"/>
              </a:spcBef>
              <a:buClr>
                <a:schemeClr val="lt2"/>
              </a:buClr>
              <a:buSzPct val="100000"/>
              <a:defRPr sz="16000">
                <a:solidFill>
                  <a:schemeClr val="lt2"/>
                </a:solidFill>
              </a:defRPr>
            </a:lvl6pPr>
            <a:lvl7pPr lvl="6" algn="ctr">
              <a:spcBef>
                <a:spcPts val="0"/>
              </a:spcBef>
              <a:buClr>
                <a:schemeClr val="lt2"/>
              </a:buClr>
              <a:buSzPct val="100000"/>
              <a:defRPr sz="16000">
                <a:solidFill>
                  <a:schemeClr val="lt2"/>
                </a:solidFill>
              </a:defRPr>
            </a:lvl7pPr>
            <a:lvl8pPr lvl="7" algn="ctr">
              <a:spcBef>
                <a:spcPts val="0"/>
              </a:spcBef>
              <a:buClr>
                <a:schemeClr val="lt2"/>
              </a:buClr>
              <a:buSzPct val="100000"/>
              <a:defRPr sz="16000">
                <a:solidFill>
                  <a:schemeClr val="lt2"/>
                </a:solidFill>
              </a:defRPr>
            </a:lvl8pPr>
            <a:lvl9pPr lvl="8" algn="ctr">
              <a:spcBef>
                <a:spcPts val="0"/>
              </a:spcBef>
              <a:buClr>
                <a:schemeClr val="lt2"/>
              </a:buClr>
              <a:buSzPct val="100000"/>
              <a:defRPr sz="16000">
                <a:solidFill>
                  <a:schemeClr val="lt2"/>
                </a:solidFill>
              </a:defRPr>
            </a:lvl9pPr>
          </a:lstStyle>
          <a:p>
            <a:endParaRPr/>
          </a:p>
        </p:txBody>
      </p:sp>
      <p:sp>
        <p:nvSpPr>
          <p:cNvPr id="54" name="Shape 54"/>
          <p:cNvSpPr txBox="1">
            <a:spLocks noGrp="1"/>
          </p:cNvSpPr>
          <p:nvPr>
            <p:ph type="body" idx="1"/>
          </p:nvPr>
        </p:nvSpPr>
        <p:spPr>
          <a:xfrm>
            <a:off x="311700" y="3162000"/>
            <a:ext cx="8520600" cy="10716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55" name="Shape 5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6"/>
        <p:cNvGrpSpPr/>
        <p:nvPr/>
      </p:nvGrpSpPr>
      <p:grpSpPr>
        <a:xfrm>
          <a:off x="0" y="0"/>
          <a:ext cx="0" cy="0"/>
          <a:chOff x="0" y="0"/>
          <a:chExt cx="0" cy="0"/>
        </a:xfrm>
      </p:grpSpPr>
      <p:sp>
        <p:nvSpPr>
          <p:cNvPr id="57" name="Shape 5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315925"/>
            <a:ext cx="8520600" cy="831300"/>
          </a:xfrm>
          <a:prstGeom prst="rect">
            <a:avLst/>
          </a:prstGeom>
          <a:noFill/>
          <a:ln>
            <a:noFill/>
          </a:ln>
        </p:spPr>
        <p:txBody>
          <a:bodyPr lIns="91425" tIns="91425" rIns="91425" bIns="91425" anchor="b" anchorCtr="0"/>
          <a:lstStyle>
            <a:lvl1pPr lvl="0">
              <a:spcBef>
                <a:spcPts val="0"/>
              </a:spcBef>
              <a:buClr>
                <a:schemeClr val="dk1"/>
              </a:buClr>
              <a:buSzPct val="100000"/>
              <a:buFont typeface="Economica"/>
              <a:buNone/>
              <a:defRPr sz="4200">
                <a:solidFill>
                  <a:schemeClr val="dk1"/>
                </a:solidFill>
                <a:latin typeface="Economica"/>
                <a:ea typeface="Economica"/>
                <a:cs typeface="Economica"/>
                <a:sym typeface="Economica"/>
              </a:defRPr>
            </a:lvl1pPr>
            <a:lvl2pPr lvl="1">
              <a:spcBef>
                <a:spcPts val="0"/>
              </a:spcBef>
              <a:buClr>
                <a:schemeClr val="dk1"/>
              </a:buClr>
              <a:buSzPct val="100000"/>
              <a:buFont typeface="Economica"/>
              <a:buNone/>
              <a:defRPr sz="4200">
                <a:solidFill>
                  <a:schemeClr val="dk1"/>
                </a:solidFill>
                <a:latin typeface="Economica"/>
                <a:ea typeface="Economica"/>
                <a:cs typeface="Economica"/>
                <a:sym typeface="Economica"/>
              </a:defRPr>
            </a:lvl2pPr>
            <a:lvl3pPr lvl="2">
              <a:spcBef>
                <a:spcPts val="0"/>
              </a:spcBef>
              <a:buClr>
                <a:schemeClr val="dk1"/>
              </a:buClr>
              <a:buSzPct val="100000"/>
              <a:buFont typeface="Economica"/>
              <a:buNone/>
              <a:defRPr sz="4200">
                <a:solidFill>
                  <a:schemeClr val="dk1"/>
                </a:solidFill>
                <a:latin typeface="Economica"/>
                <a:ea typeface="Economica"/>
                <a:cs typeface="Economica"/>
                <a:sym typeface="Economica"/>
              </a:defRPr>
            </a:lvl3pPr>
            <a:lvl4pPr lvl="3">
              <a:spcBef>
                <a:spcPts val="0"/>
              </a:spcBef>
              <a:buClr>
                <a:schemeClr val="dk1"/>
              </a:buClr>
              <a:buSzPct val="100000"/>
              <a:buFont typeface="Economica"/>
              <a:buNone/>
              <a:defRPr sz="4200">
                <a:solidFill>
                  <a:schemeClr val="dk1"/>
                </a:solidFill>
                <a:latin typeface="Economica"/>
                <a:ea typeface="Economica"/>
                <a:cs typeface="Economica"/>
                <a:sym typeface="Economica"/>
              </a:defRPr>
            </a:lvl4pPr>
            <a:lvl5pPr lvl="4">
              <a:spcBef>
                <a:spcPts val="0"/>
              </a:spcBef>
              <a:buClr>
                <a:schemeClr val="dk1"/>
              </a:buClr>
              <a:buSzPct val="100000"/>
              <a:buFont typeface="Economica"/>
              <a:buNone/>
              <a:defRPr sz="4200">
                <a:solidFill>
                  <a:schemeClr val="dk1"/>
                </a:solidFill>
                <a:latin typeface="Economica"/>
                <a:ea typeface="Economica"/>
                <a:cs typeface="Economica"/>
                <a:sym typeface="Economica"/>
              </a:defRPr>
            </a:lvl5pPr>
            <a:lvl6pPr lvl="5">
              <a:spcBef>
                <a:spcPts val="0"/>
              </a:spcBef>
              <a:buClr>
                <a:schemeClr val="dk1"/>
              </a:buClr>
              <a:buSzPct val="100000"/>
              <a:buFont typeface="Economica"/>
              <a:buNone/>
              <a:defRPr sz="4200">
                <a:solidFill>
                  <a:schemeClr val="dk1"/>
                </a:solidFill>
                <a:latin typeface="Economica"/>
                <a:ea typeface="Economica"/>
                <a:cs typeface="Economica"/>
                <a:sym typeface="Economica"/>
              </a:defRPr>
            </a:lvl6pPr>
            <a:lvl7pPr lvl="6">
              <a:spcBef>
                <a:spcPts val="0"/>
              </a:spcBef>
              <a:buClr>
                <a:schemeClr val="dk1"/>
              </a:buClr>
              <a:buSzPct val="100000"/>
              <a:buFont typeface="Economica"/>
              <a:buNone/>
              <a:defRPr sz="4200">
                <a:solidFill>
                  <a:schemeClr val="dk1"/>
                </a:solidFill>
                <a:latin typeface="Economica"/>
                <a:ea typeface="Economica"/>
                <a:cs typeface="Economica"/>
                <a:sym typeface="Economica"/>
              </a:defRPr>
            </a:lvl7pPr>
            <a:lvl8pPr lvl="7">
              <a:spcBef>
                <a:spcPts val="0"/>
              </a:spcBef>
              <a:buClr>
                <a:schemeClr val="dk1"/>
              </a:buClr>
              <a:buSzPct val="100000"/>
              <a:buFont typeface="Economica"/>
              <a:buNone/>
              <a:defRPr sz="4200">
                <a:solidFill>
                  <a:schemeClr val="dk1"/>
                </a:solidFill>
                <a:latin typeface="Economica"/>
                <a:ea typeface="Economica"/>
                <a:cs typeface="Economica"/>
                <a:sym typeface="Economica"/>
              </a:defRPr>
            </a:lvl8pPr>
            <a:lvl9pPr lvl="8">
              <a:spcBef>
                <a:spcPts val="0"/>
              </a:spcBef>
              <a:buClr>
                <a:schemeClr val="dk1"/>
              </a:buClr>
              <a:buSzPct val="100000"/>
              <a:buFont typeface="Economica"/>
              <a:buNone/>
              <a:defRPr sz="4200">
                <a:solidFill>
                  <a:schemeClr val="dk1"/>
                </a:solidFill>
                <a:latin typeface="Economica"/>
                <a:ea typeface="Economica"/>
                <a:cs typeface="Economica"/>
                <a:sym typeface="Economica"/>
              </a:defRPr>
            </a:lvl9pPr>
          </a:lstStyle>
          <a:p>
            <a:endParaRPr/>
          </a:p>
        </p:txBody>
      </p:sp>
      <p:sp>
        <p:nvSpPr>
          <p:cNvPr id="7" name="Shape 7"/>
          <p:cNvSpPr txBox="1">
            <a:spLocks noGrp="1"/>
          </p:cNvSpPr>
          <p:nvPr>
            <p:ph type="body" idx="1"/>
          </p:nvPr>
        </p:nvSpPr>
        <p:spPr>
          <a:xfrm>
            <a:off x="311700" y="1225225"/>
            <a:ext cx="8520600" cy="33540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1"/>
              </a:buClr>
              <a:buSzPct val="100000"/>
              <a:buFont typeface="Open Sans"/>
              <a:defRPr sz="1800">
                <a:solidFill>
                  <a:schemeClr val="dk1"/>
                </a:solidFill>
                <a:latin typeface="Open Sans"/>
                <a:ea typeface="Open Sans"/>
                <a:cs typeface="Open Sans"/>
                <a:sym typeface="Open Sans"/>
              </a:defRPr>
            </a:lvl1pPr>
            <a:lvl2pPr lvl="1">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2pPr>
            <a:lvl3pPr lvl="2">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3pPr>
            <a:lvl4pPr lvl="3">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4pPr>
            <a:lvl5pPr lvl="4">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5pPr>
            <a:lvl6pPr lvl="5">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6pPr>
            <a:lvl7pPr lvl="6">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7pPr>
            <a:lvl8pPr lvl="7">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8pPr>
            <a:lvl9pPr lvl="8">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1"/>
                </a:solidFill>
                <a:latin typeface="Economica"/>
                <a:ea typeface="Economica"/>
                <a:cs typeface="Economica"/>
                <a:sym typeface="Economica"/>
              </a:rPr>
              <a:t>‹#›</a:t>
            </a:fld>
            <a:endParaRPr lang="en" sz="1000">
              <a:solidFill>
                <a:schemeClr val="dk1"/>
              </a:solidFill>
              <a:latin typeface="Economica"/>
              <a:ea typeface="Economica"/>
              <a:cs typeface="Economica"/>
              <a:sym typeface="Economica"/>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ctrTitle"/>
          </p:nvPr>
        </p:nvSpPr>
        <p:spPr>
          <a:xfrm>
            <a:off x="3044700" y="1444250"/>
            <a:ext cx="3381900" cy="1537200"/>
          </a:xfrm>
          <a:prstGeom prst="rect">
            <a:avLst/>
          </a:prstGeom>
        </p:spPr>
        <p:txBody>
          <a:bodyPr lIns="91425" tIns="91425" rIns="91425" bIns="91425" anchor="b" anchorCtr="0">
            <a:noAutofit/>
          </a:bodyPr>
          <a:lstStyle/>
          <a:p>
            <a:pPr lvl="0">
              <a:spcBef>
                <a:spcPts val="0"/>
              </a:spcBef>
              <a:buNone/>
            </a:pPr>
            <a:r>
              <a:rPr lang="en" sz="3600"/>
              <a:t>Understanding the Development of Multicultural Identities</a:t>
            </a:r>
          </a:p>
        </p:txBody>
      </p:sp>
      <p:sp>
        <p:nvSpPr>
          <p:cNvPr id="63" name="Shape 63"/>
          <p:cNvSpPr txBox="1">
            <a:spLocks noGrp="1"/>
          </p:cNvSpPr>
          <p:nvPr>
            <p:ph type="subTitle" idx="1"/>
          </p:nvPr>
        </p:nvSpPr>
        <p:spPr>
          <a:xfrm>
            <a:off x="3044700" y="3116580"/>
            <a:ext cx="3054600" cy="701400"/>
          </a:xfrm>
          <a:prstGeom prst="rect">
            <a:avLst/>
          </a:prstGeom>
        </p:spPr>
        <p:txBody>
          <a:bodyPr lIns="91425" tIns="91425" rIns="91425" bIns="91425" anchor="t" anchorCtr="0">
            <a:noAutofit/>
          </a:bodyPr>
          <a:lstStyle/>
          <a:p>
            <a:pPr lvl="0">
              <a:spcBef>
                <a:spcPts val="0"/>
              </a:spcBef>
              <a:buNone/>
            </a:pPr>
            <a:r>
              <a:rPr lang="en"/>
              <a:t>Shima Sadaghiyani </a:t>
            </a:r>
          </a:p>
          <a:p>
            <a:pPr lvl="0">
              <a:spcBef>
                <a:spcPts val="0"/>
              </a:spcBef>
              <a:buNone/>
            </a:pPr>
            <a:r>
              <a:rPr lang="en"/>
              <a:t>Maria Tout</a:t>
            </a:r>
          </a:p>
          <a:p>
            <a:pPr lvl="0">
              <a:spcBef>
                <a:spcPts val="0"/>
              </a:spcBef>
              <a:buNone/>
            </a:pPr>
            <a:r>
              <a:rPr lang="en"/>
              <a:t>Fatima Al-Rasool</a:t>
            </a:r>
          </a:p>
          <a:p>
            <a:pPr lvl="0" algn="l">
              <a:spcBef>
                <a:spcPts val="0"/>
              </a:spcBef>
              <a:buNone/>
            </a:pPr>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6B8AF"/>
        </a:solidFill>
        <a:effectLst/>
      </p:bgPr>
    </p:bg>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311700" y="315925"/>
            <a:ext cx="8520600" cy="831300"/>
          </a:xfrm>
          <a:prstGeom prst="rect">
            <a:avLst/>
          </a:prstGeom>
        </p:spPr>
        <p:txBody>
          <a:bodyPr lIns="91425" tIns="91425" rIns="91425" bIns="91425" anchor="b" anchorCtr="0">
            <a:noAutofit/>
          </a:bodyPr>
          <a:lstStyle/>
          <a:p>
            <a:pPr lvl="0">
              <a:spcBef>
                <a:spcPts val="0"/>
              </a:spcBef>
              <a:buNone/>
            </a:pPr>
            <a:r>
              <a:rPr lang="en"/>
              <a:t>Objectives: </a:t>
            </a:r>
            <a:r>
              <a:rPr lang="en">
                <a:solidFill>
                  <a:srgbClr val="980000"/>
                </a:solidFill>
              </a:rPr>
              <a:t>Purpose</a:t>
            </a:r>
          </a:p>
        </p:txBody>
      </p:sp>
      <p:sp>
        <p:nvSpPr>
          <p:cNvPr id="69" name="Shape 69"/>
          <p:cNvSpPr txBox="1">
            <a:spLocks noGrp="1"/>
          </p:cNvSpPr>
          <p:nvPr>
            <p:ph type="body" idx="1"/>
          </p:nvPr>
        </p:nvSpPr>
        <p:spPr>
          <a:xfrm>
            <a:off x="206725" y="968625"/>
            <a:ext cx="3105600" cy="3475200"/>
          </a:xfrm>
          <a:prstGeom prst="rect">
            <a:avLst/>
          </a:prstGeom>
        </p:spPr>
        <p:txBody>
          <a:bodyPr lIns="91425" tIns="91425" rIns="91425" bIns="91425" anchor="t" anchorCtr="0">
            <a:noAutofit/>
          </a:bodyPr>
          <a:lstStyle/>
          <a:p>
            <a:pPr lvl="0" rtl="0">
              <a:lnSpc>
                <a:spcPct val="100000"/>
              </a:lnSpc>
              <a:spcBef>
                <a:spcPts val="0"/>
              </a:spcBef>
              <a:spcAft>
                <a:spcPts val="0"/>
              </a:spcAft>
              <a:buNone/>
            </a:pPr>
            <a:r>
              <a:rPr lang="en" b="1">
                <a:solidFill>
                  <a:srgbClr val="980000"/>
                </a:solidFill>
              </a:rPr>
              <a:t>To gain a better understanding the concept of multiculturalism</a:t>
            </a:r>
          </a:p>
          <a:p>
            <a:pPr marL="457200" lvl="0" indent="-228600" rtl="0">
              <a:lnSpc>
                <a:spcPct val="100000"/>
              </a:lnSpc>
              <a:spcBef>
                <a:spcPts val="0"/>
              </a:spcBef>
              <a:spcAft>
                <a:spcPts val="0"/>
              </a:spcAft>
            </a:pPr>
            <a:r>
              <a:rPr lang="en" b="1"/>
              <a:t>How people view multicultural identity</a:t>
            </a:r>
          </a:p>
          <a:p>
            <a:pPr marL="457200" lvl="0" indent="-228600" rtl="0">
              <a:lnSpc>
                <a:spcPct val="100000"/>
              </a:lnSpc>
              <a:spcBef>
                <a:spcPts val="0"/>
              </a:spcBef>
              <a:spcAft>
                <a:spcPts val="0"/>
              </a:spcAft>
            </a:pPr>
            <a:r>
              <a:rPr lang="en" b="1"/>
              <a:t>How those identities are formed &amp; how they evolve over time</a:t>
            </a:r>
            <a:r>
              <a:rPr lang="en"/>
              <a:t> </a:t>
            </a:r>
          </a:p>
          <a:p>
            <a:pPr lvl="0" rtl="0">
              <a:lnSpc>
                <a:spcPct val="100000"/>
              </a:lnSpc>
              <a:spcBef>
                <a:spcPts val="0"/>
              </a:spcBef>
              <a:buNone/>
            </a:pPr>
            <a:endParaRPr/>
          </a:p>
          <a:p>
            <a:pPr lvl="0">
              <a:lnSpc>
                <a:spcPct val="100000"/>
              </a:lnSpc>
              <a:spcBef>
                <a:spcPts val="0"/>
              </a:spcBef>
              <a:buNone/>
            </a:pPr>
            <a:endParaRPr/>
          </a:p>
          <a:p>
            <a:pPr lvl="0">
              <a:lnSpc>
                <a:spcPct val="100000"/>
              </a:lnSpc>
              <a:spcBef>
                <a:spcPts val="0"/>
              </a:spcBef>
              <a:buNone/>
            </a:pPr>
            <a:endParaRPr/>
          </a:p>
        </p:txBody>
      </p:sp>
      <p:pic>
        <p:nvPicPr>
          <p:cNvPr id="70" name="Shape 70"/>
          <p:cNvPicPr preferRelativeResize="0"/>
          <p:nvPr/>
        </p:nvPicPr>
        <p:blipFill>
          <a:blip r:embed="rId3">
            <a:alphaModFix/>
          </a:blip>
          <a:stretch>
            <a:fillRect/>
          </a:stretch>
        </p:blipFill>
        <p:spPr>
          <a:xfrm>
            <a:off x="3587325" y="1017399"/>
            <a:ext cx="5148424" cy="3861300"/>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34343"/>
        </a:solidFill>
        <a:effectLst/>
      </p:bgPr>
    </p:bg>
    <p:spTree>
      <p:nvGrpSpPr>
        <p:cNvPr id="1" name="Shape 74"/>
        <p:cNvGrpSpPr/>
        <p:nvPr/>
      </p:nvGrpSpPr>
      <p:grpSpPr>
        <a:xfrm>
          <a:off x="0" y="0"/>
          <a:ext cx="0" cy="0"/>
          <a:chOff x="0" y="0"/>
          <a:chExt cx="0" cy="0"/>
        </a:xfrm>
      </p:grpSpPr>
      <p:pic>
        <p:nvPicPr>
          <p:cNvPr id="75" name="Shape 75"/>
          <p:cNvPicPr preferRelativeResize="0"/>
          <p:nvPr/>
        </p:nvPicPr>
        <p:blipFill>
          <a:blip r:embed="rId3">
            <a:alphaModFix/>
          </a:blip>
          <a:stretch>
            <a:fillRect/>
          </a:stretch>
        </p:blipFill>
        <p:spPr>
          <a:xfrm>
            <a:off x="1639124" y="129075"/>
            <a:ext cx="6316098" cy="4375851"/>
          </a:xfrm>
          <a:prstGeom prst="rect">
            <a:avLst/>
          </a:prstGeom>
          <a:noFill/>
          <a:ln>
            <a:noFill/>
          </a:ln>
        </p:spPr>
      </p:pic>
      <p:sp>
        <p:nvSpPr>
          <p:cNvPr id="76" name="Shape 76"/>
          <p:cNvSpPr txBox="1">
            <a:spLocks noGrp="1"/>
          </p:cNvSpPr>
          <p:nvPr>
            <p:ph type="body" idx="1"/>
          </p:nvPr>
        </p:nvSpPr>
        <p:spPr>
          <a:xfrm>
            <a:off x="0" y="5019175"/>
            <a:ext cx="9144000" cy="384300"/>
          </a:xfrm>
          <a:prstGeom prst="rect">
            <a:avLst/>
          </a:prstGeom>
        </p:spPr>
        <p:txBody>
          <a:bodyPr lIns="91425" tIns="91425" rIns="91425" bIns="91425" anchor="ctr" anchorCtr="0">
            <a:noAutofit/>
          </a:bodyPr>
          <a:lstStyle/>
          <a:p>
            <a:pPr lvl="0" algn="ctr">
              <a:spcBef>
                <a:spcPts val="0"/>
              </a:spcBef>
              <a:buClr>
                <a:schemeClr val="dk1"/>
              </a:buClr>
              <a:buSzPct val="61111"/>
              <a:buFont typeface="Arial"/>
              <a:buNone/>
            </a:pPr>
            <a:r>
              <a:rPr lang="en" sz="1800" b="1">
                <a:solidFill>
                  <a:srgbClr val="F3F3F3"/>
                </a:solidFill>
                <a:latin typeface="Arial"/>
                <a:ea typeface="Arial"/>
                <a:cs typeface="Arial"/>
                <a:sym typeface="Arial"/>
              </a:rPr>
              <a:t>Here I am celebrating Norooz, the persian new year, with many of my non Persian friends. As you can see they are all asleep because it was 6:30 in the morning.</a:t>
            </a:r>
          </a:p>
          <a:p>
            <a:pPr lvl="0" rtl="0">
              <a:lnSpc>
                <a:spcPct val="133333"/>
              </a:lnSpc>
              <a:spcBef>
                <a:spcPts val="0"/>
              </a:spcBef>
              <a:buClr>
                <a:schemeClr val="dk1"/>
              </a:buClr>
              <a:buSzPct val="61111"/>
              <a:buFont typeface="Arial"/>
              <a:buNone/>
            </a:pPr>
            <a:endParaRPr sz="1800">
              <a:solidFill>
                <a:srgbClr val="F3F3F3"/>
              </a:solidFill>
              <a:latin typeface="Arial"/>
              <a:ea typeface="Arial"/>
              <a:cs typeface="Arial"/>
              <a:sym typeface="Arial"/>
            </a:endParaRPr>
          </a:p>
          <a:p>
            <a:pPr lvl="0">
              <a:spcBef>
                <a:spcPts val="0"/>
              </a:spcBef>
              <a:buNone/>
            </a:pPr>
            <a:endParaRP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80"/>
        <p:cNvGrpSpPr/>
        <p:nvPr/>
      </p:nvGrpSpPr>
      <p:grpSpPr>
        <a:xfrm>
          <a:off x="0" y="0"/>
          <a:ext cx="0" cy="0"/>
          <a:chOff x="0" y="0"/>
          <a:chExt cx="0" cy="0"/>
        </a:xfrm>
      </p:grpSpPr>
      <p:sp>
        <p:nvSpPr>
          <p:cNvPr id="81" name="Shape 81"/>
          <p:cNvSpPr txBox="1">
            <a:spLocks noGrp="1"/>
          </p:cNvSpPr>
          <p:nvPr>
            <p:ph type="body" idx="1"/>
          </p:nvPr>
        </p:nvSpPr>
        <p:spPr>
          <a:xfrm>
            <a:off x="1698625" y="4218925"/>
            <a:ext cx="5998800" cy="598800"/>
          </a:xfrm>
          <a:prstGeom prst="rect">
            <a:avLst/>
          </a:prstGeom>
        </p:spPr>
        <p:txBody>
          <a:bodyPr lIns="91425" tIns="91425" rIns="91425" bIns="91425" anchor="ctr" anchorCtr="0">
            <a:noAutofit/>
          </a:bodyPr>
          <a:lstStyle/>
          <a:p>
            <a:pPr lvl="0" algn="ctr">
              <a:spcBef>
                <a:spcPts val="0"/>
              </a:spcBef>
              <a:buNone/>
            </a:pPr>
            <a:r>
              <a:rPr lang="en" b="1">
                <a:solidFill>
                  <a:srgbClr val="FFFFFF"/>
                </a:solidFill>
                <a:latin typeface="Calibri"/>
                <a:ea typeface="Calibri"/>
                <a:cs typeface="Calibri"/>
                <a:sym typeface="Calibri"/>
              </a:rPr>
              <a:t>Not part of your world.</a:t>
            </a:r>
          </a:p>
        </p:txBody>
      </p:sp>
      <p:pic>
        <p:nvPicPr>
          <p:cNvPr id="82" name="Shape 82"/>
          <p:cNvPicPr preferRelativeResize="0"/>
          <p:nvPr/>
        </p:nvPicPr>
        <p:blipFill>
          <a:blip r:embed="rId3">
            <a:alphaModFix/>
          </a:blip>
          <a:stretch>
            <a:fillRect/>
          </a:stretch>
        </p:blipFill>
        <p:spPr>
          <a:xfrm>
            <a:off x="3005385" y="152400"/>
            <a:ext cx="3133228" cy="391412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86"/>
        <p:cNvGrpSpPr/>
        <p:nvPr/>
      </p:nvGrpSpPr>
      <p:grpSpPr>
        <a:xfrm>
          <a:off x="0" y="0"/>
          <a:ext cx="0" cy="0"/>
          <a:chOff x="0" y="0"/>
          <a:chExt cx="0" cy="0"/>
        </a:xfrm>
      </p:grpSpPr>
      <p:sp>
        <p:nvSpPr>
          <p:cNvPr id="87" name="Shape 87"/>
          <p:cNvSpPr txBox="1">
            <a:spLocks noGrp="1"/>
          </p:cNvSpPr>
          <p:nvPr>
            <p:ph type="body" idx="1"/>
          </p:nvPr>
        </p:nvSpPr>
        <p:spPr>
          <a:xfrm>
            <a:off x="305225" y="4354575"/>
            <a:ext cx="8704500" cy="598800"/>
          </a:xfrm>
          <a:prstGeom prst="rect">
            <a:avLst/>
          </a:prstGeom>
        </p:spPr>
        <p:txBody>
          <a:bodyPr lIns="91425" tIns="91425" rIns="91425" bIns="91425" anchor="ctr" anchorCtr="0">
            <a:noAutofit/>
          </a:bodyPr>
          <a:lstStyle/>
          <a:p>
            <a:pPr lvl="0" algn="ctr">
              <a:spcBef>
                <a:spcPts val="0"/>
              </a:spcBef>
              <a:buClr>
                <a:schemeClr val="dk1"/>
              </a:buClr>
              <a:buSzPct val="61111"/>
              <a:buFont typeface="Arial"/>
              <a:buNone/>
            </a:pPr>
            <a:r>
              <a:rPr lang="en" sz="1800" b="1">
                <a:solidFill>
                  <a:srgbClr val="F3F3F3"/>
                </a:solidFill>
                <a:latin typeface="Calibri"/>
                <a:ea typeface="Calibri"/>
                <a:cs typeface="Calibri"/>
                <a:sym typeface="Calibri"/>
              </a:rPr>
              <a:t>Food connect us with people of different culture around the world. This is my food journey that is tied closely to all the significant moments during the past few years. </a:t>
            </a:r>
          </a:p>
        </p:txBody>
      </p:sp>
      <p:pic>
        <p:nvPicPr>
          <p:cNvPr id="88" name="Shape 88"/>
          <p:cNvPicPr preferRelativeResize="0"/>
          <p:nvPr/>
        </p:nvPicPr>
        <p:blipFill>
          <a:blip r:embed="rId3">
            <a:alphaModFix/>
          </a:blip>
          <a:stretch>
            <a:fillRect/>
          </a:stretch>
        </p:blipFill>
        <p:spPr>
          <a:xfrm>
            <a:off x="3081775" y="152400"/>
            <a:ext cx="3070576" cy="397369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6B8AF"/>
        </a:solidFill>
        <a:effectLst/>
      </p:bgPr>
    </p:bg>
    <p:spTree>
      <p:nvGrpSpPr>
        <p:cNvPr id="1" name="Shape 92"/>
        <p:cNvGrpSpPr/>
        <p:nvPr/>
      </p:nvGrpSpPr>
      <p:grpSpPr>
        <a:xfrm>
          <a:off x="0" y="0"/>
          <a:ext cx="0" cy="0"/>
          <a:chOff x="0" y="0"/>
          <a:chExt cx="0" cy="0"/>
        </a:xfrm>
      </p:grpSpPr>
      <p:sp>
        <p:nvSpPr>
          <p:cNvPr id="93" name="Shape 93"/>
          <p:cNvSpPr txBox="1">
            <a:spLocks noGrp="1"/>
          </p:cNvSpPr>
          <p:nvPr>
            <p:ph type="title"/>
          </p:nvPr>
        </p:nvSpPr>
        <p:spPr>
          <a:xfrm>
            <a:off x="311700" y="315925"/>
            <a:ext cx="8520600" cy="831300"/>
          </a:xfrm>
          <a:prstGeom prst="rect">
            <a:avLst/>
          </a:prstGeom>
        </p:spPr>
        <p:txBody>
          <a:bodyPr lIns="91425" tIns="91425" rIns="91425" bIns="91425" anchor="b" anchorCtr="0">
            <a:noAutofit/>
          </a:bodyPr>
          <a:lstStyle/>
          <a:p>
            <a:pPr lvl="0">
              <a:spcBef>
                <a:spcPts val="0"/>
              </a:spcBef>
              <a:buNone/>
            </a:pPr>
            <a:r>
              <a:rPr lang="en"/>
              <a:t>Objectives: </a:t>
            </a:r>
            <a:r>
              <a:rPr lang="en">
                <a:solidFill>
                  <a:srgbClr val="980000"/>
                </a:solidFill>
              </a:rPr>
              <a:t>Hopeful Accomplishments</a:t>
            </a:r>
            <a:r>
              <a:rPr lang="en"/>
              <a:t> </a:t>
            </a:r>
          </a:p>
        </p:txBody>
      </p:sp>
      <p:sp>
        <p:nvSpPr>
          <p:cNvPr id="94" name="Shape 94"/>
          <p:cNvSpPr txBox="1">
            <a:spLocks noGrp="1"/>
          </p:cNvSpPr>
          <p:nvPr>
            <p:ph type="body" idx="1"/>
          </p:nvPr>
        </p:nvSpPr>
        <p:spPr>
          <a:xfrm>
            <a:off x="311700" y="894750"/>
            <a:ext cx="8520600" cy="3354000"/>
          </a:xfrm>
          <a:prstGeom prst="rect">
            <a:avLst/>
          </a:prstGeom>
        </p:spPr>
        <p:txBody>
          <a:bodyPr lIns="91425" tIns="91425" rIns="91425" bIns="91425" anchor="t" anchorCtr="0">
            <a:noAutofit/>
          </a:bodyPr>
          <a:lstStyle/>
          <a:p>
            <a:pPr lvl="0" rtl="0">
              <a:lnSpc>
                <a:spcPct val="100000"/>
              </a:lnSpc>
              <a:spcBef>
                <a:spcPts val="0"/>
              </a:spcBef>
              <a:spcAft>
                <a:spcPts val="0"/>
              </a:spcAft>
              <a:buClr>
                <a:schemeClr val="dk1"/>
              </a:buClr>
              <a:buSzPct val="61111"/>
              <a:buFont typeface="Arial"/>
              <a:buNone/>
            </a:pPr>
            <a:endParaRPr b="1">
              <a:solidFill>
                <a:srgbClr val="980000"/>
              </a:solidFill>
            </a:endParaRPr>
          </a:p>
          <a:p>
            <a:pPr marL="457200" lvl="0" indent="-228600" rtl="0">
              <a:lnSpc>
                <a:spcPct val="100000"/>
              </a:lnSpc>
              <a:spcBef>
                <a:spcPts val="0"/>
              </a:spcBef>
              <a:spcAft>
                <a:spcPts val="0"/>
              </a:spcAft>
            </a:pPr>
            <a:r>
              <a:rPr lang="en" b="1"/>
              <a:t>catalysts for positive change</a:t>
            </a:r>
            <a:r>
              <a:rPr lang="en"/>
              <a:t>   </a:t>
            </a:r>
          </a:p>
          <a:p>
            <a:pPr marL="457200" lvl="0" indent="-228600" rtl="0">
              <a:lnSpc>
                <a:spcPct val="100000"/>
              </a:lnSpc>
              <a:spcBef>
                <a:spcPts val="0"/>
              </a:spcBef>
              <a:spcAft>
                <a:spcPts val="0"/>
              </a:spcAft>
            </a:pPr>
            <a:r>
              <a:rPr lang="en" b="1"/>
              <a:t>Drawing attention</a:t>
            </a:r>
          </a:p>
          <a:p>
            <a:pPr marL="457200" lvl="0" indent="-228600" rtl="0">
              <a:lnSpc>
                <a:spcPct val="100000"/>
              </a:lnSpc>
              <a:spcBef>
                <a:spcPts val="0"/>
              </a:spcBef>
              <a:spcAft>
                <a:spcPts val="0"/>
              </a:spcAft>
            </a:pPr>
            <a:r>
              <a:rPr lang="en" b="1"/>
              <a:t>Grassroots, bottom up approach </a:t>
            </a:r>
            <a:r>
              <a:rPr lang="en"/>
              <a:t> </a:t>
            </a:r>
          </a:p>
          <a:p>
            <a:pPr lvl="0">
              <a:spcBef>
                <a:spcPts val="0"/>
              </a:spcBef>
              <a:buNone/>
            </a:pPr>
            <a:endParaRPr/>
          </a:p>
        </p:txBody>
      </p:sp>
      <p:pic>
        <p:nvPicPr>
          <p:cNvPr id="95" name="Shape 95"/>
          <p:cNvPicPr preferRelativeResize="0"/>
          <p:nvPr/>
        </p:nvPicPr>
        <p:blipFill>
          <a:blip r:embed="rId3">
            <a:alphaModFix/>
          </a:blip>
          <a:stretch>
            <a:fillRect/>
          </a:stretch>
        </p:blipFill>
        <p:spPr>
          <a:xfrm>
            <a:off x="386499" y="2194150"/>
            <a:ext cx="8371001" cy="2817823"/>
          </a:xfrm>
          <a:prstGeom prst="rect">
            <a:avLst/>
          </a:prstGeom>
          <a:noFill/>
          <a:ln>
            <a:noFill/>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6B8AF"/>
        </a:solidFill>
        <a:effectLst/>
      </p:bgPr>
    </p:bg>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311700" y="315925"/>
            <a:ext cx="8520600" cy="831300"/>
          </a:xfrm>
          <a:prstGeom prst="rect">
            <a:avLst/>
          </a:prstGeom>
        </p:spPr>
        <p:txBody>
          <a:bodyPr lIns="91425" tIns="91425" rIns="91425" bIns="91425" anchor="b" anchorCtr="0">
            <a:noAutofit/>
          </a:bodyPr>
          <a:lstStyle/>
          <a:p>
            <a:pPr lvl="0">
              <a:spcBef>
                <a:spcPts val="0"/>
              </a:spcBef>
              <a:buNone/>
            </a:pPr>
            <a:r>
              <a:rPr lang="en"/>
              <a:t>Challenges</a:t>
            </a:r>
          </a:p>
        </p:txBody>
      </p:sp>
      <p:sp>
        <p:nvSpPr>
          <p:cNvPr id="101" name="Shape 101"/>
          <p:cNvSpPr txBox="1">
            <a:spLocks noGrp="1"/>
          </p:cNvSpPr>
          <p:nvPr>
            <p:ph type="body" idx="1"/>
          </p:nvPr>
        </p:nvSpPr>
        <p:spPr>
          <a:xfrm>
            <a:off x="311700" y="1225225"/>
            <a:ext cx="4270500" cy="2989500"/>
          </a:xfrm>
          <a:prstGeom prst="rect">
            <a:avLst/>
          </a:prstGeom>
        </p:spPr>
        <p:txBody>
          <a:bodyPr lIns="91425" tIns="91425" rIns="91425" bIns="91425" anchor="t" anchorCtr="0">
            <a:noAutofit/>
          </a:bodyPr>
          <a:lstStyle/>
          <a:p>
            <a:pPr marL="457200" lvl="0" indent="-228600" rtl="0">
              <a:spcBef>
                <a:spcPts val="0"/>
              </a:spcBef>
              <a:buChar char="❖"/>
            </a:pPr>
            <a:r>
              <a:rPr lang="en"/>
              <a:t>Letting discussion come organically during focus group in a way that is beneficial and not forceful. </a:t>
            </a:r>
          </a:p>
          <a:p>
            <a:pPr marL="457200" lvl="0" indent="-228600" rtl="0">
              <a:spcBef>
                <a:spcPts val="0"/>
              </a:spcBef>
              <a:buChar char="❖"/>
            </a:pPr>
            <a:r>
              <a:rPr lang="en"/>
              <a:t>Forming groups in a way that had an equal mix of representation from different multicultural identities. </a:t>
            </a:r>
          </a:p>
          <a:p>
            <a:pPr marL="457200" lvl="0" indent="-228600" rtl="0">
              <a:spcBef>
                <a:spcPts val="0"/>
              </a:spcBef>
              <a:buChar char="❖"/>
            </a:pPr>
            <a:r>
              <a:rPr lang="en"/>
              <a:t>Thinking about moving forward.</a:t>
            </a:r>
          </a:p>
        </p:txBody>
      </p:sp>
      <p:pic>
        <p:nvPicPr>
          <p:cNvPr id="102" name="Shape 102"/>
          <p:cNvPicPr preferRelativeResize="0"/>
          <p:nvPr/>
        </p:nvPicPr>
        <p:blipFill>
          <a:blip r:embed="rId3">
            <a:alphaModFix/>
          </a:blip>
          <a:stretch>
            <a:fillRect/>
          </a:stretch>
        </p:blipFill>
        <p:spPr>
          <a:xfrm>
            <a:off x="5773300" y="515675"/>
            <a:ext cx="2436324" cy="3245525"/>
          </a:xfrm>
          <a:prstGeom prst="rect">
            <a:avLst/>
          </a:prstGeom>
          <a:noFill/>
          <a:ln>
            <a:noFill/>
          </a:ln>
        </p:spPr>
      </p:pic>
      <p:sp>
        <p:nvSpPr>
          <p:cNvPr id="103" name="Shape 103"/>
          <p:cNvSpPr txBox="1"/>
          <p:nvPr/>
        </p:nvSpPr>
        <p:spPr>
          <a:xfrm>
            <a:off x="5902550" y="3761200"/>
            <a:ext cx="2067300" cy="453600"/>
          </a:xfrm>
          <a:prstGeom prst="rect">
            <a:avLst/>
          </a:prstGeom>
          <a:noFill/>
          <a:ln>
            <a:noFill/>
          </a:ln>
        </p:spPr>
        <p:txBody>
          <a:bodyPr lIns="91425" tIns="91425" rIns="91425" bIns="91425" anchor="ctr" anchorCtr="0">
            <a:noAutofit/>
          </a:bodyPr>
          <a:lstStyle/>
          <a:p>
            <a:pPr lvl="0" algn="ctr">
              <a:spcBef>
                <a:spcPts val="0"/>
              </a:spcBef>
              <a:buNone/>
            </a:pPr>
            <a:r>
              <a:rPr lang="en" sz="1800">
                <a:latin typeface="Economica"/>
                <a:ea typeface="Economica"/>
                <a:cs typeface="Economica"/>
                <a:sym typeface="Economica"/>
              </a:rPr>
              <a:t>Magic</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00">
                                            <p:txEl>
                                              <p:pRg st="0" end="0"/>
                                            </p:txEl>
                                          </p:spTgt>
                                        </p:tgtEl>
                                        <p:attrNameLst>
                                          <p:attrName>style.visibility</p:attrName>
                                        </p:attrNameLst>
                                      </p:cBhvr>
                                      <p:to>
                                        <p:strVal val="visible"/>
                                      </p:to>
                                    </p:set>
                                    <p:anim calcmode="lin" valueType="num">
                                      <p:cBhvr additive="base">
                                        <p:cTn id="7" dur="1100"/>
                                        <p:tgtEl>
                                          <p:spTgt spid="10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02"/>
                                        </p:tgtEl>
                                        <p:attrNameLst>
                                          <p:attrName>style.visibility</p:attrName>
                                        </p:attrNameLst>
                                      </p:cBhvr>
                                      <p:to>
                                        <p:strVal val="visible"/>
                                      </p:to>
                                    </p:set>
                                    <p:anim calcmode="lin" valueType="num">
                                      <p:cBhvr additive="base">
                                        <p:cTn id="12" dur="1000"/>
                                        <p:tgtEl>
                                          <p:spTgt spid="102"/>
                                        </p:tgtEl>
                                        <p:attrNameLst>
                                          <p:attrName>ppt_x</p:attrName>
                                        </p:attrNameLst>
                                      </p:cBhvr>
                                      <p:tavLst>
                                        <p:tav tm="0">
                                          <p:val>
                                            <p:strVal val="#ppt_x+1"/>
                                          </p:val>
                                        </p:tav>
                                        <p:tav tm="100000">
                                          <p:val>
                                            <p:strVal val="#ppt_x"/>
                                          </p:val>
                                        </p:tav>
                                      </p:tavLst>
                                    </p:anim>
                                  </p:childTnLst>
                                </p:cTn>
                              </p:par>
                              <p:par>
                                <p:cTn id="13" presetID="2" presetClass="entr" presetSubtype="2" fill="hold" nodeType="withEffect">
                                  <p:stCondLst>
                                    <p:cond delay="0"/>
                                  </p:stCondLst>
                                  <p:childTnLst>
                                    <p:set>
                                      <p:cBhvr>
                                        <p:cTn id="14" dur="1" fill="hold">
                                          <p:stCondLst>
                                            <p:cond delay="0"/>
                                          </p:stCondLst>
                                        </p:cTn>
                                        <p:tgtEl>
                                          <p:spTgt spid="103"/>
                                        </p:tgtEl>
                                        <p:attrNameLst>
                                          <p:attrName>style.visibility</p:attrName>
                                        </p:attrNameLst>
                                      </p:cBhvr>
                                      <p:to>
                                        <p:strVal val="visible"/>
                                      </p:to>
                                    </p:set>
                                    <p:anim calcmode="lin" valueType="num">
                                      <p:cBhvr additive="base">
                                        <p:cTn id="15" dur="1000"/>
                                        <p:tgtEl>
                                          <p:spTgt spid="103"/>
                                        </p:tgtEl>
                                        <p:attrNameLst>
                                          <p:attrName>ppt_x</p:attrName>
                                        </p:attrNameLst>
                                      </p:cBhvr>
                                      <p:tavLst>
                                        <p:tav tm="0">
                                          <p:val>
                                            <p:strVal val="#ppt_x+1"/>
                                          </p:val>
                                        </p:tav>
                                        <p:tav tm="100000">
                                          <p:val>
                                            <p:strVal val="#ppt_x"/>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01"/>
                                        </p:tgtEl>
                                        <p:attrNameLst>
                                          <p:attrName>style.visibility</p:attrName>
                                        </p:attrNameLst>
                                      </p:cBhvr>
                                      <p:to>
                                        <p:strVal val="visible"/>
                                      </p:to>
                                    </p:set>
                                    <p:anim calcmode="lin" valueType="num">
                                      <p:cBhvr additive="base">
                                        <p:cTn id="20" dur="1000"/>
                                        <p:tgtEl>
                                          <p:spTgt spid="10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6B8AF"/>
        </a:solidFill>
        <a:effectLst/>
      </p:bgPr>
    </p:bg>
    <p:spTree>
      <p:nvGrpSpPr>
        <p:cNvPr id="1" name="Shape 107"/>
        <p:cNvGrpSpPr/>
        <p:nvPr/>
      </p:nvGrpSpPr>
      <p:grpSpPr>
        <a:xfrm>
          <a:off x="0" y="0"/>
          <a:ext cx="0" cy="0"/>
          <a:chOff x="0" y="0"/>
          <a:chExt cx="0" cy="0"/>
        </a:xfrm>
      </p:grpSpPr>
      <p:sp>
        <p:nvSpPr>
          <p:cNvPr id="108" name="Shape 108"/>
          <p:cNvSpPr txBox="1">
            <a:spLocks noGrp="1"/>
          </p:cNvSpPr>
          <p:nvPr>
            <p:ph type="title"/>
          </p:nvPr>
        </p:nvSpPr>
        <p:spPr>
          <a:xfrm>
            <a:off x="311700" y="315925"/>
            <a:ext cx="8520600" cy="831300"/>
          </a:xfrm>
          <a:prstGeom prst="rect">
            <a:avLst/>
          </a:prstGeom>
        </p:spPr>
        <p:txBody>
          <a:bodyPr lIns="91425" tIns="91425" rIns="91425" bIns="91425" anchor="b" anchorCtr="0">
            <a:noAutofit/>
          </a:bodyPr>
          <a:lstStyle/>
          <a:p>
            <a:pPr lvl="0">
              <a:spcBef>
                <a:spcPts val="0"/>
              </a:spcBef>
              <a:buNone/>
            </a:pPr>
            <a:r>
              <a:rPr lang="en"/>
              <a:t>Real Life Impact</a:t>
            </a:r>
          </a:p>
        </p:txBody>
      </p:sp>
      <p:sp>
        <p:nvSpPr>
          <p:cNvPr id="109" name="Shape 109"/>
          <p:cNvSpPr txBox="1">
            <a:spLocks noGrp="1"/>
          </p:cNvSpPr>
          <p:nvPr>
            <p:ph type="body" idx="1"/>
          </p:nvPr>
        </p:nvSpPr>
        <p:spPr>
          <a:xfrm>
            <a:off x="311700" y="1225225"/>
            <a:ext cx="8520600" cy="3354000"/>
          </a:xfrm>
          <a:prstGeom prst="rect">
            <a:avLst/>
          </a:prstGeom>
        </p:spPr>
        <p:txBody>
          <a:bodyPr lIns="91425" tIns="91425" rIns="91425" bIns="91425" anchor="t" anchorCtr="0">
            <a:noAutofit/>
          </a:bodyPr>
          <a:lstStyle/>
          <a:p>
            <a:pPr marL="457200" lvl="0" indent="-228600" rtl="0">
              <a:spcBef>
                <a:spcPts val="0"/>
              </a:spcBef>
            </a:pPr>
            <a:r>
              <a:rPr lang="en"/>
              <a:t>Educational Impact</a:t>
            </a:r>
          </a:p>
          <a:p>
            <a:pPr marL="914400" lvl="1" indent="-228600" rtl="0">
              <a:spcBef>
                <a:spcPts val="0"/>
              </a:spcBef>
            </a:pPr>
            <a:r>
              <a:rPr lang="en"/>
              <a:t>Photos will be publicly displayed</a:t>
            </a:r>
          </a:p>
          <a:p>
            <a:pPr marL="914400" lvl="1" indent="-228600" rtl="0">
              <a:spcBef>
                <a:spcPts val="0"/>
              </a:spcBef>
            </a:pPr>
            <a:r>
              <a:rPr lang="en"/>
              <a:t>Public will be able to glean into multiculturalism </a:t>
            </a:r>
          </a:p>
          <a:p>
            <a:pPr marL="457200" lvl="0" indent="-228600" rtl="0">
              <a:spcBef>
                <a:spcPts val="0"/>
              </a:spcBef>
            </a:pPr>
            <a:r>
              <a:rPr lang="en"/>
              <a:t>Unique Methodology</a:t>
            </a:r>
          </a:p>
          <a:p>
            <a:pPr marL="914400" lvl="1" indent="-228600" rtl="0">
              <a:spcBef>
                <a:spcPts val="0"/>
              </a:spcBef>
            </a:pPr>
            <a:r>
              <a:rPr lang="en"/>
              <a:t>Photovoice puts power into the hands of the people </a:t>
            </a:r>
          </a:p>
          <a:p>
            <a:pPr marL="914400" lvl="1" indent="-228600" rtl="0">
              <a:spcBef>
                <a:spcPts val="0"/>
              </a:spcBef>
            </a:pPr>
            <a:r>
              <a:rPr lang="en"/>
              <a:t>Requires an action plan at the end for immediate action</a:t>
            </a:r>
          </a:p>
          <a:p>
            <a:pPr lvl="0" rtl="0">
              <a:spcBef>
                <a:spcPts val="0"/>
              </a:spcBef>
              <a:buNone/>
            </a:pPr>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6B8AF"/>
        </a:solidFill>
        <a:effectLst/>
      </p:bgPr>
    </p:bg>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311700" y="315925"/>
            <a:ext cx="8520600" cy="831300"/>
          </a:xfrm>
          <a:prstGeom prst="rect">
            <a:avLst/>
          </a:prstGeom>
        </p:spPr>
        <p:txBody>
          <a:bodyPr lIns="91425" tIns="91425" rIns="91425" bIns="91425" anchor="b" anchorCtr="0">
            <a:noAutofit/>
          </a:bodyPr>
          <a:lstStyle/>
          <a:p>
            <a:pPr lvl="0">
              <a:spcBef>
                <a:spcPts val="0"/>
              </a:spcBef>
              <a:buNone/>
            </a:pPr>
            <a:r>
              <a:rPr lang="en"/>
              <a:t>What I Learned</a:t>
            </a:r>
          </a:p>
        </p:txBody>
      </p:sp>
      <p:sp>
        <p:nvSpPr>
          <p:cNvPr id="115" name="Shape 115"/>
          <p:cNvSpPr txBox="1">
            <a:spLocks noGrp="1"/>
          </p:cNvSpPr>
          <p:nvPr>
            <p:ph type="body" idx="1"/>
          </p:nvPr>
        </p:nvSpPr>
        <p:spPr>
          <a:xfrm>
            <a:off x="311700" y="1225225"/>
            <a:ext cx="4282500" cy="3354000"/>
          </a:xfrm>
          <a:prstGeom prst="rect">
            <a:avLst/>
          </a:prstGeom>
        </p:spPr>
        <p:txBody>
          <a:bodyPr lIns="91425" tIns="91425" rIns="91425" bIns="91425" anchor="t" anchorCtr="0">
            <a:noAutofit/>
          </a:bodyPr>
          <a:lstStyle/>
          <a:p>
            <a:pPr marL="457200" lvl="0" indent="-228600" rtl="0">
              <a:spcBef>
                <a:spcPts val="0"/>
              </a:spcBef>
            </a:pPr>
            <a:r>
              <a:rPr lang="en"/>
              <a:t>Mixed group allowed us to broaden our horizons </a:t>
            </a:r>
          </a:p>
          <a:p>
            <a:pPr marL="914400" lvl="1" indent="-228600" rtl="0">
              <a:spcBef>
                <a:spcPts val="0"/>
              </a:spcBef>
            </a:pPr>
            <a:r>
              <a:rPr lang="en"/>
              <a:t>Learning about different cultures </a:t>
            </a:r>
          </a:p>
          <a:p>
            <a:pPr marL="914400" lvl="1" indent="-228600" rtl="0">
              <a:spcBef>
                <a:spcPts val="0"/>
              </a:spcBef>
            </a:pPr>
            <a:r>
              <a:rPr lang="en"/>
              <a:t>Hearing different experiences that we might not have had ourselves</a:t>
            </a:r>
          </a:p>
          <a:p>
            <a:pPr marL="914400" lvl="1" indent="-228600" rtl="0">
              <a:spcBef>
                <a:spcPts val="0"/>
              </a:spcBef>
            </a:pPr>
            <a:r>
              <a:rPr lang="en"/>
              <a:t>How much we all have in common</a:t>
            </a:r>
          </a:p>
          <a:p>
            <a:pPr marL="457200" lvl="0" indent="-228600" rtl="0">
              <a:spcBef>
                <a:spcPts val="0"/>
              </a:spcBef>
            </a:pPr>
            <a:r>
              <a:rPr lang="en"/>
              <a:t>Learned through Photovoice project</a:t>
            </a:r>
          </a:p>
          <a:p>
            <a:pPr marL="914400" lvl="1" indent="-228600" rtl="0">
              <a:spcBef>
                <a:spcPts val="0"/>
              </a:spcBef>
            </a:pPr>
            <a:r>
              <a:rPr lang="en"/>
              <a:t>Bottom → up research</a:t>
            </a:r>
          </a:p>
          <a:p>
            <a:pPr marL="914400" lvl="1" indent="-228600" rtl="0">
              <a:spcBef>
                <a:spcPts val="0"/>
              </a:spcBef>
            </a:pPr>
            <a:r>
              <a:rPr lang="en"/>
              <a:t>Facilitating focus group</a:t>
            </a:r>
          </a:p>
          <a:p>
            <a:pPr marL="914400" lvl="1" indent="-228600" rtl="0">
              <a:spcBef>
                <a:spcPts val="0"/>
              </a:spcBef>
            </a:pPr>
            <a:r>
              <a:rPr lang="en"/>
              <a:t>Designing a project</a:t>
            </a:r>
          </a:p>
          <a:p>
            <a:pPr marL="457200" lvl="0" indent="-228600" rtl="0">
              <a:spcBef>
                <a:spcPts val="0"/>
              </a:spcBef>
            </a:pPr>
            <a:r>
              <a:rPr lang="en"/>
              <a:t>People connect over food </a:t>
            </a:r>
          </a:p>
          <a:p>
            <a:pPr lvl="0" rtl="0">
              <a:spcBef>
                <a:spcPts val="0"/>
              </a:spcBef>
              <a:buNone/>
            </a:pPr>
            <a:endParaRPr/>
          </a:p>
        </p:txBody>
      </p:sp>
      <p:pic>
        <p:nvPicPr>
          <p:cNvPr id="116" name="Shape 116"/>
          <p:cNvPicPr preferRelativeResize="0"/>
          <p:nvPr/>
        </p:nvPicPr>
        <p:blipFill>
          <a:blip r:embed="rId3">
            <a:alphaModFix/>
          </a:blip>
          <a:stretch>
            <a:fillRect/>
          </a:stretch>
        </p:blipFill>
        <p:spPr>
          <a:xfrm>
            <a:off x="4594200" y="1298250"/>
            <a:ext cx="4245000" cy="2547000"/>
          </a:xfrm>
          <a:prstGeom prst="rect">
            <a:avLst/>
          </a:prstGeom>
          <a:noFill/>
          <a:ln>
            <a:noFill/>
          </a:ln>
        </p:spPr>
      </p:pic>
      <p:sp>
        <p:nvSpPr>
          <p:cNvPr id="117" name="Shape 117"/>
          <p:cNvSpPr txBox="1"/>
          <p:nvPr/>
        </p:nvSpPr>
        <p:spPr>
          <a:xfrm>
            <a:off x="4863850" y="3965000"/>
            <a:ext cx="3615300" cy="539400"/>
          </a:xfrm>
          <a:prstGeom prst="rect">
            <a:avLst/>
          </a:prstGeom>
          <a:noFill/>
          <a:ln>
            <a:noFill/>
          </a:ln>
        </p:spPr>
        <p:txBody>
          <a:bodyPr lIns="91425" tIns="91425" rIns="91425" bIns="91425" anchor="ctr" anchorCtr="0">
            <a:noAutofit/>
          </a:bodyPr>
          <a:lstStyle/>
          <a:p>
            <a:pPr lvl="0" algn="ctr">
              <a:spcBef>
                <a:spcPts val="0"/>
              </a:spcBef>
              <a:buClr>
                <a:schemeClr val="dk1"/>
              </a:buClr>
              <a:buSzPct val="61111"/>
              <a:buFont typeface="Arial"/>
              <a:buNone/>
            </a:pPr>
            <a:r>
              <a:rPr lang="en" sz="1800">
                <a:latin typeface="Economica"/>
                <a:ea typeface="Economica"/>
                <a:cs typeface="Economica"/>
                <a:sym typeface="Economica"/>
              </a:rPr>
              <a:t>¡Que Bonita Bandera! "What a Beautiful Flag!"</a:t>
            </a:r>
          </a:p>
          <a:p>
            <a:pPr lvl="0">
              <a:spcBef>
                <a:spcPts val="0"/>
              </a:spcBef>
              <a:buNone/>
            </a:pPr>
            <a:endParaRPr sz="180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6B8AF"/>
        </a:solidFill>
        <a:effectLst/>
      </p:bgPr>
    </p:bg>
    <p:spTree>
      <p:nvGrpSpPr>
        <p:cNvPr id="1" name="Shape 121"/>
        <p:cNvGrpSpPr/>
        <p:nvPr/>
      </p:nvGrpSpPr>
      <p:grpSpPr>
        <a:xfrm>
          <a:off x="0" y="0"/>
          <a:ext cx="0" cy="0"/>
          <a:chOff x="0" y="0"/>
          <a:chExt cx="0" cy="0"/>
        </a:xfrm>
      </p:grpSpPr>
      <p:sp>
        <p:nvSpPr>
          <p:cNvPr id="122" name="Shape 122"/>
          <p:cNvSpPr txBox="1">
            <a:spLocks noGrp="1"/>
          </p:cNvSpPr>
          <p:nvPr>
            <p:ph type="title"/>
          </p:nvPr>
        </p:nvSpPr>
        <p:spPr>
          <a:xfrm>
            <a:off x="311700" y="315925"/>
            <a:ext cx="8520600" cy="831300"/>
          </a:xfrm>
          <a:prstGeom prst="rect">
            <a:avLst/>
          </a:prstGeom>
        </p:spPr>
        <p:txBody>
          <a:bodyPr lIns="91425" tIns="91425" rIns="91425" bIns="91425" anchor="b" anchorCtr="0">
            <a:noAutofit/>
          </a:bodyPr>
          <a:lstStyle/>
          <a:p>
            <a:pPr lvl="0">
              <a:spcBef>
                <a:spcPts val="0"/>
              </a:spcBef>
              <a:buNone/>
            </a:pPr>
            <a:r>
              <a:rPr lang="en"/>
              <a:t>Library Partnership</a:t>
            </a:r>
          </a:p>
        </p:txBody>
      </p:sp>
      <p:sp>
        <p:nvSpPr>
          <p:cNvPr id="123" name="Shape 123"/>
          <p:cNvSpPr txBox="1">
            <a:spLocks noGrp="1"/>
          </p:cNvSpPr>
          <p:nvPr>
            <p:ph type="body" idx="1"/>
          </p:nvPr>
        </p:nvSpPr>
        <p:spPr>
          <a:xfrm>
            <a:off x="4544250" y="1225225"/>
            <a:ext cx="4287900" cy="3354000"/>
          </a:xfrm>
          <a:prstGeom prst="rect">
            <a:avLst/>
          </a:prstGeom>
        </p:spPr>
        <p:txBody>
          <a:bodyPr lIns="91425" tIns="91425" rIns="91425" bIns="91425" anchor="ctr" anchorCtr="0">
            <a:noAutofit/>
          </a:bodyPr>
          <a:lstStyle/>
          <a:p>
            <a:pPr marL="457200" lvl="0" indent="-228600" rtl="0">
              <a:spcBef>
                <a:spcPts val="0"/>
              </a:spcBef>
            </a:pPr>
            <a:r>
              <a:rPr lang="en"/>
              <a:t>Will display work in Shapiro Undergraduate Library </a:t>
            </a:r>
          </a:p>
          <a:p>
            <a:pPr marL="457200" lvl="0" indent="-228600" rtl="0">
              <a:spcBef>
                <a:spcPts val="0"/>
              </a:spcBef>
            </a:pPr>
            <a:r>
              <a:rPr lang="en"/>
              <a:t>helped us connect and provided a space </a:t>
            </a:r>
          </a:p>
          <a:p>
            <a:pPr marL="457200" lvl="0" indent="-228600" rtl="0">
              <a:spcBef>
                <a:spcPts val="0"/>
              </a:spcBef>
            </a:pPr>
            <a:r>
              <a:rPr lang="en"/>
              <a:t>valued our topic of diversity</a:t>
            </a:r>
          </a:p>
        </p:txBody>
      </p:sp>
      <p:pic>
        <p:nvPicPr>
          <p:cNvPr id="124" name="Shape 124"/>
          <p:cNvPicPr preferRelativeResize="0"/>
          <p:nvPr/>
        </p:nvPicPr>
        <p:blipFill>
          <a:blip r:embed="rId3">
            <a:alphaModFix/>
          </a:blip>
          <a:stretch>
            <a:fillRect/>
          </a:stretch>
        </p:blipFill>
        <p:spPr>
          <a:xfrm>
            <a:off x="1211025" y="1225225"/>
            <a:ext cx="2952501" cy="3691475"/>
          </a:xfrm>
          <a:prstGeom prst="rect">
            <a:avLst/>
          </a:prstGeom>
          <a:noFill/>
          <a:ln>
            <a:noFill/>
          </a:ln>
        </p:spPr>
      </p:pic>
      <p:sp>
        <p:nvSpPr>
          <p:cNvPr id="125" name="Shape 125"/>
          <p:cNvSpPr txBox="1"/>
          <p:nvPr/>
        </p:nvSpPr>
        <p:spPr>
          <a:xfrm>
            <a:off x="179775" y="2037425"/>
            <a:ext cx="868800" cy="1907700"/>
          </a:xfrm>
          <a:prstGeom prst="rect">
            <a:avLst/>
          </a:prstGeom>
          <a:noFill/>
          <a:ln>
            <a:noFill/>
          </a:ln>
        </p:spPr>
        <p:txBody>
          <a:bodyPr lIns="91425" tIns="91425" rIns="91425" bIns="91425" anchor="ctr" anchorCtr="0">
            <a:noAutofit/>
          </a:bodyPr>
          <a:lstStyle/>
          <a:p>
            <a:pPr lvl="0" algn="ctr">
              <a:spcBef>
                <a:spcPts val="0"/>
              </a:spcBef>
              <a:buNone/>
            </a:pPr>
            <a:r>
              <a:rPr lang="en" sz="1800">
                <a:latin typeface="Economica"/>
                <a:ea typeface="Economica"/>
                <a:cs typeface="Economica"/>
                <a:sym typeface="Economica"/>
              </a:rPr>
              <a:t>studying </a:t>
            </a:r>
          </a:p>
          <a:p>
            <a:pPr lvl="0" algn="ctr">
              <a:spcBef>
                <a:spcPts val="0"/>
              </a:spcBef>
              <a:buNone/>
            </a:pPr>
            <a:r>
              <a:rPr lang="en" sz="1800">
                <a:latin typeface="Economica"/>
                <a:ea typeface="Economica"/>
                <a:cs typeface="Economica"/>
                <a:sym typeface="Economica"/>
              </a:rPr>
              <a:t>abroad</a:t>
            </a: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6B8AF"/>
        </a:solidFill>
        <a:effectLst/>
      </p:bgPr>
    </p:bg>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311700" y="315925"/>
            <a:ext cx="8520600" cy="831300"/>
          </a:xfrm>
          <a:prstGeom prst="rect">
            <a:avLst/>
          </a:prstGeom>
        </p:spPr>
        <p:txBody>
          <a:bodyPr lIns="91425" tIns="91425" rIns="91425" bIns="91425" anchor="b" anchorCtr="0">
            <a:noAutofit/>
          </a:bodyPr>
          <a:lstStyle/>
          <a:p>
            <a:pPr lvl="0">
              <a:spcBef>
                <a:spcPts val="0"/>
              </a:spcBef>
              <a:buNone/>
            </a:pPr>
            <a:r>
              <a:rPr lang="en"/>
              <a:t>Further Work</a:t>
            </a:r>
          </a:p>
        </p:txBody>
      </p:sp>
      <p:sp>
        <p:nvSpPr>
          <p:cNvPr id="131" name="Shape 131"/>
          <p:cNvSpPr txBox="1">
            <a:spLocks noGrp="1"/>
          </p:cNvSpPr>
          <p:nvPr>
            <p:ph type="body" idx="1"/>
          </p:nvPr>
        </p:nvSpPr>
        <p:spPr>
          <a:xfrm>
            <a:off x="311700" y="1225225"/>
            <a:ext cx="8520600" cy="3354000"/>
          </a:xfrm>
          <a:prstGeom prst="rect">
            <a:avLst/>
          </a:prstGeom>
        </p:spPr>
        <p:txBody>
          <a:bodyPr lIns="91425" tIns="91425" rIns="91425" bIns="91425" anchor="t" anchorCtr="0">
            <a:noAutofit/>
          </a:bodyPr>
          <a:lstStyle/>
          <a:p>
            <a:pPr lvl="0">
              <a:spcBef>
                <a:spcPts val="0"/>
              </a:spcBef>
              <a:buNone/>
            </a:pPr>
            <a:r>
              <a:rPr lang="en"/>
              <a:t>We developed an action plan with our participants </a:t>
            </a:r>
          </a:p>
          <a:p>
            <a:pPr marL="457200" lvl="0" indent="-228600">
              <a:spcBef>
                <a:spcPts val="0"/>
              </a:spcBef>
            </a:pPr>
            <a:r>
              <a:rPr lang="en"/>
              <a:t>Sharing cultures to a wider audience rather than in-groups</a:t>
            </a:r>
          </a:p>
          <a:p>
            <a:pPr marL="457200" lvl="0" indent="-228600" rtl="0">
              <a:spcBef>
                <a:spcPts val="0"/>
              </a:spcBef>
            </a:pPr>
            <a:r>
              <a:rPr lang="en"/>
              <a:t>Address faculty and staff to implement a diversity curriculum</a:t>
            </a:r>
          </a:p>
          <a:p>
            <a:pPr marL="457200" lvl="0" indent="-228600" rtl="0">
              <a:spcBef>
                <a:spcPts val="0"/>
              </a:spcBef>
            </a:pPr>
            <a:r>
              <a:rPr lang="en"/>
              <a:t>Mandatory sessions to be educated on different cultures and beliefs for all attending students</a:t>
            </a:r>
          </a:p>
          <a:p>
            <a:pPr marL="457200" lvl="0" indent="-228600" rtl="0">
              <a:spcBef>
                <a:spcPts val="0"/>
              </a:spcBef>
            </a:pPr>
            <a:r>
              <a:rPr lang="en"/>
              <a:t>International Culture Festival</a:t>
            </a:r>
          </a:p>
          <a:p>
            <a:pPr marL="914400" lvl="1" indent="-228600" rtl="0">
              <a:spcBef>
                <a:spcPts val="0"/>
              </a:spcBef>
            </a:pPr>
            <a:r>
              <a:rPr lang="en"/>
              <a:t>Cultural groups on campus present their culture through music, food, rituals, performances for a couple of days on the diag</a:t>
            </a:r>
          </a:p>
          <a:p>
            <a:pPr marL="914400" lvl="1" indent="-228600" rtl="0">
              <a:spcBef>
                <a:spcPts val="0"/>
              </a:spcBef>
            </a:pPr>
            <a:r>
              <a:rPr lang="en"/>
              <a:t>Open to public to attend, educating people on various cultures </a:t>
            </a:r>
          </a:p>
          <a:p>
            <a:pPr marL="914400" lvl="1" indent="-228600" rtl="0">
              <a:spcBef>
                <a:spcPts val="0"/>
              </a:spcBef>
            </a:pPr>
            <a:r>
              <a:rPr lang="en"/>
              <a:t>Brings people together through commonalities and food </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6B8AF"/>
        </a:solidFill>
        <a:effectLst/>
      </p:bgPr>
    </p:bg>
    <p:spTree>
      <p:nvGrpSpPr>
        <p:cNvPr id="1" name="Shape 135"/>
        <p:cNvGrpSpPr/>
        <p:nvPr/>
      </p:nvGrpSpPr>
      <p:grpSpPr>
        <a:xfrm>
          <a:off x="0" y="0"/>
          <a:ext cx="0" cy="0"/>
          <a:chOff x="0" y="0"/>
          <a:chExt cx="0" cy="0"/>
        </a:xfrm>
      </p:grpSpPr>
      <p:sp>
        <p:nvSpPr>
          <p:cNvPr id="136" name="Shape 136"/>
          <p:cNvSpPr txBox="1">
            <a:spLocks noGrp="1"/>
          </p:cNvSpPr>
          <p:nvPr>
            <p:ph type="title"/>
          </p:nvPr>
        </p:nvSpPr>
        <p:spPr>
          <a:xfrm>
            <a:off x="311700" y="315925"/>
            <a:ext cx="8520600" cy="831300"/>
          </a:xfrm>
          <a:prstGeom prst="rect">
            <a:avLst/>
          </a:prstGeom>
        </p:spPr>
        <p:txBody>
          <a:bodyPr lIns="91425" tIns="91425" rIns="91425" bIns="91425" anchor="b" anchorCtr="0">
            <a:noAutofit/>
          </a:bodyPr>
          <a:lstStyle/>
          <a:p>
            <a:pPr lvl="0">
              <a:spcBef>
                <a:spcPts val="0"/>
              </a:spcBef>
              <a:buNone/>
            </a:pPr>
            <a:r>
              <a:rPr lang="en"/>
              <a:t>Acknowledgements</a:t>
            </a:r>
          </a:p>
        </p:txBody>
      </p:sp>
      <p:sp>
        <p:nvSpPr>
          <p:cNvPr id="137" name="Shape 137"/>
          <p:cNvSpPr txBox="1">
            <a:spLocks noGrp="1"/>
          </p:cNvSpPr>
          <p:nvPr>
            <p:ph type="body" idx="1"/>
          </p:nvPr>
        </p:nvSpPr>
        <p:spPr>
          <a:xfrm>
            <a:off x="311700" y="1225225"/>
            <a:ext cx="8520600" cy="3354000"/>
          </a:xfrm>
          <a:prstGeom prst="rect">
            <a:avLst/>
          </a:prstGeom>
        </p:spPr>
        <p:txBody>
          <a:bodyPr lIns="91425" tIns="91425" rIns="91425" bIns="91425" anchor="t" anchorCtr="0">
            <a:noAutofit/>
          </a:bodyPr>
          <a:lstStyle/>
          <a:p>
            <a:pPr marL="457200" lvl="0" indent="-228600" rtl="0">
              <a:spcBef>
                <a:spcPts val="0"/>
              </a:spcBef>
              <a:buChar char="-"/>
            </a:pPr>
            <a:r>
              <a:rPr lang="en"/>
              <a:t>Our participants </a:t>
            </a:r>
          </a:p>
          <a:p>
            <a:pPr marL="457200" lvl="0" indent="-228600" rtl="0">
              <a:spcBef>
                <a:spcPts val="0"/>
              </a:spcBef>
              <a:buChar char="-"/>
            </a:pPr>
            <a:r>
              <a:rPr lang="en"/>
              <a:t>University of Michigan Library</a:t>
            </a:r>
          </a:p>
          <a:p>
            <a:pPr marL="457200" lvl="0" indent="-228600" rtl="0">
              <a:spcBef>
                <a:spcPts val="0"/>
              </a:spcBef>
              <a:buChar char="-"/>
            </a:pPr>
            <a:r>
              <a:rPr lang="en"/>
              <a:t>Andrea Belgrade </a:t>
            </a:r>
          </a:p>
          <a:p>
            <a:pPr marL="457200" lvl="0" indent="-228600" rtl="0">
              <a:spcBef>
                <a:spcPts val="0"/>
              </a:spcBef>
              <a:buChar char="-"/>
            </a:pPr>
            <a:r>
              <a:rPr lang="en"/>
              <a:t>Undergraduate Research Opportunity Program (UROP)</a:t>
            </a:r>
          </a:p>
          <a:p>
            <a:pPr marL="457200" lvl="0" indent="-228600" rtl="0">
              <a:spcBef>
                <a:spcPts val="0"/>
              </a:spcBef>
              <a:buChar char="-"/>
            </a:pPr>
            <a:r>
              <a:rPr lang="en"/>
              <a:t>Fiona Lee and Mari Kira</a:t>
            </a:r>
          </a:p>
          <a:p>
            <a:pPr marL="457200" lvl="0" indent="-228600" rtl="0">
              <a:spcBef>
                <a:spcPts val="0"/>
              </a:spcBef>
              <a:buChar char="-"/>
            </a:pPr>
            <a:r>
              <a:rPr lang="en"/>
              <a:t>Rebecca Price</a:t>
            </a:r>
          </a:p>
          <a:p>
            <a:pPr lvl="0">
              <a:spcBef>
                <a:spcPts val="0"/>
              </a:spcBef>
              <a:buNone/>
            </a:pPr>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luxe">
  <a:themeElements>
    <a:clrScheme name="Luxe">
      <a:dk1>
        <a:srgbClr val="000000"/>
      </a:dk1>
      <a:lt1>
        <a:srgbClr val="FFFFFF"/>
      </a:lt1>
      <a:dk2>
        <a:srgbClr val="B7B7B7"/>
      </a:dk2>
      <a:lt2>
        <a:srgbClr val="CCA677"/>
      </a:lt2>
      <a:accent1>
        <a:srgbClr val="5D4037"/>
      </a:accent1>
      <a:accent2>
        <a:srgbClr val="455A64"/>
      </a:accent2>
      <a:accent3>
        <a:srgbClr val="607D8B"/>
      </a:accent3>
      <a:accent4>
        <a:srgbClr val="78909C"/>
      </a:accent4>
      <a:accent5>
        <a:srgbClr val="57BB8A"/>
      </a:accent5>
      <a:accent6>
        <a:srgbClr val="DCE755"/>
      </a:accent6>
      <a:hlink>
        <a:srgbClr val="57BB8A"/>
      </a:hlink>
      <a:folHlink>
        <a:srgbClr val="57BB8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653</Words>
  <Application>Microsoft Macintosh PowerPoint</Application>
  <PresentationFormat>On-screen Show (16:9)</PresentationFormat>
  <Paragraphs>80</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Economica</vt:lpstr>
      <vt:lpstr>Roboto</vt:lpstr>
      <vt:lpstr>Open Sans</vt:lpstr>
      <vt:lpstr>luxe</vt:lpstr>
      <vt:lpstr>Understanding the Development of Multicultural Identities</vt:lpstr>
      <vt:lpstr>Objectives: Purpose</vt:lpstr>
      <vt:lpstr>PowerPoint Presentation</vt:lpstr>
      <vt:lpstr>PowerPoint Presentation</vt:lpstr>
      <vt:lpstr>PowerPoint Presentation</vt:lpstr>
      <vt:lpstr>Objectives: Hopeful Accomplishments </vt:lpstr>
      <vt:lpstr>Challenges</vt:lpstr>
      <vt:lpstr>Real Life Impact</vt:lpstr>
      <vt:lpstr>What I Learned</vt:lpstr>
      <vt:lpstr>Library Partnership</vt:lpstr>
      <vt:lpstr>Further Work</vt:lpstr>
      <vt:lpstr>Acknowledgements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the Development of Multicultural Identities</dc:title>
  <cp:lastModifiedBy>Elham Mahmoudi</cp:lastModifiedBy>
  <cp:revision>1</cp:revision>
  <dcterms:modified xsi:type="dcterms:W3CDTF">2017-04-06T01:29:07Z</dcterms:modified>
</cp:coreProperties>
</file>