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6" r:id="rId1"/>
  </p:sldMasterIdLst>
  <p:sldIdLst>
    <p:sldId id="256" r:id="rId2"/>
    <p:sldId id="299" r:id="rId3"/>
    <p:sldId id="302" r:id="rId4"/>
    <p:sldId id="257" r:id="rId5"/>
    <p:sldId id="294" r:id="rId6"/>
    <p:sldId id="295" r:id="rId7"/>
    <p:sldId id="296" r:id="rId8"/>
    <p:sldId id="280" r:id="rId9"/>
    <p:sldId id="297" r:id="rId10"/>
    <p:sldId id="277" r:id="rId11"/>
    <p:sldId id="279" r:id="rId12"/>
    <p:sldId id="281" r:id="rId13"/>
    <p:sldId id="273" r:id="rId14"/>
    <p:sldId id="259" r:id="rId15"/>
    <p:sldId id="270" r:id="rId16"/>
    <p:sldId id="274" r:id="rId17"/>
    <p:sldId id="272" r:id="rId18"/>
    <p:sldId id="271" r:id="rId19"/>
    <p:sldId id="278" r:id="rId20"/>
    <p:sldId id="283" r:id="rId21"/>
    <p:sldId id="275" r:id="rId22"/>
    <p:sldId id="305" r:id="rId23"/>
    <p:sldId id="269" r:id="rId24"/>
    <p:sldId id="303" r:id="rId25"/>
    <p:sldId id="284" r:id="rId26"/>
    <p:sldId id="285" r:id="rId27"/>
    <p:sldId id="287" r:id="rId28"/>
    <p:sldId id="286" r:id="rId29"/>
    <p:sldId id="288" r:id="rId30"/>
    <p:sldId id="292" r:id="rId31"/>
    <p:sldId id="289" r:id="rId32"/>
    <p:sldId id="298" r:id="rId33"/>
    <p:sldId id="291" r:id="rId34"/>
    <p:sldId id="293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25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0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1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2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2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60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7D1BD23-6E54-4D9D-AD88-A2813C73CC25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28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9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062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8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60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8206" y="2685042"/>
            <a:ext cx="10503794" cy="164149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Oral history and language revitalization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9251" y="300503"/>
            <a:ext cx="11173494" cy="754025"/>
          </a:xfrm>
        </p:spPr>
        <p:txBody>
          <a:bodyPr>
            <a:noAutofit/>
          </a:bodyPr>
          <a:lstStyle/>
          <a:p>
            <a:r>
              <a:rPr lang="en-US" sz="6000" dirty="0" err="1" smtClean="0"/>
              <a:t>Jejueo</a:t>
            </a:r>
            <a:r>
              <a:rPr lang="en-US" sz="6000" dirty="0" smtClean="0"/>
              <a:t> talking dictionary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267635" y="5126049"/>
            <a:ext cx="8135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Moira Saltzman, University of Michigan    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moiras@umich.edu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11299" r="7391"/>
          <a:stretch/>
        </p:blipFill>
        <p:spPr>
          <a:xfrm>
            <a:off x="3889420" y="1313645"/>
            <a:ext cx="4202641" cy="220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2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" y="-725784"/>
            <a:ext cx="12174767" cy="83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6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" y="-725784"/>
            <a:ext cx="12174767" cy="830956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343701" y="5738645"/>
            <a:ext cx="682389" cy="4776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676030" y="5199797"/>
            <a:ext cx="134204" cy="1316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6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96450"/>
            <a:ext cx="10058400" cy="1450757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580924"/>
            <a:ext cx="10233800" cy="47039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5,000-10,000 </a:t>
            </a:r>
            <a:r>
              <a:rPr lang="en-US" dirty="0"/>
              <a:t>native </a:t>
            </a:r>
            <a:r>
              <a:rPr lang="en-US" dirty="0" smtClean="0"/>
              <a:t>speakers of </a:t>
            </a:r>
            <a:r>
              <a:rPr lang="en-US" dirty="0" err="1" smtClean="0"/>
              <a:t>Jejueo</a:t>
            </a:r>
            <a:endParaRPr lang="en-US" dirty="0" smtClean="0"/>
          </a:p>
          <a:p>
            <a:pPr lvl="1"/>
            <a:r>
              <a:rPr lang="en-US" dirty="0" smtClean="0"/>
              <a:t>Native </a:t>
            </a:r>
            <a:r>
              <a:rPr lang="en-US" dirty="0"/>
              <a:t>speakers over age </a:t>
            </a:r>
            <a:r>
              <a:rPr lang="en-US" dirty="0" smtClean="0"/>
              <a:t>75</a:t>
            </a:r>
          </a:p>
          <a:p>
            <a:pPr lvl="1"/>
            <a:r>
              <a:rPr lang="en-US" dirty="0" smtClean="0"/>
              <a:t>No monolingual speakers</a:t>
            </a:r>
          </a:p>
          <a:p>
            <a:pPr lvl="1"/>
            <a:endParaRPr lang="en-US" dirty="0"/>
          </a:p>
          <a:p>
            <a:r>
              <a:rPr lang="en-US" dirty="0"/>
              <a:t>Islands of </a:t>
            </a:r>
            <a:r>
              <a:rPr lang="en-US" dirty="0" err="1"/>
              <a:t>Jeju</a:t>
            </a:r>
            <a:r>
              <a:rPr lang="en-US" dirty="0"/>
              <a:t> Province, South </a:t>
            </a:r>
            <a:r>
              <a:rPr lang="en-US" dirty="0" smtClean="0"/>
              <a:t>Korea</a:t>
            </a:r>
          </a:p>
          <a:p>
            <a:pPr lvl="1"/>
            <a:r>
              <a:rPr lang="en-US" dirty="0" smtClean="0"/>
              <a:t>Population 600,000</a:t>
            </a:r>
            <a:endParaRPr lang="en-US" dirty="0"/>
          </a:p>
          <a:p>
            <a:pPr lvl="1"/>
            <a:r>
              <a:rPr lang="en-US" dirty="0" smtClean="0"/>
              <a:t>12 million tourists in 2014</a:t>
            </a:r>
          </a:p>
          <a:p>
            <a:pPr lvl="1"/>
            <a:endParaRPr lang="en-US" dirty="0"/>
          </a:p>
          <a:p>
            <a:r>
              <a:rPr lang="en-US" dirty="0" err="1"/>
              <a:t>Tsuruhashi</a:t>
            </a:r>
            <a:r>
              <a:rPr lang="en-US" dirty="0"/>
              <a:t> neighborhood of Osaka, </a:t>
            </a:r>
            <a:r>
              <a:rPr lang="en-US" dirty="0" smtClean="0"/>
              <a:t>Japan</a:t>
            </a:r>
          </a:p>
          <a:p>
            <a:pPr lvl="1"/>
            <a:r>
              <a:rPr lang="en-US" dirty="0" smtClean="0"/>
              <a:t>Small </a:t>
            </a:r>
            <a:r>
              <a:rPr lang="en-US" dirty="0" err="1" smtClean="0"/>
              <a:t>diasporic</a:t>
            </a:r>
            <a:r>
              <a:rPr lang="en-US" dirty="0" smtClean="0"/>
              <a:t> enclave</a:t>
            </a:r>
          </a:p>
          <a:p>
            <a:pPr lvl="1"/>
            <a:r>
              <a:rPr lang="en-US" dirty="0" smtClean="0"/>
              <a:t>Not transmitted to 2</a:t>
            </a:r>
            <a:r>
              <a:rPr lang="en-US" baseline="30000" dirty="0" smtClean="0"/>
              <a:t>nd</a:t>
            </a:r>
            <a:r>
              <a:rPr lang="en-US" dirty="0" smtClean="0"/>
              <a:t> generation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2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Jeju</a:t>
            </a:r>
            <a:r>
              <a:rPr lang="en-US" dirty="0" smtClean="0"/>
              <a:t>, Korea and </a:t>
            </a:r>
            <a:r>
              <a:rPr lang="en-US" dirty="0" err="1" smtClean="0"/>
              <a:t>Tsuruhashi</a:t>
            </a:r>
            <a:r>
              <a:rPr lang="en-US" dirty="0" smtClean="0"/>
              <a:t>, Osaka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3406" y="1737360"/>
            <a:ext cx="10058400" cy="4023360"/>
          </a:xfrm>
        </p:spPr>
        <p:txBody>
          <a:bodyPr/>
          <a:lstStyle/>
          <a:p>
            <a:r>
              <a:rPr lang="en-US" dirty="0" smtClean="0"/>
              <a:t>                                                    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449" y="2202287"/>
            <a:ext cx="4025477" cy="41317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07" y="2600397"/>
            <a:ext cx="6331041" cy="33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3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1869" y="440553"/>
            <a:ext cx="1575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Korea Town, </a:t>
            </a:r>
            <a:r>
              <a:rPr lang="en-US" sz="2000" dirty="0" err="1" smtClean="0"/>
              <a:t>Tsuruhashi</a:t>
            </a:r>
            <a:endParaRPr lang="en-US" sz="2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16194" y="4452582"/>
            <a:ext cx="4175584" cy="1287036"/>
          </a:xfrm>
        </p:spPr>
        <p:txBody>
          <a:bodyPr/>
          <a:lstStyle/>
          <a:p>
            <a:r>
              <a:rPr lang="en-US" dirty="0"/>
              <a:t>No current numbers or sociolinguistic </a:t>
            </a:r>
            <a:endParaRPr lang="en-US" dirty="0" smtClean="0"/>
          </a:p>
          <a:p>
            <a:r>
              <a:rPr lang="en-US" dirty="0" smtClean="0"/>
              <a:t>studies </a:t>
            </a:r>
            <a:r>
              <a:rPr lang="en-US" dirty="0"/>
              <a:t>on speakers in Osaka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460" r="4629"/>
          <a:stretch/>
        </p:blipFill>
        <p:spPr>
          <a:xfrm>
            <a:off x="0" y="2047164"/>
            <a:ext cx="7262026" cy="48108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4"/>
          <a:stretch/>
        </p:blipFill>
        <p:spPr>
          <a:xfrm>
            <a:off x="4936769" y="11583"/>
            <a:ext cx="7255231" cy="404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0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language? What is a dialect?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“A </a:t>
            </a:r>
            <a:r>
              <a:rPr lang="en-US" sz="2800" dirty="0"/>
              <a:t>language is a dialect with an army and </a:t>
            </a:r>
            <a:r>
              <a:rPr lang="en-US" sz="2800" dirty="0" smtClean="0"/>
              <a:t>navy.”</a:t>
            </a:r>
          </a:p>
          <a:p>
            <a:pPr marL="1471400" lvl="8" indent="0">
              <a:buNone/>
            </a:pPr>
            <a:r>
              <a:rPr lang="en-US" sz="2800" dirty="0" smtClean="0"/>
              <a:t>					</a:t>
            </a:r>
            <a:r>
              <a:rPr lang="en-US" sz="1600" dirty="0" smtClean="0"/>
              <a:t>-Max </a:t>
            </a:r>
            <a:r>
              <a:rPr lang="en-US" sz="1600" dirty="0" err="1" smtClean="0"/>
              <a:t>Weinreich</a:t>
            </a:r>
            <a:endParaRPr lang="en-US" sz="1600" dirty="0" smtClean="0"/>
          </a:p>
          <a:p>
            <a:r>
              <a:rPr lang="en-US" dirty="0" smtClean="0"/>
              <a:t>Political:</a:t>
            </a:r>
          </a:p>
          <a:p>
            <a:r>
              <a:rPr lang="en-US" dirty="0" smtClean="0"/>
              <a:t>Dominance, unification, diversification</a:t>
            </a:r>
          </a:p>
          <a:p>
            <a:pPr lvl="1"/>
            <a:r>
              <a:rPr lang="en-US" dirty="0" smtClean="0"/>
              <a:t>Hindi vs. Urdu</a:t>
            </a:r>
          </a:p>
          <a:p>
            <a:endParaRPr lang="en-US" dirty="0" smtClean="0"/>
          </a:p>
          <a:p>
            <a:r>
              <a:rPr lang="en-US" dirty="0" smtClean="0"/>
              <a:t>Linguistic:</a:t>
            </a:r>
          </a:p>
          <a:p>
            <a:r>
              <a:rPr lang="en-US" dirty="0" smtClean="0"/>
              <a:t>Degree of mutual intelligibility</a:t>
            </a:r>
          </a:p>
          <a:p>
            <a:r>
              <a:rPr lang="en-US" dirty="0" smtClean="0"/>
              <a:t>Can people from different areas understand one another?</a:t>
            </a:r>
          </a:p>
          <a:p>
            <a:pPr lvl="1"/>
            <a:r>
              <a:rPr lang="en-US" dirty="0" smtClean="0"/>
              <a:t>Polish vs. Russian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7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or dialect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1825625"/>
            <a:ext cx="10632729" cy="4351338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Jejueo</a:t>
            </a:r>
            <a:r>
              <a:rPr lang="en-US" sz="2400" dirty="0" smtClean="0"/>
              <a:t> is considered </a:t>
            </a:r>
            <a:r>
              <a:rPr lang="en-US" sz="2400" dirty="0"/>
              <a:t>an unintelligible dialect of </a:t>
            </a:r>
            <a:r>
              <a:rPr lang="en-US" sz="2400" dirty="0" smtClean="0"/>
              <a:t>Korean</a:t>
            </a:r>
          </a:p>
          <a:p>
            <a:pPr lvl="1"/>
            <a:r>
              <a:rPr lang="en-US" sz="2000" dirty="0" smtClean="0"/>
              <a:t>6 dialects of Korean, divided loosely along province lines</a:t>
            </a:r>
          </a:p>
          <a:p>
            <a:pPr lvl="1"/>
            <a:r>
              <a:rPr lang="en-US" sz="2000" dirty="0" err="1" smtClean="0"/>
              <a:t>Jeju</a:t>
            </a:r>
            <a:r>
              <a:rPr lang="en-US" sz="2000" dirty="0" smtClean="0"/>
              <a:t> is only </a:t>
            </a:r>
            <a:r>
              <a:rPr lang="en-US" sz="2000" b="1" dirty="0" smtClean="0"/>
              <a:t>mutually unintelligible </a:t>
            </a:r>
            <a:r>
              <a:rPr lang="en-US" sz="2000" dirty="0" smtClean="0"/>
              <a:t>dialect of Korean</a:t>
            </a:r>
          </a:p>
          <a:p>
            <a:pPr lvl="2"/>
            <a:r>
              <a:rPr lang="en-US" sz="2000" b="1" dirty="0"/>
              <a:t>8-12% mutual intelligibility</a:t>
            </a:r>
          </a:p>
          <a:p>
            <a:pPr lvl="2"/>
            <a:r>
              <a:rPr lang="en-US" sz="2000" b="1" dirty="0" smtClean="0"/>
              <a:t>20-25% of lexicon shared</a:t>
            </a:r>
          </a:p>
          <a:p>
            <a:pPr lvl="2"/>
            <a:r>
              <a:rPr lang="en-US" sz="2000" dirty="0" smtClean="0"/>
              <a:t>Semantic differences </a:t>
            </a:r>
          </a:p>
          <a:p>
            <a:pPr lvl="1"/>
            <a:r>
              <a:rPr lang="en-US" sz="2000" dirty="0" err="1" smtClean="0"/>
              <a:t>Jejueo</a:t>
            </a:r>
            <a:r>
              <a:rPr lang="en-US" sz="2000" smtClean="0"/>
              <a:t> closely </a:t>
            </a:r>
            <a:r>
              <a:rPr lang="en-US" sz="2000" dirty="0" smtClean="0"/>
              <a:t>related to Korean</a:t>
            </a:r>
          </a:p>
          <a:p>
            <a:pPr lvl="2"/>
            <a:r>
              <a:rPr lang="en-US" sz="1600" dirty="0" smtClean="0"/>
              <a:t>Debate over language family hierarchy</a:t>
            </a:r>
          </a:p>
          <a:p>
            <a:pPr lvl="1"/>
            <a:r>
              <a:rPr lang="en-US" sz="2000" dirty="0" smtClean="0"/>
              <a:t>Naming </a:t>
            </a:r>
            <a:r>
              <a:rPr lang="en-US" sz="2000" dirty="0" err="1"/>
              <a:t>Jejueo</a:t>
            </a:r>
            <a:r>
              <a:rPr lang="en-US" sz="2000" dirty="0"/>
              <a:t> a separate language defies unification of the nation</a:t>
            </a:r>
          </a:p>
          <a:p>
            <a:pPr lvl="2"/>
            <a:r>
              <a:rPr lang="en-US" sz="2000" dirty="0"/>
              <a:t>Language and culture are centralized in Seoul</a:t>
            </a:r>
          </a:p>
          <a:p>
            <a:pPr lvl="2"/>
            <a:r>
              <a:rPr lang="en-US" sz="2000" dirty="0"/>
              <a:t>Standardization key after independence from Japan</a:t>
            </a:r>
          </a:p>
          <a:p>
            <a:pPr marL="566928" lvl="3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211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it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391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Language more likely to be protected </a:t>
            </a:r>
          </a:p>
          <a:p>
            <a:r>
              <a:rPr lang="en-US" dirty="0" smtClean="0"/>
              <a:t>Languages have prestige value</a:t>
            </a:r>
          </a:p>
          <a:p>
            <a:pPr lvl="1"/>
            <a:r>
              <a:rPr lang="en-US" dirty="0" err="1" smtClean="0"/>
              <a:t>Jeju</a:t>
            </a:r>
            <a:r>
              <a:rPr lang="en-US" dirty="0" smtClean="0"/>
              <a:t> disempowered by mainland governing bodies since 476</a:t>
            </a:r>
          </a:p>
          <a:p>
            <a:r>
              <a:rPr lang="en-US" dirty="0" smtClean="0"/>
              <a:t>Why revitalization?</a:t>
            </a:r>
          </a:p>
          <a:p>
            <a:pPr lvl="1"/>
            <a:r>
              <a:rPr lang="en-US" dirty="0" smtClean="0"/>
              <a:t>Empowerment of community</a:t>
            </a:r>
          </a:p>
          <a:p>
            <a:pPr lvl="1"/>
            <a:r>
              <a:rPr lang="en-US" dirty="0" smtClean="0"/>
              <a:t>Scientific knowledge of linguistic diversity of human language</a:t>
            </a:r>
          </a:p>
          <a:p>
            <a:pPr lvl="2"/>
            <a:r>
              <a:rPr lang="en-US" dirty="0" smtClean="0"/>
              <a:t>Tip of the iceberg for </a:t>
            </a:r>
            <a:r>
              <a:rPr lang="en-US" dirty="0" err="1" smtClean="0"/>
              <a:t>Jejueo</a:t>
            </a:r>
            <a:endParaRPr lang="en-US" dirty="0"/>
          </a:p>
          <a:p>
            <a:pPr lvl="2"/>
            <a:r>
              <a:rPr lang="en-US" dirty="0" smtClean="0"/>
              <a:t>Korean historical linguistics</a:t>
            </a:r>
          </a:p>
          <a:p>
            <a:pPr lvl="1"/>
            <a:r>
              <a:rPr lang="en-US" dirty="0" smtClean="0"/>
              <a:t>Preservation of historic, anthropological, cultural, </a:t>
            </a:r>
            <a:r>
              <a:rPr lang="en-US" dirty="0" err="1" smtClean="0"/>
              <a:t>ecolinguistic</a:t>
            </a:r>
            <a:r>
              <a:rPr lang="en-US" dirty="0" smtClean="0"/>
              <a:t> knowledge going back millennia</a:t>
            </a:r>
          </a:p>
          <a:p>
            <a:pPr lvl="2"/>
            <a:r>
              <a:rPr lang="en-US" dirty="0" err="1" smtClean="0"/>
              <a:t>Jejueo</a:t>
            </a:r>
            <a:r>
              <a:rPr lang="en-US" dirty="0" smtClean="0"/>
              <a:t> kinship terminology</a:t>
            </a:r>
          </a:p>
          <a:p>
            <a:pPr lvl="2"/>
            <a:r>
              <a:rPr lang="en-US" dirty="0" err="1" smtClean="0"/>
              <a:t>Jeju</a:t>
            </a:r>
            <a:r>
              <a:rPr lang="en-US" dirty="0" smtClean="0"/>
              <a:t> rituals</a:t>
            </a:r>
          </a:p>
          <a:p>
            <a:pPr lvl="1"/>
            <a:endParaRPr lang="en-US" dirty="0" smtClean="0"/>
          </a:p>
          <a:p>
            <a:r>
              <a:rPr lang="en-US" dirty="0"/>
              <a:t>Revitalizing the language is healing. It connects you with ancestors. It reconnects you with the community and creates a common identity everyone is proud of. It’s a very healing thing to be able to say something in your language.</a:t>
            </a:r>
          </a:p>
          <a:p>
            <a:pPr marL="1471400" lvl="8" indent="0">
              <a:buNone/>
            </a:pPr>
            <a:r>
              <a:rPr lang="en-US" dirty="0"/>
              <a:t>							Colleen </a:t>
            </a:r>
            <a:r>
              <a:rPr lang="en-US" dirty="0" smtClean="0"/>
              <a:t>Fitzgerald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61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9176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 err="1" smtClean="0"/>
              <a:t>Jeju</a:t>
            </a:r>
            <a:r>
              <a:rPr lang="en-US" dirty="0" smtClean="0"/>
              <a:t> heritage: wind, rocks, women??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777286"/>
            <a:ext cx="10233800" cy="5151550"/>
          </a:xfrm>
        </p:spPr>
        <p:txBody>
          <a:bodyPr>
            <a:normAutofit/>
          </a:bodyPr>
          <a:lstStyle/>
          <a:p>
            <a:r>
              <a:rPr lang="en-US" dirty="0" smtClean="0"/>
              <a:t>Matriarchal </a:t>
            </a:r>
          </a:p>
          <a:p>
            <a:pPr lvl="1"/>
            <a:r>
              <a:rPr lang="en-US" dirty="0" smtClean="0"/>
              <a:t>Women </a:t>
            </a:r>
            <a:r>
              <a:rPr lang="en-US" dirty="0" smtClean="0"/>
              <a:t>economic heads of family</a:t>
            </a:r>
          </a:p>
          <a:p>
            <a:pPr lvl="1"/>
            <a:r>
              <a:rPr lang="en-US" dirty="0" smtClean="0"/>
              <a:t>Myths revolve around grandmother goddesses</a:t>
            </a:r>
          </a:p>
          <a:p>
            <a:r>
              <a:rPr lang="en-US" dirty="0"/>
              <a:t>Agricultural and fishing </a:t>
            </a:r>
            <a:r>
              <a:rPr lang="en-US" dirty="0" smtClean="0"/>
              <a:t>economy</a:t>
            </a:r>
          </a:p>
          <a:p>
            <a:pPr lvl="1"/>
            <a:r>
              <a:rPr lang="en-US" i="1" dirty="0" err="1"/>
              <a:t>H</a:t>
            </a:r>
            <a:r>
              <a:rPr lang="en-US" i="1" dirty="0" err="1" smtClean="0"/>
              <a:t>aenyeo</a:t>
            </a:r>
            <a:r>
              <a:rPr lang="en-US" dirty="0" smtClean="0"/>
              <a:t> </a:t>
            </a:r>
            <a:r>
              <a:rPr lang="en-US" dirty="0"/>
              <a:t>female divers in prominent economic </a:t>
            </a:r>
            <a:r>
              <a:rPr lang="en-US" dirty="0" smtClean="0"/>
              <a:t>role</a:t>
            </a:r>
          </a:p>
          <a:p>
            <a:pPr lvl="1"/>
            <a:r>
              <a:rPr lang="en-US" dirty="0" smtClean="0"/>
              <a:t>Strong respect for environment</a:t>
            </a:r>
            <a:endParaRPr lang="en-US" dirty="0"/>
          </a:p>
          <a:p>
            <a:r>
              <a:rPr lang="en-US" dirty="0" smtClean="0"/>
              <a:t>Strong shamanic tradition</a:t>
            </a:r>
          </a:p>
          <a:p>
            <a:pPr lvl="1"/>
            <a:r>
              <a:rPr lang="en-US" dirty="0" smtClean="0"/>
              <a:t>Robust </a:t>
            </a:r>
            <a:r>
              <a:rPr lang="en-US" dirty="0"/>
              <a:t>regional </a:t>
            </a:r>
            <a:r>
              <a:rPr lang="en-US" dirty="0" smtClean="0"/>
              <a:t>mythology</a:t>
            </a:r>
          </a:p>
          <a:p>
            <a:pPr lvl="1"/>
            <a:r>
              <a:rPr lang="en-US" dirty="0" smtClean="0"/>
              <a:t>Oral </a:t>
            </a:r>
            <a:r>
              <a:rPr lang="en-US" dirty="0"/>
              <a:t>history of </a:t>
            </a:r>
            <a:r>
              <a:rPr lang="en-US" dirty="0" err="1"/>
              <a:t>Jeju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Cuisine</a:t>
            </a:r>
          </a:p>
          <a:p>
            <a:r>
              <a:rPr lang="en-US" dirty="0" smtClean="0"/>
              <a:t>Architecture</a:t>
            </a:r>
          </a:p>
          <a:p>
            <a:pPr marL="685800" lvl="2">
              <a:spcBef>
                <a:spcPts val="100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37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68" y="-169484"/>
            <a:ext cx="6015521" cy="40227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388066"/>
            <a:ext cx="6245170" cy="4902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9"/>
          <a:stretch/>
        </p:blipFill>
        <p:spPr>
          <a:xfrm>
            <a:off x="-115326" y="3853241"/>
            <a:ext cx="6103368" cy="34242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8"/>
          <a:stretch/>
        </p:blipFill>
        <p:spPr>
          <a:xfrm>
            <a:off x="5946830" y="2821033"/>
            <a:ext cx="6245169" cy="44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Jejueo</a:t>
            </a:r>
            <a:r>
              <a:rPr lang="en-US" dirty="0" smtClean="0"/>
              <a:t> sketch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SOV, agglutinative/fusional language like Modern Standard Korean</a:t>
            </a:r>
          </a:p>
          <a:p>
            <a:r>
              <a:rPr lang="en-US" dirty="0" smtClean="0"/>
              <a:t>Preserves many features of Middle Korean </a:t>
            </a:r>
          </a:p>
          <a:p>
            <a:pPr lvl="1"/>
            <a:r>
              <a:rPr lang="en-US" dirty="0" smtClean="0"/>
              <a:t>Lexical (words) </a:t>
            </a:r>
          </a:p>
          <a:p>
            <a:pPr lvl="1"/>
            <a:r>
              <a:rPr lang="en-US" dirty="0" smtClean="0"/>
              <a:t>Phonological (sounds)</a:t>
            </a:r>
          </a:p>
          <a:p>
            <a:pPr lvl="1"/>
            <a:r>
              <a:rPr lang="en-US" dirty="0" smtClean="0"/>
              <a:t>Syntactic (sentence structure)</a:t>
            </a:r>
          </a:p>
          <a:p>
            <a:r>
              <a:rPr lang="en-US" dirty="0" smtClean="0"/>
              <a:t>Large inventory of loan words from Japanese, Mongolian and Manchurian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i="1" dirty="0" err="1" smtClean="0"/>
              <a:t>mikkang</a:t>
            </a:r>
            <a:r>
              <a:rPr lang="en-US" dirty="0" smtClean="0"/>
              <a:t> ‘orange’, </a:t>
            </a:r>
            <a:r>
              <a:rPr lang="en-US" i="1" dirty="0" err="1" smtClean="0"/>
              <a:t>mol</a:t>
            </a:r>
            <a:r>
              <a:rPr lang="en-US" dirty="0" smtClean="0"/>
              <a:t> ‘horse’, </a:t>
            </a:r>
            <a:r>
              <a:rPr lang="en-US" i="1" dirty="0" err="1" smtClean="0"/>
              <a:t>dere</a:t>
            </a:r>
            <a:r>
              <a:rPr lang="en-US" dirty="0" smtClean="0"/>
              <a:t> ‘to there’ (particle)</a:t>
            </a:r>
          </a:p>
          <a:p>
            <a:r>
              <a:rPr lang="en-US" dirty="0" smtClean="0"/>
              <a:t>4 discourse registers marked by verbal endings (MSK 6)</a:t>
            </a:r>
          </a:p>
          <a:p>
            <a:r>
              <a:rPr lang="en-US" dirty="0"/>
              <a:t>S</a:t>
            </a:r>
            <a:r>
              <a:rPr lang="en-US" dirty="0" smtClean="0"/>
              <a:t>maller inventory of honorific lexical items</a:t>
            </a:r>
          </a:p>
          <a:p>
            <a:r>
              <a:rPr lang="en-US" dirty="0" smtClean="0"/>
              <a:t>Unique inventory of </a:t>
            </a:r>
            <a:r>
              <a:rPr lang="en-US" dirty="0" err="1" smtClean="0"/>
              <a:t>ideophones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605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Jejueo</a:t>
            </a:r>
            <a:r>
              <a:rPr lang="en-US" dirty="0" smtClean="0"/>
              <a:t> sample</a:t>
            </a:r>
            <a:endParaRPr lang="en-US" dirty="0"/>
          </a:p>
        </p:txBody>
      </p:sp>
      <p:pic>
        <p:nvPicPr>
          <p:cNvPr id="4" name="서인순 clip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1982477"/>
            <a:ext cx="609600" cy="609600"/>
          </a:xfrm>
        </p:spPr>
      </p:pic>
      <p:sp>
        <p:nvSpPr>
          <p:cNvPr id="5" name="TextBox 4"/>
          <p:cNvSpPr txBox="1"/>
          <p:nvPr/>
        </p:nvSpPr>
        <p:spPr>
          <a:xfrm>
            <a:off x="304800" y="2871986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MSK     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halmʌni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-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oa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sonjʌ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-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pas -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esʌ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milkam-ɯl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ta   -go       is͈      -ta       </a:t>
            </a:r>
            <a:r>
              <a:rPr lang="en-US" sz="200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20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           			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grandmother-</a:t>
            </a:r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grandchild-</a:t>
            </a:r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NOM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field-</a:t>
            </a:r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LOC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orange-</a:t>
            </a:r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ACC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pick-PROG EXIST-DECL.PRS</a:t>
            </a:r>
          </a:p>
          <a:p>
            <a:endParaRPr lang="en-US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Jejueo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	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sontɕi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halmaŋ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-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mik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͈aŋ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tʰa.m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-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sʌra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    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		grandchild grandmother-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NOM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orange   </a:t>
            </a:r>
            <a:r>
              <a:rPr lang="en-US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pick.</a:t>
            </a:r>
            <a:r>
              <a:rPr lang="en-US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PROG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-DECL.PRS</a:t>
            </a:r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‘The grandmother and grandchild are picking oranges [in the field].’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162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</a:t>
            </a:r>
            <a:r>
              <a:rPr lang="en-US" dirty="0" err="1" smtClean="0"/>
              <a:t>Jejueo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832753"/>
          </a:xfrm>
        </p:spPr>
        <p:txBody>
          <a:bodyPr>
            <a:normAutofit/>
          </a:bodyPr>
          <a:lstStyle/>
          <a:p>
            <a:r>
              <a:rPr lang="en-US" dirty="0" smtClean="0"/>
              <a:t>Classified as a critically endangered language by UNESCO </a:t>
            </a:r>
            <a:r>
              <a:rPr lang="en-US" dirty="0"/>
              <a:t>(</a:t>
            </a:r>
            <a:r>
              <a:rPr lang="en-US" dirty="0" smtClean="0"/>
              <a:t>2010)</a:t>
            </a:r>
          </a:p>
          <a:p>
            <a:r>
              <a:rPr lang="en-US" dirty="0" smtClean="0"/>
              <a:t>Historical factors of language shift</a:t>
            </a:r>
          </a:p>
          <a:p>
            <a:pPr lvl="1"/>
            <a:r>
              <a:rPr lang="en-US" sz="2000" dirty="0" smtClean="0"/>
              <a:t>4.3 massacre</a:t>
            </a:r>
          </a:p>
          <a:p>
            <a:pPr lvl="2"/>
            <a:r>
              <a:rPr lang="en-US" sz="2000" dirty="0" smtClean="0"/>
              <a:t>Approximately 30% of </a:t>
            </a:r>
            <a:r>
              <a:rPr lang="en-US" sz="2000" dirty="0" err="1" smtClean="0"/>
              <a:t>Jejueo</a:t>
            </a:r>
            <a:r>
              <a:rPr lang="en-US" sz="2000" dirty="0" smtClean="0"/>
              <a:t> speakers killed</a:t>
            </a:r>
          </a:p>
          <a:p>
            <a:pPr lvl="2"/>
            <a:r>
              <a:rPr lang="en-US" sz="2000" dirty="0" smtClean="0"/>
              <a:t>Immigration to Osaka- approximately 25,000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Korean war</a:t>
            </a:r>
          </a:p>
          <a:p>
            <a:pPr lvl="2"/>
            <a:r>
              <a:rPr lang="en-US" sz="2000" dirty="0" smtClean="0"/>
              <a:t>100,000 migrants from mainland</a:t>
            </a:r>
          </a:p>
          <a:p>
            <a:pPr lvl="2"/>
            <a:r>
              <a:rPr lang="en-US" sz="2000" dirty="0" smtClean="0"/>
              <a:t>Made up over 50% of population of </a:t>
            </a:r>
            <a:r>
              <a:rPr lang="en-US" sz="2000" dirty="0" err="1" smtClean="0"/>
              <a:t>Jeju</a:t>
            </a:r>
            <a:endParaRPr lang="en-US" sz="2000" dirty="0" smtClean="0"/>
          </a:p>
          <a:p>
            <a:pPr lvl="1"/>
            <a:r>
              <a:rPr lang="en-US" sz="2000" dirty="0" smtClean="0"/>
              <a:t>‘New Village Movement’ 1971</a:t>
            </a:r>
          </a:p>
          <a:p>
            <a:pPr lvl="2"/>
            <a:r>
              <a:rPr lang="en-US" sz="2000" dirty="0" smtClean="0"/>
              <a:t>Park (1961-1979) banned indigenous practices, e.g. shamanic rituals</a:t>
            </a:r>
          </a:p>
          <a:p>
            <a:pPr lvl="1"/>
            <a:r>
              <a:rPr lang="en-US" sz="2000" dirty="0" smtClean="0"/>
              <a:t>Education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3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Domains of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5,000-10,000 fluent speakers out of </a:t>
            </a:r>
            <a:r>
              <a:rPr lang="en-US" dirty="0" err="1" smtClean="0"/>
              <a:t>Jeju</a:t>
            </a:r>
            <a:r>
              <a:rPr lang="en-US" dirty="0" smtClean="0"/>
              <a:t> population of 600,000</a:t>
            </a:r>
          </a:p>
          <a:p>
            <a:r>
              <a:rPr lang="en-US" dirty="0" smtClean="0"/>
              <a:t>Fluent speakers above 75 years</a:t>
            </a:r>
          </a:p>
          <a:p>
            <a:endParaRPr lang="en-US" dirty="0" smtClean="0"/>
          </a:p>
          <a:p>
            <a:r>
              <a:rPr lang="en-US" dirty="0" smtClean="0"/>
              <a:t>Modern Standard Korean (MSK) used in governmental, educational, media, communicating with outsiders</a:t>
            </a:r>
          </a:p>
          <a:p>
            <a:endParaRPr lang="en-US" dirty="0" smtClean="0"/>
          </a:p>
          <a:p>
            <a:r>
              <a:rPr lang="en-US" dirty="0" err="1" smtClean="0"/>
              <a:t>Jejueo</a:t>
            </a:r>
            <a:r>
              <a:rPr lang="en-US" dirty="0" smtClean="0"/>
              <a:t> used in the home, marketplace, native shamanic rituals, intimate settings between speech community members</a:t>
            </a:r>
          </a:p>
        </p:txBody>
      </p:sp>
    </p:spTree>
    <p:extLst>
      <p:ext uri="{BB962C8B-B14F-4D97-AF65-F5344CB8AC3E}">
        <p14:creationId xmlns:p14="http://schemas.microsoft.com/office/powerpoint/2010/main" val="390491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attitudes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1545464"/>
            <a:ext cx="10638411" cy="4945487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Qualitative study of </a:t>
            </a:r>
            <a:r>
              <a:rPr lang="en-US" sz="2400" dirty="0" err="1" smtClean="0"/>
              <a:t>Jejueo</a:t>
            </a:r>
            <a:r>
              <a:rPr lang="en-US" sz="2400" dirty="0" smtClean="0"/>
              <a:t> language attitudes, Kim 2013</a:t>
            </a:r>
            <a:endParaRPr lang="en-US" dirty="0" smtClean="0"/>
          </a:p>
          <a:p>
            <a:r>
              <a:rPr lang="en-US" dirty="0" err="1" smtClean="0"/>
              <a:t>Jejueo</a:t>
            </a:r>
            <a:r>
              <a:rPr lang="en-US" dirty="0" smtClean="0"/>
              <a:t> represents absence of boundaries between speakers </a:t>
            </a:r>
          </a:p>
          <a:p>
            <a:pPr lvl="1"/>
            <a:r>
              <a:rPr lang="en-US" dirty="0"/>
              <a:t>Can cause offence to interlocutor who judges intimate register inappropriate</a:t>
            </a:r>
          </a:p>
          <a:p>
            <a:pPr lvl="1"/>
            <a:r>
              <a:rPr lang="en-US" dirty="0" smtClean="0"/>
              <a:t>Perceived as showing a relaxed mood</a:t>
            </a:r>
          </a:p>
          <a:p>
            <a:pPr lvl="2"/>
            <a:r>
              <a:rPr lang="en-US" dirty="0" smtClean="0"/>
              <a:t>“When we calm down, dialect comes out naturally.”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Linked to emotionality</a:t>
            </a:r>
          </a:p>
          <a:p>
            <a:pPr lvl="1"/>
            <a:r>
              <a:rPr lang="en-US" dirty="0" smtClean="0"/>
              <a:t>Preferred variety for expressing feelings or emotional involvement</a:t>
            </a:r>
          </a:p>
          <a:p>
            <a:pPr lvl="2"/>
            <a:r>
              <a:rPr lang="en-US" dirty="0" smtClean="0"/>
              <a:t>Emotional messages will be better understood if expressed in </a:t>
            </a:r>
            <a:r>
              <a:rPr lang="en-US" dirty="0" err="1" smtClean="0"/>
              <a:t>Jejueo</a:t>
            </a:r>
            <a:r>
              <a:rPr lang="en-US" dirty="0" smtClean="0"/>
              <a:t> than MSK</a:t>
            </a:r>
          </a:p>
          <a:p>
            <a:pPr lvl="2"/>
            <a:r>
              <a:rPr lang="en-US" dirty="0" smtClean="0"/>
              <a:t>Mimetic words and </a:t>
            </a:r>
            <a:r>
              <a:rPr lang="en-US" dirty="0" err="1" smtClean="0"/>
              <a:t>ideophones</a:t>
            </a:r>
            <a:r>
              <a:rPr lang="en-US" dirty="0" smtClean="0"/>
              <a:t> absent from MSK</a:t>
            </a:r>
            <a:endParaRPr lang="en-US" dirty="0"/>
          </a:p>
          <a:p>
            <a:pPr marL="3657600" lvl="8" indent="0">
              <a:buNone/>
            </a:pPr>
            <a:r>
              <a:rPr lang="en-US" dirty="0" smtClean="0"/>
              <a:t>					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prestige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084620" cy="4613812"/>
          </a:xfrm>
        </p:spPr>
        <p:txBody>
          <a:bodyPr>
            <a:normAutofit/>
          </a:bodyPr>
          <a:lstStyle/>
          <a:p>
            <a:r>
              <a:rPr lang="en-US" dirty="0" err="1" smtClean="0"/>
              <a:t>Jejueo</a:t>
            </a:r>
            <a:r>
              <a:rPr lang="en-US" dirty="0" smtClean="0"/>
              <a:t> predates urbanization/modernization of </a:t>
            </a:r>
            <a:r>
              <a:rPr lang="en-US" dirty="0" err="1" smtClean="0"/>
              <a:t>Jeju</a:t>
            </a:r>
            <a:r>
              <a:rPr lang="en-US" dirty="0" smtClean="0"/>
              <a:t> 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/>
              <a:t>Unwritten language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/>
              <a:t>Used in indigenous religious practices </a:t>
            </a:r>
            <a:endParaRPr lang="en-US" sz="2000" dirty="0" smtClean="0"/>
          </a:p>
          <a:p>
            <a:pPr marL="685800" lvl="2">
              <a:spcBef>
                <a:spcPts val="1000"/>
              </a:spcBef>
            </a:pPr>
            <a:r>
              <a:rPr lang="en-US" sz="2000" dirty="0" smtClean="0"/>
              <a:t>Shamanism banned </a:t>
            </a:r>
            <a:r>
              <a:rPr lang="en-US" sz="2000" dirty="0"/>
              <a:t>by government in </a:t>
            </a:r>
            <a:r>
              <a:rPr lang="en-US" sz="2000" dirty="0" smtClean="0"/>
              <a:t>1971 and rejected </a:t>
            </a:r>
            <a:r>
              <a:rPr lang="en-US" sz="2000" dirty="0"/>
              <a:t>by mainstream Korean </a:t>
            </a:r>
            <a:r>
              <a:rPr lang="en-US" sz="2000" dirty="0" smtClean="0"/>
              <a:t>society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/>
              <a:t>Language </a:t>
            </a:r>
            <a:r>
              <a:rPr lang="en-US" sz="2000" dirty="0" smtClean="0"/>
              <a:t>shift result of painful events of mid </a:t>
            </a:r>
            <a:r>
              <a:rPr lang="en-US" sz="2000" dirty="0"/>
              <a:t>20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smtClean="0"/>
              <a:t>century</a:t>
            </a:r>
          </a:p>
          <a:p>
            <a:pPr marL="685800" lvl="2">
              <a:spcBef>
                <a:spcPts val="1000"/>
              </a:spcBef>
            </a:pPr>
            <a:r>
              <a:rPr lang="en-US" sz="2000" dirty="0"/>
              <a:t>4.3 </a:t>
            </a:r>
            <a:r>
              <a:rPr lang="en-US" sz="2000" dirty="0" smtClean="0"/>
              <a:t>massacre, Korean War</a:t>
            </a:r>
          </a:p>
          <a:p>
            <a:pPr marL="685800" lvl="2">
              <a:spcBef>
                <a:spcPts val="1000"/>
              </a:spcBef>
            </a:pPr>
            <a:r>
              <a:rPr lang="en-US" sz="2000" dirty="0" smtClean="0"/>
              <a:t>Up to 95% of villages on </a:t>
            </a:r>
            <a:r>
              <a:rPr lang="en-US" sz="2000" dirty="0" err="1" smtClean="0"/>
              <a:t>Jeju</a:t>
            </a:r>
            <a:r>
              <a:rPr lang="en-US" sz="2000" dirty="0" smtClean="0"/>
              <a:t> burned during these years</a:t>
            </a:r>
          </a:p>
          <a:p>
            <a:pPr marL="685800" lvl="2">
              <a:spcBef>
                <a:spcPts val="1000"/>
              </a:spcBef>
            </a:pPr>
            <a:r>
              <a:rPr lang="en-US" sz="2000" dirty="0" smtClean="0"/>
              <a:t>4.3 massacre taboo until 1998 (4.3 uprising linked with communist sympathy)</a:t>
            </a:r>
          </a:p>
        </p:txBody>
      </p:sp>
    </p:spTree>
    <p:extLst>
      <p:ext uri="{BB962C8B-B14F-4D97-AF65-F5344CB8AC3E}">
        <p14:creationId xmlns:p14="http://schemas.microsoft.com/office/powerpoint/2010/main" val="318045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attitudes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4846"/>
            <a:ext cx="11173924" cy="435133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MSK </a:t>
            </a:r>
            <a:r>
              <a:rPr lang="en-US" dirty="0"/>
              <a:t>is </a:t>
            </a:r>
            <a:r>
              <a:rPr lang="en-US" dirty="0" smtClean="0"/>
              <a:t>‘</a:t>
            </a:r>
            <a:r>
              <a:rPr lang="en-US" dirty="0"/>
              <a:t>respectful’</a:t>
            </a:r>
          </a:p>
          <a:p>
            <a:pPr marL="685800" lvl="2">
              <a:spcBef>
                <a:spcPts val="1000"/>
              </a:spcBef>
            </a:pPr>
            <a:r>
              <a:rPr lang="en-US" sz="1800" dirty="0"/>
              <a:t>Although </a:t>
            </a:r>
            <a:r>
              <a:rPr lang="en-US" sz="1800" dirty="0" err="1"/>
              <a:t>Jejueo</a:t>
            </a:r>
            <a:r>
              <a:rPr lang="en-US" sz="1800" dirty="0"/>
              <a:t> has </a:t>
            </a:r>
            <a:r>
              <a:rPr lang="en-US" sz="1800" dirty="0" smtClean="0"/>
              <a:t>distinct honorific registers, </a:t>
            </a:r>
            <a:r>
              <a:rPr lang="en-US" sz="1800" dirty="0"/>
              <a:t>words are shorter </a:t>
            </a:r>
            <a:r>
              <a:rPr lang="en-US" sz="1800" dirty="0" smtClean="0"/>
              <a:t>and seen as lacking in the morphological formality of MSK</a:t>
            </a:r>
            <a:endParaRPr lang="en-US" sz="18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24" y="5816184"/>
            <a:ext cx="10754276" cy="646232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907952"/>
              </p:ext>
            </p:extLst>
          </p:nvPr>
        </p:nvGraphicFramePr>
        <p:xfrm>
          <a:off x="1097280" y="3282560"/>
          <a:ext cx="9901278" cy="2873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0426"/>
                <a:gridCol w="3300426"/>
                <a:gridCol w="3300426"/>
              </a:tblGrid>
              <a:tr h="574708">
                <a:tc>
                  <a:txBody>
                    <a:bodyPr/>
                    <a:lstStyle/>
                    <a:p>
                      <a:r>
                        <a:rPr lang="en-US" dirty="0" smtClean="0"/>
                        <a:t>Speech level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Modern Standard Korean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Jejueo</a:t>
                      </a:r>
                      <a:endParaRPr lang="en-US" dirty="0"/>
                    </a:p>
                  </a:txBody>
                  <a:tcPr/>
                </a:tc>
              </a:tr>
              <a:tr h="57470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IV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ha-</a:t>
                      </a:r>
                      <a:r>
                        <a:rPr lang="en-US" sz="2000" dirty="0" err="1" smtClean="0"/>
                        <a:t>syeoss</a:t>
                      </a:r>
                      <a:r>
                        <a:rPr lang="en-US" sz="2000" dirty="0" smtClean="0"/>
                        <a:t>-</a:t>
                      </a:r>
                      <a:r>
                        <a:rPr lang="en-US" sz="2000" dirty="0" err="1" smtClean="0"/>
                        <a:t>seub-ni-kka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hae-su-gwang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</a:tr>
              <a:tr h="57470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III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ha-</a:t>
                      </a:r>
                      <a:r>
                        <a:rPr lang="en-US" sz="2000" dirty="0" err="1" smtClean="0"/>
                        <a:t>syeoss</a:t>
                      </a:r>
                      <a:r>
                        <a:rPr lang="en-US" sz="2000" dirty="0" smtClean="0"/>
                        <a:t>-</a:t>
                      </a:r>
                      <a:r>
                        <a:rPr lang="en-US" sz="2000" dirty="0" err="1" smtClean="0"/>
                        <a:t>eo-yo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hae-su-gae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</a:tr>
              <a:tr h="57470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haess-eo-yo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haen</a:t>
                      </a:r>
                      <a:r>
                        <a:rPr lang="en-US" sz="2000" dirty="0" smtClean="0"/>
                        <a:t>-ma-</a:t>
                      </a:r>
                      <a:r>
                        <a:rPr lang="en-US" sz="2000" dirty="0" err="1" smtClean="0"/>
                        <a:t>ssim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</a:tr>
              <a:tr h="57470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haess-eo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haen</a:t>
                      </a:r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1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revitalization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723094"/>
          </a:xfrm>
        </p:spPr>
        <p:txBody>
          <a:bodyPr>
            <a:normAutofit/>
          </a:bodyPr>
          <a:lstStyle/>
          <a:p>
            <a:r>
              <a:rPr lang="en-US" dirty="0"/>
              <a:t>‘Symbolic’ support of </a:t>
            </a:r>
            <a:r>
              <a:rPr lang="en-US" dirty="0" err="1"/>
              <a:t>Jejueo</a:t>
            </a:r>
            <a:r>
              <a:rPr lang="en-US" dirty="0"/>
              <a:t> revitalization</a:t>
            </a:r>
          </a:p>
          <a:p>
            <a:pPr lvl="1"/>
            <a:r>
              <a:rPr lang="en-US" dirty="0" err="1"/>
              <a:t>Jejueo</a:t>
            </a:r>
            <a:r>
              <a:rPr lang="en-US" dirty="0"/>
              <a:t> speech contests (1 day/ year</a:t>
            </a:r>
            <a:r>
              <a:rPr lang="en-US" dirty="0" smtClean="0"/>
              <a:t>), </a:t>
            </a:r>
            <a:r>
              <a:rPr lang="en-US" dirty="0"/>
              <a:t>cultural events</a:t>
            </a:r>
          </a:p>
          <a:p>
            <a:r>
              <a:rPr lang="en-US" dirty="0" smtClean="0"/>
              <a:t>Top-down </a:t>
            </a:r>
          </a:p>
          <a:p>
            <a:pPr lvl="1"/>
            <a:r>
              <a:rPr lang="en-US" dirty="0" err="1" smtClean="0"/>
              <a:t>Jejueo</a:t>
            </a:r>
            <a:r>
              <a:rPr lang="en-US" dirty="0" smtClean="0"/>
              <a:t> scholars develop </a:t>
            </a:r>
            <a:r>
              <a:rPr lang="en-US" dirty="0" err="1" smtClean="0"/>
              <a:t>Jejueo</a:t>
            </a:r>
            <a:r>
              <a:rPr lang="en-US" dirty="0" smtClean="0"/>
              <a:t> programs</a:t>
            </a:r>
          </a:p>
          <a:p>
            <a:pPr lvl="1"/>
            <a:r>
              <a:rPr lang="en-US" dirty="0" smtClean="0"/>
              <a:t>generate some support from local government, which installs programs in public institutions, media</a:t>
            </a:r>
          </a:p>
          <a:p>
            <a:pPr lvl="1"/>
            <a:r>
              <a:rPr lang="en-US" dirty="0" smtClean="0"/>
              <a:t>No basis in studies on sociolinguistic factors</a:t>
            </a:r>
          </a:p>
          <a:p>
            <a:r>
              <a:rPr lang="en-US" dirty="0"/>
              <a:t>D</a:t>
            </a:r>
            <a:r>
              <a:rPr lang="en-US" dirty="0" smtClean="0"/>
              <a:t>iscrete projects</a:t>
            </a:r>
          </a:p>
          <a:p>
            <a:pPr lvl="1"/>
            <a:r>
              <a:rPr lang="en-US" dirty="0" smtClean="0"/>
              <a:t>No existing research or community-oriented projects work in tandem </a:t>
            </a:r>
          </a:p>
          <a:p>
            <a:r>
              <a:rPr lang="en-US" dirty="0"/>
              <a:t>I</a:t>
            </a:r>
            <a:r>
              <a:rPr lang="en-US" dirty="0" smtClean="0"/>
              <a:t>nconsistent </a:t>
            </a:r>
            <a:r>
              <a:rPr lang="en-US" dirty="0"/>
              <a:t>programming </a:t>
            </a:r>
            <a:endParaRPr lang="en-US" dirty="0" smtClean="0"/>
          </a:p>
          <a:p>
            <a:pPr lvl="1"/>
            <a:r>
              <a:rPr lang="en-US" dirty="0" smtClean="0"/>
              <a:t>Educational, community and media-based programs occur at most 2 hours a week; for children 1 day a month</a:t>
            </a:r>
          </a:p>
          <a:p>
            <a:pPr lvl="1"/>
            <a:r>
              <a:rPr lang="en-US" dirty="0" smtClean="0"/>
              <a:t>Immersion programs necessary to achieve fluency (O’Grady)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3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UNESCO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458" y="1845734"/>
            <a:ext cx="11094720" cy="40233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March 10, 2015 </a:t>
            </a:r>
            <a:r>
              <a:rPr lang="en-US" sz="2400" dirty="0"/>
              <a:t>JOE ordered elementary school teachers to teach </a:t>
            </a:r>
            <a:r>
              <a:rPr lang="en-US" sz="2400" dirty="0" err="1"/>
              <a:t>Jeju</a:t>
            </a:r>
            <a:r>
              <a:rPr lang="en-US" sz="2400" dirty="0"/>
              <a:t> language curriculum </a:t>
            </a:r>
          </a:p>
          <a:p>
            <a:pPr lvl="1"/>
            <a:r>
              <a:rPr lang="en-US" sz="2400" dirty="0"/>
              <a:t>UNESCO 2010 classification of </a:t>
            </a:r>
            <a:r>
              <a:rPr lang="en-US" sz="2400" dirty="0" err="1"/>
              <a:t>Jejueo</a:t>
            </a:r>
            <a:r>
              <a:rPr lang="en-US" sz="2400" dirty="0"/>
              <a:t> as ‘critically endangered’ not met with </a:t>
            </a:r>
            <a:r>
              <a:rPr lang="en-US" sz="2400" dirty="0" smtClean="0"/>
              <a:t>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732" y="3116687"/>
            <a:ext cx="4943496" cy="312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Jejueo</a:t>
            </a:r>
            <a:r>
              <a:rPr lang="en-US" dirty="0" smtClean="0"/>
              <a:t> revitalization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468192"/>
            <a:ext cx="10233800" cy="4906851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Prior ideological clarification </a:t>
            </a:r>
          </a:p>
          <a:p>
            <a:pPr lvl="1"/>
            <a:r>
              <a:rPr lang="en-US" dirty="0" smtClean="0"/>
              <a:t>What activists are trying to preserve</a:t>
            </a:r>
          </a:p>
          <a:p>
            <a:pPr lvl="1"/>
            <a:r>
              <a:rPr lang="en-US" dirty="0" smtClean="0"/>
              <a:t>Why this is desirable </a:t>
            </a:r>
            <a:endParaRPr lang="en-US" dirty="0"/>
          </a:p>
          <a:p>
            <a:r>
              <a:rPr lang="en-US" dirty="0" smtClean="0"/>
              <a:t>Image planning/ prestige planning</a:t>
            </a:r>
          </a:p>
          <a:p>
            <a:pPr lvl="1"/>
            <a:r>
              <a:rPr lang="en-US" dirty="0" smtClean="0"/>
              <a:t>Influence attitudes</a:t>
            </a:r>
          </a:p>
          <a:p>
            <a:pPr lvl="2"/>
            <a:r>
              <a:rPr lang="en-US" dirty="0" err="1" smtClean="0"/>
              <a:t>Jeju</a:t>
            </a:r>
            <a:r>
              <a:rPr lang="en-US" dirty="0" smtClean="0"/>
              <a:t> identity linked to language</a:t>
            </a:r>
          </a:p>
          <a:p>
            <a:pPr lvl="2"/>
            <a:r>
              <a:rPr lang="en-US" dirty="0" smtClean="0"/>
              <a:t>Bring </a:t>
            </a:r>
            <a:r>
              <a:rPr lang="en-US" dirty="0" err="1" smtClean="0"/>
              <a:t>Jejueo</a:t>
            </a:r>
            <a:r>
              <a:rPr lang="en-US" dirty="0" smtClean="0"/>
              <a:t> into world context- what other speech communities have done</a:t>
            </a:r>
          </a:p>
          <a:p>
            <a:pPr lvl="2"/>
            <a:r>
              <a:rPr lang="en-US" dirty="0" smtClean="0"/>
              <a:t>Media presence</a:t>
            </a:r>
          </a:p>
          <a:p>
            <a:r>
              <a:rPr lang="en-US" dirty="0" smtClean="0"/>
              <a:t>Macro-</a:t>
            </a:r>
            <a:r>
              <a:rPr lang="en-US" dirty="0" err="1" smtClean="0"/>
              <a:t>meso</a:t>
            </a:r>
            <a:r>
              <a:rPr lang="en-US" dirty="0" smtClean="0"/>
              <a:t>-micro framework</a:t>
            </a:r>
          </a:p>
          <a:p>
            <a:pPr lvl="1"/>
            <a:r>
              <a:rPr lang="en-US" dirty="0" smtClean="0"/>
              <a:t>Bottom-up interest combined with top down support</a:t>
            </a:r>
          </a:p>
          <a:p>
            <a:pPr lvl="1"/>
            <a:r>
              <a:rPr lang="en-US" dirty="0" smtClean="0"/>
              <a:t>Join branches of interested parties: </a:t>
            </a:r>
          </a:p>
          <a:p>
            <a:pPr lvl="2"/>
            <a:r>
              <a:rPr lang="en-US" dirty="0" err="1" smtClean="0"/>
              <a:t>Jejueo</a:t>
            </a:r>
            <a:r>
              <a:rPr lang="en-US" dirty="0" smtClean="0"/>
              <a:t> Preservation Society, JNU, outside linguists, Global Inner Peace activists, teachers, community members</a:t>
            </a:r>
          </a:p>
          <a:p>
            <a:r>
              <a:rPr lang="en-US" dirty="0" smtClean="0"/>
              <a:t>Immersion classes</a:t>
            </a:r>
          </a:p>
          <a:p>
            <a:r>
              <a:rPr lang="en-US" dirty="0" smtClean="0"/>
              <a:t>Tools for language learning and linguistic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49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4375"/>
            <a:ext cx="12192000" cy="8128002"/>
          </a:xfrm>
        </p:spPr>
      </p:pic>
      <p:sp>
        <p:nvSpPr>
          <p:cNvPr id="9" name="TextBox 8"/>
          <p:cNvSpPr txBox="1"/>
          <p:nvPr/>
        </p:nvSpPr>
        <p:spPr>
          <a:xfrm>
            <a:off x="982640" y="-247799"/>
            <a:ext cx="4462817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Tall order:</a:t>
            </a:r>
          </a:p>
          <a:p>
            <a:r>
              <a:rPr lang="en-US" sz="3600" dirty="0" smtClean="0"/>
              <a:t>Make a device that benefits science,</a:t>
            </a:r>
          </a:p>
          <a:p>
            <a:r>
              <a:rPr lang="en-US" sz="3600" dirty="0" smtClean="0"/>
              <a:t>The community,</a:t>
            </a:r>
          </a:p>
          <a:p>
            <a:r>
              <a:rPr lang="en-US" sz="3600" dirty="0" smtClean="0"/>
              <a:t>And serves as a long-lasting record of a language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666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22830"/>
            <a:ext cx="10058400" cy="727426"/>
          </a:xfrm>
        </p:spPr>
        <p:txBody>
          <a:bodyPr/>
          <a:lstStyle/>
          <a:p>
            <a:r>
              <a:rPr lang="en-US" dirty="0" smtClean="0"/>
              <a:t>Talking dictionary of </a:t>
            </a:r>
            <a:r>
              <a:rPr lang="en-US" dirty="0" err="1" smtClean="0"/>
              <a:t>Jejueo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964186"/>
            <a:ext cx="10233800" cy="4481848"/>
          </a:xfrm>
        </p:spPr>
        <p:txBody>
          <a:bodyPr>
            <a:normAutofit/>
          </a:bodyPr>
          <a:lstStyle/>
          <a:p>
            <a:r>
              <a:rPr lang="en-US" b="1" dirty="0" smtClean="0"/>
              <a:t>Free online multimedia database</a:t>
            </a:r>
          </a:p>
          <a:p>
            <a:r>
              <a:rPr lang="en-US" dirty="0" smtClean="0"/>
              <a:t>Multimodal </a:t>
            </a:r>
          </a:p>
          <a:p>
            <a:pPr lvl="1"/>
            <a:r>
              <a:rPr lang="en-US" dirty="0" smtClean="0"/>
              <a:t>language-learning modules, games, audio dictionary, </a:t>
            </a:r>
            <a:r>
              <a:rPr lang="en-US" dirty="0" err="1" smtClean="0"/>
              <a:t>browsable</a:t>
            </a:r>
            <a:r>
              <a:rPr lang="en-US" dirty="0" smtClean="0"/>
              <a:t> photos, printable transcripts of videos, 200 hours of videos of natural speech with multi-tiered interlinear glossing</a:t>
            </a:r>
          </a:p>
          <a:p>
            <a:r>
              <a:rPr lang="en-US" dirty="0" smtClean="0"/>
              <a:t>Linguistic </a:t>
            </a:r>
            <a:r>
              <a:rPr lang="en-US" dirty="0"/>
              <a:t>training of community language </a:t>
            </a:r>
            <a:r>
              <a:rPr lang="en-US" dirty="0" smtClean="0"/>
              <a:t>activists </a:t>
            </a:r>
            <a:r>
              <a:rPr lang="en-US" dirty="0"/>
              <a:t>to continue documentation of </a:t>
            </a:r>
            <a:r>
              <a:rPr lang="en-US" dirty="0" err="1" smtClean="0"/>
              <a:t>Jejueo</a:t>
            </a:r>
            <a:r>
              <a:rPr lang="en-US" dirty="0" smtClean="0"/>
              <a:t>, community elders are consultants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503" t="8031"/>
          <a:stretch/>
        </p:blipFill>
        <p:spPr>
          <a:xfrm>
            <a:off x="4967785" y="3043448"/>
            <a:ext cx="4798255" cy="381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3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Jejueo</a:t>
            </a:r>
            <a:r>
              <a:rPr lang="en-US" dirty="0" smtClean="0"/>
              <a:t>, Korean, Japanese, English</a:t>
            </a:r>
          </a:p>
          <a:p>
            <a:pPr lvl="1"/>
            <a:r>
              <a:rPr lang="en-US" dirty="0"/>
              <a:t>Audio files of lexemes with definitions</a:t>
            </a:r>
          </a:p>
          <a:p>
            <a:pPr lvl="1"/>
            <a:r>
              <a:rPr lang="en-US" dirty="0"/>
              <a:t>Photographs of native items</a:t>
            </a:r>
          </a:p>
          <a:p>
            <a:pPr lvl="1"/>
            <a:r>
              <a:rPr lang="en-US" dirty="0"/>
              <a:t>Video files of natural language use in cultural context</a:t>
            </a:r>
          </a:p>
          <a:p>
            <a:pPr lvl="1"/>
            <a:r>
              <a:rPr lang="en-US" dirty="0"/>
              <a:t>Searchable lexemes, morphemes, topics for language acquisition</a:t>
            </a:r>
          </a:p>
          <a:p>
            <a:pPr lvl="1"/>
            <a:r>
              <a:rPr lang="en-US" dirty="0"/>
              <a:t>Cultural information: shamanistic rituals, preparation of cuisine, etc.</a:t>
            </a:r>
          </a:p>
          <a:p>
            <a:pPr lvl="1"/>
            <a:r>
              <a:rPr lang="en-US" dirty="0"/>
              <a:t>Previously unpublished annotated videos from </a:t>
            </a:r>
            <a:r>
              <a:rPr lang="en-US" dirty="0" err="1"/>
              <a:t>Jeju</a:t>
            </a:r>
            <a:r>
              <a:rPr lang="en-US" dirty="0"/>
              <a:t> scholars (</a:t>
            </a:r>
            <a:r>
              <a:rPr lang="en-US" dirty="0" err="1"/>
              <a:t>Rositano</a:t>
            </a:r>
            <a:r>
              <a:rPr lang="en-US" dirty="0"/>
              <a:t>, Kim, Yang, Kang)</a:t>
            </a:r>
          </a:p>
          <a:p>
            <a:pPr lvl="1"/>
            <a:r>
              <a:rPr lang="en-US" dirty="0"/>
              <a:t>Accessible on </a:t>
            </a:r>
            <a:r>
              <a:rPr lang="en-US" dirty="0" err="1"/>
              <a:t>Jeju</a:t>
            </a:r>
            <a:r>
              <a:rPr lang="en-US" dirty="0"/>
              <a:t> municipal website (jejueo.com)</a:t>
            </a:r>
          </a:p>
          <a:p>
            <a:pPr lvl="1"/>
            <a:r>
              <a:rPr lang="en-US" dirty="0"/>
              <a:t>Android application</a:t>
            </a:r>
          </a:p>
          <a:p>
            <a:r>
              <a:rPr lang="en-US" dirty="0" smtClean="0"/>
              <a:t>September </a:t>
            </a:r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60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1259"/>
            <a:ext cx="10058400" cy="730828"/>
          </a:xfrm>
        </p:spPr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047" t="12104" r="12815" b="12016"/>
          <a:stretch/>
        </p:blipFill>
        <p:spPr>
          <a:xfrm>
            <a:off x="1303342" y="792087"/>
            <a:ext cx="9646276" cy="555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69465"/>
          </a:xfrm>
        </p:spPr>
        <p:txBody>
          <a:bodyPr/>
          <a:lstStyle/>
          <a:p>
            <a:r>
              <a:rPr lang="en-US" dirty="0" err="1" smtClean="0"/>
              <a:t>Jejueo</a:t>
            </a:r>
            <a:r>
              <a:rPr lang="en-US" dirty="0" smtClean="0"/>
              <a:t> lexemes: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291942"/>
            <a:ext cx="10058400" cy="4023360"/>
          </a:xfrm>
        </p:spPr>
        <p:txBody>
          <a:bodyPr/>
          <a:lstStyle/>
          <a:p>
            <a:r>
              <a:rPr lang="en-US" dirty="0" err="1" smtClean="0"/>
              <a:t>Lingsync</a:t>
            </a:r>
            <a:r>
              <a:rPr lang="en-US" dirty="0" smtClean="0"/>
              <a:t>, a collaborative online tool for linguistic documentation and annotation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272" t="16505" r="22515" b="41945"/>
          <a:stretch/>
        </p:blipFill>
        <p:spPr>
          <a:xfrm>
            <a:off x="0" y="2118767"/>
            <a:ext cx="12599144" cy="419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82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69465"/>
          </a:xfrm>
        </p:spPr>
        <p:txBody>
          <a:bodyPr/>
          <a:lstStyle/>
          <a:p>
            <a:r>
              <a:rPr lang="en-US" dirty="0" err="1" smtClean="0"/>
              <a:t>Jejueo</a:t>
            </a:r>
            <a:r>
              <a:rPr lang="en-US" dirty="0" smtClean="0"/>
              <a:t> lexemes: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291942"/>
            <a:ext cx="10058400" cy="4023360"/>
          </a:xfrm>
        </p:spPr>
        <p:txBody>
          <a:bodyPr/>
          <a:lstStyle/>
          <a:p>
            <a:r>
              <a:rPr lang="en-US" dirty="0" err="1" smtClean="0"/>
              <a:t>Lingsync</a:t>
            </a:r>
            <a:r>
              <a:rPr lang="en-US" dirty="0" smtClean="0"/>
              <a:t>, a collaborative online tool for linguistic documentation and annotation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272" t="16505" r="22515" b="41945"/>
          <a:stretch/>
        </p:blipFill>
        <p:spPr>
          <a:xfrm>
            <a:off x="0" y="2118767"/>
            <a:ext cx="12599144" cy="41918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7280" y="2118767"/>
            <a:ext cx="1980771" cy="366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word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7039" y="2403681"/>
            <a:ext cx="164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morphemes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6073" y="2639555"/>
            <a:ext cx="1069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gloss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67482" y="2128523"/>
            <a:ext cx="109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definition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64440" y="2669368"/>
            <a:ext cx="1197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tags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4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39" t="16535" r="15170" b="7269"/>
          <a:stretch/>
        </p:blipFill>
        <p:spPr>
          <a:xfrm>
            <a:off x="0" y="0"/>
            <a:ext cx="12205252" cy="6217920"/>
          </a:xfrm>
          <a:prstGeom prst="rect">
            <a:avLst/>
          </a:prstGeom>
        </p:spPr>
      </p:pic>
      <p:pic>
        <p:nvPicPr>
          <p:cNvPr id="5" name="무시거마씨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7795" y="3063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3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42" b="7614"/>
          <a:stretch/>
        </p:blipFill>
        <p:spPr>
          <a:xfrm>
            <a:off x="-409575" y="0"/>
            <a:ext cx="12953598" cy="675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3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1416675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Video: </a:t>
            </a:r>
            <a:r>
              <a:rPr lang="ko-KR" altLang="en-US" b="1" dirty="0" smtClean="0"/>
              <a:t>검질매는 소리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Weed-Cutting Song </a:t>
            </a:r>
            <a:r>
              <a:rPr lang="ko-KR" altLang="en-US" dirty="0" smtClean="0"/>
              <a:t>잡초깎는 </a:t>
            </a:r>
            <a:r>
              <a:rPr lang="ko-KR" altLang="en-US" dirty="0"/>
              <a:t>소리</a:t>
            </a:r>
            <a:endParaRPr lang="en-US" dirty="0"/>
          </a:p>
        </p:txBody>
      </p:sp>
      <p:pic>
        <p:nvPicPr>
          <p:cNvPr id="4" name="검질매는 소리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0636" y="1756111"/>
            <a:ext cx="7151688" cy="4022725"/>
          </a:xfrm>
        </p:spPr>
      </p:pic>
    </p:spTree>
    <p:extLst>
      <p:ext uri="{BB962C8B-B14F-4D97-AF65-F5344CB8AC3E}">
        <p14:creationId xmlns:p14="http://schemas.microsoft.com/office/powerpoint/2010/main" val="401375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Jejueo</a:t>
            </a:r>
            <a:r>
              <a:rPr lang="en-US" dirty="0" smtClean="0"/>
              <a:t> must be transmitted to younger generations before the last generation of fluent speakers disappears.</a:t>
            </a:r>
          </a:p>
          <a:p>
            <a:r>
              <a:rPr lang="en-US" dirty="0" smtClean="0"/>
              <a:t>Immersion classes</a:t>
            </a:r>
          </a:p>
          <a:p>
            <a:r>
              <a:rPr lang="en-US" dirty="0" smtClean="0"/>
              <a:t>Status planning based on sociolinguistic research</a:t>
            </a:r>
          </a:p>
          <a:p>
            <a:r>
              <a:rPr lang="en-US" dirty="0" smtClean="0"/>
              <a:t>Corpus planning</a:t>
            </a:r>
          </a:p>
          <a:p>
            <a:pPr lvl="1"/>
            <a:r>
              <a:rPr lang="en-US" dirty="0" smtClean="0"/>
              <a:t>standardization of orthography</a:t>
            </a:r>
          </a:p>
          <a:p>
            <a:pPr lvl="1"/>
            <a:r>
              <a:rPr lang="en-US" dirty="0" smtClean="0"/>
              <a:t>School curriculum </a:t>
            </a:r>
          </a:p>
          <a:p>
            <a:r>
              <a:rPr lang="en-US" dirty="0" smtClean="0"/>
              <a:t>Documentation and revitalization tools</a:t>
            </a:r>
          </a:p>
          <a:p>
            <a:pPr lvl="1"/>
            <a:r>
              <a:rPr lang="en-US" dirty="0" err="1" smtClean="0"/>
              <a:t>Jejueo</a:t>
            </a:r>
            <a:r>
              <a:rPr lang="en-US" dirty="0" smtClean="0"/>
              <a:t> Talking Dictionary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3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506" y="1286175"/>
            <a:ext cx="11008285" cy="4023360"/>
          </a:xfrm>
        </p:spPr>
        <p:txBody>
          <a:bodyPr/>
          <a:lstStyle/>
          <a:p>
            <a:r>
              <a:rPr lang="en-US" sz="2400" b="1" dirty="0" err="1" smtClean="0"/>
              <a:t>Jejueo</a:t>
            </a:r>
            <a:r>
              <a:rPr lang="en-US" sz="2400" b="1" dirty="0" smtClean="0"/>
              <a:t> market phrases pamphlet available at </a:t>
            </a:r>
            <a:r>
              <a:rPr lang="en-US" sz="2400" b="1" dirty="0" smtClean="0">
                <a:solidFill>
                  <a:srgbClr val="FF0000"/>
                </a:solidFill>
              </a:rPr>
              <a:t>umich.academia.edu/</a:t>
            </a:r>
            <a:r>
              <a:rPr lang="en-US" sz="2400" b="1" dirty="0" err="1" smtClean="0">
                <a:solidFill>
                  <a:srgbClr val="FF0000"/>
                </a:solidFill>
              </a:rPr>
              <a:t>moirasaltzman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876" y="1894248"/>
            <a:ext cx="6603924" cy="42745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01960" y="297031"/>
            <a:ext cx="59097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고맙수다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  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you!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47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401" y="1982061"/>
            <a:ext cx="10058400" cy="44520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Kang, </a:t>
            </a:r>
            <a:r>
              <a:rPr lang="en-US" dirty="0" err="1"/>
              <a:t>Jeong-Heui</a:t>
            </a:r>
            <a:r>
              <a:rPr lang="en-US" dirty="0"/>
              <a:t>. 2005. </a:t>
            </a:r>
            <a:r>
              <a:rPr lang="en-US" i="1" dirty="0"/>
              <a:t>Studies in morphological changes of the </a:t>
            </a:r>
            <a:r>
              <a:rPr lang="en-US" i="1" dirty="0" err="1"/>
              <a:t>Jeju</a:t>
            </a:r>
            <a:r>
              <a:rPr lang="en-US" dirty="0"/>
              <a:t> </a:t>
            </a:r>
            <a:r>
              <a:rPr lang="en-US" i="1" dirty="0"/>
              <a:t>dialect</a:t>
            </a:r>
            <a:r>
              <a:rPr lang="en-US" dirty="0"/>
              <a:t>. Seoul: </a:t>
            </a:r>
            <a:r>
              <a:rPr lang="en-US" dirty="0" err="1"/>
              <a:t>Youkrak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Kim, Soon-Ja. 2011. </a:t>
            </a:r>
            <a:r>
              <a:rPr lang="en-US" i="1" dirty="0"/>
              <a:t>A </a:t>
            </a:r>
            <a:r>
              <a:rPr lang="en-US" i="1" dirty="0" err="1"/>
              <a:t>Geolinguistic</a:t>
            </a:r>
            <a:r>
              <a:rPr lang="en-US" i="1" dirty="0"/>
              <a:t> Study on the </a:t>
            </a:r>
            <a:r>
              <a:rPr lang="en-US" i="1" dirty="0" err="1"/>
              <a:t>Jeju</a:t>
            </a:r>
            <a:r>
              <a:rPr lang="en-US" i="1" dirty="0"/>
              <a:t> Dialect</a:t>
            </a:r>
            <a:r>
              <a:rPr lang="en-US" dirty="0"/>
              <a:t>. </a:t>
            </a:r>
            <a:r>
              <a:rPr lang="en-US" dirty="0" err="1"/>
              <a:t>Jeju</a:t>
            </a:r>
            <a:r>
              <a:rPr lang="en-US" dirty="0"/>
              <a:t>: </a:t>
            </a:r>
            <a:r>
              <a:rPr lang="en-US" dirty="0" err="1"/>
              <a:t>Jeju</a:t>
            </a:r>
            <a:r>
              <a:rPr lang="en-US" dirty="0"/>
              <a:t> National University </a:t>
            </a:r>
            <a:r>
              <a:rPr lang="en-US" dirty="0" smtClean="0"/>
              <a:t>Ph.D</a:t>
            </a:r>
            <a:r>
              <a:rPr lang="en-US" dirty="0"/>
              <a:t>.  </a:t>
            </a:r>
            <a:r>
              <a:rPr lang="en-US" dirty="0" smtClean="0"/>
              <a:t>     	dissertation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Kim, </a:t>
            </a:r>
            <a:r>
              <a:rPr lang="en-US" dirty="0" err="1"/>
              <a:t>Soung</a:t>
            </a:r>
            <a:r>
              <a:rPr lang="en-US" dirty="0"/>
              <a:t>-U. 2013. </a:t>
            </a:r>
            <a:r>
              <a:rPr lang="en-US" i="1" dirty="0"/>
              <a:t>Language attitudes on </a:t>
            </a:r>
            <a:r>
              <a:rPr lang="en-US" i="1" dirty="0" err="1"/>
              <a:t>Jeju</a:t>
            </a:r>
            <a:r>
              <a:rPr lang="en-US" i="1" dirty="0"/>
              <a:t> Island - an analysis of attitudes towards language </a:t>
            </a:r>
            <a:r>
              <a:rPr lang="en-US" i="1" dirty="0" smtClean="0"/>
              <a:t>	choice </a:t>
            </a:r>
            <a:r>
              <a:rPr lang="en-US" i="1" dirty="0"/>
              <a:t>from an ethnographic perspective. </a:t>
            </a:r>
            <a:r>
              <a:rPr lang="en-US" dirty="0"/>
              <a:t>London: SOAS MA dissertation.</a:t>
            </a:r>
          </a:p>
          <a:p>
            <a:pPr marL="0" indent="0">
              <a:buNone/>
            </a:pPr>
            <a:r>
              <a:rPr lang="en-US" dirty="0"/>
              <a:t>Lee, Ki-Moon &amp; Samuel R. Ramsey. 2011. </a:t>
            </a:r>
            <a:r>
              <a:rPr lang="en-US" i="1" dirty="0"/>
              <a:t>A History of the Korean Language</a:t>
            </a:r>
            <a:r>
              <a:rPr lang="en-US" dirty="0"/>
              <a:t>. Cambridge: Cambridge </a:t>
            </a:r>
            <a:r>
              <a:rPr lang="en-US" dirty="0" smtClean="0"/>
              <a:t>	University </a:t>
            </a:r>
            <a:r>
              <a:rPr lang="en-US" dirty="0"/>
              <a:t>Press.</a:t>
            </a:r>
          </a:p>
          <a:p>
            <a:pPr marL="0" indent="0">
              <a:buNone/>
            </a:pPr>
            <a:r>
              <a:rPr lang="en-US" dirty="0"/>
              <a:t>O’Grady, William.  In preparation. </a:t>
            </a:r>
            <a:r>
              <a:rPr lang="en-US" altLang="en-US" i="1" dirty="0"/>
              <a:t>Documenting Language-hood</a:t>
            </a:r>
            <a:r>
              <a:rPr lang="en-US" altLang="en-US" dirty="0"/>
              <a:t>.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Saltzman, Moira. 2014. </a:t>
            </a:r>
            <a:r>
              <a:rPr lang="en-US" i="1" dirty="0"/>
              <a:t>Language contact and morphological change in </a:t>
            </a:r>
            <a:r>
              <a:rPr lang="en-US" i="1" dirty="0" err="1"/>
              <a:t>Jejueo</a:t>
            </a:r>
            <a:r>
              <a:rPr lang="en-US" i="1" dirty="0"/>
              <a:t>. </a:t>
            </a:r>
            <a:r>
              <a:rPr lang="en-US" dirty="0"/>
              <a:t>Detroit: Wayne State </a:t>
            </a:r>
            <a:r>
              <a:rPr lang="en-US" dirty="0" smtClean="0"/>
              <a:t>	University </a:t>
            </a:r>
            <a:r>
              <a:rPr lang="en-US" dirty="0"/>
              <a:t>MA dissertation.</a:t>
            </a:r>
          </a:p>
          <a:p>
            <a:pPr marL="0" indent="0">
              <a:buNone/>
            </a:pPr>
            <a:r>
              <a:rPr lang="en-US" dirty="0"/>
              <a:t>Song, Jae-Jung. 2012. </a:t>
            </a:r>
            <a:r>
              <a:rPr lang="en-US" i="1" dirty="0"/>
              <a:t>South Korea: Language policy and planning in the making</a:t>
            </a:r>
            <a:r>
              <a:rPr lang="en-US" dirty="0"/>
              <a:t>. London: Routledge.</a:t>
            </a:r>
          </a:p>
          <a:p>
            <a:pPr marL="0" indent="0">
              <a:buNone/>
            </a:pPr>
            <a:r>
              <a:rPr lang="en-US" dirty="0"/>
              <a:t>Yang, Chang-Yong. In preparation. </a:t>
            </a:r>
            <a:r>
              <a:rPr lang="en-US" i="1" dirty="0"/>
              <a:t>Language attitudes on </a:t>
            </a:r>
            <a:r>
              <a:rPr lang="en-US" i="1" dirty="0" err="1"/>
              <a:t>Jeju</a:t>
            </a:r>
            <a:r>
              <a:rPr lang="en-US" i="1" dirty="0"/>
              <a:t> Island.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7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818" y="4917800"/>
            <a:ext cx="2880360" cy="9022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95" y="2441566"/>
            <a:ext cx="1897621" cy="1859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9" r="27113"/>
          <a:stretch/>
        </p:blipFill>
        <p:spPr>
          <a:xfrm>
            <a:off x="8293993" y="2198471"/>
            <a:ext cx="1764407" cy="205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79" y="2156713"/>
            <a:ext cx="2919751" cy="5697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4619" y="3232997"/>
            <a:ext cx="2438611" cy="24386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0134" y="4715342"/>
            <a:ext cx="3255546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1494</TotalTime>
  <Words>1218</Words>
  <Application>Microsoft Office PowerPoint</Application>
  <PresentationFormat>Widescreen</PresentationFormat>
  <Paragraphs>239</Paragraphs>
  <Slides>34</Slides>
  <Notes>0</Notes>
  <HiddenSlides>5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 Unicode MS</vt:lpstr>
      <vt:lpstr>맑은 고딕</vt:lpstr>
      <vt:lpstr>Calibri</vt:lpstr>
      <vt:lpstr>Calibri Light</vt:lpstr>
      <vt:lpstr>Retrospect</vt:lpstr>
      <vt:lpstr>Oral history and language revitalization</vt:lpstr>
      <vt:lpstr>PowerPoint Presentation</vt:lpstr>
      <vt:lpstr>PowerPoint Presentation</vt:lpstr>
      <vt:lpstr>Background</vt:lpstr>
      <vt:lpstr>Jeju, Korea and Tsuruhashi, Osaka</vt:lpstr>
      <vt:lpstr>PowerPoint Presentation</vt:lpstr>
      <vt:lpstr>What is a language? What is a dialect?</vt:lpstr>
      <vt:lpstr>Language or dialect</vt:lpstr>
      <vt:lpstr>Why does it matter?</vt:lpstr>
      <vt:lpstr>Jeju heritage: wind, rocks, women??  </vt:lpstr>
      <vt:lpstr>PowerPoint Presentation</vt:lpstr>
      <vt:lpstr>Jejueo sketch</vt:lpstr>
      <vt:lpstr>Jejueo sample</vt:lpstr>
      <vt:lpstr>Status of Jejueo</vt:lpstr>
      <vt:lpstr>Domains of Use</vt:lpstr>
      <vt:lpstr>Language attitudes</vt:lpstr>
      <vt:lpstr>Low prestige value</vt:lpstr>
      <vt:lpstr>Language attitudes cont.</vt:lpstr>
      <vt:lpstr>Current revitalization efforts</vt:lpstr>
      <vt:lpstr>UNESCO 2015</vt:lpstr>
      <vt:lpstr>Jejueo revitalization reform</vt:lpstr>
      <vt:lpstr>PowerPoint Presentation</vt:lpstr>
      <vt:lpstr>Talking dictionary of Jejueo</vt:lpstr>
      <vt:lpstr>Contents of dictionary</vt:lpstr>
      <vt:lpstr>Sample</vt:lpstr>
      <vt:lpstr>Jejueo lexemes: sample</vt:lpstr>
      <vt:lpstr>Jejueo lexemes: sample</vt:lpstr>
      <vt:lpstr>PowerPoint Presentation</vt:lpstr>
      <vt:lpstr>PowerPoint Presentation</vt:lpstr>
      <vt:lpstr>Video: 검질매는 소리 Weed-Cutting Song 잡초깎는 소리</vt:lpstr>
      <vt:lpstr>Conclusions</vt:lpstr>
      <vt:lpstr>PowerPoint Presentation</vt:lpstr>
      <vt:lpstr>References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for community-based language revitalization</dc:title>
  <dc:creator>Moira Saltzman</dc:creator>
  <cp:lastModifiedBy>Moira Saltzman</cp:lastModifiedBy>
  <cp:revision>167</cp:revision>
  <dcterms:created xsi:type="dcterms:W3CDTF">2014-10-08T07:36:57Z</dcterms:created>
  <dcterms:modified xsi:type="dcterms:W3CDTF">2016-05-13T11:53:20Z</dcterms:modified>
</cp:coreProperties>
</file>