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xlsx" ContentType="application/vnd.openxmlformats-officedocument.spreadsheetml.sheet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40" r:id="rId2"/>
    <p:sldId id="312" r:id="rId3"/>
    <p:sldId id="361" r:id="rId4"/>
    <p:sldId id="362" r:id="rId5"/>
    <p:sldId id="261" r:id="rId6"/>
    <p:sldId id="363" r:id="rId7"/>
    <p:sldId id="338" r:id="rId8"/>
    <p:sldId id="264" r:id="rId9"/>
    <p:sldId id="345" r:id="rId10"/>
    <p:sldId id="346" r:id="rId11"/>
    <p:sldId id="265" r:id="rId12"/>
    <p:sldId id="328" r:id="rId13"/>
    <p:sldId id="358" r:id="rId14"/>
    <p:sldId id="360" r:id="rId15"/>
    <p:sldId id="324" r:id="rId16"/>
    <p:sldId id="339" r:id="rId17"/>
    <p:sldId id="290" r:id="rId18"/>
    <p:sldId id="294" r:id="rId19"/>
    <p:sldId id="36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6" userDrawn="1">
          <p15:clr>
            <a:srgbClr val="A4A3A4"/>
          </p15:clr>
        </p15:guide>
        <p15:guide id="2" orient="horz" pos="21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9FC1"/>
    <a:srgbClr val="F04746"/>
    <a:srgbClr val="31A1C5"/>
    <a:srgbClr val="1D4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92"/>
    <p:restoredTop sz="69669"/>
  </p:normalViewPr>
  <p:slideViewPr>
    <p:cSldViewPr snapToGrid="0" snapToObjects="1">
      <p:cViewPr>
        <p:scale>
          <a:sx n="44" d="100"/>
          <a:sy n="44" d="100"/>
        </p:scale>
        <p:origin x="304" y="584"/>
      </p:cViewPr>
      <p:guideLst>
        <p:guide pos="3816"/>
        <p:guide orient="horz" pos="21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Co-Morbidities in UM Pilot</a:t>
            </a:r>
            <a:r>
              <a:rPr lang="en-US" sz="2800" b="1" baseline="0" dirty="0">
                <a:solidFill>
                  <a:schemeClr val="tx1"/>
                </a:solidFill>
                <a:latin typeface="+mj-lt"/>
              </a:rPr>
              <a:t> Registrations</a:t>
            </a:r>
            <a:endParaRPr lang="en-US" sz="2800" b="1" dirty="0">
              <a:solidFill>
                <a:schemeClr val="tx1"/>
              </a:solidFill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757047633508"/>
          <c:y val="0.221651363327786"/>
          <c:w val="0.366149336375487"/>
          <c:h val="0.61516135956342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54-4445-87A5-EFB449CA4D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54-4445-87A5-EFB449CA4D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154-4445-87A5-EFB449CA4D26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154-4445-87A5-EFB449CA4D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31% Depression</c:v>
                </c:pt>
                <c:pt idx="1">
                  <c:v>20% Anxiety</c:v>
                </c:pt>
                <c:pt idx="2">
                  <c:v>15% 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31.0</c:v>
                </c:pt>
                <c:pt idx="1">
                  <c:v>20.0</c:v>
                </c:pt>
                <c:pt idx="2">
                  <c:v>15.0</c:v>
                </c:pt>
                <c:pt idx="3">
                  <c:v>34.0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154-4445-87A5-EFB449CA4D2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525253022661584"/>
          <c:y val="0.261889791140104"/>
          <c:w val="0.391269675170745"/>
          <c:h val="0.5821639229129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Perceived Emotional Support</a:t>
            </a:r>
            <a:r>
              <a:rPr lang="en-US" sz="2800" b="1" baseline="0" dirty="0">
                <a:solidFill>
                  <a:schemeClr val="tx1"/>
                </a:solidFill>
                <a:latin typeface="+mj-lt"/>
              </a:rPr>
              <a:t> After FYD</a:t>
            </a:r>
            <a:endParaRPr lang="en-US" sz="2800" b="1" dirty="0">
              <a:solidFill>
                <a:schemeClr val="tx1"/>
              </a:solidFill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580824308778611"/>
          <c:y val="0.233325933310628"/>
          <c:w val="0.357463330693335"/>
          <c:h val="0.60056814708487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A2-40C9-A750-78A052441E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A2-40C9-A750-78A052441E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1A2-40C9-A750-78A052441E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1A2-40C9-A750-78A052441E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63% Feel More Supported</c:v>
                </c:pt>
                <c:pt idx="1">
                  <c:v>32% FYD Builds Network</c:v>
                </c:pt>
                <c:pt idx="2">
                  <c:v>5% 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63.0</c:v>
                </c:pt>
                <c:pt idx="1">
                  <c:v>32.0</c:v>
                </c:pt>
                <c:pt idx="2">
                  <c:v>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1A2-40C9-A750-78A052441E1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layout>
        <c:manualLayout>
          <c:xMode val="edge"/>
          <c:yMode val="edge"/>
          <c:x val="0.427969759021477"/>
          <c:y val="0.276483003618657"/>
          <c:w val="0.572030240978523"/>
          <c:h val="0.5413029279729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DC077-8BBE-6541-B277-27C9F1958005}" type="datetimeFigureOut">
              <a:rPr lang="en-US" smtClean="0"/>
              <a:t>4/3/17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E6174-7BBD-024D-AB1A-E05B41689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29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38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35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E6174-7BBD-024D-AB1A-E05B41689E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5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</a:t>
            </a:r>
            <a:r>
              <a:rPr lang="en-US" sz="1200" b="0" i="0" u="sng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reviewed</a:t>
            </a:r>
            <a:r>
              <a:rPr lang="en-US" sz="1200" b="0" i="0" u="sng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s</a:t>
            </a:r>
            <a:r>
              <a:rPr lang="en-US" sz="1200" b="0" i="0" u="sng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eventeen studies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4,715 participants (3 cluster RCTs, 14 RCTs. Showed 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improvement in pooled HbA</a:t>
            </a:r>
            <a:r>
              <a:rPr lang="en-US" sz="1200" b="0" i="0" u="sng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level with an SMD of 0.121 (95% CI, 0.026–0.217;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= .01; I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= 60.66%) in the peer support intervention group compared with the control group; this difference translated to an improvement in HbA</a:t>
            </a:r>
            <a:r>
              <a:rPr lang="en-US" sz="1200" b="0" i="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level of 0.24% (95% CI, 0.05%–0.43%). 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Peer support interventions showed an HbA</a:t>
            </a:r>
            <a:r>
              <a:rPr lang="en-US" sz="1200" b="0" i="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improvement of 0.48% (95% CI, 0.25%–0.70%;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&lt;.001; I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= 17.12%) in the subset of studies with predominantly Hispanic participants and 0.53% (95% CI, 0.32%–0.73%;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&lt;.001; I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= 9.24%) in the subset of studies with predominantly minority participants; both were clinically relevant. In sensitivity analysis excluding cluster RCTs, the overall effect size changed little.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Peer support interventions for diabetes overall achieved a statistically significant but minor improvement in HbA</a:t>
            </a:r>
            <a:r>
              <a:rPr lang="en-US" sz="1200" b="0" i="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levels. These interventions may, however, be particularly effective in improving glycemic control for people from minority groups, especially those of Hispanic ethnicity.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36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40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19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31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Take</a:t>
            </a:r>
            <a:r>
              <a:rPr lang="en-US" baseline="0" dirty="0" smtClean="0"/>
              <a:t>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55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82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E6174-7BBD-024D-AB1A-E05B41689E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26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A00EF-2BDD-46FE-B709-70F6108F1D6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4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0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68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3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9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4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78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8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25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0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1E625-7718-FB4A-A250-40D89708156C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28A20-B818-A647-9933-DAD4040F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89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4" Type="http://schemas.openxmlformats.org/officeDocument/2006/relationships/image" Target="../media/image18.tiff"/><Relationship Id="rId5" Type="http://schemas.openxmlformats.org/officeDocument/2006/relationships/image" Target="../media/image19.tiff"/><Relationship Id="rId6" Type="http://schemas.openxmlformats.org/officeDocument/2006/relationships/image" Target="../media/image20.tiff"/><Relationship Id="rId7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2.tiff"/><Relationship Id="rId5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jpg"/><Relationship Id="rId12" Type="http://schemas.openxmlformats.org/officeDocument/2006/relationships/image" Target="../media/image32.png"/><Relationship Id="rId13" Type="http://schemas.openxmlformats.org/officeDocument/2006/relationships/image" Target="../media/image33.tiff"/><Relationship Id="rId14" Type="http://schemas.openxmlformats.org/officeDocument/2006/relationships/image" Target="../media/image34.tiff"/><Relationship Id="rId15" Type="http://schemas.openxmlformats.org/officeDocument/2006/relationships/image" Target="../media/image35.tiff"/><Relationship Id="rId16" Type="http://schemas.openxmlformats.org/officeDocument/2006/relationships/image" Target="../media/image36.tiff"/><Relationship Id="rId17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2.png"/><Relationship Id="rId10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981" y="186264"/>
            <a:ext cx="2625214" cy="40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70256" y="5566014"/>
            <a:ext cx="67826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>
                <a:latin typeface="+mj-lt"/>
                <a:ea typeface="Adobe Fan Heiti Std B" panose="020B0700000000000000" pitchFamily="34" charset="-128"/>
                <a:cs typeface="Arial" panose="020B0604020202020204" pitchFamily="34" charset="0"/>
              </a:rPr>
              <a:t>Parisa </a:t>
            </a:r>
            <a:r>
              <a:rPr lang="en-US" sz="3300" smtClean="0">
                <a:latin typeface="+mj-lt"/>
                <a:ea typeface="Adobe Fan Heiti Std B" panose="020B0700000000000000" pitchFamily="34" charset="-128"/>
                <a:cs typeface="Arial" panose="020B0604020202020204" pitchFamily="34" charset="0"/>
              </a:rPr>
              <a:t>Soraya, Master’s in Health Informatics (MHI) ‘17</a:t>
            </a:r>
            <a:endParaRPr lang="en-US" sz="3300" dirty="0">
              <a:latin typeface="+mj-lt"/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0575" y="4641164"/>
            <a:ext cx="5593371" cy="553998"/>
          </a:xfrm>
          <a:prstGeom prst="rect">
            <a:avLst/>
          </a:prstGeom>
          <a:noFill/>
          <a:ln>
            <a:solidFill>
              <a:srgbClr val="309FC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+mj-lt"/>
                <a:ea typeface="Adobe Fan Heiti Std B" panose="020B0700000000000000" pitchFamily="34" charset="-128"/>
                <a:cs typeface="Arial" panose="020B0604020202020204" pitchFamily="34" charset="0"/>
              </a:rPr>
              <a:t>Library Mini-Grant</a:t>
            </a:r>
            <a:endParaRPr lang="en-US" sz="3000" dirty="0">
              <a:latin typeface="+mj-lt"/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92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3529" y="2486561"/>
            <a:ext cx="66624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EF4746"/>
                </a:solidFill>
                <a:latin typeface="+mj-lt"/>
              </a:rPr>
              <a:t>HALF </a:t>
            </a:r>
            <a:r>
              <a:rPr lang="en-US" sz="4000" b="1" dirty="0" smtClean="0">
                <a:latin typeface="+mj-lt"/>
              </a:rPr>
              <a:t>OF ALL AMERICANS </a:t>
            </a:r>
            <a:endParaRPr lang="en-US" sz="4000" b="1" dirty="0">
              <a:latin typeface="+mj-lt"/>
            </a:endParaRPr>
          </a:p>
          <a:p>
            <a:pPr algn="ctr"/>
            <a:r>
              <a:rPr lang="en-US" sz="4000" b="1" dirty="0">
                <a:latin typeface="+mj-lt"/>
              </a:rPr>
              <a:t>LIVE WITH A CHRONIC ILLNESS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117103" y="3059065"/>
            <a:ext cx="5043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1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122851"/>
            <a:ext cx="6824312" cy="725524"/>
          </a:xfrm>
        </p:spPr>
        <p:txBody>
          <a:bodyPr/>
          <a:lstStyle/>
          <a:p>
            <a:pPr marL="228600" indent="-228600" algn="l">
              <a:buAutoNum type="arabicPeriod"/>
            </a:pP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Ward BW, Schiller JS, Goodman RA. Multiple chronic conditions among US adults: a 2012 update. </a:t>
            </a:r>
            <a:r>
              <a:rPr lang="en-US" sz="1000" i="1" dirty="0" err="1">
                <a:solidFill>
                  <a:schemeClr val="bg2">
                    <a:lumMod val="75000"/>
                  </a:schemeClr>
                </a:solidFill>
              </a:rPr>
              <a:t>Prev</a:t>
            </a:r>
            <a:r>
              <a:rPr lang="en-US" sz="1000" i="1" dirty="0">
                <a:solidFill>
                  <a:schemeClr val="bg2">
                    <a:lumMod val="75000"/>
                  </a:schemeClr>
                </a:solidFill>
              </a:rPr>
              <a:t> Chronic Dis.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 2014;11:130389. DOI dx.doi.org/10.5888/pcd11.130389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89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5460" y="2128735"/>
            <a:ext cx="826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+mj-lt"/>
              </a:rPr>
              <a:t>Lasting 3 months or more, typically life-long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38098" y="3608401"/>
            <a:ext cx="8348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+mj-lt"/>
              </a:rPr>
              <a:t>Generally can not be prevented by vaccines or cured by medication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8400" y="587514"/>
            <a:ext cx="731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EF4746"/>
                </a:solidFill>
              </a:rPr>
              <a:t>WHAT IS CHRONIC ILLNESS?</a:t>
            </a:r>
            <a:endParaRPr lang="en-US" sz="4000" dirty="0">
              <a:solidFill>
                <a:srgbClr val="EF47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73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38400" y="587514"/>
            <a:ext cx="731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EF4746"/>
                </a:solidFill>
              </a:rPr>
              <a:t>WHAT IS CHRONIC ILLNESS?</a:t>
            </a:r>
            <a:endParaRPr lang="en-US" sz="4000" dirty="0">
              <a:solidFill>
                <a:srgbClr val="EF474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8949" y="4399309"/>
            <a:ext cx="4405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Irritable Bowel Disease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674" y="4033800"/>
            <a:ext cx="1593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Asthma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7615" y="5003249"/>
            <a:ext cx="1281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Stress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82506" y="3088731"/>
            <a:ext cx="2490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Chronic Pain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6215" y="1652440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Colitis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7783" y="5940370"/>
            <a:ext cx="5233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Type 1 and Type 2 Diabetes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33478" y="3735062"/>
            <a:ext cx="2855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+mj-lt"/>
              </a:rPr>
              <a:t>Dysautonomia</a:t>
            </a:r>
            <a:endParaRPr lang="en-US" sz="3600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30713" y="2696874"/>
            <a:ext cx="3181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Eating Disorders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96" y="1801982"/>
            <a:ext cx="2794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+mj-lt"/>
              </a:rPr>
              <a:t>Celiac Disease</a:t>
            </a:r>
            <a:endParaRPr lang="en-US" sz="3600" dirty="0" smtClean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949" y="5972698"/>
            <a:ext cx="194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Leukemia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39343" y="4839362"/>
            <a:ext cx="1689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Arthritis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1474" y="1677409"/>
            <a:ext cx="5562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+mj-lt"/>
              </a:rPr>
              <a:t>Obstructive Lung Disease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0943" y="2954895"/>
            <a:ext cx="2573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Heart Failure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8467" y="5778578"/>
            <a:ext cx="2252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83360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3048000"/>
            <a:ext cx="10436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+mj-lt"/>
              </a:rPr>
              <a:t>CHRONIC ILLNESS IS OFTEN AN </a:t>
            </a:r>
            <a:r>
              <a:rPr lang="en-US" sz="4000" b="1" dirty="0">
                <a:solidFill>
                  <a:srgbClr val="EF4746"/>
                </a:solidFill>
                <a:latin typeface="+mj-lt"/>
              </a:rPr>
              <a:t>INVISIBLE ILLNESS</a:t>
            </a:r>
            <a:endParaRPr lang="en-US" sz="4000" b="1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7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6639" y="991420"/>
            <a:ext cx="107045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EF4746"/>
                </a:solidFill>
              </a:rPr>
              <a:t>DEPRESSION </a:t>
            </a:r>
            <a:r>
              <a:rPr lang="en-US" sz="4000" dirty="0"/>
              <a:t>ASSOCIATED WITH CHRONIC ILLNESS:</a:t>
            </a:r>
          </a:p>
        </p:txBody>
      </p:sp>
      <p:sp>
        <p:nvSpPr>
          <p:cNvPr id="8" name="AutoShape 8" descr="https://image.freepik.com/free-icon/weighed_318-2787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43992" y="2360593"/>
            <a:ext cx="2141061" cy="3559233"/>
            <a:chOff x="843992" y="2455334"/>
            <a:chExt cx="2141061" cy="3559233"/>
          </a:xfrm>
        </p:grpSpPr>
        <p:grpSp>
          <p:nvGrpSpPr>
            <p:cNvPr id="20" name="Group 19"/>
            <p:cNvGrpSpPr/>
            <p:nvPr/>
          </p:nvGrpSpPr>
          <p:grpSpPr>
            <a:xfrm>
              <a:off x="843992" y="2455334"/>
              <a:ext cx="2141061" cy="3559233"/>
              <a:chOff x="843992" y="2455334"/>
              <a:chExt cx="2141061" cy="3559233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843992" y="5060460"/>
                <a:ext cx="214106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+mj-lt"/>
                  </a:rPr>
                  <a:t>Amplifies Symptoms</a:t>
                </a: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428" t="3767" r="28352" b="5047"/>
              <a:stretch/>
            </p:blipFill>
            <p:spPr>
              <a:xfrm>
                <a:off x="1338260" y="2455334"/>
                <a:ext cx="1114426" cy="2562225"/>
              </a:xfrm>
              <a:prstGeom prst="rect">
                <a:avLst/>
              </a:prstGeom>
            </p:spPr>
          </p:pic>
        </p:grpSp>
        <p:sp>
          <p:nvSpPr>
            <p:cNvPr id="25" name="Oval 24"/>
            <p:cNvSpPr/>
            <p:nvPr/>
          </p:nvSpPr>
          <p:spPr>
            <a:xfrm>
              <a:off x="1395410" y="2965335"/>
              <a:ext cx="176214" cy="182677"/>
            </a:xfrm>
            <a:prstGeom prst="ellipse">
              <a:avLst/>
            </a:pr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309FC1"/>
                  </a:solidFill>
                </a:ln>
                <a:solidFill>
                  <a:srgbClr val="EF4746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978921" y="3615686"/>
              <a:ext cx="176214" cy="182677"/>
            </a:xfrm>
            <a:prstGeom prst="ellipse">
              <a:avLst/>
            </a:pr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309FC1"/>
                  </a:solidFill>
                </a:ln>
                <a:solidFill>
                  <a:srgbClr val="EF4746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940820" y="2498235"/>
              <a:ext cx="176214" cy="182677"/>
            </a:xfrm>
            <a:prstGeom prst="ellipse">
              <a:avLst/>
            </a:pr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309FC1"/>
                  </a:solidFill>
                </a:ln>
                <a:solidFill>
                  <a:srgbClr val="EF4746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545562" y="2311379"/>
            <a:ext cx="3131588" cy="3632221"/>
            <a:chOff x="4536037" y="2406120"/>
            <a:chExt cx="3131588" cy="3632221"/>
          </a:xfrm>
        </p:grpSpPr>
        <p:grpSp>
          <p:nvGrpSpPr>
            <p:cNvPr id="23" name="Group 22"/>
            <p:cNvGrpSpPr/>
            <p:nvPr/>
          </p:nvGrpSpPr>
          <p:grpSpPr>
            <a:xfrm>
              <a:off x="4536037" y="2406120"/>
              <a:ext cx="3131588" cy="3632221"/>
              <a:chOff x="4536037" y="2406120"/>
              <a:chExt cx="3131588" cy="3632221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5035066" y="2406120"/>
                <a:ext cx="2003909" cy="2468461"/>
                <a:chOff x="5035066" y="2406120"/>
                <a:chExt cx="2003909" cy="2468461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00750" y="3187913"/>
                  <a:ext cx="1038225" cy="1038225"/>
                </a:xfrm>
                <a:prstGeom prst="rect">
                  <a:avLst/>
                </a:prstGeom>
              </p:spPr>
            </p:pic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35066" y="2406120"/>
                  <a:ext cx="1000125" cy="1000125"/>
                </a:xfrm>
                <a:prstGeom prst="rect">
                  <a:avLst/>
                </a:prstGeom>
              </p:spPr>
            </p:pic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5399" y="3577695"/>
                  <a:ext cx="759792" cy="1296886"/>
                </a:xfrm>
                <a:prstGeom prst="rect">
                  <a:avLst/>
                </a:prstGeom>
              </p:spPr>
            </p:pic>
          </p:grpSp>
          <p:sp>
            <p:nvSpPr>
              <p:cNvPr id="15" name="TextBox 14"/>
              <p:cNvSpPr txBox="1"/>
              <p:nvPr/>
            </p:nvSpPr>
            <p:spPr>
              <a:xfrm>
                <a:off x="4536037" y="5084234"/>
                <a:ext cx="313158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+mj-lt"/>
                  </a:rPr>
                  <a:t>Obesity, Smoking, Sedentary Lifestyle</a:t>
                </a:r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6302613" y="3209549"/>
              <a:ext cx="454820" cy="449849"/>
            </a:xfrm>
            <a:prstGeom prst="ellipse">
              <a:avLst/>
            </a:pr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309FC1"/>
                  </a:solidFill>
                </a:ln>
                <a:solidFill>
                  <a:srgbClr val="EF4746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326966" y="2790688"/>
            <a:ext cx="3712634" cy="3073766"/>
            <a:chOff x="8326966" y="2885429"/>
            <a:chExt cx="3712634" cy="3073766"/>
          </a:xfrm>
        </p:grpSpPr>
        <p:grpSp>
          <p:nvGrpSpPr>
            <p:cNvPr id="24" name="Group 23"/>
            <p:cNvGrpSpPr/>
            <p:nvPr/>
          </p:nvGrpSpPr>
          <p:grpSpPr>
            <a:xfrm>
              <a:off x="8326966" y="2885429"/>
              <a:ext cx="3712634" cy="3073766"/>
              <a:chOff x="8384116" y="2878488"/>
              <a:chExt cx="3712634" cy="3073766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61338" y="3768086"/>
                <a:ext cx="993912" cy="993912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16214" y="2878488"/>
                <a:ext cx="1131713" cy="1131713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8384116" y="4998147"/>
                <a:ext cx="371263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+mj-lt"/>
                  </a:rPr>
                  <a:t>Decreases </a:t>
                </a:r>
              </a:p>
              <a:p>
                <a:pPr algn="ctr"/>
                <a:r>
                  <a:rPr lang="en-US" sz="2800" dirty="0">
                    <a:latin typeface="+mj-lt"/>
                  </a:rPr>
                  <a:t>Medication Adherence</a:t>
                </a: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9344025" y="3627812"/>
              <a:ext cx="190500" cy="210763"/>
            </a:xfrm>
            <a:prstGeom prst="rect">
              <a:avLst/>
            </a:pr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76200" y="6324600"/>
            <a:ext cx="5562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2. J.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Katon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W. Epidemiology and treatment of depression in patients with chronic medical illness. 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</a:rPr>
              <a:t>Dialogues in Clinical Neuroscience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. 2011;13(1):7-23.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972800" y="914400"/>
            <a:ext cx="5043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2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896941" y="1630287"/>
            <a:ext cx="4006143" cy="4040943"/>
            <a:chOff x="730603" y="1387649"/>
            <a:chExt cx="4006143" cy="4040943"/>
          </a:xfrm>
        </p:grpSpPr>
        <p:grpSp>
          <p:nvGrpSpPr>
            <p:cNvPr id="13" name="Group 12"/>
            <p:cNvGrpSpPr/>
            <p:nvPr/>
          </p:nvGrpSpPr>
          <p:grpSpPr>
            <a:xfrm>
              <a:off x="730603" y="1387649"/>
              <a:ext cx="4006143" cy="4040943"/>
              <a:chOff x="730603" y="1387649"/>
              <a:chExt cx="4006143" cy="4040943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8617" y="1387649"/>
                <a:ext cx="3073016" cy="2806349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730603" y="4351374"/>
                <a:ext cx="4006143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latin typeface="+mj-lt"/>
                  </a:rPr>
                  <a:t>INCREASED </a:t>
                </a:r>
              </a:p>
              <a:p>
                <a:pPr algn="ctr"/>
                <a:r>
                  <a:rPr lang="en-US" sz="3200" dirty="0">
                    <a:latin typeface="+mj-lt"/>
                  </a:rPr>
                  <a:t>PEER SUPPORT</a:t>
                </a:r>
              </a:p>
            </p:txBody>
          </p:sp>
        </p:grpSp>
        <p:sp>
          <p:nvSpPr>
            <p:cNvPr id="18" name="Heart 17"/>
            <p:cNvSpPr/>
            <p:nvPr/>
          </p:nvSpPr>
          <p:spPr>
            <a:xfrm>
              <a:off x="2584642" y="3429000"/>
              <a:ext cx="320483" cy="309258"/>
            </a:xfrm>
            <a:prstGeom prst="heart">
              <a:avLst/>
            </a:pr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9" name="Heart 18"/>
            <p:cNvSpPr/>
            <p:nvPr/>
          </p:nvSpPr>
          <p:spPr>
            <a:xfrm>
              <a:off x="3141935" y="2986720"/>
              <a:ext cx="320483" cy="309258"/>
            </a:xfrm>
            <a:prstGeom prst="heart">
              <a:avLst/>
            </a:pr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0" name="Heart 19"/>
            <p:cNvSpPr/>
            <p:nvPr/>
          </p:nvSpPr>
          <p:spPr>
            <a:xfrm>
              <a:off x="3867422" y="2708402"/>
              <a:ext cx="320483" cy="309258"/>
            </a:xfrm>
            <a:prstGeom prst="heart">
              <a:avLst/>
            </a:pr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2" name="Heart 21"/>
            <p:cNvSpPr/>
            <p:nvPr/>
          </p:nvSpPr>
          <p:spPr>
            <a:xfrm rot="2150598">
              <a:off x="1947005" y="3135903"/>
              <a:ext cx="182190" cy="292023"/>
            </a:xfrm>
            <a:custGeom>
              <a:avLst/>
              <a:gdLst>
                <a:gd name="connsiteX0" fmla="*/ 536472 w 1072943"/>
                <a:gd name="connsiteY0" fmla="*/ 228323 h 913290"/>
                <a:gd name="connsiteX1" fmla="*/ 536472 w 1072943"/>
                <a:gd name="connsiteY1" fmla="*/ 913290 h 913290"/>
                <a:gd name="connsiteX2" fmla="*/ 536472 w 1072943"/>
                <a:gd name="connsiteY2" fmla="*/ 228323 h 913290"/>
                <a:gd name="connsiteX0" fmla="*/ 566988 w 1081236"/>
                <a:gd name="connsiteY0" fmla="*/ 224747 h 871614"/>
                <a:gd name="connsiteX1" fmla="*/ 528888 w 1081236"/>
                <a:gd name="connsiteY1" fmla="*/ 871614 h 871614"/>
                <a:gd name="connsiteX2" fmla="*/ 566988 w 1081236"/>
                <a:gd name="connsiteY2" fmla="*/ 224747 h 871614"/>
                <a:gd name="connsiteX0" fmla="*/ 533804 w 1080794"/>
                <a:gd name="connsiteY0" fmla="*/ 220819 h 886736"/>
                <a:gd name="connsiteX1" fmla="*/ 543329 w 1080794"/>
                <a:gd name="connsiteY1" fmla="*/ 886736 h 886736"/>
                <a:gd name="connsiteX2" fmla="*/ 533804 w 1080794"/>
                <a:gd name="connsiteY2" fmla="*/ 220819 h 886736"/>
                <a:gd name="connsiteX0" fmla="*/ 533804 w 983735"/>
                <a:gd name="connsiteY0" fmla="*/ 220819 h 1517087"/>
                <a:gd name="connsiteX1" fmla="*/ 543329 w 983735"/>
                <a:gd name="connsiteY1" fmla="*/ 886736 h 1517087"/>
                <a:gd name="connsiteX2" fmla="*/ 533804 w 983735"/>
                <a:gd name="connsiteY2" fmla="*/ 220819 h 1517087"/>
                <a:gd name="connsiteX0" fmla="*/ 403197 w 1013686"/>
                <a:gd name="connsiteY0" fmla="*/ 197950 h 1529464"/>
                <a:gd name="connsiteX1" fmla="*/ 612747 w 1013686"/>
                <a:gd name="connsiteY1" fmla="*/ 987692 h 1529464"/>
                <a:gd name="connsiteX2" fmla="*/ 403197 w 1013686"/>
                <a:gd name="connsiteY2" fmla="*/ 197950 h 1529464"/>
                <a:gd name="connsiteX0" fmla="*/ 507792 w 987711"/>
                <a:gd name="connsiteY0" fmla="*/ 220819 h 1517087"/>
                <a:gd name="connsiteX1" fmla="*/ 555417 w 987711"/>
                <a:gd name="connsiteY1" fmla="*/ 886736 h 1517087"/>
                <a:gd name="connsiteX2" fmla="*/ 507792 w 987711"/>
                <a:gd name="connsiteY2" fmla="*/ 220819 h 1517087"/>
                <a:gd name="connsiteX0" fmla="*/ 507792 w 555417"/>
                <a:gd name="connsiteY0" fmla="*/ 220819 h 1614114"/>
                <a:gd name="connsiteX1" fmla="*/ 555417 w 555417"/>
                <a:gd name="connsiteY1" fmla="*/ 886736 h 1614114"/>
                <a:gd name="connsiteX2" fmla="*/ 507792 w 555417"/>
                <a:gd name="connsiteY2" fmla="*/ 220819 h 1614114"/>
                <a:gd name="connsiteX0" fmla="*/ 507792 w 555417"/>
                <a:gd name="connsiteY0" fmla="*/ 222768 h 1613080"/>
                <a:gd name="connsiteX1" fmla="*/ 555417 w 555417"/>
                <a:gd name="connsiteY1" fmla="*/ 879160 h 1613080"/>
                <a:gd name="connsiteX2" fmla="*/ 507792 w 555417"/>
                <a:gd name="connsiteY2" fmla="*/ 222768 h 1613080"/>
                <a:gd name="connsiteX0" fmla="*/ 507792 w 555417"/>
                <a:gd name="connsiteY0" fmla="*/ 222768 h 1006212"/>
                <a:gd name="connsiteX1" fmla="*/ 476051 w 555417"/>
                <a:gd name="connsiteY1" fmla="*/ 879160 h 1006212"/>
                <a:gd name="connsiteX2" fmla="*/ 555417 w 555417"/>
                <a:gd name="connsiteY2" fmla="*/ 879160 h 1006212"/>
                <a:gd name="connsiteX3" fmla="*/ 507792 w 555417"/>
                <a:gd name="connsiteY3" fmla="*/ 222768 h 1006212"/>
                <a:gd name="connsiteX0" fmla="*/ 507792 w 555417"/>
                <a:gd name="connsiteY0" fmla="*/ 222768 h 968288"/>
                <a:gd name="connsiteX1" fmla="*/ 476051 w 555417"/>
                <a:gd name="connsiteY1" fmla="*/ 879160 h 968288"/>
                <a:gd name="connsiteX2" fmla="*/ 555417 w 555417"/>
                <a:gd name="connsiteY2" fmla="*/ 879160 h 968288"/>
                <a:gd name="connsiteX3" fmla="*/ 507792 w 555417"/>
                <a:gd name="connsiteY3" fmla="*/ 222768 h 968288"/>
                <a:gd name="connsiteX0" fmla="*/ 533804 w 543329"/>
                <a:gd name="connsiteY0" fmla="*/ 217009 h 985256"/>
                <a:gd name="connsiteX1" fmla="*/ 502063 w 543329"/>
                <a:gd name="connsiteY1" fmla="*/ 873401 h 985256"/>
                <a:gd name="connsiteX2" fmla="*/ 543329 w 543329"/>
                <a:gd name="connsiteY2" fmla="*/ 901976 h 985256"/>
                <a:gd name="connsiteX3" fmla="*/ 533804 w 543329"/>
                <a:gd name="connsiteY3" fmla="*/ 217009 h 985256"/>
                <a:gd name="connsiteX0" fmla="*/ 581566 w 581565"/>
                <a:gd name="connsiteY0" fmla="*/ 201411 h 1054103"/>
                <a:gd name="connsiteX1" fmla="*/ 481593 w 581565"/>
                <a:gd name="connsiteY1" fmla="*/ 942248 h 1054103"/>
                <a:gd name="connsiteX2" fmla="*/ 522859 w 581565"/>
                <a:gd name="connsiteY2" fmla="*/ 970823 h 1054103"/>
                <a:gd name="connsiteX3" fmla="*/ 581566 w 581565"/>
                <a:gd name="connsiteY3" fmla="*/ 201411 h 1054103"/>
                <a:gd name="connsiteX0" fmla="*/ 571098 w 571099"/>
                <a:gd name="connsiteY0" fmla="*/ 191166 h 1105908"/>
                <a:gd name="connsiteX1" fmla="*/ 485901 w 571099"/>
                <a:gd name="connsiteY1" fmla="*/ 994053 h 1105908"/>
                <a:gd name="connsiteX2" fmla="*/ 527167 w 571099"/>
                <a:gd name="connsiteY2" fmla="*/ 1022628 h 1105908"/>
                <a:gd name="connsiteX3" fmla="*/ 571098 w 571099"/>
                <a:gd name="connsiteY3" fmla="*/ 191166 h 1105908"/>
                <a:gd name="connsiteX0" fmla="*/ 578634 w 578635"/>
                <a:gd name="connsiteY0" fmla="*/ 157272 h 1072014"/>
                <a:gd name="connsiteX1" fmla="*/ 493437 w 578635"/>
                <a:gd name="connsiteY1" fmla="*/ 960159 h 1072014"/>
                <a:gd name="connsiteX2" fmla="*/ 534703 w 578635"/>
                <a:gd name="connsiteY2" fmla="*/ 988734 h 1072014"/>
                <a:gd name="connsiteX3" fmla="*/ 578634 w 578635"/>
                <a:gd name="connsiteY3" fmla="*/ 157272 h 1072014"/>
                <a:gd name="connsiteX0" fmla="*/ 608136 w 608137"/>
                <a:gd name="connsiteY0" fmla="*/ 26844 h 941586"/>
                <a:gd name="connsiteX1" fmla="*/ 522939 w 608137"/>
                <a:gd name="connsiteY1" fmla="*/ 829731 h 941586"/>
                <a:gd name="connsiteX2" fmla="*/ 564205 w 608137"/>
                <a:gd name="connsiteY2" fmla="*/ 858306 h 941586"/>
                <a:gd name="connsiteX3" fmla="*/ 608136 w 608137"/>
                <a:gd name="connsiteY3" fmla="*/ 26844 h 941586"/>
                <a:gd name="connsiteX0" fmla="*/ 595067 w 595068"/>
                <a:gd name="connsiteY0" fmla="*/ 68361 h 983103"/>
                <a:gd name="connsiteX1" fmla="*/ 509870 w 595068"/>
                <a:gd name="connsiteY1" fmla="*/ 871248 h 983103"/>
                <a:gd name="connsiteX2" fmla="*/ 551136 w 595068"/>
                <a:gd name="connsiteY2" fmla="*/ 899823 h 983103"/>
                <a:gd name="connsiteX3" fmla="*/ 595067 w 595068"/>
                <a:gd name="connsiteY3" fmla="*/ 68361 h 983103"/>
                <a:gd name="connsiteX0" fmla="*/ 595067 w 595068"/>
                <a:gd name="connsiteY0" fmla="*/ 68361 h 972932"/>
                <a:gd name="connsiteX1" fmla="*/ 415044 w 595068"/>
                <a:gd name="connsiteY1" fmla="*/ 810562 h 972932"/>
                <a:gd name="connsiteX2" fmla="*/ 551136 w 595068"/>
                <a:gd name="connsiteY2" fmla="*/ 899823 h 972932"/>
                <a:gd name="connsiteX3" fmla="*/ 595067 w 595068"/>
                <a:gd name="connsiteY3" fmla="*/ 68361 h 972932"/>
                <a:gd name="connsiteX0" fmla="*/ 595067 w 595068"/>
                <a:gd name="connsiteY0" fmla="*/ 68361 h 974045"/>
                <a:gd name="connsiteX1" fmla="*/ 484465 w 595068"/>
                <a:gd name="connsiteY1" fmla="*/ 818015 h 974045"/>
                <a:gd name="connsiteX2" fmla="*/ 551136 w 595068"/>
                <a:gd name="connsiteY2" fmla="*/ 899823 h 974045"/>
                <a:gd name="connsiteX3" fmla="*/ 595067 w 595068"/>
                <a:gd name="connsiteY3" fmla="*/ 68361 h 974045"/>
                <a:gd name="connsiteX0" fmla="*/ 631730 w 631731"/>
                <a:gd name="connsiteY0" fmla="*/ 74934 h 932342"/>
                <a:gd name="connsiteX1" fmla="*/ 521128 w 631731"/>
                <a:gd name="connsiteY1" fmla="*/ 824588 h 932342"/>
                <a:gd name="connsiteX2" fmla="*/ 534919 w 631731"/>
                <a:gd name="connsiteY2" fmla="*/ 848079 h 932342"/>
                <a:gd name="connsiteX3" fmla="*/ 631730 w 631731"/>
                <a:gd name="connsiteY3" fmla="*/ 74934 h 932342"/>
                <a:gd name="connsiteX0" fmla="*/ 611957 w 611958"/>
                <a:gd name="connsiteY0" fmla="*/ 71175 h 954929"/>
                <a:gd name="connsiteX1" fmla="*/ 501355 w 611958"/>
                <a:gd name="connsiteY1" fmla="*/ 820829 h 954929"/>
                <a:gd name="connsiteX2" fmla="*/ 543509 w 611958"/>
                <a:gd name="connsiteY2" fmla="*/ 876527 h 954929"/>
                <a:gd name="connsiteX3" fmla="*/ 611957 w 611958"/>
                <a:gd name="connsiteY3" fmla="*/ 71175 h 954929"/>
                <a:gd name="connsiteX0" fmla="*/ 579337 w 579338"/>
                <a:gd name="connsiteY0" fmla="*/ 26301 h 910055"/>
                <a:gd name="connsiteX1" fmla="*/ 468735 w 579338"/>
                <a:gd name="connsiteY1" fmla="*/ 775955 h 910055"/>
                <a:gd name="connsiteX2" fmla="*/ 510889 w 579338"/>
                <a:gd name="connsiteY2" fmla="*/ 831653 h 910055"/>
                <a:gd name="connsiteX3" fmla="*/ 219 w 579338"/>
                <a:gd name="connsiteY3" fmla="*/ 276449 h 910055"/>
                <a:gd name="connsiteX4" fmla="*/ 579337 w 579338"/>
                <a:gd name="connsiteY4" fmla="*/ 26301 h 910055"/>
                <a:gd name="connsiteX0" fmla="*/ 606206 w 606207"/>
                <a:gd name="connsiteY0" fmla="*/ 30493 h 914247"/>
                <a:gd name="connsiteX1" fmla="*/ 495604 w 606207"/>
                <a:gd name="connsiteY1" fmla="*/ 780147 h 914247"/>
                <a:gd name="connsiteX2" fmla="*/ 537758 w 606207"/>
                <a:gd name="connsiteY2" fmla="*/ 835845 h 914247"/>
                <a:gd name="connsiteX3" fmla="*/ 205 w 606207"/>
                <a:gd name="connsiteY3" fmla="*/ 237920 h 914247"/>
                <a:gd name="connsiteX4" fmla="*/ 606206 w 606207"/>
                <a:gd name="connsiteY4" fmla="*/ 30493 h 914247"/>
                <a:gd name="connsiteX0" fmla="*/ 614210 w 614211"/>
                <a:gd name="connsiteY0" fmla="*/ 30493 h 914247"/>
                <a:gd name="connsiteX1" fmla="*/ 503608 w 614211"/>
                <a:gd name="connsiteY1" fmla="*/ 780147 h 914247"/>
                <a:gd name="connsiteX2" fmla="*/ 545762 w 614211"/>
                <a:gd name="connsiteY2" fmla="*/ 835845 h 914247"/>
                <a:gd name="connsiteX3" fmla="*/ 8209 w 614211"/>
                <a:gd name="connsiteY3" fmla="*/ 237920 h 914247"/>
                <a:gd name="connsiteX4" fmla="*/ 614210 w 614211"/>
                <a:gd name="connsiteY4" fmla="*/ 30493 h 914247"/>
                <a:gd name="connsiteX0" fmla="*/ 606002 w 606003"/>
                <a:gd name="connsiteY0" fmla="*/ 30493 h 914247"/>
                <a:gd name="connsiteX1" fmla="*/ 495400 w 606003"/>
                <a:gd name="connsiteY1" fmla="*/ 780147 h 914247"/>
                <a:gd name="connsiteX2" fmla="*/ 537554 w 606003"/>
                <a:gd name="connsiteY2" fmla="*/ 835845 h 914247"/>
                <a:gd name="connsiteX3" fmla="*/ 1 w 606003"/>
                <a:gd name="connsiteY3" fmla="*/ 237920 h 914247"/>
                <a:gd name="connsiteX4" fmla="*/ 606002 w 606003"/>
                <a:gd name="connsiteY4" fmla="*/ 30493 h 914247"/>
                <a:gd name="connsiteX0" fmla="*/ 521220 w 521221"/>
                <a:gd name="connsiteY0" fmla="*/ 27259 h 911013"/>
                <a:gd name="connsiteX1" fmla="*/ 410618 w 521221"/>
                <a:gd name="connsiteY1" fmla="*/ 776913 h 911013"/>
                <a:gd name="connsiteX2" fmla="*/ 452772 w 521221"/>
                <a:gd name="connsiteY2" fmla="*/ 832611 h 911013"/>
                <a:gd name="connsiteX3" fmla="*/ -1 w 521221"/>
                <a:gd name="connsiteY3" fmla="*/ 266551 h 911013"/>
                <a:gd name="connsiteX4" fmla="*/ 521220 w 521221"/>
                <a:gd name="connsiteY4" fmla="*/ 27259 h 911013"/>
                <a:gd name="connsiteX0" fmla="*/ 459787 w 459788"/>
                <a:gd name="connsiteY0" fmla="*/ 35366 h 919120"/>
                <a:gd name="connsiteX1" fmla="*/ 349185 w 459788"/>
                <a:gd name="connsiteY1" fmla="*/ 785020 h 919120"/>
                <a:gd name="connsiteX2" fmla="*/ 391339 w 459788"/>
                <a:gd name="connsiteY2" fmla="*/ 840718 h 919120"/>
                <a:gd name="connsiteX3" fmla="*/ 1 w 459788"/>
                <a:gd name="connsiteY3" fmla="*/ 205139 h 919120"/>
                <a:gd name="connsiteX4" fmla="*/ 459787 w 459788"/>
                <a:gd name="connsiteY4" fmla="*/ 35366 h 919120"/>
                <a:gd name="connsiteX0" fmla="*/ 518267 w 518268"/>
                <a:gd name="connsiteY0" fmla="*/ 29314 h 913068"/>
                <a:gd name="connsiteX1" fmla="*/ 407665 w 518268"/>
                <a:gd name="connsiteY1" fmla="*/ 778968 h 913068"/>
                <a:gd name="connsiteX2" fmla="*/ 449819 w 518268"/>
                <a:gd name="connsiteY2" fmla="*/ 834666 h 913068"/>
                <a:gd name="connsiteX3" fmla="*/ -1 w 518268"/>
                <a:gd name="connsiteY3" fmla="*/ 247582 h 913068"/>
                <a:gd name="connsiteX4" fmla="*/ 518267 w 518268"/>
                <a:gd name="connsiteY4" fmla="*/ 29314 h 9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68" h="913068">
                  <a:moveTo>
                    <a:pt x="518267" y="29314"/>
                  </a:moveTo>
                  <a:cubicBezTo>
                    <a:pt x="487577" y="140439"/>
                    <a:pt x="399728" y="669569"/>
                    <a:pt x="407665" y="778968"/>
                  </a:cubicBezTo>
                  <a:cubicBezTo>
                    <a:pt x="406078" y="735967"/>
                    <a:pt x="427066" y="1055190"/>
                    <a:pt x="449819" y="834666"/>
                  </a:cubicBezTo>
                  <a:cubicBezTo>
                    <a:pt x="368088" y="732766"/>
                    <a:pt x="29363" y="459450"/>
                    <a:pt x="-1" y="247582"/>
                  </a:cubicBezTo>
                  <a:cubicBezTo>
                    <a:pt x="11407" y="113357"/>
                    <a:pt x="436536" y="-72586"/>
                    <a:pt x="518267" y="29314"/>
                  </a:cubicBezTo>
                  <a:close/>
                </a:path>
              </a:pathLst>
            </a:custGeom>
            <a:solidFill>
              <a:srgbClr val="EF47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841" y="6275159"/>
            <a:ext cx="5905209" cy="725524"/>
          </a:xfrm>
        </p:spPr>
        <p:txBody>
          <a:bodyPr/>
          <a:lstStyle/>
          <a:p>
            <a:pPr algn="l"/>
            <a:r>
              <a:rPr lang="en-US" sz="1000" dirty="0"/>
              <a:t>4</a:t>
            </a:r>
            <a:r>
              <a:rPr lang="en-US" sz="1000" dirty="0" smtClean="0"/>
              <a:t>. </a:t>
            </a:r>
            <a:r>
              <a:rPr lang="en-US" sz="1000" dirty="0" err="1"/>
              <a:t>Patil</a:t>
            </a:r>
            <a:r>
              <a:rPr lang="en-US" sz="1000" dirty="0"/>
              <a:t> S, </a:t>
            </a:r>
            <a:r>
              <a:rPr lang="en-US" sz="1000" dirty="0" err="1"/>
              <a:t>Ruppar</a:t>
            </a:r>
            <a:r>
              <a:rPr lang="en-US" sz="1000" dirty="0"/>
              <a:t> T, </a:t>
            </a:r>
            <a:r>
              <a:rPr lang="en-US" sz="1000" dirty="0" err="1"/>
              <a:t>Koopman</a:t>
            </a:r>
            <a:r>
              <a:rPr lang="en-US" sz="1000" dirty="0"/>
              <a:t> RJ, et al. Peer support interventions for adults with diabetes: a meta-analysis of hemoglobin A1</a:t>
            </a:r>
            <a:r>
              <a:rPr lang="en-US" sz="1000" baseline="-25000" dirty="0"/>
              <a:t>c</a:t>
            </a:r>
            <a:r>
              <a:rPr lang="en-US" sz="1000" dirty="0"/>
              <a:t> outcomes. Ann Fam Med. 2016; </a:t>
            </a:r>
            <a:r>
              <a:rPr lang="en-US" sz="1000" b="1" dirty="0"/>
              <a:t>14</a:t>
            </a:r>
            <a:r>
              <a:rPr lang="en-US" sz="1000" dirty="0"/>
              <a:t>(6): 540–551.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394926" y="1889334"/>
            <a:ext cx="5868739" cy="3652493"/>
            <a:chOff x="5394926" y="1889334"/>
            <a:chExt cx="5868739" cy="3652493"/>
          </a:xfrm>
        </p:grpSpPr>
        <p:grpSp>
          <p:nvGrpSpPr>
            <p:cNvPr id="24" name="Group 23"/>
            <p:cNvGrpSpPr/>
            <p:nvPr/>
          </p:nvGrpSpPr>
          <p:grpSpPr>
            <a:xfrm>
              <a:off x="5394926" y="1889334"/>
              <a:ext cx="5868739" cy="3079331"/>
              <a:chOff x="5208764" y="1841323"/>
              <a:chExt cx="5868739" cy="3079331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208764" y="1841323"/>
                <a:ext cx="5868739" cy="3079331"/>
                <a:chOff x="5208764" y="1841323"/>
                <a:chExt cx="5868739" cy="3079331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7334452" y="1841323"/>
                  <a:ext cx="3743051" cy="3079331"/>
                  <a:chOff x="7334452" y="1841323"/>
                  <a:chExt cx="3743051" cy="3079331"/>
                </a:xfrm>
              </p:grpSpPr>
              <p:pic>
                <p:nvPicPr>
                  <p:cNvPr id="6" name="Picture 5"/>
                  <p:cNvPicPr>
                    <a:picLocks noChangeAspect="1"/>
                  </p:cNvPicPr>
                  <p:nvPr/>
                </p:nvPicPr>
                <p:blipFill>
                  <a:blip r:embed="rId4">
                    <a:duotone>
                      <a:schemeClr val="accent1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934325" y="1841323"/>
                    <a:ext cx="2352675" cy="2352675"/>
                  </a:xfrm>
                  <a:prstGeom prst="rect">
                    <a:avLst/>
                  </a:prstGeom>
                </p:spPr>
              </p:pic>
              <p:sp>
                <p:nvSpPr>
                  <p:cNvPr id="8" name="Rectangle 7"/>
                  <p:cNvSpPr/>
                  <p:nvPr/>
                </p:nvSpPr>
                <p:spPr>
                  <a:xfrm>
                    <a:off x="7334452" y="4335879"/>
                    <a:ext cx="3743051" cy="58477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3200" dirty="0">
                        <a:latin typeface="+mj-lt"/>
                      </a:rPr>
                      <a:t>HEALTH OUTCOMES</a:t>
                    </a:r>
                  </a:p>
                </p:txBody>
              </p:sp>
            </p:grpSp>
            <p:sp>
              <p:nvSpPr>
                <p:cNvPr id="9" name="Right Arrow 8"/>
                <p:cNvSpPr/>
                <p:nvPr/>
              </p:nvSpPr>
              <p:spPr>
                <a:xfrm>
                  <a:off x="5208764" y="3144360"/>
                  <a:ext cx="1545872" cy="569280"/>
                </a:xfrm>
                <a:prstGeom prst="rightArrow">
                  <a:avLst/>
                </a:prstGeom>
                <a:ln w="28575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5" name="Heart 14"/>
              <p:cNvSpPr/>
              <p:nvPr/>
            </p:nvSpPr>
            <p:spPr>
              <a:xfrm>
                <a:off x="8609012" y="2581702"/>
                <a:ext cx="1003299" cy="871916"/>
              </a:xfrm>
              <a:prstGeom prst="heart">
                <a:avLst/>
              </a:prstGeom>
              <a:solidFill>
                <a:srgbClr val="EF474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</a:endParaRPr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7354239" y="4957052"/>
              <a:ext cx="386700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sz="32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0744200" y="4267200"/>
              <a:ext cx="5043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/>
                <a:t>4</a:t>
              </a: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9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r="19171"/>
          <a:stretch/>
        </p:blipFill>
        <p:spPr>
          <a:xfrm>
            <a:off x="8293739" y="806838"/>
            <a:ext cx="2831460" cy="58231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7" r="4677" b="32124"/>
          <a:stretch/>
        </p:blipFill>
        <p:spPr>
          <a:xfrm>
            <a:off x="8645270" y="2560134"/>
            <a:ext cx="2192741" cy="18871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801566" y="277800"/>
            <a:ext cx="731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309FC1"/>
                </a:solidFill>
              </a:rPr>
              <a:t>THE FIND YOUR DITTO SOLUTION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177" y="2144177"/>
            <a:ext cx="747337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309FC1"/>
                </a:solidFill>
              </a:rPr>
              <a:t>&gt; </a:t>
            </a:r>
            <a:r>
              <a:rPr lang="en-US" sz="3400" dirty="0" smtClean="0">
                <a:latin typeface="+mj-lt"/>
              </a:rPr>
              <a:t>Match people who share chronic conditions for </a:t>
            </a:r>
            <a:r>
              <a:rPr lang="en-US" sz="3400" b="1" dirty="0" smtClean="0">
                <a:latin typeface="+mj-lt"/>
              </a:rPr>
              <a:t>in-person</a:t>
            </a:r>
            <a:r>
              <a:rPr lang="en-US" sz="3400" dirty="0" smtClean="0">
                <a:latin typeface="+mj-lt"/>
              </a:rPr>
              <a:t>, peer support</a:t>
            </a:r>
            <a:endParaRPr lang="en-US" sz="3400" b="1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177" y="3963395"/>
            <a:ext cx="737459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309FC1"/>
                </a:solidFill>
                <a:latin typeface="+mj-lt"/>
              </a:rPr>
              <a:t>&gt; </a:t>
            </a:r>
            <a:r>
              <a:rPr lang="en-US" sz="3400" dirty="0" smtClean="0">
                <a:latin typeface="+mj-lt"/>
              </a:rPr>
              <a:t>Adjunct resource to mobilize peer-peer support wherever and whenever needed</a:t>
            </a:r>
            <a:endParaRPr lang="en-US" sz="3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88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22829" y="2846991"/>
            <a:ext cx="26867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09FC1"/>
                </a:solidFill>
              </a:rPr>
              <a:t>&gt; </a:t>
            </a:r>
            <a:r>
              <a:rPr lang="en-US" sz="2800" dirty="0">
                <a:latin typeface="+mj-lt"/>
              </a:rPr>
              <a:t>100 + Students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7226" y="3748830"/>
            <a:ext cx="34342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09FC1"/>
                </a:solidFill>
              </a:rPr>
              <a:t>&gt; </a:t>
            </a:r>
            <a:r>
              <a:rPr lang="en-US" sz="2800" dirty="0">
                <a:latin typeface="+mj-lt"/>
              </a:rPr>
              <a:t>40+ Chronic Illnesses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7343" y="4650669"/>
            <a:ext cx="32363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309FC1"/>
                </a:solidFill>
              </a:rPr>
              <a:t>&gt; </a:t>
            </a:r>
            <a:r>
              <a:rPr lang="en-US" sz="2800" b="1" u="sng" dirty="0">
                <a:latin typeface="+mj-lt"/>
              </a:rPr>
              <a:t>90% Match Rate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60587" y="244595"/>
            <a:ext cx="72708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309FC1"/>
                </a:solidFill>
              </a:rPr>
              <a:t>MARKET VALIDATION &amp; TRACTION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03813" y="952481"/>
            <a:ext cx="9384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Low-tech pilot, University of Michigan (February – March 2016)</a:t>
            </a:r>
          </a:p>
        </p:txBody>
      </p:sp>
      <p:graphicFrame>
        <p:nvGraphicFramePr>
          <p:cNvPr id="12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4174933" y="1955953"/>
          <a:ext cx="731061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5273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59518" y="264442"/>
            <a:ext cx="72708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309FC1"/>
                </a:solidFill>
              </a:rPr>
              <a:t>MARKET VALIDATION &amp; TRACTION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402744" y="951755"/>
            <a:ext cx="9384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Low-tech pilot, University of Michigan (February – March 2016)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7011" y="2854131"/>
            <a:ext cx="4311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09FC1"/>
                </a:solidFill>
              </a:rPr>
              <a:t>&gt; </a:t>
            </a:r>
            <a:r>
              <a:rPr lang="en-US" sz="2800" dirty="0">
                <a:latin typeface="+mj-lt"/>
              </a:rPr>
              <a:t>8/10 Average Experience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7011" y="3733012"/>
            <a:ext cx="4885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09FC1"/>
                </a:solidFill>
              </a:rPr>
              <a:t>&gt; </a:t>
            </a:r>
            <a:r>
              <a:rPr lang="en-US" sz="2800" b="1" u="sng" dirty="0">
                <a:latin typeface="+mj-lt"/>
              </a:rPr>
              <a:t>98% Would Use FYD Again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3100" y="4627781"/>
            <a:ext cx="43915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09FC1"/>
                </a:solidFill>
              </a:rPr>
              <a:t>&gt; </a:t>
            </a:r>
            <a:r>
              <a:rPr lang="en-US" sz="2800" dirty="0">
                <a:latin typeface="+mj-lt"/>
              </a:rPr>
              <a:t>84% Will Continue Meeting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graphicFrame>
        <p:nvGraphicFramePr>
          <p:cNvPr id="19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4709288" y="1956954"/>
          <a:ext cx="731061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756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t="5017" r="19171"/>
          <a:stretch/>
        </p:blipFill>
        <p:spPr>
          <a:xfrm>
            <a:off x="3404406" y="228600"/>
            <a:ext cx="2691594" cy="5257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t="5017" r="19171"/>
          <a:stretch/>
        </p:blipFill>
        <p:spPr>
          <a:xfrm>
            <a:off x="381000" y="228600"/>
            <a:ext cx="2691594" cy="5257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t="1377" r="19171"/>
          <a:stretch/>
        </p:blipFill>
        <p:spPr>
          <a:xfrm>
            <a:off x="6324600" y="0"/>
            <a:ext cx="2691594" cy="54592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747" y="838200"/>
            <a:ext cx="2087053" cy="3733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t="1377" r="19171"/>
          <a:stretch/>
        </p:blipFill>
        <p:spPr>
          <a:xfrm>
            <a:off x="9296400" y="0"/>
            <a:ext cx="2691594" cy="5459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475" y="838200"/>
            <a:ext cx="2173325" cy="3886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07774"/>
            <a:ext cx="2223572" cy="37404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631" y="914400"/>
            <a:ext cx="2045569" cy="369073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971443" y="5741866"/>
            <a:ext cx="40895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>
                <a:latin typeface="+mj-lt"/>
              </a:rPr>
              <a:t>Web and Mobile Based</a:t>
            </a:r>
            <a:endParaRPr lang="en-US" sz="3000" dirty="0"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28750" y="5498486"/>
            <a:ext cx="36004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smtClean="0">
                <a:latin typeface="+mj-lt"/>
              </a:rPr>
              <a:t>On-demand, </a:t>
            </a:r>
            <a:r>
              <a:rPr lang="en-US" sz="3000" dirty="0" err="1" smtClean="0">
                <a:latin typeface="+mj-lt"/>
              </a:rPr>
              <a:t>geolocalized</a:t>
            </a:r>
            <a:r>
              <a:rPr lang="en-US" sz="3000" dirty="0" smtClean="0">
                <a:latin typeface="+mj-lt"/>
              </a:rPr>
              <a:t> meetup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7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56860" y="266264"/>
            <a:ext cx="5925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309FC1"/>
                </a:solidFill>
              </a:rPr>
              <a:t>SOCIAL IMPACT</a:t>
            </a:r>
            <a:endParaRPr lang="en-US" sz="4000" dirty="0">
              <a:solidFill>
                <a:srgbClr val="309FC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238040" y="1378684"/>
            <a:ext cx="3558461" cy="95410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309FC1"/>
                </a:solidFill>
                <a:latin typeface="+mj-lt"/>
              </a:rPr>
              <a:t>Psychological Mediation Framework</a:t>
            </a:r>
            <a:endParaRPr lang="en-US" sz="2800" b="1" dirty="0">
              <a:solidFill>
                <a:srgbClr val="309FC1"/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47094" y="1578325"/>
            <a:ext cx="3558461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309FC1"/>
                </a:solidFill>
                <a:latin typeface="+mj-lt"/>
              </a:rPr>
              <a:t>Social Capital Theory</a:t>
            </a:r>
            <a:endParaRPr lang="en-US" sz="2800" b="1" dirty="0">
              <a:solidFill>
                <a:srgbClr val="309FC1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7029" y="3341132"/>
            <a:ext cx="1714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+mj-lt"/>
              </a:rPr>
              <a:t>AWARENESS</a:t>
            </a:r>
            <a:endParaRPr lang="en-US" sz="2400" b="1" dirty="0">
              <a:latin typeface="+mj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685948" y="2971800"/>
            <a:ext cx="2722666" cy="2397673"/>
            <a:chOff x="4685948" y="3048000"/>
            <a:chExt cx="2722666" cy="2397673"/>
          </a:xfrm>
        </p:grpSpPr>
        <p:sp>
          <p:nvSpPr>
            <p:cNvPr id="19" name="Rectangle 18"/>
            <p:cNvSpPr/>
            <p:nvPr/>
          </p:nvSpPr>
          <p:spPr>
            <a:xfrm>
              <a:off x="5201948" y="3048000"/>
              <a:ext cx="220666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smtClean="0">
                  <a:latin typeface="+mj-lt"/>
                </a:rPr>
                <a:t>RESOURCE KNOWLEDGE</a:t>
              </a:r>
              <a:endParaRPr lang="en-US" sz="2400" b="1" dirty="0">
                <a:latin typeface="+mj-lt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632043" y="4060560"/>
              <a:ext cx="1385113" cy="1385113"/>
            </a:xfrm>
            <a:prstGeom prst="rect">
              <a:avLst/>
            </a:prstGeom>
          </p:spPr>
        </p:pic>
        <p:sp>
          <p:nvSpPr>
            <p:cNvPr id="9" name="Chevron 8"/>
            <p:cNvSpPr/>
            <p:nvPr/>
          </p:nvSpPr>
          <p:spPr>
            <a:xfrm>
              <a:off x="4685948" y="4485543"/>
              <a:ext cx="481597" cy="760480"/>
            </a:xfrm>
            <a:prstGeom prst="chevron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314904" y="3026265"/>
            <a:ext cx="2591096" cy="2529132"/>
            <a:chOff x="7314904" y="3102465"/>
            <a:chExt cx="2591096" cy="25291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88176" y="3936908"/>
              <a:ext cx="2517824" cy="1694689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7555703" y="3102465"/>
              <a:ext cx="2270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smtClean="0">
                  <a:latin typeface="+mj-lt"/>
                </a:rPr>
                <a:t>CONTINUED CONNECTION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7314904" y="4485543"/>
              <a:ext cx="481597" cy="760480"/>
            </a:xfrm>
            <a:prstGeom prst="chevron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11442" y="3341132"/>
            <a:ext cx="3102986" cy="2078120"/>
            <a:chOff x="2011442" y="3417332"/>
            <a:chExt cx="3102986" cy="2078120"/>
          </a:xfrm>
        </p:grpSpPr>
        <p:sp>
          <p:nvSpPr>
            <p:cNvPr id="23" name="Rectangle 22"/>
            <p:cNvSpPr/>
            <p:nvPr/>
          </p:nvSpPr>
          <p:spPr>
            <a:xfrm>
              <a:off x="2281087" y="3417332"/>
              <a:ext cx="283334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 smtClean="0">
                  <a:latin typeface="+mj-lt"/>
                </a:rPr>
                <a:t>SOCIAL CONNECTION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2011442" y="4391365"/>
              <a:ext cx="481597" cy="760480"/>
            </a:xfrm>
            <a:prstGeom prst="chevron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836588" y="4073052"/>
              <a:ext cx="1422400" cy="1422400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9628105" y="3013904"/>
            <a:ext cx="2106695" cy="2231417"/>
            <a:chOff x="9628105" y="3090104"/>
            <a:chExt cx="2106695" cy="2231417"/>
          </a:xfrm>
        </p:grpSpPr>
        <p:sp>
          <p:nvSpPr>
            <p:cNvPr id="25" name="Rectangle 24"/>
            <p:cNvSpPr/>
            <p:nvPr/>
          </p:nvSpPr>
          <p:spPr>
            <a:xfrm>
              <a:off x="10120503" y="3090104"/>
              <a:ext cx="161429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smtClean="0">
                  <a:latin typeface="+mj-lt"/>
                </a:rPr>
                <a:t>MEASURED EFFECT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>
              <a:off x="9628105" y="4363883"/>
              <a:ext cx="481597" cy="760480"/>
            </a:xfrm>
            <a:prstGeom prst="chevron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482567" y="4221688"/>
              <a:ext cx="1099833" cy="1099833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4782" y="3844901"/>
            <a:ext cx="1500218" cy="1500218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31422" y="1551350"/>
            <a:ext cx="2560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Informed by: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205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56860" y="266264"/>
            <a:ext cx="5925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309FC1"/>
                </a:solidFill>
              </a:rPr>
              <a:t>SOCIAL IMPACT</a:t>
            </a:r>
            <a:endParaRPr lang="en-US" sz="4000" dirty="0">
              <a:solidFill>
                <a:srgbClr val="309FC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6801" y="2305464"/>
            <a:ext cx="3155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On-demand Support</a:t>
            </a:r>
            <a:endParaRPr lang="en-US" sz="24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45724" y="3368627"/>
            <a:ext cx="3155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Knowledge of Community Health Resources</a:t>
            </a:r>
            <a:endParaRPr lang="en-US" sz="2400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84340" y="2214822"/>
            <a:ext cx="3155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Peer Support System Foundation</a:t>
            </a:r>
            <a:endParaRPr lang="en-US" sz="2400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5723" y="5095533"/>
            <a:ext cx="3155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Emergent issues redirected to local professional expertise</a:t>
            </a:r>
            <a:endParaRPr lang="en-US" sz="2400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25261" y="5280200"/>
            <a:ext cx="3155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Improved psychosocial functioning</a:t>
            </a:r>
            <a:endParaRPr lang="en-US" sz="2400" dirty="0"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216283" y="3512403"/>
            <a:ext cx="2604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Improved health outcomes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/>
          </p:nvPr>
        </p:nvGraphicFramePr>
        <p:xfrm>
          <a:off x="1066801" y="1249680"/>
          <a:ext cx="1026846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820"/>
                <a:gridCol w="3422820"/>
                <a:gridCol w="34228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SHORT</a:t>
                      </a:r>
                      <a:endParaRPr lang="en-US" sz="3200" b="0" i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MEDIUM</a:t>
                      </a:r>
                      <a:endParaRPr lang="en-US" sz="3200" b="0" i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LONG</a:t>
                      </a:r>
                      <a:endParaRPr lang="en-US" sz="3200" b="0" i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4595583" y="3431841"/>
            <a:ext cx="3155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Increased usage of Community Health Resources</a:t>
            </a:r>
            <a:endParaRPr lang="en-US" sz="2400" dirty="0"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226910" y="2284351"/>
            <a:ext cx="27458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Established Support Community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875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6" grpId="0"/>
      <p:bldP spid="17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810000" y="211428"/>
            <a:ext cx="55265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309FC1"/>
                </a:solidFill>
              </a:rPr>
              <a:t>LIBRARY PARTNERSHIP</a:t>
            </a:r>
            <a:endParaRPr lang="en-US" sz="4000" dirty="0">
              <a:solidFill>
                <a:srgbClr val="309FC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16635" y="1009808"/>
            <a:ext cx="1014465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b="1" dirty="0" smtClean="0">
                <a:latin typeface="+mj-lt"/>
              </a:rPr>
              <a:t>Patricia Anderson, Emerging Technologies </a:t>
            </a:r>
            <a:r>
              <a:rPr lang="en-US" sz="3400" b="1" dirty="0" err="1" smtClean="0">
                <a:latin typeface="+mj-lt"/>
              </a:rPr>
              <a:t>Informationist</a:t>
            </a:r>
            <a:r>
              <a:rPr lang="en-US" sz="3400" b="1" dirty="0" smtClean="0">
                <a:latin typeface="+mj-lt"/>
              </a:rPr>
              <a:t>, </a:t>
            </a:r>
            <a:r>
              <a:rPr lang="en-US" sz="3400" b="1" dirty="0" err="1" smtClean="0">
                <a:latin typeface="+mj-lt"/>
              </a:rPr>
              <a:t>Taubman</a:t>
            </a:r>
            <a:r>
              <a:rPr lang="en-US" sz="3400" b="1" dirty="0" smtClean="0">
                <a:latin typeface="+mj-lt"/>
              </a:rPr>
              <a:t> Health Sciences Library</a:t>
            </a:r>
            <a:endParaRPr lang="en-US" sz="3400" b="1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6635" y="2492945"/>
            <a:ext cx="86403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309FC1"/>
                </a:solidFill>
              </a:rPr>
              <a:t>&gt; </a:t>
            </a:r>
            <a:r>
              <a:rPr lang="en-US" sz="3400" smtClean="0">
                <a:latin typeface="+mj-lt"/>
              </a:rPr>
              <a:t>Developed credible resource list for patients</a:t>
            </a:r>
            <a:endParaRPr lang="en-US" sz="3400" b="1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6635" y="3600248"/>
            <a:ext cx="96432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309FC1"/>
                </a:solidFill>
              </a:rPr>
              <a:t>&gt; </a:t>
            </a:r>
            <a:r>
              <a:rPr lang="en-US" sz="3400" dirty="0" smtClean="0">
                <a:latin typeface="+mj-lt"/>
              </a:rPr>
              <a:t>How to reach patients who </a:t>
            </a:r>
            <a:r>
              <a:rPr lang="en-US" sz="3400" smtClean="0">
                <a:latin typeface="+mj-lt"/>
              </a:rPr>
              <a:t>can’t meet in-person</a:t>
            </a:r>
            <a:endParaRPr lang="en-US" sz="3400" b="1" dirty="0"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6635" y="4692735"/>
            <a:ext cx="96432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309FC1"/>
                </a:solidFill>
              </a:rPr>
              <a:t>&gt; </a:t>
            </a:r>
            <a:r>
              <a:rPr lang="en-US" sz="3400" dirty="0" smtClean="0">
                <a:latin typeface="+mj-lt"/>
              </a:rPr>
              <a:t>Introduction to UM Council for Disability Concerns</a:t>
            </a:r>
            <a:endParaRPr lang="en-US" sz="3400" b="1" dirty="0"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27134" y="5680311"/>
            <a:ext cx="104186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309FC1"/>
                </a:solidFill>
              </a:rPr>
              <a:t>&gt; </a:t>
            </a:r>
            <a:r>
              <a:rPr lang="en-US" sz="3400" dirty="0" smtClean="0">
                <a:latin typeface="+mj-lt"/>
              </a:rPr>
              <a:t>Deep understanding of </a:t>
            </a:r>
            <a:r>
              <a:rPr lang="en-US" sz="3400" smtClean="0">
                <a:latin typeface="+mj-lt"/>
              </a:rPr>
              <a:t>chronic illness support landscape</a:t>
            </a:r>
            <a:endParaRPr lang="en-US" sz="3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855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330279" y="1143000"/>
            <a:ext cx="6760987" cy="999748"/>
          </a:xfrm>
          <a:prstGeom prst="roundRect">
            <a:avLst/>
          </a:prstGeom>
          <a:noFill/>
          <a:ln w="9525">
            <a:solidFill>
              <a:srgbClr val="309F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Emergency Panic button</a:t>
            </a:r>
          </a:p>
          <a:p>
            <a:pPr marL="171450" indent="-171450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Temporally assessed platform impact on emotional health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0279" y="2598269"/>
            <a:ext cx="6847376" cy="1697356"/>
          </a:xfrm>
          <a:prstGeom prst="roundRect">
            <a:avLst/>
          </a:prstGeom>
          <a:noFill/>
          <a:ln w="9525">
            <a:solidFill>
              <a:srgbClr val="309F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Profile Buildout Functionality</a:t>
            </a:r>
          </a:p>
          <a:p>
            <a:pPr marL="171450" indent="-171450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User ability to collect ‘dittos’</a:t>
            </a:r>
          </a:p>
          <a:p>
            <a:pPr marL="171450" indent="-171450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Expanded chat functionality</a:t>
            </a:r>
          </a:p>
          <a:p>
            <a:pPr marL="171450" indent="-171450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Calendar for illness-specific events</a:t>
            </a:r>
            <a:endParaRPr lang="en-US" sz="2000" dirty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30279" y="4633655"/>
            <a:ext cx="6847376" cy="1724849"/>
          </a:xfrm>
          <a:prstGeom prst="roundRect">
            <a:avLst/>
          </a:prstGeom>
          <a:noFill/>
          <a:ln w="9525">
            <a:solidFill>
              <a:srgbClr val="309F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Community Forums featuring geo-specific content</a:t>
            </a:r>
          </a:p>
          <a:p>
            <a:pPr marL="171450" indent="-171450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Video/Phone connection for those unable to meet in person </a:t>
            </a:r>
            <a:b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(i.e. individuals with disabilities)</a:t>
            </a:r>
            <a:endParaRPr lang="en-US" sz="2000" dirty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r="19171"/>
          <a:stretch/>
        </p:blipFill>
        <p:spPr>
          <a:xfrm>
            <a:off x="216540" y="730086"/>
            <a:ext cx="2831460" cy="58231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7" r="4677" b="32124"/>
          <a:stretch/>
        </p:blipFill>
        <p:spPr>
          <a:xfrm>
            <a:off x="533400" y="2608675"/>
            <a:ext cx="2192741" cy="188712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726141" y="211428"/>
            <a:ext cx="76862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smtClean="0">
                <a:solidFill>
                  <a:srgbClr val="309FC1"/>
                </a:solidFill>
              </a:rPr>
              <a:t>FUTURE PRODUCT </a:t>
            </a:r>
            <a:r>
              <a:rPr lang="en-US" sz="4000" smtClean="0">
                <a:solidFill>
                  <a:srgbClr val="309FC1"/>
                </a:solidFill>
              </a:rPr>
              <a:t>MILESTONES</a:t>
            </a:r>
            <a:endParaRPr lang="en-US" sz="4000" dirty="0">
              <a:solidFill>
                <a:srgbClr val="309FC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1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24477" y="253314"/>
            <a:ext cx="6314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309FC1"/>
                </a:solidFill>
              </a:rPr>
              <a:t>FUTURE STEPS</a:t>
            </a:r>
            <a:endParaRPr lang="en-US" sz="4000" dirty="0">
              <a:solidFill>
                <a:srgbClr val="309FC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874542" y="1505617"/>
            <a:ext cx="9563468" cy="1002376"/>
            <a:chOff x="756555" y="3688378"/>
            <a:chExt cx="9563468" cy="1002376"/>
          </a:xfrm>
        </p:grpSpPr>
        <p:sp>
          <p:nvSpPr>
            <p:cNvPr id="10" name="Rectangle 9"/>
            <p:cNvSpPr/>
            <p:nvPr/>
          </p:nvSpPr>
          <p:spPr>
            <a:xfrm>
              <a:off x="756555" y="3733409"/>
              <a:ext cx="229144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 smtClean="0">
                  <a:solidFill>
                    <a:srgbClr val="309FC1"/>
                  </a:solidFill>
                  <a:latin typeface="Calibri" charset="0"/>
                  <a:ea typeface="Calibri" charset="0"/>
                  <a:cs typeface="Calibri" charset="0"/>
                </a:rPr>
                <a:t>PARTNERSHIP</a:t>
              </a:r>
              <a:endParaRPr lang="en-US" sz="2800" b="1" dirty="0">
                <a:solidFill>
                  <a:srgbClr val="309FC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43600" y="3710625"/>
              <a:ext cx="437642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 smtClean="0">
                  <a:latin typeface="+mj-lt"/>
                </a:rPr>
                <a:t>Physician Partnership for Peer-Review Studies</a:t>
              </a:r>
              <a:endParaRPr lang="en-US" sz="2800" dirty="0">
                <a:latin typeface="+mj-lt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52800" y="3688378"/>
              <a:ext cx="2448553" cy="1002376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>
          <a:xfrm>
            <a:off x="6061746" y="2801141"/>
            <a:ext cx="4970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+mj-lt"/>
              </a:rPr>
              <a:t>Emergency Department</a:t>
            </a:r>
            <a:r>
              <a:rPr lang="en-US" sz="2800" smtClean="0">
                <a:latin typeface="+mj-lt"/>
              </a:rPr>
              <a:t>: </a:t>
            </a:r>
          </a:p>
          <a:p>
            <a:r>
              <a:rPr lang="en-US" sz="2800" dirty="0" smtClean="0">
                <a:latin typeface="+mj-lt"/>
              </a:rPr>
              <a:t>gun shot victim youth in Detroit</a:t>
            </a:r>
            <a:endParaRPr lang="en-US" sz="2800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61587" y="4074418"/>
            <a:ext cx="43764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+mj-lt"/>
              </a:rPr>
              <a:t>Endocrinology Department:</a:t>
            </a:r>
          </a:p>
          <a:p>
            <a:r>
              <a:rPr lang="en-US" sz="2800" dirty="0" smtClean="0">
                <a:latin typeface="+mj-lt"/>
              </a:rPr>
              <a:t>Diabetes patients</a:t>
            </a:r>
            <a:r>
              <a:rPr lang="en-US" sz="2800" dirty="0" smtClean="0">
                <a:latin typeface="+mj-lt"/>
              </a:rPr>
              <a:t> </a:t>
            </a:r>
            <a:endParaRPr lang="en-US" sz="2800" dirty="0">
              <a:latin typeface="+mj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2920" y="5285346"/>
            <a:ext cx="10612840" cy="1010518"/>
            <a:chOff x="664760" y="2544569"/>
            <a:chExt cx="10612840" cy="1010518"/>
          </a:xfrm>
        </p:grpSpPr>
        <p:sp>
          <p:nvSpPr>
            <p:cNvPr id="16" name="Rectangle 15"/>
            <p:cNvSpPr/>
            <p:nvPr/>
          </p:nvSpPr>
          <p:spPr>
            <a:xfrm>
              <a:off x="5943599" y="2544569"/>
              <a:ext cx="499970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 smtClean="0">
                  <a:latin typeface="Calibri" charset="0"/>
                  <a:ea typeface="Calibri" charset="0"/>
                  <a:cs typeface="Calibri" charset="0"/>
                </a:rPr>
                <a:t>Setting up launches at </a:t>
              </a:r>
              <a:r>
                <a:rPr lang="en-US" sz="2800" dirty="0" smtClean="0">
                  <a:latin typeface="+mj-lt"/>
                </a:rPr>
                <a:t>Big </a:t>
              </a:r>
              <a:r>
                <a:rPr lang="en-US" sz="2800" dirty="0" smtClean="0">
                  <a:latin typeface="+mj-lt"/>
                </a:rPr>
                <a:t>10 </a:t>
              </a:r>
              <a:r>
                <a:rPr lang="en-US" sz="2800" dirty="0" smtClean="0">
                  <a:latin typeface="+mj-lt"/>
                </a:rPr>
                <a:t>Universities</a:t>
              </a:r>
              <a:endParaRPr lang="en-US" sz="2800" dirty="0">
                <a:latin typeface="+mj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64760" y="2678181"/>
              <a:ext cx="254108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 smtClean="0">
                  <a:solidFill>
                    <a:srgbClr val="309FC1"/>
                  </a:solidFill>
                  <a:latin typeface="Calibri" charset="0"/>
                  <a:ea typeface="Calibri" charset="0"/>
                  <a:cs typeface="Calibri" charset="0"/>
                </a:rPr>
                <a:t>UNIVERSITIES</a:t>
              </a:r>
              <a:endParaRPr lang="en-US" sz="2800" b="1" dirty="0">
                <a:solidFill>
                  <a:srgbClr val="309FC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67958" y="2661907"/>
              <a:ext cx="1618236" cy="615950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/>
          </p:nvCxnSpPr>
          <p:spPr>
            <a:xfrm>
              <a:off x="1201776" y="3555087"/>
              <a:ext cx="10075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00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733800" y="3048000"/>
            <a:ext cx="4648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i="1" smtClean="0">
                <a:solidFill>
                  <a:srgbClr val="000000"/>
                </a:solidFill>
                <a:latin typeface="+mj-lt"/>
              </a:rPr>
              <a:t>“it’s not just me”</a:t>
            </a:r>
            <a:endParaRPr lang="en-US" sz="50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237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/>
          <p:nvPr/>
        </p:nvSpPr>
        <p:spPr>
          <a:xfrm>
            <a:off x="221628" y="2263944"/>
            <a:ext cx="11821215" cy="3491125"/>
          </a:xfrm>
          <a:custGeom>
            <a:avLst/>
            <a:gdLst>
              <a:gd name="connsiteX0" fmla="*/ 0 w 12192000"/>
              <a:gd name="connsiteY0" fmla="*/ 0 h 4356100"/>
              <a:gd name="connsiteX1" fmla="*/ 12192000 w 12192000"/>
              <a:gd name="connsiteY1" fmla="*/ 0 h 4356100"/>
              <a:gd name="connsiteX2" fmla="*/ 12192000 w 12192000"/>
              <a:gd name="connsiteY2" fmla="*/ 4356100 h 4356100"/>
              <a:gd name="connsiteX3" fmla="*/ 0 w 12192000"/>
              <a:gd name="connsiteY3" fmla="*/ 4356100 h 4356100"/>
              <a:gd name="connsiteX4" fmla="*/ 0 w 12192000"/>
              <a:gd name="connsiteY4" fmla="*/ 0 h 4356100"/>
              <a:gd name="connsiteX0" fmla="*/ 152400 w 12192000"/>
              <a:gd name="connsiteY0" fmla="*/ 127000 h 4356100"/>
              <a:gd name="connsiteX1" fmla="*/ 12192000 w 12192000"/>
              <a:gd name="connsiteY1" fmla="*/ 0 h 4356100"/>
              <a:gd name="connsiteX2" fmla="*/ 12192000 w 12192000"/>
              <a:gd name="connsiteY2" fmla="*/ 4356100 h 4356100"/>
              <a:gd name="connsiteX3" fmla="*/ 0 w 12192000"/>
              <a:gd name="connsiteY3" fmla="*/ 4356100 h 4356100"/>
              <a:gd name="connsiteX4" fmla="*/ 152400 w 12192000"/>
              <a:gd name="connsiteY4" fmla="*/ 127000 h 4356100"/>
              <a:gd name="connsiteX0" fmla="*/ 152400 w 12192000"/>
              <a:gd name="connsiteY0" fmla="*/ 127000 h 4356100"/>
              <a:gd name="connsiteX1" fmla="*/ 12192000 w 12192000"/>
              <a:gd name="connsiteY1" fmla="*/ 0 h 4356100"/>
              <a:gd name="connsiteX2" fmla="*/ 12192000 w 12192000"/>
              <a:gd name="connsiteY2" fmla="*/ 4356100 h 4356100"/>
              <a:gd name="connsiteX3" fmla="*/ 0 w 12192000"/>
              <a:gd name="connsiteY3" fmla="*/ 4356100 h 4356100"/>
              <a:gd name="connsiteX4" fmla="*/ 152400 w 12192000"/>
              <a:gd name="connsiteY4" fmla="*/ 127000 h 4356100"/>
              <a:gd name="connsiteX0" fmla="*/ 152400 w 12192000"/>
              <a:gd name="connsiteY0" fmla="*/ 0 h 4229100"/>
              <a:gd name="connsiteX1" fmla="*/ 12115800 w 12192000"/>
              <a:gd name="connsiteY1" fmla="*/ 304800 h 4229100"/>
              <a:gd name="connsiteX2" fmla="*/ 12192000 w 12192000"/>
              <a:gd name="connsiteY2" fmla="*/ 4229100 h 4229100"/>
              <a:gd name="connsiteX3" fmla="*/ 0 w 12192000"/>
              <a:gd name="connsiteY3" fmla="*/ 4229100 h 4229100"/>
              <a:gd name="connsiteX4" fmla="*/ 152400 w 12192000"/>
              <a:gd name="connsiteY4" fmla="*/ 0 h 4229100"/>
              <a:gd name="connsiteX0" fmla="*/ 152400 w 12192000"/>
              <a:gd name="connsiteY0" fmla="*/ 249027 h 4478127"/>
              <a:gd name="connsiteX1" fmla="*/ 4051300 w 12192000"/>
              <a:gd name="connsiteY1" fmla="*/ 541127 h 4478127"/>
              <a:gd name="connsiteX2" fmla="*/ 12115800 w 12192000"/>
              <a:gd name="connsiteY2" fmla="*/ 553827 h 4478127"/>
              <a:gd name="connsiteX3" fmla="*/ 12192000 w 12192000"/>
              <a:gd name="connsiteY3" fmla="*/ 4478127 h 4478127"/>
              <a:gd name="connsiteX4" fmla="*/ 0 w 12192000"/>
              <a:gd name="connsiteY4" fmla="*/ 4478127 h 4478127"/>
              <a:gd name="connsiteX5" fmla="*/ 152400 w 12192000"/>
              <a:gd name="connsiteY5" fmla="*/ 249027 h 4478127"/>
              <a:gd name="connsiteX0" fmla="*/ 152400 w 12192000"/>
              <a:gd name="connsiteY0" fmla="*/ 345046 h 4574146"/>
              <a:gd name="connsiteX1" fmla="*/ 774700 w 12192000"/>
              <a:gd name="connsiteY1" fmla="*/ 345047 h 4574146"/>
              <a:gd name="connsiteX2" fmla="*/ 4051300 w 12192000"/>
              <a:gd name="connsiteY2" fmla="*/ 637146 h 4574146"/>
              <a:gd name="connsiteX3" fmla="*/ 12115800 w 12192000"/>
              <a:gd name="connsiteY3" fmla="*/ 649846 h 4574146"/>
              <a:gd name="connsiteX4" fmla="*/ 12192000 w 12192000"/>
              <a:gd name="connsiteY4" fmla="*/ 4574146 h 4574146"/>
              <a:gd name="connsiteX5" fmla="*/ 0 w 12192000"/>
              <a:gd name="connsiteY5" fmla="*/ 4574146 h 4574146"/>
              <a:gd name="connsiteX6" fmla="*/ 152400 w 12192000"/>
              <a:gd name="connsiteY6" fmla="*/ 345046 h 4574146"/>
              <a:gd name="connsiteX0" fmla="*/ 152400 w 12192000"/>
              <a:gd name="connsiteY0" fmla="*/ 383571 h 4612671"/>
              <a:gd name="connsiteX1" fmla="*/ 1016000 w 12192000"/>
              <a:gd name="connsiteY1" fmla="*/ 256572 h 4612671"/>
              <a:gd name="connsiteX2" fmla="*/ 4051300 w 12192000"/>
              <a:gd name="connsiteY2" fmla="*/ 675671 h 4612671"/>
              <a:gd name="connsiteX3" fmla="*/ 12115800 w 12192000"/>
              <a:gd name="connsiteY3" fmla="*/ 688371 h 4612671"/>
              <a:gd name="connsiteX4" fmla="*/ 12192000 w 12192000"/>
              <a:gd name="connsiteY4" fmla="*/ 4612671 h 4612671"/>
              <a:gd name="connsiteX5" fmla="*/ 0 w 12192000"/>
              <a:gd name="connsiteY5" fmla="*/ 4612671 h 4612671"/>
              <a:gd name="connsiteX6" fmla="*/ 152400 w 12192000"/>
              <a:gd name="connsiteY6" fmla="*/ 383571 h 4612671"/>
              <a:gd name="connsiteX0" fmla="*/ 152400 w 12192000"/>
              <a:gd name="connsiteY0" fmla="*/ 383571 h 4612671"/>
              <a:gd name="connsiteX1" fmla="*/ 1016000 w 12192000"/>
              <a:gd name="connsiteY1" fmla="*/ 256572 h 4612671"/>
              <a:gd name="connsiteX2" fmla="*/ 4051300 w 12192000"/>
              <a:gd name="connsiteY2" fmla="*/ 675671 h 4612671"/>
              <a:gd name="connsiteX3" fmla="*/ 8242300 w 12192000"/>
              <a:gd name="connsiteY3" fmla="*/ 637573 h 4612671"/>
              <a:gd name="connsiteX4" fmla="*/ 12115800 w 12192000"/>
              <a:gd name="connsiteY4" fmla="*/ 688371 h 4612671"/>
              <a:gd name="connsiteX5" fmla="*/ 12192000 w 12192000"/>
              <a:gd name="connsiteY5" fmla="*/ 4612671 h 4612671"/>
              <a:gd name="connsiteX6" fmla="*/ 0 w 12192000"/>
              <a:gd name="connsiteY6" fmla="*/ 4612671 h 4612671"/>
              <a:gd name="connsiteX7" fmla="*/ 152400 w 12192000"/>
              <a:gd name="connsiteY7" fmla="*/ 383571 h 4612671"/>
              <a:gd name="connsiteX0" fmla="*/ 25400 w 12192000"/>
              <a:gd name="connsiteY0" fmla="*/ 396776 h 4587776"/>
              <a:gd name="connsiteX1" fmla="*/ 1016000 w 12192000"/>
              <a:gd name="connsiteY1" fmla="*/ 231677 h 4587776"/>
              <a:gd name="connsiteX2" fmla="*/ 4051300 w 12192000"/>
              <a:gd name="connsiteY2" fmla="*/ 650776 h 4587776"/>
              <a:gd name="connsiteX3" fmla="*/ 8242300 w 12192000"/>
              <a:gd name="connsiteY3" fmla="*/ 612678 h 4587776"/>
              <a:gd name="connsiteX4" fmla="*/ 12115800 w 12192000"/>
              <a:gd name="connsiteY4" fmla="*/ 663476 h 4587776"/>
              <a:gd name="connsiteX5" fmla="*/ 12192000 w 12192000"/>
              <a:gd name="connsiteY5" fmla="*/ 4587776 h 4587776"/>
              <a:gd name="connsiteX6" fmla="*/ 0 w 12192000"/>
              <a:gd name="connsiteY6" fmla="*/ 4587776 h 4587776"/>
              <a:gd name="connsiteX7" fmla="*/ 25400 w 12192000"/>
              <a:gd name="connsiteY7" fmla="*/ 396776 h 4587776"/>
              <a:gd name="connsiteX0" fmla="*/ 25400 w 12192000"/>
              <a:gd name="connsiteY0" fmla="*/ 282085 h 4473085"/>
              <a:gd name="connsiteX1" fmla="*/ 1689100 w 12192000"/>
              <a:gd name="connsiteY1" fmla="*/ 561486 h 4473085"/>
              <a:gd name="connsiteX2" fmla="*/ 4051300 w 12192000"/>
              <a:gd name="connsiteY2" fmla="*/ 536085 h 4473085"/>
              <a:gd name="connsiteX3" fmla="*/ 8242300 w 12192000"/>
              <a:gd name="connsiteY3" fmla="*/ 497987 h 4473085"/>
              <a:gd name="connsiteX4" fmla="*/ 12115800 w 12192000"/>
              <a:gd name="connsiteY4" fmla="*/ 548785 h 4473085"/>
              <a:gd name="connsiteX5" fmla="*/ 12192000 w 12192000"/>
              <a:gd name="connsiteY5" fmla="*/ 4473085 h 4473085"/>
              <a:gd name="connsiteX6" fmla="*/ 0 w 12192000"/>
              <a:gd name="connsiteY6" fmla="*/ 4473085 h 4473085"/>
              <a:gd name="connsiteX7" fmla="*/ 25400 w 12192000"/>
              <a:gd name="connsiteY7" fmla="*/ 282085 h 4473085"/>
              <a:gd name="connsiteX0" fmla="*/ 25400 w 12192000"/>
              <a:gd name="connsiteY0" fmla="*/ 344302 h 4535302"/>
              <a:gd name="connsiteX1" fmla="*/ 330200 w 12192000"/>
              <a:gd name="connsiteY1" fmla="*/ 331601 h 4535302"/>
              <a:gd name="connsiteX2" fmla="*/ 1689100 w 12192000"/>
              <a:gd name="connsiteY2" fmla="*/ 623703 h 4535302"/>
              <a:gd name="connsiteX3" fmla="*/ 4051300 w 12192000"/>
              <a:gd name="connsiteY3" fmla="*/ 598302 h 4535302"/>
              <a:gd name="connsiteX4" fmla="*/ 8242300 w 12192000"/>
              <a:gd name="connsiteY4" fmla="*/ 560204 h 4535302"/>
              <a:gd name="connsiteX5" fmla="*/ 12115800 w 12192000"/>
              <a:gd name="connsiteY5" fmla="*/ 611002 h 4535302"/>
              <a:gd name="connsiteX6" fmla="*/ 12192000 w 12192000"/>
              <a:gd name="connsiteY6" fmla="*/ 4535302 h 4535302"/>
              <a:gd name="connsiteX7" fmla="*/ 0 w 12192000"/>
              <a:gd name="connsiteY7" fmla="*/ 4535302 h 4535302"/>
              <a:gd name="connsiteX8" fmla="*/ 25400 w 12192000"/>
              <a:gd name="connsiteY8" fmla="*/ 344302 h 4535302"/>
              <a:gd name="connsiteX0" fmla="*/ 25400 w 12192000"/>
              <a:gd name="connsiteY0" fmla="*/ 330673 h 4521673"/>
              <a:gd name="connsiteX1" fmla="*/ 190500 w 12192000"/>
              <a:gd name="connsiteY1" fmla="*/ 368772 h 4521673"/>
              <a:gd name="connsiteX2" fmla="*/ 1689100 w 12192000"/>
              <a:gd name="connsiteY2" fmla="*/ 610074 h 4521673"/>
              <a:gd name="connsiteX3" fmla="*/ 4051300 w 12192000"/>
              <a:gd name="connsiteY3" fmla="*/ 584673 h 4521673"/>
              <a:gd name="connsiteX4" fmla="*/ 8242300 w 12192000"/>
              <a:gd name="connsiteY4" fmla="*/ 546575 h 4521673"/>
              <a:gd name="connsiteX5" fmla="*/ 12115800 w 12192000"/>
              <a:gd name="connsiteY5" fmla="*/ 597373 h 4521673"/>
              <a:gd name="connsiteX6" fmla="*/ 12192000 w 12192000"/>
              <a:gd name="connsiteY6" fmla="*/ 4521673 h 4521673"/>
              <a:gd name="connsiteX7" fmla="*/ 0 w 12192000"/>
              <a:gd name="connsiteY7" fmla="*/ 4521673 h 4521673"/>
              <a:gd name="connsiteX8" fmla="*/ 25400 w 12192000"/>
              <a:gd name="connsiteY8" fmla="*/ 330673 h 4521673"/>
              <a:gd name="connsiteX0" fmla="*/ 25400 w 12192000"/>
              <a:gd name="connsiteY0" fmla="*/ 330673 h 4521673"/>
              <a:gd name="connsiteX1" fmla="*/ 190500 w 12192000"/>
              <a:gd name="connsiteY1" fmla="*/ 368772 h 4521673"/>
              <a:gd name="connsiteX2" fmla="*/ 1612900 w 12192000"/>
              <a:gd name="connsiteY2" fmla="*/ 533874 h 4521673"/>
              <a:gd name="connsiteX3" fmla="*/ 4051300 w 12192000"/>
              <a:gd name="connsiteY3" fmla="*/ 584673 h 4521673"/>
              <a:gd name="connsiteX4" fmla="*/ 8242300 w 12192000"/>
              <a:gd name="connsiteY4" fmla="*/ 546575 h 4521673"/>
              <a:gd name="connsiteX5" fmla="*/ 12115800 w 12192000"/>
              <a:gd name="connsiteY5" fmla="*/ 597373 h 4521673"/>
              <a:gd name="connsiteX6" fmla="*/ 12192000 w 12192000"/>
              <a:gd name="connsiteY6" fmla="*/ 4521673 h 4521673"/>
              <a:gd name="connsiteX7" fmla="*/ 0 w 12192000"/>
              <a:gd name="connsiteY7" fmla="*/ 4521673 h 4521673"/>
              <a:gd name="connsiteX8" fmla="*/ 25400 w 12192000"/>
              <a:gd name="connsiteY8" fmla="*/ 330673 h 4521673"/>
              <a:gd name="connsiteX0" fmla="*/ 25400 w 12192000"/>
              <a:gd name="connsiteY0" fmla="*/ 330673 h 4521673"/>
              <a:gd name="connsiteX1" fmla="*/ 190500 w 12192000"/>
              <a:gd name="connsiteY1" fmla="*/ 368772 h 4521673"/>
              <a:gd name="connsiteX2" fmla="*/ 1612900 w 12192000"/>
              <a:gd name="connsiteY2" fmla="*/ 533874 h 4521673"/>
              <a:gd name="connsiteX3" fmla="*/ 4051300 w 12192000"/>
              <a:gd name="connsiteY3" fmla="*/ 584673 h 4521673"/>
              <a:gd name="connsiteX4" fmla="*/ 8267700 w 12192000"/>
              <a:gd name="connsiteY4" fmla="*/ 622775 h 4521673"/>
              <a:gd name="connsiteX5" fmla="*/ 12115800 w 12192000"/>
              <a:gd name="connsiteY5" fmla="*/ 597373 h 4521673"/>
              <a:gd name="connsiteX6" fmla="*/ 12192000 w 12192000"/>
              <a:gd name="connsiteY6" fmla="*/ 4521673 h 4521673"/>
              <a:gd name="connsiteX7" fmla="*/ 0 w 12192000"/>
              <a:gd name="connsiteY7" fmla="*/ 4521673 h 4521673"/>
              <a:gd name="connsiteX8" fmla="*/ 25400 w 12192000"/>
              <a:gd name="connsiteY8" fmla="*/ 330673 h 4521673"/>
              <a:gd name="connsiteX0" fmla="*/ 25400 w 12242800"/>
              <a:gd name="connsiteY0" fmla="*/ 330673 h 4521673"/>
              <a:gd name="connsiteX1" fmla="*/ 190500 w 12242800"/>
              <a:gd name="connsiteY1" fmla="*/ 368772 h 4521673"/>
              <a:gd name="connsiteX2" fmla="*/ 1612900 w 12242800"/>
              <a:gd name="connsiteY2" fmla="*/ 533874 h 4521673"/>
              <a:gd name="connsiteX3" fmla="*/ 4051300 w 12242800"/>
              <a:gd name="connsiteY3" fmla="*/ 584673 h 4521673"/>
              <a:gd name="connsiteX4" fmla="*/ 8267700 w 12242800"/>
              <a:gd name="connsiteY4" fmla="*/ 622775 h 4521673"/>
              <a:gd name="connsiteX5" fmla="*/ 12242800 w 12242800"/>
              <a:gd name="connsiteY5" fmla="*/ 787873 h 4521673"/>
              <a:gd name="connsiteX6" fmla="*/ 12192000 w 12242800"/>
              <a:gd name="connsiteY6" fmla="*/ 4521673 h 4521673"/>
              <a:gd name="connsiteX7" fmla="*/ 0 w 12242800"/>
              <a:gd name="connsiteY7" fmla="*/ 4521673 h 4521673"/>
              <a:gd name="connsiteX8" fmla="*/ 25400 w 12242800"/>
              <a:gd name="connsiteY8" fmla="*/ 330673 h 4521673"/>
              <a:gd name="connsiteX0" fmla="*/ 25400 w 12242800"/>
              <a:gd name="connsiteY0" fmla="*/ 330673 h 4521673"/>
              <a:gd name="connsiteX1" fmla="*/ 190500 w 12242800"/>
              <a:gd name="connsiteY1" fmla="*/ 368772 h 4521673"/>
              <a:gd name="connsiteX2" fmla="*/ 1612900 w 12242800"/>
              <a:gd name="connsiteY2" fmla="*/ 533874 h 4521673"/>
              <a:gd name="connsiteX3" fmla="*/ 4051300 w 12242800"/>
              <a:gd name="connsiteY3" fmla="*/ 584673 h 4521673"/>
              <a:gd name="connsiteX4" fmla="*/ 8267700 w 12242800"/>
              <a:gd name="connsiteY4" fmla="*/ 622775 h 4521673"/>
              <a:gd name="connsiteX5" fmla="*/ 12242800 w 12242800"/>
              <a:gd name="connsiteY5" fmla="*/ 787873 h 4521673"/>
              <a:gd name="connsiteX6" fmla="*/ 12192000 w 12242800"/>
              <a:gd name="connsiteY6" fmla="*/ 4521673 h 4521673"/>
              <a:gd name="connsiteX7" fmla="*/ 0 w 12242800"/>
              <a:gd name="connsiteY7" fmla="*/ 4521673 h 4521673"/>
              <a:gd name="connsiteX8" fmla="*/ 25400 w 12242800"/>
              <a:gd name="connsiteY8" fmla="*/ 330673 h 4521673"/>
              <a:gd name="connsiteX0" fmla="*/ 25400 w 12242800"/>
              <a:gd name="connsiteY0" fmla="*/ 907949 h 4159149"/>
              <a:gd name="connsiteX1" fmla="*/ 190500 w 12242800"/>
              <a:gd name="connsiteY1" fmla="*/ 6248 h 4159149"/>
              <a:gd name="connsiteX2" fmla="*/ 1612900 w 12242800"/>
              <a:gd name="connsiteY2" fmla="*/ 171350 h 4159149"/>
              <a:gd name="connsiteX3" fmla="*/ 4051300 w 12242800"/>
              <a:gd name="connsiteY3" fmla="*/ 222149 h 4159149"/>
              <a:gd name="connsiteX4" fmla="*/ 8267700 w 12242800"/>
              <a:gd name="connsiteY4" fmla="*/ 260251 h 4159149"/>
              <a:gd name="connsiteX5" fmla="*/ 12242800 w 12242800"/>
              <a:gd name="connsiteY5" fmla="*/ 425349 h 4159149"/>
              <a:gd name="connsiteX6" fmla="*/ 12192000 w 12242800"/>
              <a:gd name="connsiteY6" fmla="*/ 4159149 h 4159149"/>
              <a:gd name="connsiteX7" fmla="*/ 0 w 12242800"/>
              <a:gd name="connsiteY7" fmla="*/ 4159149 h 4159149"/>
              <a:gd name="connsiteX8" fmla="*/ 25400 w 12242800"/>
              <a:gd name="connsiteY8" fmla="*/ 907949 h 4159149"/>
              <a:gd name="connsiteX0" fmla="*/ 25400 w 12242800"/>
              <a:gd name="connsiteY0" fmla="*/ 904316 h 4155516"/>
              <a:gd name="connsiteX1" fmla="*/ 190500 w 12242800"/>
              <a:gd name="connsiteY1" fmla="*/ 2615 h 4155516"/>
              <a:gd name="connsiteX2" fmla="*/ 1612900 w 12242800"/>
              <a:gd name="connsiteY2" fmla="*/ 167717 h 4155516"/>
              <a:gd name="connsiteX3" fmla="*/ 4051300 w 12242800"/>
              <a:gd name="connsiteY3" fmla="*/ 218516 h 4155516"/>
              <a:gd name="connsiteX4" fmla="*/ 8267700 w 12242800"/>
              <a:gd name="connsiteY4" fmla="*/ 256618 h 4155516"/>
              <a:gd name="connsiteX5" fmla="*/ 12242800 w 12242800"/>
              <a:gd name="connsiteY5" fmla="*/ 421716 h 4155516"/>
              <a:gd name="connsiteX6" fmla="*/ 12192000 w 12242800"/>
              <a:gd name="connsiteY6" fmla="*/ 4155516 h 4155516"/>
              <a:gd name="connsiteX7" fmla="*/ 0 w 12242800"/>
              <a:gd name="connsiteY7" fmla="*/ 4155516 h 4155516"/>
              <a:gd name="connsiteX8" fmla="*/ 25400 w 12242800"/>
              <a:gd name="connsiteY8" fmla="*/ 904316 h 4155516"/>
              <a:gd name="connsiteX0" fmla="*/ 25400 w 12242800"/>
              <a:gd name="connsiteY0" fmla="*/ 764733 h 4015933"/>
              <a:gd name="connsiteX1" fmla="*/ 1631580 w 12242800"/>
              <a:gd name="connsiteY1" fmla="*/ 40832 h 4015933"/>
              <a:gd name="connsiteX2" fmla="*/ 1612900 w 12242800"/>
              <a:gd name="connsiteY2" fmla="*/ 28134 h 4015933"/>
              <a:gd name="connsiteX3" fmla="*/ 4051300 w 12242800"/>
              <a:gd name="connsiteY3" fmla="*/ 78933 h 4015933"/>
              <a:gd name="connsiteX4" fmla="*/ 8267700 w 12242800"/>
              <a:gd name="connsiteY4" fmla="*/ 117035 h 4015933"/>
              <a:gd name="connsiteX5" fmla="*/ 12242800 w 12242800"/>
              <a:gd name="connsiteY5" fmla="*/ 282133 h 4015933"/>
              <a:gd name="connsiteX6" fmla="*/ 12192000 w 12242800"/>
              <a:gd name="connsiteY6" fmla="*/ 4015933 h 4015933"/>
              <a:gd name="connsiteX7" fmla="*/ 0 w 12242800"/>
              <a:gd name="connsiteY7" fmla="*/ 4015933 h 4015933"/>
              <a:gd name="connsiteX8" fmla="*/ 25400 w 12242800"/>
              <a:gd name="connsiteY8" fmla="*/ 764733 h 4015933"/>
              <a:gd name="connsiteX0" fmla="*/ 25400 w 12242800"/>
              <a:gd name="connsiteY0" fmla="*/ 727545 h 3978745"/>
              <a:gd name="connsiteX1" fmla="*/ 1631580 w 12242800"/>
              <a:gd name="connsiteY1" fmla="*/ 3644 h 3978745"/>
              <a:gd name="connsiteX2" fmla="*/ 1880712 w 12242800"/>
              <a:gd name="connsiteY2" fmla="*/ 244946 h 3978745"/>
              <a:gd name="connsiteX3" fmla="*/ 4051300 w 12242800"/>
              <a:gd name="connsiteY3" fmla="*/ 41745 h 3978745"/>
              <a:gd name="connsiteX4" fmla="*/ 8267700 w 12242800"/>
              <a:gd name="connsiteY4" fmla="*/ 79847 h 3978745"/>
              <a:gd name="connsiteX5" fmla="*/ 12242800 w 12242800"/>
              <a:gd name="connsiteY5" fmla="*/ 244945 h 3978745"/>
              <a:gd name="connsiteX6" fmla="*/ 12192000 w 12242800"/>
              <a:gd name="connsiteY6" fmla="*/ 3978745 h 3978745"/>
              <a:gd name="connsiteX7" fmla="*/ 0 w 12242800"/>
              <a:gd name="connsiteY7" fmla="*/ 3978745 h 3978745"/>
              <a:gd name="connsiteX8" fmla="*/ 25400 w 12242800"/>
              <a:gd name="connsiteY8" fmla="*/ 727545 h 3978745"/>
              <a:gd name="connsiteX0" fmla="*/ 25400 w 12242800"/>
              <a:gd name="connsiteY0" fmla="*/ 687748 h 3938948"/>
              <a:gd name="connsiteX1" fmla="*/ 1555063 w 12242800"/>
              <a:gd name="connsiteY1" fmla="*/ 319447 h 3938948"/>
              <a:gd name="connsiteX2" fmla="*/ 1880712 w 12242800"/>
              <a:gd name="connsiteY2" fmla="*/ 205149 h 3938948"/>
              <a:gd name="connsiteX3" fmla="*/ 4051300 w 12242800"/>
              <a:gd name="connsiteY3" fmla="*/ 1948 h 3938948"/>
              <a:gd name="connsiteX4" fmla="*/ 8267700 w 12242800"/>
              <a:gd name="connsiteY4" fmla="*/ 40050 h 3938948"/>
              <a:gd name="connsiteX5" fmla="*/ 12242800 w 12242800"/>
              <a:gd name="connsiteY5" fmla="*/ 205148 h 3938948"/>
              <a:gd name="connsiteX6" fmla="*/ 12192000 w 12242800"/>
              <a:gd name="connsiteY6" fmla="*/ 3938948 h 3938948"/>
              <a:gd name="connsiteX7" fmla="*/ 0 w 12242800"/>
              <a:gd name="connsiteY7" fmla="*/ 3938948 h 3938948"/>
              <a:gd name="connsiteX8" fmla="*/ 25400 w 12242800"/>
              <a:gd name="connsiteY8" fmla="*/ 687748 h 3938948"/>
              <a:gd name="connsiteX0" fmla="*/ 25400 w 12242800"/>
              <a:gd name="connsiteY0" fmla="*/ 687748 h 3938948"/>
              <a:gd name="connsiteX1" fmla="*/ 1555063 w 12242800"/>
              <a:gd name="connsiteY1" fmla="*/ 319447 h 3938948"/>
              <a:gd name="connsiteX2" fmla="*/ 1880712 w 12242800"/>
              <a:gd name="connsiteY2" fmla="*/ 205149 h 3938948"/>
              <a:gd name="connsiteX3" fmla="*/ 4051300 w 12242800"/>
              <a:gd name="connsiteY3" fmla="*/ 1948 h 3938948"/>
              <a:gd name="connsiteX4" fmla="*/ 8038147 w 12242800"/>
              <a:gd name="connsiteY4" fmla="*/ 636950 h 3938948"/>
              <a:gd name="connsiteX5" fmla="*/ 12242800 w 12242800"/>
              <a:gd name="connsiteY5" fmla="*/ 205148 h 3938948"/>
              <a:gd name="connsiteX6" fmla="*/ 12192000 w 12242800"/>
              <a:gd name="connsiteY6" fmla="*/ 3938948 h 3938948"/>
              <a:gd name="connsiteX7" fmla="*/ 0 w 12242800"/>
              <a:gd name="connsiteY7" fmla="*/ 3938948 h 3938948"/>
              <a:gd name="connsiteX8" fmla="*/ 25400 w 12242800"/>
              <a:gd name="connsiteY8" fmla="*/ 687748 h 3938948"/>
              <a:gd name="connsiteX0" fmla="*/ 25400 w 12242800"/>
              <a:gd name="connsiteY0" fmla="*/ 687748 h 3938948"/>
              <a:gd name="connsiteX1" fmla="*/ 1555063 w 12242800"/>
              <a:gd name="connsiteY1" fmla="*/ 319447 h 3938948"/>
              <a:gd name="connsiteX2" fmla="*/ 1880712 w 12242800"/>
              <a:gd name="connsiteY2" fmla="*/ 205149 h 3938948"/>
              <a:gd name="connsiteX3" fmla="*/ 4051300 w 12242800"/>
              <a:gd name="connsiteY3" fmla="*/ 1948 h 3938948"/>
              <a:gd name="connsiteX4" fmla="*/ 8038147 w 12242800"/>
              <a:gd name="connsiteY4" fmla="*/ 636950 h 3938948"/>
              <a:gd name="connsiteX5" fmla="*/ 12242800 w 12242800"/>
              <a:gd name="connsiteY5" fmla="*/ 205148 h 3938948"/>
              <a:gd name="connsiteX6" fmla="*/ 12192000 w 12242800"/>
              <a:gd name="connsiteY6" fmla="*/ 3938948 h 3938948"/>
              <a:gd name="connsiteX7" fmla="*/ 0 w 12242800"/>
              <a:gd name="connsiteY7" fmla="*/ 3938948 h 3938948"/>
              <a:gd name="connsiteX8" fmla="*/ 25400 w 12242800"/>
              <a:gd name="connsiteY8" fmla="*/ 687748 h 3938948"/>
              <a:gd name="connsiteX0" fmla="*/ 25400 w 12242800"/>
              <a:gd name="connsiteY0" fmla="*/ 687748 h 3938948"/>
              <a:gd name="connsiteX1" fmla="*/ 1555063 w 12242800"/>
              <a:gd name="connsiteY1" fmla="*/ 319447 h 3938948"/>
              <a:gd name="connsiteX2" fmla="*/ 1880712 w 12242800"/>
              <a:gd name="connsiteY2" fmla="*/ 205149 h 3938948"/>
              <a:gd name="connsiteX3" fmla="*/ 4051300 w 12242800"/>
              <a:gd name="connsiteY3" fmla="*/ 1948 h 3938948"/>
              <a:gd name="connsiteX4" fmla="*/ 8038147 w 12242800"/>
              <a:gd name="connsiteY4" fmla="*/ 636950 h 3938948"/>
              <a:gd name="connsiteX5" fmla="*/ 12242800 w 12242800"/>
              <a:gd name="connsiteY5" fmla="*/ 205148 h 3938948"/>
              <a:gd name="connsiteX6" fmla="*/ 12192000 w 12242800"/>
              <a:gd name="connsiteY6" fmla="*/ 3938948 h 3938948"/>
              <a:gd name="connsiteX7" fmla="*/ 0 w 12242800"/>
              <a:gd name="connsiteY7" fmla="*/ 3938948 h 3938948"/>
              <a:gd name="connsiteX8" fmla="*/ 25400 w 12242800"/>
              <a:gd name="connsiteY8" fmla="*/ 687748 h 3938948"/>
              <a:gd name="connsiteX0" fmla="*/ 25400 w 12242800"/>
              <a:gd name="connsiteY0" fmla="*/ 687748 h 3938948"/>
              <a:gd name="connsiteX1" fmla="*/ 1555063 w 12242800"/>
              <a:gd name="connsiteY1" fmla="*/ 319447 h 3938948"/>
              <a:gd name="connsiteX2" fmla="*/ 1880712 w 12242800"/>
              <a:gd name="connsiteY2" fmla="*/ 205149 h 3938948"/>
              <a:gd name="connsiteX3" fmla="*/ 4051300 w 12242800"/>
              <a:gd name="connsiteY3" fmla="*/ 1948 h 3938948"/>
              <a:gd name="connsiteX4" fmla="*/ 8038147 w 12242800"/>
              <a:gd name="connsiteY4" fmla="*/ 636950 h 3938948"/>
              <a:gd name="connsiteX5" fmla="*/ 11107790 w 12242800"/>
              <a:gd name="connsiteY5" fmla="*/ 662345 h 3938948"/>
              <a:gd name="connsiteX6" fmla="*/ 12242800 w 12242800"/>
              <a:gd name="connsiteY6" fmla="*/ 205148 h 3938948"/>
              <a:gd name="connsiteX7" fmla="*/ 12192000 w 12242800"/>
              <a:gd name="connsiteY7" fmla="*/ 3938948 h 3938948"/>
              <a:gd name="connsiteX8" fmla="*/ 0 w 12242800"/>
              <a:gd name="connsiteY8" fmla="*/ 3938948 h 3938948"/>
              <a:gd name="connsiteX9" fmla="*/ 25400 w 12242800"/>
              <a:gd name="connsiteY9" fmla="*/ 687748 h 3938948"/>
              <a:gd name="connsiteX0" fmla="*/ 25400 w 12242800"/>
              <a:gd name="connsiteY0" fmla="*/ 687748 h 3938948"/>
              <a:gd name="connsiteX1" fmla="*/ 1555063 w 12242800"/>
              <a:gd name="connsiteY1" fmla="*/ 319447 h 3938948"/>
              <a:gd name="connsiteX2" fmla="*/ 1880712 w 12242800"/>
              <a:gd name="connsiteY2" fmla="*/ 205149 h 3938948"/>
              <a:gd name="connsiteX3" fmla="*/ 4051300 w 12242800"/>
              <a:gd name="connsiteY3" fmla="*/ 1948 h 3938948"/>
              <a:gd name="connsiteX4" fmla="*/ 8038147 w 12242800"/>
              <a:gd name="connsiteY4" fmla="*/ 636950 h 3938948"/>
              <a:gd name="connsiteX5" fmla="*/ 11107790 w 12242800"/>
              <a:gd name="connsiteY5" fmla="*/ 662345 h 3938948"/>
              <a:gd name="connsiteX6" fmla="*/ 12242800 w 12242800"/>
              <a:gd name="connsiteY6" fmla="*/ 205148 h 3938948"/>
              <a:gd name="connsiteX7" fmla="*/ 12192000 w 12242800"/>
              <a:gd name="connsiteY7" fmla="*/ 3938948 h 3938948"/>
              <a:gd name="connsiteX8" fmla="*/ 0 w 12242800"/>
              <a:gd name="connsiteY8" fmla="*/ 3938948 h 3938948"/>
              <a:gd name="connsiteX9" fmla="*/ 25400 w 12242800"/>
              <a:gd name="connsiteY9" fmla="*/ 687748 h 3938948"/>
              <a:gd name="connsiteX0" fmla="*/ 25400 w 12242800"/>
              <a:gd name="connsiteY0" fmla="*/ 687748 h 3938948"/>
              <a:gd name="connsiteX1" fmla="*/ 1555063 w 12242800"/>
              <a:gd name="connsiteY1" fmla="*/ 319447 h 3938948"/>
              <a:gd name="connsiteX2" fmla="*/ 1880712 w 12242800"/>
              <a:gd name="connsiteY2" fmla="*/ 205149 h 3938948"/>
              <a:gd name="connsiteX3" fmla="*/ 4051300 w 12242800"/>
              <a:gd name="connsiteY3" fmla="*/ 1948 h 3938948"/>
              <a:gd name="connsiteX4" fmla="*/ 8038147 w 12242800"/>
              <a:gd name="connsiteY4" fmla="*/ 636950 h 3938948"/>
              <a:gd name="connsiteX5" fmla="*/ 11107790 w 12242800"/>
              <a:gd name="connsiteY5" fmla="*/ 662345 h 3938948"/>
              <a:gd name="connsiteX6" fmla="*/ 12242800 w 12242800"/>
              <a:gd name="connsiteY6" fmla="*/ 205148 h 3938948"/>
              <a:gd name="connsiteX7" fmla="*/ 12192000 w 12242800"/>
              <a:gd name="connsiteY7" fmla="*/ 3938948 h 3938948"/>
              <a:gd name="connsiteX8" fmla="*/ 0 w 12242800"/>
              <a:gd name="connsiteY8" fmla="*/ 3938948 h 3938948"/>
              <a:gd name="connsiteX9" fmla="*/ 25400 w 12242800"/>
              <a:gd name="connsiteY9" fmla="*/ 687748 h 3938948"/>
              <a:gd name="connsiteX0" fmla="*/ 25400 w 12242800"/>
              <a:gd name="connsiteY0" fmla="*/ 636925 h 3888125"/>
              <a:gd name="connsiteX1" fmla="*/ 1555063 w 12242800"/>
              <a:gd name="connsiteY1" fmla="*/ 268624 h 3888125"/>
              <a:gd name="connsiteX2" fmla="*/ 1880712 w 12242800"/>
              <a:gd name="connsiteY2" fmla="*/ 154326 h 3888125"/>
              <a:gd name="connsiteX3" fmla="*/ 3860007 w 12242800"/>
              <a:gd name="connsiteY3" fmla="*/ 103525 h 3888125"/>
              <a:gd name="connsiteX4" fmla="*/ 8038147 w 12242800"/>
              <a:gd name="connsiteY4" fmla="*/ 586127 h 3888125"/>
              <a:gd name="connsiteX5" fmla="*/ 11107790 w 12242800"/>
              <a:gd name="connsiteY5" fmla="*/ 611522 h 3888125"/>
              <a:gd name="connsiteX6" fmla="*/ 12242800 w 12242800"/>
              <a:gd name="connsiteY6" fmla="*/ 154325 h 3888125"/>
              <a:gd name="connsiteX7" fmla="*/ 12192000 w 12242800"/>
              <a:gd name="connsiteY7" fmla="*/ 3888125 h 3888125"/>
              <a:gd name="connsiteX8" fmla="*/ 0 w 12242800"/>
              <a:gd name="connsiteY8" fmla="*/ 3888125 h 3888125"/>
              <a:gd name="connsiteX9" fmla="*/ 25400 w 12242800"/>
              <a:gd name="connsiteY9" fmla="*/ 636925 h 3888125"/>
              <a:gd name="connsiteX0" fmla="*/ 25400 w 12242800"/>
              <a:gd name="connsiteY0" fmla="*/ 636925 h 3888125"/>
              <a:gd name="connsiteX1" fmla="*/ 1555063 w 12242800"/>
              <a:gd name="connsiteY1" fmla="*/ 268624 h 3888125"/>
              <a:gd name="connsiteX2" fmla="*/ 1880712 w 12242800"/>
              <a:gd name="connsiteY2" fmla="*/ 154326 h 3888125"/>
              <a:gd name="connsiteX3" fmla="*/ 3860007 w 12242800"/>
              <a:gd name="connsiteY3" fmla="*/ 103525 h 3888125"/>
              <a:gd name="connsiteX4" fmla="*/ 8038147 w 12242800"/>
              <a:gd name="connsiteY4" fmla="*/ 586127 h 3888125"/>
              <a:gd name="connsiteX5" fmla="*/ 11107790 w 12242800"/>
              <a:gd name="connsiteY5" fmla="*/ 611522 h 3888125"/>
              <a:gd name="connsiteX6" fmla="*/ 12242800 w 12242800"/>
              <a:gd name="connsiteY6" fmla="*/ 154325 h 3888125"/>
              <a:gd name="connsiteX7" fmla="*/ 12192000 w 12242800"/>
              <a:gd name="connsiteY7" fmla="*/ 3888125 h 3888125"/>
              <a:gd name="connsiteX8" fmla="*/ 0 w 12242800"/>
              <a:gd name="connsiteY8" fmla="*/ 3888125 h 3888125"/>
              <a:gd name="connsiteX9" fmla="*/ 25400 w 12242800"/>
              <a:gd name="connsiteY9" fmla="*/ 636925 h 3888125"/>
              <a:gd name="connsiteX0" fmla="*/ 25400 w 12242800"/>
              <a:gd name="connsiteY0" fmla="*/ 614873 h 3866073"/>
              <a:gd name="connsiteX1" fmla="*/ 1555063 w 12242800"/>
              <a:gd name="connsiteY1" fmla="*/ 246572 h 3866073"/>
              <a:gd name="connsiteX2" fmla="*/ 1880712 w 12242800"/>
              <a:gd name="connsiteY2" fmla="*/ 132274 h 3866073"/>
              <a:gd name="connsiteX3" fmla="*/ 3860007 w 12242800"/>
              <a:gd name="connsiteY3" fmla="*/ 81473 h 3866073"/>
              <a:gd name="connsiteX4" fmla="*/ 8038147 w 12242800"/>
              <a:gd name="connsiteY4" fmla="*/ 564075 h 3866073"/>
              <a:gd name="connsiteX5" fmla="*/ 11095038 w 12242800"/>
              <a:gd name="connsiteY5" fmla="*/ 881570 h 3866073"/>
              <a:gd name="connsiteX6" fmla="*/ 12242800 w 12242800"/>
              <a:gd name="connsiteY6" fmla="*/ 132273 h 3866073"/>
              <a:gd name="connsiteX7" fmla="*/ 12192000 w 12242800"/>
              <a:gd name="connsiteY7" fmla="*/ 3866073 h 3866073"/>
              <a:gd name="connsiteX8" fmla="*/ 0 w 12242800"/>
              <a:gd name="connsiteY8" fmla="*/ 3866073 h 3866073"/>
              <a:gd name="connsiteX9" fmla="*/ 25400 w 12242800"/>
              <a:gd name="connsiteY9" fmla="*/ 614873 h 3866073"/>
              <a:gd name="connsiteX0" fmla="*/ 25400 w 12242800"/>
              <a:gd name="connsiteY0" fmla="*/ 614873 h 3866073"/>
              <a:gd name="connsiteX1" fmla="*/ 1555063 w 12242800"/>
              <a:gd name="connsiteY1" fmla="*/ 246572 h 3866073"/>
              <a:gd name="connsiteX2" fmla="*/ 1880712 w 12242800"/>
              <a:gd name="connsiteY2" fmla="*/ 132274 h 3866073"/>
              <a:gd name="connsiteX3" fmla="*/ 3860007 w 12242800"/>
              <a:gd name="connsiteY3" fmla="*/ 81473 h 3866073"/>
              <a:gd name="connsiteX4" fmla="*/ 8152924 w 12242800"/>
              <a:gd name="connsiteY4" fmla="*/ 398975 h 3866073"/>
              <a:gd name="connsiteX5" fmla="*/ 11095038 w 12242800"/>
              <a:gd name="connsiteY5" fmla="*/ 881570 h 3866073"/>
              <a:gd name="connsiteX6" fmla="*/ 12242800 w 12242800"/>
              <a:gd name="connsiteY6" fmla="*/ 132273 h 3866073"/>
              <a:gd name="connsiteX7" fmla="*/ 12192000 w 12242800"/>
              <a:gd name="connsiteY7" fmla="*/ 3866073 h 3866073"/>
              <a:gd name="connsiteX8" fmla="*/ 0 w 12242800"/>
              <a:gd name="connsiteY8" fmla="*/ 3866073 h 3866073"/>
              <a:gd name="connsiteX9" fmla="*/ 25400 w 12242800"/>
              <a:gd name="connsiteY9" fmla="*/ 614873 h 3866073"/>
              <a:gd name="connsiteX0" fmla="*/ 25400 w 12242800"/>
              <a:gd name="connsiteY0" fmla="*/ 614873 h 3866073"/>
              <a:gd name="connsiteX1" fmla="*/ 1555063 w 12242800"/>
              <a:gd name="connsiteY1" fmla="*/ 246572 h 3866073"/>
              <a:gd name="connsiteX2" fmla="*/ 1880712 w 12242800"/>
              <a:gd name="connsiteY2" fmla="*/ 132274 h 3866073"/>
              <a:gd name="connsiteX3" fmla="*/ 3860007 w 12242800"/>
              <a:gd name="connsiteY3" fmla="*/ 81473 h 3866073"/>
              <a:gd name="connsiteX4" fmla="*/ 8140172 w 12242800"/>
              <a:gd name="connsiteY4" fmla="*/ 487875 h 3866073"/>
              <a:gd name="connsiteX5" fmla="*/ 11095038 w 12242800"/>
              <a:gd name="connsiteY5" fmla="*/ 881570 h 3866073"/>
              <a:gd name="connsiteX6" fmla="*/ 12242800 w 12242800"/>
              <a:gd name="connsiteY6" fmla="*/ 132273 h 3866073"/>
              <a:gd name="connsiteX7" fmla="*/ 12192000 w 12242800"/>
              <a:gd name="connsiteY7" fmla="*/ 3866073 h 3866073"/>
              <a:gd name="connsiteX8" fmla="*/ 0 w 12242800"/>
              <a:gd name="connsiteY8" fmla="*/ 3866073 h 3866073"/>
              <a:gd name="connsiteX9" fmla="*/ 25400 w 12242800"/>
              <a:gd name="connsiteY9" fmla="*/ 614873 h 3866073"/>
              <a:gd name="connsiteX0" fmla="*/ 25400 w 12242800"/>
              <a:gd name="connsiteY0" fmla="*/ 614873 h 3866073"/>
              <a:gd name="connsiteX1" fmla="*/ 1880712 w 12242800"/>
              <a:gd name="connsiteY1" fmla="*/ 132274 h 3866073"/>
              <a:gd name="connsiteX2" fmla="*/ 3860007 w 12242800"/>
              <a:gd name="connsiteY2" fmla="*/ 81473 h 3866073"/>
              <a:gd name="connsiteX3" fmla="*/ 8140172 w 12242800"/>
              <a:gd name="connsiteY3" fmla="*/ 487875 h 3866073"/>
              <a:gd name="connsiteX4" fmla="*/ 11095038 w 12242800"/>
              <a:gd name="connsiteY4" fmla="*/ 881570 h 3866073"/>
              <a:gd name="connsiteX5" fmla="*/ 12242800 w 12242800"/>
              <a:gd name="connsiteY5" fmla="*/ 132273 h 3866073"/>
              <a:gd name="connsiteX6" fmla="*/ 12192000 w 12242800"/>
              <a:gd name="connsiteY6" fmla="*/ 3866073 h 3866073"/>
              <a:gd name="connsiteX7" fmla="*/ 0 w 12242800"/>
              <a:gd name="connsiteY7" fmla="*/ 3866073 h 3866073"/>
              <a:gd name="connsiteX8" fmla="*/ 25400 w 12242800"/>
              <a:gd name="connsiteY8" fmla="*/ 614873 h 3866073"/>
              <a:gd name="connsiteX0" fmla="*/ 25400 w 12242800"/>
              <a:gd name="connsiteY0" fmla="*/ 614873 h 3866073"/>
              <a:gd name="connsiteX1" fmla="*/ 3860007 w 12242800"/>
              <a:gd name="connsiteY1" fmla="*/ 81473 h 3866073"/>
              <a:gd name="connsiteX2" fmla="*/ 8140172 w 12242800"/>
              <a:gd name="connsiteY2" fmla="*/ 487875 h 3866073"/>
              <a:gd name="connsiteX3" fmla="*/ 11095038 w 12242800"/>
              <a:gd name="connsiteY3" fmla="*/ 881570 h 3866073"/>
              <a:gd name="connsiteX4" fmla="*/ 12242800 w 12242800"/>
              <a:gd name="connsiteY4" fmla="*/ 132273 h 3866073"/>
              <a:gd name="connsiteX5" fmla="*/ 12192000 w 12242800"/>
              <a:gd name="connsiteY5" fmla="*/ 3866073 h 3866073"/>
              <a:gd name="connsiteX6" fmla="*/ 0 w 12242800"/>
              <a:gd name="connsiteY6" fmla="*/ 3866073 h 3866073"/>
              <a:gd name="connsiteX7" fmla="*/ 25400 w 12242800"/>
              <a:gd name="connsiteY7" fmla="*/ 614873 h 3866073"/>
              <a:gd name="connsiteX0" fmla="*/ 25400 w 12242800"/>
              <a:gd name="connsiteY0" fmla="*/ 614873 h 3866073"/>
              <a:gd name="connsiteX1" fmla="*/ 8140172 w 12242800"/>
              <a:gd name="connsiteY1" fmla="*/ 487875 h 3866073"/>
              <a:gd name="connsiteX2" fmla="*/ 11095038 w 12242800"/>
              <a:gd name="connsiteY2" fmla="*/ 881570 h 3866073"/>
              <a:gd name="connsiteX3" fmla="*/ 12242800 w 12242800"/>
              <a:gd name="connsiteY3" fmla="*/ 132273 h 3866073"/>
              <a:gd name="connsiteX4" fmla="*/ 12192000 w 12242800"/>
              <a:gd name="connsiteY4" fmla="*/ 3866073 h 3866073"/>
              <a:gd name="connsiteX5" fmla="*/ 0 w 12242800"/>
              <a:gd name="connsiteY5" fmla="*/ 3866073 h 3866073"/>
              <a:gd name="connsiteX6" fmla="*/ 25400 w 12242800"/>
              <a:gd name="connsiteY6" fmla="*/ 614873 h 3866073"/>
              <a:gd name="connsiteX0" fmla="*/ 25400 w 12242800"/>
              <a:gd name="connsiteY0" fmla="*/ 614873 h 3866073"/>
              <a:gd name="connsiteX1" fmla="*/ 11095038 w 12242800"/>
              <a:gd name="connsiteY1" fmla="*/ 881570 h 3866073"/>
              <a:gd name="connsiteX2" fmla="*/ 12242800 w 12242800"/>
              <a:gd name="connsiteY2" fmla="*/ 132273 h 3866073"/>
              <a:gd name="connsiteX3" fmla="*/ 12192000 w 12242800"/>
              <a:gd name="connsiteY3" fmla="*/ 3866073 h 3866073"/>
              <a:gd name="connsiteX4" fmla="*/ 0 w 12242800"/>
              <a:gd name="connsiteY4" fmla="*/ 3866073 h 3866073"/>
              <a:gd name="connsiteX5" fmla="*/ 25400 w 12242800"/>
              <a:gd name="connsiteY5" fmla="*/ 614873 h 3866073"/>
              <a:gd name="connsiteX0" fmla="*/ 25400 w 12242800"/>
              <a:gd name="connsiteY0" fmla="*/ 736653 h 3987853"/>
              <a:gd name="connsiteX1" fmla="*/ 12242800 w 12242800"/>
              <a:gd name="connsiteY1" fmla="*/ 254053 h 3987853"/>
              <a:gd name="connsiteX2" fmla="*/ 12192000 w 12242800"/>
              <a:gd name="connsiteY2" fmla="*/ 3987853 h 3987853"/>
              <a:gd name="connsiteX3" fmla="*/ 0 w 12242800"/>
              <a:gd name="connsiteY3" fmla="*/ 3987853 h 3987853"/>
              <a:gd name="connsiteX4" fmla="*/ 25400 w 12242800"/>
              <a:gd name="connsiteY4" fmla="*/ 736653 h 3987853"/>
              <a:gd name="connsiteX0" fmla="*/ 0 w 12290856"/>
              <a:gd name="connsiteY0" fmla="*/ 1004431 h 3922537"/>
              <a:gd name="connsiteX1" fmla="*/ 12290856 w 12290856"/>
              <a:gd name="connsiteY1" fmla="*/ 188737 h 3922537"/>
              <a:gd name="connsiteX2" fmla="*/ 12240056 w 12290856"/>
              <a:gd name="connsiteY2" fmla="*/ 3922537 h 3922537"/>
              <a:gd name="connsiteX3" fmla="*/ 48056 w 12290856"/>
              <a:gd name="connsiteY3" fmla="*/ 3922537 h 3922537"/>
              <a:gd name="connsiteX4" fmla="*/ 0 w 12290856"/>
              <a:gd name="connsiteY4" fmla="*/ 1004431 h 3922537"/>
              <a:gd name="connsiteX0" fmla="*/ 0 w 12290856"/>
              <a:gd name="connsiteY0" fmla="*/ 947292 h 3865398"/>
              <a:gd name="connsiteX1" fmla="*/ 12290856 w 12290856"/>
              <a:gd name="connsiteY1" fmla="*/ 131598 h 3865398"/>
              <a:gd name="connsiteX2" fmla="*/ 12240056 w 12290856"/>
              <a:gd name="connsiteY2" fmla="*/ 3865398 h 3865398"/>
              <a:gd name="connsiteX3" fmla="*/ 48056 w 12290856"/>
              <a:gd name="connsiteY3" fmla="*/ 3865398 h 3865398"/>
              <a:gd name="connsiteX4" fmla="*/ 0 w 12290856"/>
              <a:gd name="connsiteY4" fmla="*/ 947292 h 3865398"/>
              <a:gd name="connsiteX0" fmla="*/ 0 w 12303099"/>
              <a:gd name="connsiteY0" fmla="*/ 266725 h 3184831"/>
              <a:gd name="connsiteX1" fmla="*/ 12303099 w 12303099"/>
              <a:gd name="connsiteY1" fmla="*/ 248272 h 3184831"/>
              <a:gd name="connsiteX2" fmla="*/ 12240056 w 12303099"/>
              <a:gd name="connsiteY2" fmla="*/ 3184831 h 3184831"/>
              <a:gd name="connsiteX3" fmla="*/ 48056 w 12303099"/>
              <a:gd name="connsiteY3" fmla="*/ 3184831 h 3184831"/>
              <a:gd name="connsiteX4" fmla="*/ 0 w 12303099"/>
              <a:gd name="connsiteY4" fmla="*/ 266725 h 3184831"/>
              <a:gd name="connsiteX0" fmla="*/ 0 w 12303099"/>
              <a:gd name="connsiteY0" fmla="*/ 38334 h 2956440"/>
              <a:gd name="connsiteX1" fmla="*/ 12303099 w 12303099"/>
              <a:gd name="connsiteY1" fmla="*/ 19881 h 2956440"/>
              <a:gd name="connsiteX2" fmla="*/ 12240056 w 12303099"/>
              <a:gd name="connsiteY2" fmla="*/ 2956440 h 2956440"/>
              <a:gd name="connsiteX3" fmla="*/ 48056 w 12303099"/>
              <a:gd name="connsiteY3" fmla="*/ 2956440 h 2956440"/>
              <a:gd name="connsiteX4" fmla="*/ 0 w 12303099"/>
              <a:gd name="connsiteY4" fmla="*/ 38334 h 2956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03099" h="2956440">
                <a:moveTo>
                  <a:pt x="0" y="38334"/>
                </a:moveTo>
                <a:cubicBezTo>
                  <a:pt x="1954767" y="-16068"/>
                  <a:pt x="3296936" y="-3233"/>
                  <a:pt x="12303099" y="19881"/>
                </a:cubicBezTo>
                <a:lnTo>
                  <a:pt x="12240056" y="2956440"/>
                </a:lnTo>
                <a:lnTo>
                  <a:pt x="48056" y="2956440"/>
                </a:lnTo>
                <a:lnTo>
                  <a:pt x="0" y="38334"/>
                </a:lnTo>
                <a:close/>
              </a:path>
            </a:pathLst>
          </a:custGeom>
          <a:solidFill>
            <a:srgbClr val="309FC1">
              <a:alpha val="65000"/>
            </a:srgbClr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05334" y="2809177"/>
            <a:ext cx="889596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</a:rPr>
              <a:t>Creating a world where no person living with chronic illness ever has to feel alone.</a:t>
            </a:r>
          </a:p>
        </p:txBody>
      </p:sp>
      <p:sp>
        <p:nvSpPr>
          <p:cNvPr id="7" name="Oval 6"/>
          <p:cNvSpPr/>
          <p:nvPr/>
        </p:nvSpPr>
        <p:spPr>
          <a:xfrm>
            <a:off x="5333480" y="529357"/>
            <a:ext cx="1549920" cy="170584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5381128" y="643710"/>
            <a:ext cx="1144378" cy="14771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228600" y="6099432"/>
            <a:ext cx="5562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www.findyourditto.com</a:t>
            </a:r>
            <a:endParaRPr lang="en-US" sz="3600" b="0" i="0" dirty="0">
              <a:effectLst/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83400" y="6099431"/>
            <a:ext cx="5562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info@findyourditto.com</a:t>
            </a:r>
            <a:endParaRPr lang="en-US" sz="3600" b="0" i="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83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558" y="3592948"/>
            <a:ext cx="1283852" cy="12838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505200"/>
            <a:ext cx="2393038" cy="12762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095" y="2098174"/>
            <a:ext cx="2241499" cy="12226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303" y="304800"/>
            <a:ext cx="1729897" cy="12954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945" y="5154588"/>
            <a:ext cx="2506566" cy="11279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436" y="2114567"/>
            <a:ext cx="2075167" cy="12655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>
          <a:xfrm>
            <a:off x="11335261" y="5865880"/>
            <a:ext cx="666240" cy="8599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095" y="3608383"/>
            <a:ext cx="2576854" cy="13681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05" y="5181600"/>
            <a:ext cx="1277198" cy="12771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49" y="152400"/>
            <a:ext cx="1797701" cy="16821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3521" y="4721853"/>
            <a:ext cx="1562958" cy="19075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89502" y="1905000"/>
            <a:ext cx="1406001" cy="14060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30154" y="3866985"/>
            <a:ext cx="2675553" cy="73577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56888" y="5577343"/>
            <a:ext cx="3022086" cy="57419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220781" y="282714"/>
            <a:ext cx="56946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smtClean="0">
                <a:solidFill>
                  <a:srgbClr val="309FC1"/>
                </a:solidFill>
              </a:rPr>
              <a:t>ACKNOWLEDGEMENTS</a:t>
            </a:r>
            <a:endParaRPr lang="en-US" sz="4000" dirty="0">
              <a:solidFill>
                <a:srgbClr val="309FC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59571" y="1990829"/>
            <a:ext cx="1421682" cy="142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6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7229</TotalTime>
  <Words>485</Words>
  <Application>Microsoft Macintosh PowerPoint</Application>
  <PresentationFormat>Widescreen</PresentationFormat>
  <Paragraphs>119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Adobe Fan Heiti Std B</vt:lpstr>
      <vt:lpstr>Calibri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Parisa Soraya</dc:creator>
  <cp:lastModifiedBy>Parisa Soraya</cp:lastModifiedBy>
  <cp:revision>46</cp:revision>
  <dcterms:created xsi:type="dcterms:W3CDTF">2017-03-01T13:37:13Z</dcterms:created>
  <dcterms:modified xsi:type="dcterms:W3CDTF">2017-04-03T15:41:38Z</dcterms:modified>
</cp:coreProperties>
</file>