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4" r:id="rId1"/>
  </p:sldMasterIdLst>
  <p:sldIdLst>
    <p:sldId id="256" r:id="rId2"/>
    <p:sldId id="258" r:id="rId3"/>
    <p:sldId id="257" r:id="rId4"/>
    <p:sldId id="262" r:id="rId5"/>
    <p:sldId id="261" r:id="rId6"/>
    <p:sldId id="263" r:id="rId7"/>
    <p:sldId id="259" r:id="rId8"/>
    <p:sldId id="264"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431"/>
    <p:restoredTop sz="94631"/>
  </p:normalViewPr>
  <p:slideViewPr>
    <p:cSldViewPr snapToGrid="0" snapToObjects="1">
      <p:cViewPr varScale="1">
        <p:scale>
          <a:sx n="76" d="100"/>
          <a:sy n="76" d="100"/>
        </p:scale>
        <p:origin x="216" y="8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410F95F-02A6-F84B-B0C5-BCB5932E8D97}" type="datetimeFigureOut">
              <a:rPr lang="en-US" smtClean="0"/>
              <a:t>4/6/17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01C21A-0223-314C-BA0E-F61372119883}" type="slidenum">
              <a:rPr lang="en-US" smtClean="0"/>
              <a:t>‹#›</a:t>
            </a:fld>
            <a:endParaRPr lang="en-US"/>
          </a:p>
        </p:txBody>
      </p:sp>
    </p:spTree>
    <p:extLst>
      <p:ext uri="{BB962C8B-B14F-4D97-AF65-F5344CB8AC3E}">
        <p14:creationId xmlns:p14="http://schemas.microsoft.com/office/powerpoint/2010/main" val="20224153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410F95F-02A6-F84B-B0C5-BCB5932E8D97}" type="datetimeFigureOut">
              <a:rPr lang="en-US" smtClean="0"/>
              <a:t>4/6/17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01C21A-0223-314C-BA0E-F61372119883}" type="slidenum">
              <a:rPr lang="en-US" smtClean="0"/>
              <a:t>‹#›</a:t>
            </a:fld>
            <a:endParaRPr lang="en-US"/>
          </a:p>
        </p:txBody>
      </p:sp>
    </p:spTree>
    <p:extLst>
      <p:ext uri="{BB962C8B-B14F-4D97-AF65-F5344CB8AC3E}">
        <p14:creationId xmlns:p14="http://schemas.microsoft.com/office/powerpoint/2010/main" val="3628159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410F95F-02A6-F84B-B0C5-BCB5932E8D97}" type="datetimeFigureOut">
              <a:rPr lang="en-US" smtClean="0"/>
              <a:t>4/6/17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01C21A-0223-314C-BA0E-F61372119883}" type="slidenum">
              <a:rPr lang="en-US" smtClean="0"/>
              <a:t>‹#›</a:t>
            </a:fld>
            <a:endParaRPr lang="en-US"/>
          </a:p>
        </p:txBody>
      </p:sp>
    </p:spTree>
    <p:extLst>
      <p:ext uri="{BB962C8B-B14F-4D97-AF65-F5344CB8AC3E}">
        <p14:creationId xmlns:p14="http://schemas.microsoft.com/office/powerpoint/2010/main" val="1142404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410F95F-02A6-F84B-B0C5-BCB5932E8D97}" type="datetimeFigureOut">
              <a:rPr lang="en-US" smtClean="0"/>
              <a:t>4/6/17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01C21A-0223-314C-BA0E-F61372119883}" type="slidenum">
              <a:rPr lang="en-US" smtClean="0"/>
              <a:t>‹#›</a:t>
            </a:fld>
            <a:endParaRPr lang="en-US"/>
          </a:p>
        </p:txBody>
      </p:sp>
    </p:spTree>
    <p:extLst>
      <p:ext uri="{BB962C8B-B14F-4D97-AF65-F5344CB8AC3E}">
        <p14:creationId xmlns:p14="http://schemas.microsoft.com/office/powerpoint/2010/main" val="18895180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410F95F-02A6-F84B-B0C5-BCB5932E8D97}" type="datetimeFigureOut">
              <a:rPr lang="en-US" smtClean="0"/>
              <a:t>4/6/17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01C21A-0223-314C-BA0E-F61372119883}" type="slidenum">
              <a:rPr lang="en-US" smtClean="0"/>
              <a:t>‹#›</a:t>
            </a:fld>
            <a:endParaRPr lang="en-US"/>
          </a:p>
        </p:txBody>
      </p:sp>
    </p:spTree>
    <p:extLst>
      <p:ext uri="{BB962C8B-B14F-4D97-AF65-F5344CB8AC3E}">
        <p14:creationId xmlns:p14="http://schemas.microsoft.com/office/powerpoint/2010/main" val="142383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410F95F-02A6-F84B-B0C5-BCB5932E8D97}" type="datetimeFigureOut">
              <a:rPr lang="en-US" smtClean="0"/>
              <a:t>4/6/17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01C21A-0223-314C-BA0E-F61372119883}" type="slidenum">
              <a:rPr lang="en-US" smtClean="0"/>
              <a:t>‹#›</a:t>
            </a:fld>
            <a:endParaRPr lang="en-US"/>
          </a:p>
        </p:txBody>
      </p:sp>
    </p:spTree>
    <p:extLst>
      <p:ext uri="{BB962C8B-B14F-4D97-AF65-F5344CB8AC3E}">
        <p14:creationId xmlns:p14="http://schemas.microsoft.com/office/powerpoint/2010/main" val="7443992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10F95F-02A6-F84B-B0C5-BCB5932E8D97}" type="datetimeFigureOut">
              <a:rPr lang="en-US" smtClean="0"/>
              <a:t>4/6/17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01C21A-0223-314C-BA0E-F61372119883}" type="slidenum">
              <a:rPr lang="en-US" smtClean="0"/>
              <a:t>‹#›</a:t>
            </a:fld>
            <a:endParaRPr lang="en-US"/>
          </a:p>
        </p:txBody>
      </p:sp>
    </p:spTree>
    <p:extLst>
      <p:ext uri="{BB962C8B-B14F-4D97-AF65-F5344CB8AC3E}">
        <p14:creationId xmlns:p14="http://schemas.microsoft.com/office/powerpoint/2010/main" val="2025934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410F95F-02A6-F84B-B0C5-BCB5932E8D97}" type="datetimeFigureOut">
              <a:rPr lang="en-US" smtClean="0"/>
              <a:t>4/6/17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01C21A-0223-314C-BA0E-F61372119883}" type="slidenum">
              <a:rPr lang="en-US" smtClean="0"/>
              <a:t>‹#›</a:t>
            </a:fld>
            <a:endParaRPr lang="en-US"/>
          </a:p>
        </p:txBody>
      </p:sp>
    </p:spTree>
    <p:extLst>
      <p:ext uri="{BB962C8B-B14F-4D97-AF65-F5344CB8AC3E}">
        <p14:creationId xmlns:p14="http://schemas.microsoft.com/office/powerpoint/2010/main" val="15223383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410F95F-02A6-F84B-B0C5-BCB5932E8D97}" type="datetimeFigureOut">
              <a:rPr lang="en-US" smtClean="0"/>
              <a:t>4/6/17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01C21A-0223-314C-BA0E-F61372119883}" type="slidenum">
              <a:rPr lang="en-US" smtClean="0"/>
              <a:t>‹#›</a:t>
            </a:fld>
            <a:endParaRPr lang="en-US"/>
          </a:p>
        </p:txBody>
      </p:sp>
    </p:spTree>
    <p:extLst>
      <p:ext uri="{BB962C8B-B14F-4D97-AF65-F5344CB8AC3E}">
        <p14:creationId xmlns:p14="http://schemas.microsoft.com/office/powerpoint/2010/main" val="8211671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410F95F-02A6-F84B-B0C5-BCB5932E8D97}" type="datetimeFigureOut">
              <a:rPr lang="en-US" smtClean="0"/>
              <a:t>4/6/17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01C21A-0223-314C-BA0E-F61372119883}" type="slidenum">
              <a:rPr lang="en-US" smtClean="0"/>
              <a:t>‹#›</a:t>
            </a:fld>
            <a:endParaRPr lang="en-US"/>
          </a:p>
        </p:txBody>
      </p:sp>
    </p:spTree>
    <p:extLst>
      <p:ext uri="{BB962C8B-B14F-4D97-AF65-F5344CB8AC3E}">
        <p14:creationId xmlns:p14="http://schemas.microsoft.com/office/powerpoint/2010/main" val="16268618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410F95F-02A6-F84B-B0C5-BCB5932E8D97}" type="datetimeFigureOut">
              <a:rPr lang="en-US" smtClean="0"/>
              <a:t>4/6/17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01C21A-0223-314C-BA0E-F61372119883}" type="slidenum">
              <a:rPr lang="en-US" smtClean="0"/>
              <a:t>‹#›</a:t>
            </a:fld>
            <a:endParaRPr lang="en-US"/>
          </a:p>
        </p:txBody>
      </p:sp>
    </p:spTree>
    <p:extLst>
      <p:ext uri="{BB962C8B-B14F-4D97-AF65-F5344CB8AC3E}">
        <p14:creationId xmlns:p14="http://schemas.microsoft.com/office/powerpoint/2010/main" val="90500001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10F95F-02A6-F84B-B0C5-BCB5932E8D97}" type="datetimeFigureOut">
              <a:rPr lang="en-US" smtClean="0"/>
              <a:t>4/6/17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01C21A-0223-314C-BA0E-F61372119883}" type="slidenum">
              <a:rPr lang="en-US" smtClean="0"/>
              <a:t>‹#›</a:t>
            </a:fld>
            <a:endParaRPr lang="en-US"/>
          </a:p>
        </p:txBody>
      </p:sp>
    </p:spTree>
    <p:extLst>
      <p:ext uri="{BB962C8B-B14F-4D97-AF65-F5344CB8AC3E}">
        <p14:creationId xmlns:p14="http://schemas.microsoft.com/office/powerpoint/2010/main" val="592476742"/>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tif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tif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0476" cy="6857143"/>
          </a:xfrm>
          <a:prstGeom prst="rect">
            <a:avLst/>
          </a:prstGeom>
        </p:spPr>
      </p:pic>
      <p:sp>
        <p:nvSpPr>
          <p:cNvPr id="2" name="Title 1"/>
          <p:cNvSpPr>
            <a:spLocks noGrp="1"/>
          </p:cNvSpPr>
          <p:nvPr>
            <p:ph type="ctrTitle"/>
          </p:nvPr>
        </p:nvSpPr>
        <p:spPr>
          <a:xfrm>
            <a:off x="1128156" y="1093810"/>
            <a:ext cx="9963397" cy="2511486"/>
          </a:xfrm>
        </p:spPr>
        <p:txBody>
          <a:bodyPr>
            <a:normAutofit/>
          </a:bodyPr>
          <a:lstStyle/>
          <a:p>
            <a:r>
              <a:rPr lang="en-US" b="1" dirty="0" smtClean="0">
                <a:latin typeface="Palatino Linotype" charset="0"/>
                <a:ea typeface="Palatino Linotype" charset="0"/>
                <a:cs typeface="Palatino Linotype" charset="0"/>
              </a:rPr>
              <a:t>Is transportation a determinant of health?</a:t>
            </a:r>
            <a:br>
              <a:rPr lang="en-US" b="1" dirty="0" smtClean="0">
                <a:latin typeface="Palatino Linotype" charset="0"/>
                <a:ea typeface="Palatino Linotype" charset="0"/>
                <a:cs typeface="Palatino Linotype" charset="0"/>
              </a:rPr>
            </a:br>
            <a:r>
              <a:rPr lang="en-US" sz="4800" b="1" dirty="0" smtClean="0">
                <a:latin typeface="Palatino Linotype" charset="0"/>
                <a:ea typeface="Palatino Linotype" charset="0"/>
                <a:cs typeface="Palatino Linotype" charset="0"/>
              </a:rPr>
              <a:t>Stories from residents of Detroit</a:t>
            </a:r>
            <a:endParaRPr lang="en-US" sz="7200" b="1" dirty="0">
              <a:latin typeface="Palatino Linotype" charset="0"/>
              <a:ea typeface="Palatino Linotype" charset="0"/>
              <a:cs typeface="Palatino Linotype" charset="0"/>
            </a:endParaRPr>
          </a:p>
        </p:txBody>
      </p:sp>
      <p:sp>
        <p:nvSpPr>
          <p:cNvPr id="3" name="Subtitle 2"/>
          <p:cNvSpPr>
            <a:spLocks noGrp="1"/>
          </p:cNvSpPr>
          <p:nvPr>
            <p:ph type="subTitle" idx="1"/>
          </p:nvPr>
        </p:nvSpPr>
        <p:spPr>
          <a:xfrm>
            <a:off x="1524000" y="4065175"/>
            <a:ext cx="9144000" cy="1655762"/>
          </a:xfrm>
        </p:spPr>
        <p:txBody>
          <a:bodyPr>
            <a:normAutofit/>
          </a:bodyPr>
          <a:lstStyle/>
          <a:p>
            <a:r>
              <a:rPr lang="en-US" sz="3600" b="1" dirty="0" smtClean="0">
                <a:latin typeface="Palatino Linotype" charset="0"/>
                <a:ea typeface="Palatino Linotype" charset="0"/>
                <a:cs typeface="Palatino Linotype" charset="0"/>
              </a:rPr>
              <a:t>Tarlie Townsend, Kenny Fennell, and Benjamin Morse </a:t>
            </a:r>
            <a:endParaRPr lang="en-US" sz="3600" b="1" dirty="0">
              <a:latin typeface="Palatino Linotype" charset="0"/>
              <a:ea typeface="Palatino Linotype" charset="0"/>
              <a:cs typeface="Palatino Linotype" charset="0"/>
            </a:endParaRPr>
          </a:p>
        </p:txBody>
      </p:sp>
      <p:sp>
        <p:nvSpPr>
          <p:cNvPr id="4" name="Rectangle 3"/>
          <p:cNvSpPr/>
          <p:nvPr/>
        </p:nvSpPr>
        <p:spPr>
          <a:xfrm>
            <a:off x="5977217" y="3244334"/>
            <a:ext cx="237566" cy="369332"/>
          </a:xfrm>
          <a:prstGeom prst="rect">
            <a:avLst/>
          </a:prstGeom>
        </p:spPr>
        <p:txBody>
          <a:bodyPr wrap="none">
            <a:spAutoFit/>
          </a:bodyPr>
          <a:lstStyle/>
          <a:p>
            <a:r>
              <a:rPr lang="sk-SK" b="0" dirty="0" smtClean="0">
                <a:effectLst/>
              </a:rPr>
              <a:t> </a:t>
            </a:r>
            <a:endParaRPr lang="en-US" dirty="0"/>
          </a:p>
        </p:txBody>
      </p:sp>
      <p:sp>
        <p:nvSpPr>
          <p:cNvPr id="5" name="Rectangle 4"/>
          <p:cNvSpPr/>
          <p:nvPr/>
        </p:nvSpPr>
        <p:spPr>
          <a:xfrm>
            <a:off x="2375065" y="1270660"/>
            <a:ext cx="3892616" cy="369332"/>
          </a:xfrm>
          <a:prstGeom prst="rect">
            <a:avLst/>
          </a:prstGeom>
        </p:spPr>
        <p:txBody>
          <a:bodyPr wrap="square">
            <a:spAutoFit/>
          </a:bodyPr>
          <a:lstStyle/>
          <a:p>
            <a:r>
              <a:rPr lang="sk-SK" b="0" smtClean="0">
                <a:effectLst/>
              </a:rPr>
              <a:t>  </a:t>
            </a:r>
            <a:endParaRPr lang="en-US" dirty="0"/>
          </a:p>
        </p:txBody>
      </p:sp>
    </p:spTree>
    <p:extLst>
      <p:ext uri="{BB962C8B-B14F-4D97-AF65-F5344CB8AC3E}">
        <p14:creationId xmlns:p14="http://schemas.microsoft.com/office/powerpoint/2010/main" val="10583118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1951" y="319316"/>
            <a:ext cx="6916387" cy="1857828"/>
          </a:xfrm>
        </p:spPr>
        <p:txBody>
          <a:bodyPr>
            <a:noAutofit/>
          </a:bodyPr>
          <a:lstStyle/>
          <a:p>
            <a:pPr marL="0" indent="0">
              <a:lnSpc>
                <a:spcPct val="134000"/>
              </a:lnSpc>
              <a:spcBef>
                <a:spcPts val="0"/>
              </a:spcBef>
              <a:buNone/>
            </a:pPr>
            <a:r>
              <a:rPr lang="en-US" sz="2200" i="1" dirty="0" smtClean="0">
                <a:latin typeface="Palatino Linotype" charset="0"/>
                <a:ea typeface="Palatino Linotype" charset="0"/>
                <a:cs typeface="Palatino Linotype" charset="0"/>
              </a:rPr>
              <a:t>“The reason that I would leave two hours early is because the last bus was supposed to be at 8:30, but that 8:30 bus never showed up. Never. So if I missed that 8:30 bus, I’d be done! </a:t>
            </a:r>
            <a:r>
              <a:rPr lang="is-IS" sz="2200" i="1" dirty="0" smtClean="0">
                <a:latin typeface="Palatino Linotype" charset="0"/>
                <a:ea typeface="Palatino Linotype" charset="0"/>
                <a:cs typeface="Palatino Linotype" charset="0"/>
              </a:rPr>
              <a:t>… </a:t>
            </a:r>
          </a:p>
        </p:txBody>
      </p:sp>
      <p:sp>
        <p:nvSpPr>
          <p:cNvPr id="4" name="Content Placeholder 2"/>
          <p:cNvSpPr txBox="1">
            <a:spLocks/>
          </p:cNvSpPr>
          <p:nvPr/>
        </p:nvSpPr>
        <p:spPr>
          <a:xfrm>
            <a:off x="861951" y="2468337"/>
            <a:ext cx="6488875" cy="11176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34000"/>
              </a:lnSpc>
              <a:spcBef>
                <a:spcPts val="0"/>
              </a:spcBef>
              <a:buFont typeface="Arial"/>
              <a:buNone/>
            </a:pPr>
            <a:r>
              <a:rPr lang="en-US" sz="2200" i="1" dirty="0" smtClean="0">
                <a:latin typeface="Palatino Linotype" charset="0"/>
                <a:ea typeface="Palatino Linotype" charset="0"/>
                <a:cs typeface="Palatino Linotype" charset="0"/>
              </a:rPr>
              <a:t>“You know, but then you have to consider your policies at work. I’m at work two and a half hours early. Company policy is you can’t sleep at work. </a:t>
            </a:r>
            <a:r>
              <a:rPr lang="is-IS" sz="2200" i="1" dirty="0" smtClean="0">
                <a:latin typeface="Palatino Linotype" charset="0"/>
                <a:ea typeface="Palatino Linotype" charset="0"/>
                <a:cs typeface="Palatino Linotype" charset="0"/>
              </a:rPr>
              <a:t>… </a:t>
            </a:r>
          </a:p>
        </p:txBody>
      </p:sp>
      <p:sp>
        <p:nvSpPr>
          <p:cNvPr id="5" name="Content Placeholder 2"/>
          <p:cNvSpPr txBox="1">
            <a:spLocks/>
          </p:cNvSpPr>
          <p:nvPr/>
        </p:nvSpPr>
        <p:spPr>
          <a:xfrm>
            <a:off x="861951" y="4097865"/>
            <a:ext cx="9279576" cy="248920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34000"/>
              </a:lnSpc>
              <a:spcBef>
                <a:spcPts val="0"/>
              </a:spcBef>
              <a:buFont typeface="Arial"/>
              <a:buNone/>
            </a:pPr>
            <a:r>
              <a:rPr lang="en-US" sz="2200" i="1" dirty="0" smtClean="0">
                <a:latin typeface="Palatino Linotype" charset="0"/>
                <a:ea typeface="Palatino Linotype" charset="0"/>
                <a:cs typeface="Palatino Linotype" charset="0"/>
              </a:rPr>
              <a:t>“And so that meant I got far less sleep, and so yes it does affect your health. You know, just the unsettling nervousness and things like that—nothing major, but emotionally it’s draining. And so I’ve got a life, too. I </a:t>
            </a:r>
            <a:r>
              <a:rPr lang="en-US" sz="2200" i="1" dirty="0" err="1" smtClean="0">
                <a:latin typeface="Palatino Linotype" charset="0"/>
                <a:ea typeface="Palatino Linotype" charset="0"/>
                <a:cs typeface="Palatino Linotype" charset="0"/>
              </a:rPr>
              <a:t>gotta</a:t>
            </a:r>
            <a:r>
              <a:rPr lang="en-US" sz="2200" i="1" dirty="0" smtClean="0">
                <a:latin typeface="Palatino Linotype" charset="0"/>
                <a:ea typeface="Palatino Linotype" charset="0"/>
                <a:cs typeface="Palatino Linotype" charset="0"/>
              </a:rPr>
              <a:t> take care of my grandkids, and I have things that I have to do.”</a:t>
            </a:r>
          </a:p>
          <a:p>
            <a:pPr marL="0" indent="0">
              <a:lnSpc>
                <a:spcPct val="134000"/>
              </a:lnSpc>
              <a:spcBef>
                <a:spcPts val="0"/>
              </a:spcBef>
              <a:buFont typeface="Arial"/>
              <a:buNone/>
            </a:pPr>
            <a:r>
              <a:rPr lang="en-US" sz="2200" i="1" dirty="0" smtClean="0">
                <a:latin typeface="Palatino Linotype" charset="0"/>
                <a:ea typeface="Palatino Linotype" charset="0"/>
                <a:cs typeface="Palatino Linotype" charset="0"/>
              </a:rPr>
              <a:t>- Paula, 51</a:t>
            </a:r>
            <a:endParaRPr lang="en-US" sz="2200" i="1" dirty="0">
              <a:latin typeface="Palatino Linotype" charset="0"/>
              <a:ea typeface="Palatino Linotype" charset="0"/>
              <a:cs typeface="Palatino Linotype" charset="0"/>
            </a:endParaRPr>
          </a:p>
        </p:txBody>
      </p:sp>
      <p:pic>
        <p:nvPicPr>
          <p:cNvPr id="8" name="Picture 7"/>
          <p:cNvPicPr>
            <a:picLocks noChangeAspect="1"/>
          </p:cNvPicPr>
          <p:nvPr/>
        </p:nvPicPr>
        <p:blipFill rotWithShape="1">
          <a:blip r:embed="rId2"/>
          <a:srcRect l="8726" r="5563"/>
          <a:stretch/>
        </p:blipFill>
        <p:spPr>
          <a:xfrm>
            <a:off x="7778338" y="639085"/>
            <a:ext cx="4207150" cy="3265714"/>
          </a:xfrm>
          <a:prstGeom prst="rect">
            <a:avLst/>
          </a:prstGeom>
          <a:effectLst>
            <a:softEdge rad="6350"/>
          </a:effectLst>
        </p:spPr>
      </p:pic>
    </p:spTree>
    <p:extLst>
      <p:ext uri="{BB962C8B-B14F-4D97-AF65-F5344CB8AC3E}">
        <p14:creationId xmlns:p14="http://schemas.microsoft.com/office/powerpoint/2010/main" val="1894324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9867" y="284140"/>
            <a:ext cx="10871200" cy="1926813"/>
          </a:xfrm>
        </p:spPr>
        <p:txBody>
          <a:bodyPr>
            <a:normAutofit fontScale="90000"/>
          </a:bodyPr>
          <a:lstStyle/>
          <a:p>
            <a:pPr>
              <a:lnSpc>
                <a:spcPct val="114000"/>
              </a:lnSpc>
            </a:pPr>
            <a:r>
              <a:rPr lang="en-US" dirty="0" smtClean="0">
                <a:latin typeface="Palatino Linotype" charset="0"/>
                <a:ea typeface="Palatino Linotype" charset="0"/>
                <a:cs typeface="Palatino Linotype" charset="0"/>
              </a:rPr>
              <a:t>Social Determinants of Health: </a:t>
            </a:r>
            <a:br>
              <a:rPr lang="en-US" dirty="0" smtClean="0">
                <a:latin typeface="Palatino Linotype" charset="0"/>
                <a:ea typeface="Palatino Linotype" charset="0"/>
                <a:cs typeface="Palatino Linotype" charset="0"/>
              </a:rPr>
            </a:br>
            <a:r>
              <a:rPr lang="en-US" sz="3600" dirty="0" smtClean="0">
                <a:latin typeface="Palatino Linotype" charset="0"/>
                <a:ea typeface="Palatino Linotype" charset="0"/>
                <a:cs typeface="Palatino Linotype" charset="0"/>
              </a:rPr>
              <a:t>Access to health care is just one piece of the health disparities puzzle</a:t>
            </a:r>
            <a:endParaRPr lang="en-US" sz="3600" dirty="0">
              <a:latin typeface="Palatino Linotype" charset="0"/>
              <a:ea typeface="Palatino Linotype" charset="0"/>
              <a:cs typeface="Palatino Linotype" charset="0"/>
            </a:endParaRPr>
          </a:p>
        </p:txBody>
      </p:sp>
      <p:sp>
        <p:nvSpPr>
          <p:cNvPr id="6" name="TextBox 5"/>
          <p:cNvSpPr txBox="1"/>
          <p:nvPr/>
        </p:nvSpPr>
        <p:spPr>
          <a:xfrm>
            <a:off x="8621486" y="4169781"/>
            <a:ext cx="2042556" cy="369332"/>
          </a:xfrm>
          <a:prstGeom prst="rect">
            <a:avLst/>
          </a:prstGeom>
          <a:noFill/>
          <a:ln>
            <a:solidFill>
              <a:schemeClr val="tx1"/>
            </a:solidFill>
          </a:ln>
        </p:spPr>
        <p:txBody>
          <a:bodyPr wrap="square" rtlCol="0">
            <a:spAutoFit/>
          </a:bodyPr>
          <a:lstStyle/>
          <a:p>
            <a:pPr algn="ctr"/>
            <a:r>
              <a:rPr lang="en-US" dirty="0" smtClean="0">
                <a:latin typeface="Palatino Linotype" charset="0"/>
                <a:ea typeface="Palatino Linotype" charset="0"/>
                <a:cs typeface="Palatino Linotype" charset="0"/>
              </a:rPr>
              <a:t>Health outcomes</a:t>
            </a:r>
            <a:endParaRPr lang="en-US" dirty="0">
              <a:latin typeface="Palatino Linotype" charset="0"/>
              <a:ea typeface="Palatino Linotype" charset="0"/>
              <a:cs typeface="Palatino Linotype" charset="0"/>
            </a:endParaRPr>
          </a:p>
        </p:txBody>
      </p:sp>
      <p:sp>
        <p:nvSpPr>
          <p:cNvPr id="7" name="TextBox 6"/>
          <p:cNvSpPr txBox="1"/>
          <p:nvPr/>
        </p:nvSpPr>
        <p:spPr>
          <a:xfrm>
            <a:off x="5710052" y="3454171"/>
            <a:ext cx="2042556" cy="369332"/>
          </a:xfrm>
          <a:prstGeom prst="rect">
            <a:avLst/>
          </a:prstGeom>
          <a:noFill/>
          <a:ln>
            <a:solidFill>
              <a:schemeClr val="tx1"/>
            </a:solidFill>
          </a:ln>
        </p:spPr>
        <p:txBody>
          <a:bodyPr wrap="square" rtlCol="0">
            <a:spAutoFit/>
          </a:bodyPr>
          <a:lstStyle/>
          <a:p>
            <a:pPr algn="ctr"/>
            <a:r>
              <a:rPr lang="en-US" dirty="0" smtClean="0">
                <a:latin typeface="Palatino Linotype" charset="0"/>
                <a:ea typeface="Palatino Linotype" charset="0"/>
                <a:cs typeface="Palatino Linotype" charset="0"/>
              </a:rPr>
              <a:t>Employment</a:t>
            </a:r>
            <a:endParaRPr lang="en-US" dirty="0">
              <a:latin typeface="Palatino Linotype" charset="0"/>
              <a:ea typeface="Palatino Linotype" charset="0"/>
              <a:cs typeface="Palatino Linotype" charset="0"/>
            </a:endParaRPr>
          </a:p>
        </p:txBody>
      </p:sp>
      <p:sp>
        <p:nvSpPr>
          <p:cNvPr id="8" name="TextBox 7"/>
          <p:cNvSpPr txBox="1"/>
          <p:nvPr/>
        </p:nvSpPr>
        <p:spPr>
          <a:xfrm>
            <a:off x="5710052" y="4885391"/>
            <a:ext cx="2042556" cy="369332"/>
          </a:xfrm>
          <a:prstGeom prst="rect">
            <a:avLst/>
          </a:prstGeom>
          <a:noFill/>
          <a:ln>
            <a:solidFill>
              <a:schemeClr val="tx1"/>
            </a:solidFill>
          </a:ln>
        </p:spPr>
        <p:txBody>
          <a:bodyPr wrap="square" rtlCol="0">
            <a:spAutoFit/>
          </a:bodyPr>
          <a:lstStyle/>
          <a:p>
            <a:pPr algn="ctr"/>
            <a:r>
              <a:rPr lang="en-US" dirty="0" smtClean="0">
                <a:latin typeface="Palatino Linotype" charset="0"/>
                <a:ea typeface="Palatino Linotype" charset="0"/>
                <a:cs typeface="Palatino Linotype" charset="0"/>
              </a:rPr>
              <a:t>Education</a:t>
            </a:r>
            <a:endParaRPr lang="en-US" dirty="0">
              <a:latin typeface="Palatino Linotype" charset="0"/>
              <a:ea typeface="Palatino Linotype" charset="0"/>
              <a:cs typeface="Palatino Linotype" charset="0"/>
            </a:endParaRPr>
          </a:p>
        </p:txBody>
      </p:sp>
      <p:sp>
        <p:nvSpPr>
          <p:cNvPr id="9" name="TextBox 8"/>
          <p:cNvSpPr txBox="1"/>
          <p:nvPr/>
        </p:nvSpPr>
        <p:spPr>
          <a:xfrm>
            <a:off x="5542808" y="5601001"/>
            <a:ext cx="2377044" cy="646331"/>
          </a:xfrm>
          <a:prstGeom prst="rect">
            <a:avLst/>
          </a:prstGeom>
          <a:noFill/>
          <a:ln>
            <a:solidFill>
              <a:schemeClr val="tx1"/>
            </a:solidFill>
          </a:ln>
        </p:spPr>
        <p:txBody>
          <a:bodyPr wrap="square" rtlCol="0">
            <a:spAutoFit/>
          </a:bodyPr>
          <a:lstStyle/>
          <a:p>
            <a:pPr algn="ctr"/>
            <a:r>
              <a:rPr lang="en-US" dirty="0" smtClean="0">
                <a:latin typeface="Palatino Linotype" charset="0"/>
                <a:ea typeface="Palatino Linotype" charset="0"/>
                <a:cs typeface="Palatino Linotype" charset="0"/>
              </a:rPr>
              <a:t>Social and </a:t>
            </a:r>
            <a:r>
              <a:rPr lang="en-US" smtClean="0">
                <a:latin typeface="Palatino Linotype" charset="0"/>
                <a:ea typeface="Palatino Linotype" charset="0"/>
                <a:cs typeface="Palatino Linotype" charset="0"/>
              </a:rPr>
              <a:t>Community Context</a:t>
            </a:r>
            <a:endParaRPr lang="en-US" dirty="0">
              <a:latin typeface="Palatino Linotype" charset="0"/>
              <a:ea typeface="Palatino Linotype" charset="0"/>
              <a:cs typeface="Palatino Linotype" charset="0"/>
            </a:endParaRPr>
          </a:p>
        </p:txBody>
      </p:sp>
      <p:sp>
        <p:nvSpPr>
          <p:cNvPr id="10" name="TextBox 9"/>
          <p:cNvSpPr txBox="1"/>
          <p:nvPr/>
        </p:nvSpPr>
        <p:spPr>
          <a:xfrm>
            <a:off x="5710052" y="4169781"/>
            <a:ext cx="2042556" cy="369332"/>
          </a:xfrm>
          <a:prstGeom prst="rect">
            <a:avLst/>
          </a:prstGeom>
          <a:noFill/>
          <a:ln>
            <a:solidFill>
              <a:schemeClr val="tx1"/>
            </a:solidFill>
          </a:ln>
        </p:spPr>
        <p:txBody>
          <a:bodyPr wrap="square" rtlCol="0">
            <a:spAutoFit/>
          </a:bodyPr>
          <a:lstStyle/>
          <a:p>
            <a:pPr algn="ctr"/>
            <a:r>
              <a:rPr lang="en-US" dirty="0" smtClean="0">
                <a:latin typeface="Palatino Linotype" charset="0"/>
                <a:ea typeface="Palatino Linotype" charset="0"/>
                <a:cs typeface="Palatino Linotype" charset="0"/>
              </a:rPr>
              <a:t>Health Care</a:t>
            </a:r>
            <a:endParaRPr lang="en-US" dirty="0">
              <a:latin typeface="Palatino Linotype" charset="0"/>
              <a:ea typeface="Palatino Linotype" charset="0"/>
              <a:cs typeface="Palatino Linotype" charset="0"/>
            </a:endParaRPr>
          </a:p>
        </p:txBody>
      </p:sp>
      <p:sp>
        <p:nvSpPr>
          <p:cNvPr id="12" name="TextBox 11"/>
          <p:cNvSpPr txBox="1"/>
          <p:nvPr/>
        </p:nvSpPr>
        <p:spPr>
          <a:xfrm>
            <a:off x="5542808" y="2461562"/>
            <a:ext cx="2377044" cy="646331"/>
          </a:xfrm>
          <a:prstGeom prst="rect">
            <a:avLst/>
          </a:prstGeom>
          <a:noFill/>
          <a:ln>
            <a:solidFill>
              <a:schemeClr val="tx1"/>
            </a:solidFill>
          </a:ln>
        </p:spPr>
        <p:txBody>
          <a:bodyPr wrap="square" rtlCol="0">
            <a:spAutoFit/>
          </a:bodyPr>
          <a:lstStyle/>
          <a:p>
            <a:pPr algn="ctr"/>
            <a:r>
              <a:rPr lang="en-US" dirty="0" smtClean="0">
                <a:latin typeface="Palatino Linotype" charset="0"/>
                <a:ea typeface="Palatino Linotype" charset="0"/>
                <a:cs typeface="Palatino Linotype" charset="0"/>
              </a:rPr>
              <a:t>Neighborhood and Built Environment</a:t>
            </a:r>
            <a:endParaRPr lang="en-US" dirty="0">
              <a:latin typeface="Palatino Linotype" charset="0"/>
              <a:ea typeface="Palatino Linotype" charset="0"/>
              <a:cs typeface="Palatino Linotype" charset="0"/>
            </a:endParaRPr>
          </a:p>
        </p:txBody>
      </p:sp>
      <p:sp>
        <p:nvSpPr>
          <p:cNvPr id="13" name="Right Arrow 12"/>
          <p:cNvSpPr/>
          <p:nvPr/>
        </p:nvSpPr>
        <p:spPr>
          <a:xfrm>
            <a:off x="7871856" y="4258316"/>
            <a:ext cx="630382" cy="184666"/>
          </a:xfrm>
          <a:prstGeom prst="rightArrow">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p:cNvGrpSpPr/>
          <p:nvPr/>
        </p:nvGrpSpPr>
        <p:grpSpPr>
          <a:xfrm>
            <a:off x="7871856" y="2763984"/>
            <a:ext cx="1675854" cy="881741"/>
            <a:chOff x="8964386" y="2716482"/>
            <a:chExt cx="1675854" cy="881741"/>
          </a:xfrm>
        </p:grpSpPr>
        <p:cxnSp>
          <p:nvCxnSpPr>
            <p:cNvPr id="18" name="Straight Connector 17"/>
            <p:cNvCxnSpPr/>
            <p:nvPr/>
          </p:nvCxnSpPr>
          <p:spPr>
            <a:xfrm>
              <a:off x="8964386" y="3591335"/>
              <a:ext cx="1675854" cy="6888"/>
            </a:xfrm>
            <a:prstGeom prst="line">
              <a:avLst/>
            </a:prstGeom>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9127919" y="2716482"/>
              <a:ext cx="1512321" cy="0"/>
            </a:xfrm>
            <a:prstGeom prst="line">
              <a:avLst/>
            </a:prstGeom>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10640240" y="2716482"/>
              <a:ext cx="0" cy="696183"/>
            </a:xfrm>
            <a:prstGeom prst="line">
              <a:avLst/>
            </a:prstGeom>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grpSp>
      <p:cxnSp>
        <p:nvCxnSpPr>
          <p:cNvPr id="27" name="Straight Arrow Connector 26"/>
          <p:cNvCxnSpPr/>
          <p:nvPr/>
        </p:nvCxnSpPr>
        <p:spPr>
          <a:xfrm>
            <a:off x="9547710" y="3454171"/>
            <a:ext cx="0" cy="547814"/>
          </a:xfrm>
          <a:prstGeom prst="straightConnector1">
            <a:avLst/>
          </a:prstGeom>
          <a:ln w="38100">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8035389" y="5982575"/>
            <a:ext cx="1512321" cy="6888"/>
          </a:xfrm>
          <a:prstGeom prst="line">
            <a:avLst/>
          </a:prstGeom>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V="1">
            <a:off x="7869134" y="5035138"/>
            <a:ext cx="1678576" cy="6239"/>
          </a:xfrm>
          <a:prstGeom prst="line">
            <a:avLst/>
          </a:prstGeom>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9547710" y="5035139"/>
            <a:ext cx="0" cy="954324"/>
          </a:xfrm>
          <a:prstGeom prst="line">
            <a:avLst/>
          </a:prstGeom>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V="1">
            <a:off x="9547710" y="4626750"/>
            <a:ext cx="0" cy="424771"/>
          </a:xfrm>
          <a:prstGeom prst="straightConnector1">
            <a:avLst/>
          </a:prstGeom>
          <a:ln w="38100">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660400" y="3728078"/>
            <a:ext cx="3875479" cy="1200329"/>
          </a:xfrm>
          <a:prstGeom prst="rect">
            <a:avLst/>
          </a:prstGeom>
          <a:noFill/>
          <a:ln>
            <a:solidFill>
              <a:schemeClr val="tx1"/>
            </a:solidFill>
          </a:ln>
        </p:spPr>
        <p:txBody>
          <a:bodyPr wrap="square" rtlCol="0">
            <a:spAutoFit/>
          </a:bodyPr>
          <a:lstStyle/>
          <a:p>
            <a:pPr algn="ctr"/>
            <a:r>
              <a:rPr lang="en-US" sz="2400" b="1" dirty="0" smtClean="0">
                <a:latin typeface="Palatino Linotype" charset="0"/>
                <a:ea typeface="Palatino Linotype" charset="0"/>
                <a:cs typeface="Palatino Linotype" charset="0"/>
              </a:rPr>
              <a:t>Safe, reliable, affordable, and efficient transportation</a:t>
            </a:r>
            <a:endParaRPr lang="en-US" sz="2400" b="1" dirty="0">
              <a:latin typeface="Palatino Linotype" charset="0"/>
              <a:ea typeface="Palatino Linotype" charset="0"/>
              <a:cs typeface="Palatino Linotype" charset="0"/>
            </a:endParaRPr>
          </a:p>
        </p:txBody>
      </p:sp>
      <p:sp>
        <p:nvSpPr>
          <p:cNvPr id="43" name="Left Brace 42"/>
          <p:cNvSpPr/>
          <p:nvPr/>
        </p:nvSpPr>
        <p:spPr>
          <a:xfrm rot="10800000">
            <a:off x="4655127" y="2446317"/>
            <a:ext cx="768433" cy="3883231"/>
          </a:xfrm>
          <a:prstGeom prst="leftBrace">
            <a:avLst/>
          </a:prstGeom>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702734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7" grpId="0" animBg="1"/>
      <p:bldP spid="8" grpId="0" animBg="1"/>
      <p:bldP spid="9" grpId="0" animBg="1"/>
      <p:bldP spid="10" grpId="0" animBg="1"/>
      <p:bldP spid="12" grpId="0" animBg="1"/>
      <p:bldP spid="13" grpId="0" animBg="1"/>
      <p:bldP spid="61" grpId="0" animBg="1"/>
      <p:bldP spid="4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rot="7669688">
            <a:off x="1756378" y="2147811"/>
            <a:ext cx="2052124" cy="1539092"/>
          </a:xfrm>
          <a:prstGeom prst="rect">
            <a:avLst/>
          </a:prstGeom>
        </p:spPr>
      </p:pic>
      <p:grpSp>
        <p:nvGrpSpPr>
          <p:cNvPr id="4" name="Group 3"/>
          <p:cNvGrpSpPr/>
          <p:nvPr/>
        </p:nvGrpSpPr>
        <p:grpSpPr>
          <a:xfrm>
            <a:off x="1185333" y="2517568"/>
            <a:ext cx="9804400" cy="3755682"/>
            <a:chOff x="660400" y="2446317"/>
            <a:chExt cx="10003642" cy="3883231"/>
          </a:xfrm>
        </p:grpSpPr>
        <p:sp>
          <p:nvSpPr>
            <p:cNvPr id="6" name="TextBox 5"/>
            <p:cNvSpPr txBox="1"/>
            <p:nvPr/>
          </p:nvSpPr>
          <p:spPr>
            <a:xfrm>
              <a:off x="8621486" y="4169781"/>
              <a:ext cx="2042556" cy="369332"/>
            </a:xfrm>
            <a:prstGeom prst="rect">
              <a:avLst/>
            </a:prstGeom>
            <a:noFill/>
            <a:ln>
              <a:solidFill>
                <a:schemeClr val="tx1"/>
              </a:solidFill>
            </a:ln>
          </p:spPr>
          <p:txBody>
            <a:bodyPr wrap="square" rtlCol="0">
              <a:spAutoFit/>
            </a:bodyPr>
            <a:lstStyle/>
            <a:p>
              <a:pPr algn="ctr"/>
              <a:r>
                <a:rPr lang="en-US" dirty="0" smtClean="0">
                  <a:latin typeface="Palatino Linotype" charset="0"/>
                  <a:ea typeface="Palatino Linotype" charset="0"/>
                  <a:cs typeface="Palatino Linotype" charset="0"/>
                </a:rPr>
                <a:t>Health outcomes</a:t>
              </a:r>
              <a:endParaRPr lang="en-US" dirty="0">
                <a:latin typeface="Palatino Linotype" charset="0"/>
                <a:ea typeface="Palatino Linotype" charset="0"/>
                <a:cs typeface="Palatino Linotype" charset="0"/>
              </a:endParaRPr>
            </a:p>
          </p:txBody>
        </p:sp>
        <p:sp>
          <p:nvSpPr>
            <p:cNvPr id="7" name="TextBox 6"/>
            <p:cNvSpPr txBox="1"/>
            <p:nvPr/>
          </p:nvSpPr>
          <p:spPr>
            <a:xfrm>
              <a:off x="5710052" y="3454171"/>
              <a:ext cx="2042556" cy="369332"/>
            </a:xfrm>
            <a:prstGeom prst="rect">
              <a:avLst/>
            </a:prstGeom>
            <a:noFill/>
            <a:ln>
              <a:solidFill>
                <a:schemeClr val="tx1"/>
              </a:solidFill>
            </a:ln>
          </p:spPr>
          <p:txBody>
            <a:bodyPr wrap="square" rtlCol="0">
              <a:spAutoFit/>
            </a:bodyPr>
            <a:lstStyle/>
            <a:p>
              <a:pPr algn="ctr"/>
              <a:r>
                <a:rPr lang="en-US" dirty="0" smtClean="0">
                  <a:latin typeface="Palatino Linotype" charset="0"/>
                  <a:ea typeface="Palatino Linotype" charset="0"/>
                  <a:cs typeface="Palatino Linotype" charset="0"/>
                </a:rPr>
                <a:t>Employment</a:t>
              </a:r>
              <a:endParaRPr lang="en-US" dirty="0">
                <a:latin typeface="Palatino Linotype" charset="0"/>
                <a:ea typeface="Palatino Linotype" charset="0"/>
                <a:cs typeface="Palatino Linotype" charset="0"/>
              </a:endParaRPr>
            </a:p>
          </p:txBody>
        </p:sp>
        <p:sp>
          <p:nvSpPr>
            <p:cNvPr id="8" name="TextBox 7"/>
            <p:cNvSpPr txBox="1"/>
            <p:nvPr/>
          </p:nvSpPr>
          <p:spPr>
            <a:xfrm>
              <a:off x="5710052" y="4885391"/>
              <a:ext cx="2042556" cy="369332"/>
            </a:xfrm>
            <a:prstGeom prst="rect">
              <a:avLst/>
            </a:prstGeom>
            <a:noFill/>
            <a:ln>
              <a:solidFill>
                <a:schemeClr val="tx1"/>
              </a:solidFill>
            </a:ln>
          </p:spPr>
          <p:txBody>
            <a:bodyPr wrap="square" rtlCol="0">
              <a:spAutoFit/>
            </a:bodyPr>
            <a:lstStyle/>
            <a:p>
              <a:pPr algn="ctr"/>
              <a:r>
                <a:rPr lang="en-US" dirty="0" smtClean="0">
                  <a:latin typeface="Palatino Linotype" charset="0"/>
                  <a:ea typeface="Palatino Linotype" charset="0"/>
                  <a:cs typeface="Palatino Linotype" charset="0"/>
                </a:rPr>
                <a:t>Education</a:t>
              </a:r>
              <a:endParaRPr lang="en-US" dirty="0">
                <a:latin typeface="Palatino Linotype" charset="0"/>
                <a:ea typeface="Palatino Linotype" charset="0"/>
                <a:cs typeface="Palatino Linotype" charset="0"/>
              </a:endParaRPr>
            </a:p>
          </p:txBody>
        </p:sp>
        <p:sp>
          <p:nvSpPr>
            <p:cNvPr id="9" name="TextBox 8"/>
            <p:cNvSpPr txBox="1"/>
            <p:nvPr/>
          </p:nvSpPr>
          <p:spPr>
            <a:xfrm>
              <a:off x="5542808" y="5601001"/>
              <a:ext cx="2377044" cy="646331"/>
            </a:xfrm>
            <a:prstGeom prst="rect">
              <a:avLst/>
            </a:prstGeom>
            <a:noFill/>
            <a:ln>
              <a:solidFill>
                <a:schemeClr val="tx1"/>
              </a:solidFill>
            </a:ln>
          </p:spPr>
          <p:txBody>
            <a:bodyPr wrap="square" rtlCol="0">
              <a:spAutoFit/>
            </a:bodyPr>
            <a:lstStyle/>
            <a:p>
              <a:pPr algn="ctr"/>
              <a:r>
                <a:rPr lang="en-US" dirty="0" smtClean="0">
                  <a:latin typeface="Palatino Linotype" charset="0"/>
                  <a:ea typeface="Palatino Linotype" charset="0"/>
                  <a:cs typeface="Palatino Linotype" charset="0"/>
                </a:rPr>
                <a:t>Social and </a:t>
              </a:r>
              <a:r>
                <a:rPr lang="en-US" smtClean="0">
                  <a:latin typeface="Palatino Linotype" charset="0"/>
                  <a:ea typeface="Palatino Linotype" charset="0"/>
                  <a:cs typeface="Palatino Linotype" charset="0"/>
                </a:rPr>
                <a:t>Community Context</a:t>
              </a:r>
              <a:endParaRPr lang="en-US" dirty="0">
                <a:latin typeface="Palatino Linotype" charset="0"/>
                <a:ea typeface="Palatino Linotype" charset="0"/>
                <a:cs typeface="Palatino Linotype" charset="0"/>
              </a:endParaRPr>
            </a:p>
          </p:txBody>
        </p:sp>
        <p:sp>
          <p:nvSpPr>
            <p:cNvPr id="10" name="TextBox 9"/>
            <p:cNvSpPr txBox="1"/>
            <p:nvPr/>
          </p:nvSpPr>
          <p:spPr>
            <a:xfrm>
              <a:off x="5710052" y="4169781"/>
              <a:ext cx="2042556" cy="369332"/>
            </a:xfrm>
            <a:prstGeom prst="rect">
              <a:avLst/>
            </a:prstGeom>
            <a:noFill/>
            <a:ln>
              <a:solidFill>
                <a:schemeClr val="tx1"/>
              </a:solidFill>
            </a:ln>
          </p:spPr>
          <p:txBody>
            <a:bodyPr wrap="square" rtlCol="0">
              <a:spAutoFit/>
            </a:bodyPr>
            <a:lstStyle/>
            <a:p>
              <a:pPr algn="ctr"/>
              <a:r>
                <a:rPr lang="en-US" dirty="0" smtClean="0">
                  <a:latin typeface="Palatino Linotype" charset="0"/>
                  <a:ea typeface="Palatino Linotype" charset="0"/>
                  <a:cs typeface="Palatino Linotype" charset="0"/>
                </a:rPr>
                <a:t>Health Care</a:t>
              </a:r>
              <a:endParaRPr lang="en-US" dirty="0">
                <a:latin typeface="Palatino Linotype" charset="0"/>
                <a:ea typeface="Palatino Linotype" charset="0"/>
                <a:cs typeface="Palatino Linotype" charset="0"/>
              </a:endParaRPr>
            </a:p>
          </p:txBody>
        </p:sp>
        <p:sp>
          <p:nvSpPr>
            <p:cNvPr id="12" name="TextBox 11"/>
            <p:cNvSpPr txBox="1"/>
            <p:nvPr/>
          </p:nvSpPr>
          <p:spPr>
            <a:xfrm>
              <a:off x="5542808" y="2461562"/>
              <a:ext cx="2377044" cy="646331"/>
            </a:xfrm>
            <a:prstGeom prst="rect">
              <a:avLst/>
            </a:prstGeom>
            <a:noFill/>
            <a:ln>
              <a:solidFill>
                <a:schemeClr val="tx1"/>
              </a:solidFill>
            </a:ln>
          </p:spPr>
          <p:txBody>
            <a:bodyPr wrap="square" rtlCol="0">
              <a:spAutoFit/>
            </a:bodyPr>
            <a:lstStyle/>
            <a:p>
              <a:pPr algn="ctr"/>
              <a:r>
                <a:rPr lang="en-US" dirty="0" smtClean="0">
                  <a:latin typeface="Palatino Linotype" charset="0"/>
                  <a:ea typeface="Palatino Linotype" charset="0"/>
                  <a:cs typeface="Palatino Linotype" charset="0"/>
                </a:rPr>
                <a:t>Neighborhood and Built Environment</a:t>
              </a:r>
              <a:endParaRPr lang="en-US" dirty="0">
                <a:latin typeface="Palatino Linotype" charset="0"/>
                <a:ea typeface="Palatino Linotype" charset="0"/>
                <a:cs typeface="Palatino Linotype" charset="0"/>
              </a:endParaRPr>
            </a:p>
          </p:txBody>
        </p:sp>
        <p:sp>
          <p:nvSpPr>
            <p:cNvPr id="13" name="Right Arrow 12"/>
            <p:cNvSpPr/>
            <p:nvPr/>
          </p:nvSpPr>
          <p:spPr>
            <a:xfrm>
              <a:off x="7871856" y="4258316"/>
              <a:ext cx="630382" cy="184666"/>
            </a:xfrm>
            <a:prstGeom prst="rightArrow">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p:cNvGrpSpPr/>
            <p:nvPr/>
          </p:nvGrpSpPr>
          <p:grpSpPr>
            <a:xfrm>
              <a:off x="7871856" y="2763984"/>
              <a:ext cx="1675854" cy="881741"/>
              <a:chOff x="8964386" y="2716482"/>
              <a:chExt cx="1675854" cy="881741"/>
            </a:xfrm>
          </p:grpSpPr>
          <p:cxnSp>
            <p:nvCxnSpPr>
              <p:cNvPr id="18" name="Straight Connector 17"/>
              <p:cNvCxnSpPr/>
              <p:nvPr/>
            </p:nvCxnSpPr>
            <p:spPr>
              <a:xfrm>
                <a:off x="8964386" y="3591335"/>
                <a:ext cx="1675854" cy="6888"/>
              </a:xfrm>
              <a:prstGeom prst="line">
                <a:avLst/>
              </a:prstGeom>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9127919" y="2716482"/>
                <a:ext cx="1512321" cy="0"/>
              </a:xfrm>
              <a:prstGeom prst="line">
                <a:avLst/>
              </a:prstGeom>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10640240" y="2716482"/>
                <a:ext cx="0" cy="696183"/>
              </a:xfrm>
              <a:prstGeom prst="line">
                <a:avLst/>
              </a:prstGeom>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grpSp>
        <p:cxnSp>
          <p:nvCxnSpPr>
            <p:cNvPr id="27" name="Straight Arrow Connector 26"/>
            <p:cNvCxnSpPr/>
            <p:nvPr/>
          </p:nvCxnSpPr>
          <p:spPr>
            <a:xfrm>
              <a:off x="9547710" y="3454171"/>
              <a:ext cx="0" cy="547814"/>
            </a:xfrm>
            <a:prstGeom prst="straightConnector1">
              <a:avLst/>
            </a:prstGeom>
            <a:ln w="38100">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8035389" y="5982575"/>
              <a:ext cx="1512321" cy="6888"/>
            </a:xfrm>
            <a:prstGeom prst="line">
              <a:avLst/>
            </a:prstGeom>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V="1">
              <a:off x="7869134" y="5035138"/>
              <a:ext cx="1678576" cy="6239"/>
            </a:xfrm>
            <a:prstGeom prst="line">
              <a:avLst/>
            </a:prstGeom>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9547710" y="5035139"/>
              <a:ext cx="0" cy="954324"/>
            </a:xfrm>
            <a:prstGeom prst="line">
              <a:avLst/>
            </a:prstGeom>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V="1">
              <a:off x="9547710" y="4626750"/>
              <a:ext cx="0" cy="424771"/>
            </a:xfrm>
            <a:prstGeom prst="straightConnector1">
              <a:avLst/>
            </a:prstGeom>
            <a:ln w="38100">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660400" y="3728078"/>
              <a:ext cx="3875479" cy="1200329"/>
            </a:xfrm>
            <a:prstGeom prst="rect">
              <a:avLst/>
            </a:prstGeom>
            <a:noFill/>
            <a:ln>
              <a:solidFill>
                <a:schemeClr val="tx1"/>
              </a:solidFill>
            </a:ln>
          </p:spPr>
          <p:txBody>
            <a:bodyPr wrap="square" rtlCol="0">
              <a:spAutoFit/>
            </a:bodyPr>
            <a:lstStyle/>
            <a:p>
              <a:pPr algn="ctr"/>
              <a:r>
                <a:rPr lang="en-US" sz="2400" b="1" dirty="0" smtClean="0">
                  <a:latin typeface="Palatino Linotype" charset="0"/>
                  <a:ea typeface="Palatino Linotype" charset="0"/>
                  <a:cs typeface="Palatino Linotype" charset="0"/>
                </a:rPr>
                <a:t>Safe, reliable, affordable, and efficient transportation</a:t>
              </a:r>
              <a:endParaRPr lang="en-US" sz="2400" b="1" dirty="0">
                <a:latin typeface="Palatino Linotype" charset="0"/>
                <a:ea typeface="Palatino Linotype" charset="0"/>
                <a:cs typeface="Palatino Linotype" charset="0"/>
              </a:endParaRPr>
            </a:p>
          </p:txBody>
        </p:sp>
        <p:sp>
          <p:nvSpPr>
            <p:cNvPr id="43" name="Left Brace 42"/>
            <p:cNvSpPr/>
            <p:nvPr/>
          </p:nvSpPr>
          <p:spPr>
            <a:xfrm>
              <a:off x="4655127" y="2446317"/>
              <a:ext cx="768433" cy="3883231"/>
            </a:xfrm>
            <a:prstGeom prst="leftBrace">
              <a:avLst/>
            </a:prstGeom>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9" name="Straight Arrow Connector 28"/>
            <p:cNvCxnSpPr/>
            <p:nvPr/>
          </p:nvCxnSpPr>
          <p:spPr>
            <a:xfrm flipH="1">
              <a:off x="2653633" y="2763984"/>
              <a:ext cx="5087" cy="874852"/>
            </a:xfrm>
            <a:prstGeom prst="straightConnector1">
              <a:avLst/>
            </a:prstGeom>
            <a:ln w="57150">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11" name="TextBox 10"/>
          <p:cNvSpPr txBox="1"/>
          <p:nvPr/>
        </p:nvSpPr>
        <p:spPr>
          <a:xfrm>
            <a:off x="655623" y="2308825"/>
            <a:ext cx="1662546" cy="338554"/>
          </a:xfrm>
          <a:prstGeom prst="rect">
            <a:avLst/>
          </a:prstGeom>
          <a:noFill/>
          <a:ln>
            <a:solidFill>
              <a:schemeClr val="tx1"/>
            </a:solidFill>
          </a:ln>
        </p:spPr>
        <p:txBody>
          <a:bodyPr wrap="square" rtlCol="0">
            <a:spAutoFit/>
          </a:bodyPr>
          <a:lstStyle/>
          <a:p>
            <a:pPr algn="ctr"/>
            <a:r>
              <a:rPr lang="en-US" sz="1600" dirty="0" smtClean="0">
                <a:latin typeface="Palatino Linotype" charset="0"/>
                <a:ea typeface="Palatino Linotype" charset="0"/>
                <a:cs typeface="Palatino Linotype" charset="0"/>
              </a:rPr>
              <a:t>Urban Planning</a:t>
            </a:r>
            <a:endParaRPr lang="en-US" sz="1600" dirty="0">
              <a:latin typeface="Palatino Linotype" charset="0"/>
              <a:ea typeface="Palatino Linotype" charset="0"/>
              <a:cs typeface="Palatino Linotype" charset="0"/>
            </a:endParaRPr>
          </a:p>
        </p:txBody>
      </p:sp>
      <p:sp>
        <p:nvSpPr>
          <p:cNvPr id="26" name="TextBox 25"/>
          <p:cNvSpPr txBox="1"/>
          <p:nvPr/>
        </p:nvSpPr>
        <p:spPr>
          <a:xfrm>
            <a:off x="3689518" y="2308825"/>
            <a:ext cx="1195020" cy="338554"/>
          </a:xfrm>
          <a:prstGeom prst="rect">
            <a:avLst/>
          </a:prstGeom>
          <a:noFill/>
          <a:ln>
            <a:solidFill>
              <a:schemeClr val="tx1"/>
            </a:solidFill>
          </a:ln>
        </p:spPr>
        <p:txBody>
          <a:bodyPr wrap="square" rtlCol="0">
            <a:spAutoFit/>
          </a:bodyPr>
          <a:lstStyle/>
          <a:p>
            <a:pPr algn="ctr"/>
            <a:r>
              <a:rPr lang="en-US" sz="1600" dirty="0" smtClean="0">
                <a:latin typeface="Palatino Linotype" charset="0"/>
                <a:ea typeface="Palatino Linotype" charset="0"/>
                <a:cs typeface="Palatino Linotype" charset="0"/>
              </a:rPr>
              <a:t>Economics</a:t>
            </a:r>
            <a:endParaRPr lang="en-US" sz="1600" dirty="0">
              <a:latin typeface="Palatino Linotype" charset="0"/>
              <a:ea typeface="Palatino Linotype" charset="0"/>
              <a:cs typeface="Palatino Linotype" charset="0"/>
            </a:endParaRPr>
          </a:p>
        </p:txBody>
      </p:sp>
      <p:sp>
        <p:nvSpPr>
          <p:cNvPr id="28" name="TextBox 27"/>
          <p:cNvSpPr txBox="1"/>
          <p:nvPr/>
        </p:nvSpPr>
        <p:spPr>
          <a:xfrm>
            <a:off x="1944752" y="1483072"/>
            <a:ext cx="2364480" cy="461665"/>
          </a:xfrm>
          <a:prstGeom prst="rect">
            <a:avLst/>
          </a:prstGeom>
          <a:solidFill>
            <a:schemeClr val="accent4">
              <a:lumMod val="40000"/>
              <a:lumOff val="60000"/>
            </a:schemeClr>
          </a:solidFill>
          <a:ln>
            <a:solidFill>
              <a:schemeClr val="bg2">
                <a:lumMod val="50000"/>
              </a:schemeClr>
            </a:solidFill>
          </a:ln>
        </p:spPr>
        <p:txBody>
          <a:bodyPr wrap="square" rtlCol="0">
            <a:spAutoFit/>
          </a:bodyPr>
          <a:lstStyle/>
          <a:p>
            <a:pPr algn="ctr"/>
            <a:r>
              <a:rPr lang="en-US" sz="2400" dirty="0" smtClean="0">
                <a:solidFill>
                  <a:schemeClr val="bg2">
                    <a:lumMod val="25000"/>
                  </a:schemeClr>
                </a:solidFill>
                <a:latin typeface="Palatino Linotype" charset="0"/>
                <a:ea typeface="Palatino Linotype" charset="0"/>
                <a:cs typeface="Palatino Linotype" charset="0"/>
              </a:rPr>
              <a:t>Public Health?</a:t>
            </a:r>
            <a:endParaRPr lang="en-US" sz="2400" dirty="0">
              <a:solidFill>
                <a:schemeClr val="bg2">
                  <a:lumMod val="25000"/>
                </a:schemeClr>
              </a:solidFill>
              <a:latin typeface="Palatino Linotype" charset="0"/>
              <a:ea typeface="Palatino Linotype" charset="0"/>
              <a:cs typeface="Palatino Linotype" charset="0"/>
            </a:endParaRPr>
          </a:p>
        </p:txBody>
      </p:sp>
    </p:spTree>
    <p:extLst>
      <p:ext uri="{BB962C8B-B14F-4D97-AF65-F5344CB8AC3E}">
        <p14:creationId xmlns:p14="http://schemas.microsoft.com/office/powerpoint/2010/main" val="1100769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6" grpId="0" animBg="1"/>
      <p:bldP spid="2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t="27571" r="9091" b="21293"/>
          <a:stretch/>
        </p:blipFill>
        <p:spPr>
          <a:xfrm>
            <a:off x="20" y="10"/>
            <a:ext cx="12191980" cy="6857990"/>
          </a:xfrm>
          <a:prstGeom prst="rect">
            <a:avLst/>
          </a:prstGeom>
        </p:spPr>
      </p:pic>
      <p:sp>
        <p:nvSpPr>
          <p:cNvPr id="9" name="Rectangle 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6"/>
            <a:ext cx="4332307" cy="5896743"/>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4805" y="640263"/>
            <a:ext cx="3759240" cy="1344975"/>
          </a:xfrm>
        </p:spPr>
        <p:txBody>
          <a:bodyPr>
            <a:normAutofit/>
          </a:bodyPr>
          <a:lstStyle/>
          <a:p>
            <a:pPr>
              <a:lnSpc>
                <a:spcPct val="80000"/>
              </a:lnSpc>
            </a:pPr>
            <a:r>
              <a:rPr lang="en-US" sz="3400" dirty="0" smtClean="0">
                <a:latin typeface="Palatino Linotype" charset="0"/>
                <a:ea typeface="Palatino Linotype" charset="0"/>
                <a:cs typeface="Palatino Linotype" charset="0"/>
              </a:rPr>
              <a:t/>
            </a:r>
            <a:br>
              <a:rPr lang="en-US" sz="3400" dirty="0" smtClean="0">
                <a:latin typeface="Palatino Linotype" charset="0"/>
                <a:ea typeface="Palatino Linotype" charset="0"/>
                <a:cs typeface="Palatino Linotype" charset="0"/>
              </a:rPr>
            </a:br>
            <a:r>
              <a:rPr lang="en-US" sz="3400" dirty="0" smtClean="0">
                <a:latin typeface="Palatino Linotype" charset="0"/>
                <a:ea typeface="Palatino Linotype" charset="0"/>
                <a:cs typeface="Palatino Linotype" charset="0"/>
              </a:rPr>
              <a:t>The Mini-Grant </a:t>
            </a:r>
            <a:endParaRPr lang="en-US" sz="3400" dirty="0">
              <a:latin typeface="Palatino Linotype" charset="0"/>
              <a:ea typeface="Palatino Linotype" charset="0"/>
              <a:cs typeface="Palatino Linotype" charset="0"/>
            </a:endParaRPr>
          </a:p>
        </p:txBody>
      </p:sp>
      <p:sp>
        <p:nvSpPr>
          <p:cNvPr id="3" name="Content Placeholder 2"/>
          <p:cNvSpPr>
            <a:spLocks noGrp="1"/>
          </p:cNvSpPr>
          <p:nvPr>
            <p:ph idx="1"/>
          </p:nvPr>
        </p:nvSpPr>
        <p:spPr>
          <a:xfrm>
            <a:off x="594110" y="2121763"/>
            <a:ext cx="3764826" cy="3773010"/>
          </a:xfrm>
        </p:spPr>
        <p:txBody>
          <a:bodyPr>
            <a:normAutofit/>
          </a:bodyPr>
          <a:lstStyle/>
          <a:p>
            <a:pPr marL="0" marR="0" lvl="0" indent="0" defTabSz="914400" eaLnBrk="1" fontAlgn="auto" latinLnBrk="0" hangingPunct="1">
              <a:lnSpc>
                <a:spcPct val="114000"/>
              </a:lnSpc>
              <a:spcBef>
                <a:spcPts val="0"/>
              </a:spcBef>
              <a:spcAft>
                <a:spcPts val="0"/>
              </a:spcAft>
              <a:buClrTx/>
              <a:buSzTx/>
              <a:buFontTx/>
              <a:buNone/>
              <a:tabLst/>
              <a:defRPr/>
            </a:pPr>
            <a:r>
              <a:rPr lang="en-US" sz="2400" dirty="0" smtClean="0">
                <a:latin typeface="Palatino Linotype" charset="0"/>
                <a:ea typeface="Palatino Linotype" charset="0"/>
                <a:cs typeface="Palatino Linotype" charset="0"/>
              </a:rPr>
              <a:t>25+ </a:t>
            </a:r>
            <a:r>
              <a:rPr lang="en-US" sz="2400" dirty="0">
                <a:latin typeface="Palatino Linotype" charset="0"/>
                <a:ea typeface="Palatino Linotype" charset="0"/>
                <a:cs typeface="Palatino Linotype" charset="0"/>
              </a:rPr>
              <a:t>in-depth interviews with residents of Detroit</a:t>
            </a:r>
          </a:p>
          <a:p>
            <a:pPr marL="0" marR="0" lvl="0" indent="0" defTabSz="914400" eaLnBrk="1" fontAlgn="auto" latinLnBrk="0" hangingPunct="1">
              <a:lnSpc>
                <a:spcPct val="114000"/>
              </a:lnSpc>
              <a:spcBef>
                <a:spcPts val="0"/>
              </a:spcBef>
              <a:spcAft>
                <a:spcPts val="0"/>
              </a:spcAft>
              <a:buClrTx/>
              <a:buSzTx/>
              <a:buFontTx/>
              <a:buNone/>
              <a:tabLst/>
              <a:defRPr/>
            </a:pPr>
            <a:endParaRPr lang="en-US" sz="2400" dirty="0" smtClean="0">
              <a:latin typeface="Palatino Linotype" charset="0"/>
              <a:ea typeface="Palatino Linotype" charset="0"/>
              <a:cs typeface="Palatino Linotype" charset="0"/>
            </a:endParaRPr>
          </a:p>
          <a:p>
            <a:pPr marL="0" marR="0" lvl="0" indent="0" defTabSz="914400" eaLnBrk="1" fontAlgn="auto" latinLnBrk="0" hangingPunct="1">
              <a:lnSpc>
                <a:spcPct val="114000"/>
              </a:lnSpc>
              <a:spcBef>
                <a:spcPts val="0"/>
              </a:spcBef>
              <a:spcAft>
                <a:spcPts val="0"/>
              </a:spcAft>
              <a:buClrTx/>
              <a:buSzTx/>
              <a:buFontTx/>
              <a:buNone/>
              <a:tabLst/>
              <a:defRPr/>
            </a:pPr>
            <a:r>
              <a:rPr lang="en-US" i="1" dirty="0" smtClean="0">
                <a:latin typeface="Palatino Linotype" charset="0"/>
                <a:ea typeface="Palatino Linotype" charset="0"/>
                <a:cs typeface="Palatino Linotype" charset="0"/>
              </a:rPr>
              <a:t>How do you get where you need to go, and how does this influence your daily life? </a:t>
            </a:r>
            <a:endParaRPr lang="en-US" i="1" dirty="0">
              <a:latin typeface="Palatino Linotype" charset="0"/>
              <a:ea typeface="Palatino Linotype" charset="0"/>
              <a:cs typeface="Palatino Linotype" charset="0"/>
            </a:endParaRPr>
          </a:p>
        </p:txBody>
      </p:sp>
    </p:spTree>
    <p:extLst>
      <p:ext uri="{BB962C8B-B14F-4D97-AF65-F5344CB8AC3E}">
        <p14:creationId xmlns:p14="http://schemas.microsoft.com/office/powerpoint/2010/main" val="34077344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0400" y="284140"/>
            <a:ext cx="11260667" cy="1926813"/>
          </a:xfrm>
        </p:spPr>
        <p:txBody>
          <a:bodyPr>
            <a:normAutofit/>
          </a:bodyPr>
          <a:lstStyle/>
          <a:p>
            <a:r>
              <a:rPr lang="en-US" dirty="0" smtClean="0">
                <a:latin typeface="Palatino Linotype" charset="0"/>
                <a:ea typeface="Palatino Linotype" charset="0"/>
                <a:cs typeface="Palatino Linotype" charset="0"/>
              </a:rPr>
              <a:t>Preliminary Findings</a:t>
            </a:r>
            <a:endParaRPr lang="en-US" dirty="0">
              <a:latin typeface="Palatino Linotype" charset="0"/>
              <a:ea typeface="Palatino Linotype" charset="0"/>
              <a:cs typeface="Palatino Linotype" charset="0"/>
            </a:endParaRPr>
          </a:p>
        </p:txBody>
      </p:sp>
      <p:sp>
        <p:nvSpPr>
          <p:cNvPr id="6" name="TextBox 5"/>
          <p:cNvSpPr txBox="1"/>
          <p:nvPr/>
        </p:nvSpPr>
        <p:spPr>
          <a:xfrm>
            <a:off x="9048997" y="4169781"/>
            <a:ext cx="2042556" cy="369332"/>
          </a:xfrm>
          <a:prstGeom prst="rect">
            <a:avLst/>
          </a:prstGeom>
          <a:noFill/>
          <a:ln>
            <a:solidFill>
              <a:schemeClr val="tx1"/>
            </a:solidFill>
          </a:ln>
        </p:spPr>
        <p:txBody>
          <a:bodyPr wrap="square" rtlCol="0">
            <a:spAutoFit/>
          </a:bodyPr>
          <a:lstStyle/>
          <a:p>
            <a:pPr algn="ctr"/>
            <a:r>
              <a:rPr lang="en-US" dirty="0" smtClean="0">
                <a:latin typeface="Palatino Linotype" charset="0"/>
                <a:ea typeface="Palatino Linotype" charset="0"/>
                <a:cs typeface="Palatino Linotype" charset="0"/>
              </a:rPr>
              <a:t>Health outcomes</a:t>
            </a:r>
            <a:endParaRPr lang="en-US" dirty="0">
              <a:latin typeface="Palatino Linotype" charset="0"/>
              <a:ea typeface="Palatino Linotype" charset="0"/>
              <a:cs typeface="Palatino Linotype" charset="0"/>
            </a:endParaRPr>
          </a:p>
        </p:txBody>
      </p:sp>
      <p:sp>
        <p:nvSpPr>
          <p:cNvPr id="7" name="TextBox 6"/>
          <p:cNvSpPr txBox="1"/>
          <p:nvPr/>
        </p:nvSpPr>
        <p:spPr>
          <a:xfrm>
            <a:off x="6137563" y="3454171"/>
            <a:ext cx="2042556" cy="369332"/>
          </a:xfrm>
          <a:prstGeom prst="rect">
            <a:avLst/>
          </a:prstGeom>
          <a:noFill/>
          <a:ln>
            <a:solidFill>
              <a:schemeClr val="tx1"/>
            </a:solidFill>
          </a:ln>
        </p:spPr>
        <p:txBody>
          <a:bodyPr wrap="square" rtlCol="0">
            <a:spAutoFit/>
          </a:bodyPr>
          <a:lstStyle/>
          <a:p>
            <a:pPr algn="ctr"/>
            <a:r>
              <a:rPr lang="en-US" dirty="0" smtClean="0">
                <a:latin typeface="Palatino Linotype" charset="0"/>
                <a:ea typeface="Palatino Linotype" charset="0"/>
                <a:cs typeface="Palatino Linotype" charset="0"/>
              </a:rPr>
              <a:t>Employment</a:t>
            </a:r>
            <a:endParaRPr lang="en-US" dirty="0">
              <a:latin typeface="Palatino Linotype" charset="0"/>
              <a:ea typeface="Palatino Linotype" charset="0"/>
              <a:cs typeface="Palatino Linotype" charset="0"/>
            </a:endParaRPr>
          </a:p>
        </p:txBody>
      </p:sp>
      <p:sp>
        <p:nvSpPr>
          <p:cNvPr id="8" name="TextBox 7"/>
          <p:cNvSpPr txBox="1"/>
          <p:nvPr/>
        </p:nvSpPr>
        <p:spPr>
          <a:xfrm>
            <a:off x="6137563" y="4885391"/>
            <a:ext cx="2042556" cy="369332"/>
          </a:xfrm>
          <a:prstGeom prst="rect">
            <a:avLst/>
          </a:prstGeom>
          <a:noFill/>
          <a:ln>
            <a:solidFill>
              <a:schemeClr val="tx1"/>
            </a:solidFill>
          </a:ln>
        </p:spPr>
        <p:txBody>
          <a:bodyPr wrap="square" rtlCol="0">
            <a:spAutoFit/>
          </a:bodyPr>
          <a:lstStyle/>
          <a:p>
            <a:pPr algn="ctr"/>
            <a:r>
              <a:rPr lang="en-US" dirty="0" smtClean="0">
                <a:latin typeface="Palatino Linotype" charset="0"/>
                <a:ea typeface="Palatino Linotype" charset="0"/>
                <a:cs typeface="Palatino Linotype" charset="0"/>
              </a:rPr>
              <a:t>Education</a:t>
            </a:r>
            <a:endParaRPr lang="en-US" dirty="0">
              <a:latin typeface="Palatino Linotype" charset="0"/>
              <a:ea typeface="Palatino Linotype" charset="0"/>
              <a:cs typeface="Palatino Linotype" charset="0"/>
            </a:endParaRPr>
          </a:p>
        </p:txBody>
      </p:sp>
      <p:sp>
        <p:nvSpPr>
          <p:cNvPr id="9" name="TextBox 8"/>
          <p:cNvSpPr txBox="1"/>
          <p:nvPr/>
        </p:nvSpPr>
        <p:spPr>
          <a:xfrm>
            <a:off x="5970319" y="5601001"/>
            <a:ext cx="2377044" cy="646331"/>
          </a:xfrm>
          <a:prstGeom prst="rect">
            <a:avLst/>
          </a:prstGeom>
          <a:noFill/>
          <a:ln>
            <a:solidFill>
              <a:schemeClr val="tx1"/>
            </a:solidFill>
          </a:ln>
        </p:spPr>
        <p:txBody>
          <a:bodyPr wrap="square" rtlCol="0">
            <a:spAutoFit/>
          </a:bodyPr>
          <a:lstStyle/>
          <a:p>
            <a:pPr algn="ctr"/>
            <a:r>
              <a:rPr lang="en-US" dirty="0" smtClean="0">
                <a:latin typeface="Palatino Linotype" charset="0"/>
                <a:ea typeface="Palatino Linotype" charset="0"/>
                <a:cs typeface="Palatino Linotype" charset="0"/>
              </a:rPr>
              <a:t>Social and </a:t>
            </a:r>
            <a:r>
              <a:rPr lang="en-US" smtClean="0">
                <a:latin typeface="Palatino Linotype" charset="0"/>
                <a:ea typeface="Palatino Linotype" charset="0"/>
                <a:cs typeface="Palatino Linotype" charset="0"/>
              </a:rPr>
              <a:t>Community Context</a:t>
            </a:r>
            <a:endParaRPr lang="en-US" dirty="0">
              <a:latin typeface="Palatino Linotype" charset="0"/>
              <a:ea typeface="Palatino Linotype" charset="0"/>
              <a:cs typeface="Palatino Linotype" charset="0"/>
            </a:endParaRPr>
          </a:p>
        </p:txBody>
      </p:sp>
      <p:sp>
        <p:nvSpPr>
          <p:cNvPr id="10" name="TextBox 9"/>
          <p:cNvSpPr txBox="1"/>
          <p:nvPr/>
        </p:nvSpPr>
        <p:spPr>
          <a:xfrm>
            <a:off x="6137563" y="4169781"/>
            <a:ext cx="2042556" cy="369332"/>
          </a:xfrm>
          <a:prstGeom prst="rect">
            <a:avLst/>
          </a:prstGeom>
          <a:noFill/>
          <a:ln>
            <a:solidFill>
              <a:schemeClr val="tx1"/>
            </a:solidFill>
          </a:ln>
        </p:spPr>
        <p:txBody>
          <a:bodyPr wrap="square" rtlCol="0">
            <a:spAutoFit/>
          </a:bodyPr>
          <a:lstStyle/>
          <a:p>
            <a:pPr algn="ctr"/>
            <a:r>
              <a:rPr lang="en-US" dirty="0" smtClean="0">
                <a:latin typeface="Palatino Linotype" charset="0"/>
                <a:ea typeface="Palatino Linotype" charset="0"/>
                <a:cs typeface="Palatino Linotype" charset="0"/>
              </a:rPr>
              <a:t>Health Care</a:t>
            </a:r>
            <a:endParaRPr lang="en-US" dirty="0">
              <a:latin typeface="Palatino Linotype" charset="0"/>
              <a:ea typeface="Palatino Linotype" charset="0"/>
              <a:cs typeface="Palatino Linotype" charset="0"/>
            </a:endParaRPr>
          </a:p>
        </p:txBody>
      </p:sp>
      <p:sp>
        <p:nvSpPr>
          <p:cNvPr id="12" name="TextBox 11"/>
          <p:cNvSpPr txBox="1"/>
          <p:nvPr/>
        </p:nvSpPr>
        <p:spPr>
          <a:xfrm>
            <a:off x="5970319" y="2461562"/>
            <a:ext cx="2377044" cy="646331"/>
          </a:xfrm>
          <a:prstGeom prst="rect">
            <a:avLst/>
          </a:prstGeom>
          <a:noFill/>
          <a:ln>
            <a:solidFill>
              <a:schemeClr val="tx1"/>
            </a:solidFill>
          </a:ln>
        </p:spPr>
        <p:txBody>
          <a:bodyPr wrap="square" rtlCol="0">
            <a:spAutoFit/>
          </a:bodyPr>
          <a:lstStyle/>
          <a:p>
            <a:pPr algn="ctr"/>
            <a:r>
              <a:rPr lang="en-US" dirty="0" smtClean="0">
                <a:latin typeface="Palatino Linotype" charset="0"/>
                <a:ea typeface="Palatino Linotype" charset="0"/>
                <a:cs typeface="Palatino Linotype" charset="0"/>
              </a:rPr>
              <a:t>Neighborhood and Built Environment</a:t>
            </a:r>
            <a:endParaRPr lang="en-US" dirty="0">
              <a:latin typeface="Palatino Linotype" charset="0"/>
              <a:ea typeface="Palatino Linotype" charset="0"/>
              <a:cs typeface="Palatino Linotype" charset="0"/>
            </a:endParaRPr>
          </a:p>
        </p:txBody>
      </p:sp>
      <p:sp>
        <p:nvSpPr>
          <p:cNvPr id="13" name="Right Arrow 12"/>
          <p:cNvSpPr/>
          <p:nvPr/>
        </p:nvSpPr>
        <p:spPr>
          <a:xfrm>
            <a:off x="8299367" y="4258316"/>
            <a:ext cx="630382" cy="184666"/>
          </a:xfrm>
          <a:prstGeom prst="rightArrow">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p:cNvGrpSpPr/>
          <p:nvPr/>
        </p:nvGrpSpPr>
        <p:grpSpPr>
          <a:xfrm>
            <a:off x="8299367" y="2763984"/>
            <a:ext cx="1675854" cy="881741"/>
            <a:chOff x="8964386" y="2716482"/>
            <a:chExt cx="1675854" cy="881741"/>
          </a:xfrm>
        </p:grpSpPr>
        <p:cxnSp>
          <p:nvCxnSpPr>
            <p:cNvPr id="18" name="Straight Connector 17"/>
            <p:cNvCxnSpPr/>
            <p:nvPr/>
          </p:nvCxnSpPr>
          <p:spPr>
            <a:xfrm>
              <a:off x="8964386" y="3591335"/>
              <a:ext cx="1675854" cy="6888"/>
            </a:xfrm>
            <a:prstGeom prst="line">
              <a:avLst/>
            </a:prstGeom>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9127919" y="2716482"/>
              <a:ext cx="1512321" cy="0"/>
            </a:xfrm>
            <a:prstGeom prst="line">
              <a:avLst/>
            </a:prstGeom>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10640240" y="2716482"/>
              <a:ext cx="0" cy="696183"/>
            </a:xfrm>
            <a:prstGeom prst="line">
              <a:avLst/>
            </a:prstGeom>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grpSp>
      <p:cxnSp>
        <p:nvCxnSpPr>
          <p:cNvPr id="27" name="Straight Arrow Connector 26"/>
          <p:cNvCxnSpPr/>
          <p:nvPr/>
        </p:nvCxnSpPr>
        <p:spPr>
          <a:xfrm>
            <a:off x="9975221" y="3454171"/>
            <a:ext cx="0" cy="547814"/>
          </a:xfrm>
          <a:prstGeom prst="straightConnector1">
            <a:avLst/>
          </a:prstGeom>
          <a:ln w="38100">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8462900" y="5982575"/>
            <a:ext cx="1512321" cy="6888"/>
          </a:xfrm>
          <a:prstGeom prst="line">
            <a:avLst/>
          </a:prstGeom>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V="1">
            <a:off x="8296645" y="5035138"/>
            <a:ext cx="1678576" cy="6239"/>
          </a:xfrm>
          <a:prstGeom prst="line">
            <a:avLst/>
          </a:prstGeom>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9975221" y="5035139"/>
            <a:ext cx="0" cy="954324"/>
          </a:xfrm>
          <a:prstGeom prst="line">
            <a:avLst/>
          </a:prstGeom>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V="1">
            <a:off x="9975221" y="4626750"/>
            <a:ext cx="0" cy="424771"/>
          </a:xfrm>
          <a:prstGeom prst="straightConnector1">
            <a:avLst/>
          </a:prstGeom>
          <a:ln w="38100">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1087911" y="3728078"/>
            <a:ext cx="3875479" cy="1200329"/>
          </a:xfrm>
          <a:prstGeom prst="rect">
            <a:avLst/>
          </a:prstGeom>
          <a:noFill/>
          <a:ln>
            <a:solidFill>
              <a:schemeClr val="tx1"/>
            </a:solidFill>
          </a:ln>
        </p:spPr>
        <p:txBody>
          <a:bodyPr wrap="square" rtlCol="0">
            <a:spAutoFit/>
          </a:bodyPr>
          <a:lstStyle/>
          <a:p>
            <a:pPr algn="ctr"/>
            <a:r>
              <a:rPr lang="en-US" sz="2400" b="1" dirty="0" smtClean="0">
                <a:latin typeface="Palatino Linotype" charset="0"/>
                <a:ea typeface="Palatino Linotype" charset="0"/>
                <a:cs typeface="Palatino Linotype" charset="0"/>
              </a:rPr>
              <a:t>Safe, reliable, affordable, and efficient transportation</a:t>
            </a:r>
            <a:endParaRPr lang="en-US" sz="2400" b="1" dirty="0">
              <a:latin typeface="Palatino Linotype" charset="0"/>
              <a:ea typeface="Palatino Linotype" charset="0"/>
              <a:cs typeface="Palatino Linotype" charset="0"/>
            </a:endParaRPr>
          </a:p>
        </p:txBody>
      </p:sp>
      <p:sp>
        <p:nvSpPr>
          <p:cNvPr id="43" name="Left Brace 42"/>
          <p:cNvSpPr/>
          <p:nvPr/>
        </p:nvSpPr>
        <p:spPr>
          <a:xfrm rot="10800000">
            <a:off x="5082638" y="2446317"/>
            <a:ext cx="768433" cy="3883231"/>
          </a:xfrm>
          <a:prstGeom prst="leftBrace">
            <a:avLst/>
          </a:prstGeom>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2" name="Multiply 61"/>
          <p:cNvSpPr/>
          <p:nvPr/>
        </p:nvSpPr>
        <p:spPr>
          <a:xfrm>
            <a:off x="5142014" y="3687526"/>
            <a:ext cx="649679" cy="1282682"/>
          </a:xfrm>
          <a:prstGeom prst="mathMultiply">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Multiply 63"/>
          <p:cNvSpPr/>
          <p:nvPr/>
        </p:nvSpPr>
        <p:spPr>
          <a:xfrm>
            <a:off x="8783484" y="3142007"/>
            <a:ext cx="531023" cy="1023158"/>
          </a:xfrm>
          <a:prstGeom prst="mathMultiply">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Multiply 64"/>
          <p:cNvSpPr/>
          <p:nvPr/>
        </p:nvSpPr>
        <p:spPr>
          <a:xfrm>
            <a:off x="8792638" y="4488818"/>
            <a:ext cx="531023" cy="1023158"/>
          </a:xfrm>
          <a:prstGeom prst="mathMultiply">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Multiply 24"/>
          <p:cNvSpPr/>
          <p:nvPr/>
        </p:nvSpPr>
        <p:spPr>
          <a:xfrm>
            <a:off x="8309810" y="3804100"/>
            <a:ext cx="531023" cy="1023158"/>
          </a:xfrm>
          <a:prstGeom prst="mathMultiply">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Multiply 25"/>
          <p:cNvSpPr/>
          <p:nvPr/>
        </p:nvSpPr>
        <p:spPr>
          <a:xfrm>
            <a:off x="8792638" y="5433330"/>
            <a:ext cx="531023" cy="1023158"/>
          </a:xfrm>
          <a:prstGeom prst="mathMultiply">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9138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7" grpId="0" animBg="1"/>
      <p:bldP spid="8" grpId="0" animBg="1"/>
      <p:bldP spid="9" grpId="0" animBg="1"/>
      <p:bldP spid="10" grpId="0" animBg="1"/>
      <p:bldP spid="12" grpId="0" animBg="1"/>
      <p:bldP spid="13" grpId="0" animBg="1"/>
      <p:bldP spid="61" grpId="0" animBg="1"/>
      <p:bldP spid="43" grpId="0" animBg="1"/>
      <p:bldP spid="62" grpId="0" animBg="1"/>
      <p:bldP spid="64" grpId="0" animBg="1"/>
      <p:bldP spid="65" grpId="0" animBg="1"/>
      <p:bldP spid="25" grpId="0" animBg="1"/>
      <p:bldP spid="2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3203" y="605642"/>
            <a:ext cx="10515600" cy="1686296"/>
          </a:xfrm>
        </p:spPr>
        <p:txBody>
          <a:bodyPr>
            <a:normAutofit/>
          </a:bodyPr>
          <a:lstStyle/>
          <a:p>
            <a:r>
              <a:rPr lang="en-US" sz="3000" i="1" dirty="0" smtClean="0">
                <a:latin typeface="Palatino Linotype" charset="0"/>
                <a:ea typeface="Palatino Linotype" charset="0"/>
                <a:cs typeface="Palatino Linotype" charset="0"/>
              </a:rPr>
              <a:t>“And </a:t>
            </a:r>
            <a:r>
              <a:rPr lang="en-US" sz="3000" i="1" dirty="0">
                <a:latin typeface="Palatino Linotype" charset="0"/>
                <a:ea typeface="Palatino Linotype" charset="0"/>
                <a:cs typeface="Palatino Linotype" charset="0"/>
              </a:rPr>
              <a:t>it happens that people get fired, you know, because, you know, when they didn’t make </a:t>
            </a:r>
            <a:r>
              <a:rPr lang="en-US" sz="3000" i="1" dirty="0" smtClean="0">
                <a:latin typeface="Palatino Linotype" charset="0"/>
                <a:ea typeface="Palatino Linotype" charset="0"/>
                <a:cs typeface="Palatino Linotype" charset="0"/>
              </a:rPr>
              <a:t>it to work, you </a:t>
            </a:r>
            <a:r>
              <a:rPr lang="en-US" sz="3000" i="1" dirty="0">
                <a:latin typeface="Palatino Linotype" charset="0"/>
                <a:ea typeface="Palatino Linotype" charset="0"/>
                <a:cs typeface="Palatino Linotype" charset="0"/>
              </a:rPr>
              <a:t>know, on time and stuff</a:t>
            </a:r>
            <a:r>
              <a:rPr lang="en-US" sz="3000" i="1" dirty="0" smtClean="0">
                <a:latin typeface="Palatino Linotype" charset="0"/>
                <a:ea typeface="Palatino Linotype" charset="0"/>
                <a:cs typeface="Palatino Linotype" charset="0"/>
              </a:rPr>
              <a:t>.” </a:t>
            </a:r>
            <a:r>
              <a:rPr lang="en-US" sz="3000" dirty="0" smtClean="0">
                <a:latin typeface="Palatino Linotype" charset="0"/>
                <a:ea typeface="Palatino Linotype" charset="0"/>
                <a:cs typeface="Palatino Linotype" charset="0"/>
              </a:rPr>
              <a:t>– Arthur, Security Guard</a:t>
            </a:r>
            <a:endParaRPr lang="en-US" sz="3000" dirty="0">
              <a:latin typeface="Palatino Linotype" charset="0"/>
              <a:ea typeface="Palatino Linotype" charset="0"/>
              <a:cs typeface="Palatino Linotype" charset="0"/>
            </a:endParaRPr>
          </a:p>
        </p:txBody>
      </p:sp>
      <p:sp>
        <p:nvSpPr>
          <p:cNvPr id="4" name="Title 1"/>
          <p:cNvSpPr txBox="1">
            <a:spLocks/>
          </p:cNvSpPr>
          <p:nvPr/>
        </p:nvSpPr>
        <p:spPr>
          <a:xfrm>
            <a:off x="933203" y="2458192"/>
            <a:ext cx="10515600" cy="168629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i="1" dirty="0" smtClean="0">
                <a:latin typeface="Palatino Linotype" charset="0"/>
                <a:ea typeface="Palatino Linotype" charset="0"/>
                <a:cs typeface="Palatino Linotype" charset="0"/>
              </a:rPr>
              <a:t>”I go to school</a:t>
            </a:r>
            <a:r>
              <a:rPr lang="is-IS" sz="3000" i="1" dirty="0" smtClean="0">
                <a:latin typeface="Palatino Linotype" charset="0"/>
                <a:ea typeface="Palatino Linotype" charset="0"/>
                <a:cs typeface="Palatino Linotype" charset="0"/>
              </a:rPr>
              <a:t>…And I ride four buses. And I leave here at 7:30 in the morning. And...my classes don’t start until 9:30. And it takes me every bit of that time to get there...I want my GED.”</a:t>
            </a:r>
            <a:br>
              <a:rPr lang="is-IS" sz="3000" i="1" dirty="0" smtClean="0">
                <a:latin typeface="Palatino Linotype" charset="0"/>
                <a:ea typeface="Palatino Linotype" charset="0"/>
                <a:cs typeface="Palatino Linotype" charset="0"/>
              </a:rPr>
            </a:br>
            <a:r>
              <a:rPr lang="is-IS" sz="3000" dirty="0" smtClean="0">
                <a:latin typeface="Palatino Linotype" charset="0"/>
                <a:ea typeface="Palatino Linotype" charset="0"/>
                <a:cs typeface="Palatino Linotype" charset="0"/>
              </a:rPr>
              <a:t>- Francine, Senior Center Resident</a:t>
            </a:r>
            <a:endParaRPr lang="en-US" sz="3000" dirty="0">
              <a:latin typeface="Palatino Linotype" charset="0"/>
              <a:ea typeface="Palatino Linotype" charset="0"/>
              <a:cs typeface="Palatino Linotype" charset="0"/>
            </a:endParaRPr>
          </a:p>
        </p:txBody>
      </p:sp>
      <p:sp>
        <p:nvSpPr>
          <p:cNvPr id="5" name="Title 1"/>
          <p:cNvSpPr txBox="1">
            <a:spLocks/>
          </p:cNvSpPr>
          <p:nvPr/>
        </p:nvSpPr>
        <p:spPr>
          <a:xfrm>
            <a:off x="933203" y="4476998"/>
            <a:ext cx="10515600" cy="168629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i="1" dirty="0" smtClean="0">
                <a:latin typeface="Palatino Linotype" charset="0"/>
                <a:ea typeface="Palatino Linotype" charset="0"/>
                <a:cs typeface="Palatino Linotype" charset="0"/>
              </a:rPr>
              <a:t>“As far as recreational or social, I feel very isolated</a:t>
            </a:r>
            <a:r>
              <a:rPr lang="is-IS" sz="3000" i="1" dirty="0" smtClean="0">
                <a:latin typeface="Palatino Linotype" charset="0"/>
                <a:ea typeface="Palatino Linotype" charset="0"/>
                <a:cs typeface="Palatino Linotype" charset="0"/>
              </a:rPr>
              <a:t>…I don’t have a car right now, so...I don’t know how to catch the buses around here.”</a:t>
            </a:r>
          </a:p>
          <a:p>
            <a:r>
              <a:rPr lang="is-IS" sz="3000" dirty="0" smtClean="0">
                <a:latin typeface="Palatino Linotype" charset="0"/>
                <a:ea typeface="Palatino Linotype" charset="0"/>
                <a:cs typeface="Palatino Linotype" charset="0"/>
              </a:rPr>
              <a:t>- Brenda, Senior Center Resident</a:t>
            </a:r>
            <a:endParaRPr lang="en-US" sz="3000" dirty="0">
              <a:latin typeface="Palatino Linotype" charset="0"/>
              <a:ea typeface="Palatino Linotype" charset="0"/>
              <a:cs typeface="Palatino Linotype" charset="0"/>
            </a:endParaRPr>
          </a:p>
        </p:txBody>
      </p:sp>
    </p:spTree>
    <p:extLst>
      <p:ext uri="{BB962C8B-B14F-4D97-AF65-F5344CB8AC3E}">
        <p14:creationId xmlns:p14="http://schemas.microsoft.com/office/powerpoint/2010/main" val="1104073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762" y="428"/>
            <a:ext cx="12190476" cy="6857143"/>
          </a:xfrm>
          <a:prstGeom prst="rect">
            <a:avLst/>
          </a:prstGeom>
        </p:spPr>
      </p:pic>
      <p:sp>
        <p:nvSpPr>
          <p:cNvPr id="2" name="Title 1"/>
          <p:cNvSpPr>
            <a:spLocks noGrp="1"/>
          </p:cNvSpPr>
          <p:nvPr>
            <p:ph type="title"/>
          </p:nvPr>
        </p:nvSpPr>
        <p:spPr>
          <a:xfrm>
            <a:off x="389847" y="1909577"/>
            <a:ext cx="11412306" cy="2374556"/>
          </a:xfrm>
        </p:spPr>
        <p:txBody>
          <a:bodyPr>
            <a:normAutofit/>
          </a:bodyPr>
          <a:lstStyle/>
          <a:p>
            <a:r>
              <a:rPr lang="en-US" b="1" i="1" dirty="0" smtClean="0">
                <a:latin typeface="Palatino Linotype" charset="0"/>
                <a:ea typeface="Palatino Linotype" charset="0"/>
                <a:cs typeface="Palatino Linotype" charset="0"/>
              </a:rPr>
              <a:t>“Transportation</a:t>
            </a:r>
            <a:r>
              <a:rPr lang="en-US" b="1" i="1" dirty="0">
                <a:latin typeface="Palatino Linotype" charset="0"/>
                <a:ea typeface="Palatino Linotype" charset="0"/>
                <a:cs typeface="Palatino Linotype" charset="0"/>
              </a:rPr>
              <a:t>. That’s the root right there</a:t>
            </a:r>
            <a:r>
              <a:rPr lang="en-US" b="1" i="1" dirty="0" smtClean="0">
                <a:latin typeface="Palatino Linotype" charset="0"/>
                <a:ea typeface="Palatino Linotype" charset="0"/>
                <a:cs typeface="Palatino Linotype" charset="0"/>
              </a:rPr>
              <a:t>.</a:t>
            </a:r>
            <a:r>
              <a:rPr lang="en-US" b="1" dirty="0" smtClean="0">
                <a:latin typeface="Palatino Linotype" charset="0"/>
                <a:ea typeface="Palatino Linotype" charset="0"/>
                <a:cs typeface="Palatino Linotype" charset="0"/>
              </a:rPr>
              <a:t>” </a:t>
            </a:r>
            <a:br>
              <a:rPr lang="en-US" b="1" dirty="0" smtClean="0">
                <a:latin typeface="Palatino Linotype" charset="0"/>
                <a:ea typeface="Palatino Linotype" charset="0"/>
                <a:cs typeface="Palatino Linotype" charset="0"/>
              </a:rPr>
            </a:br>
            <a:r>
              <a:rPr lang="en-US" b="1" dirty="0" smtClean="0">
                <a:latin typeface="Palatino Linotype" charset="0"/>
                <a:ea typeface="Palatino Linotype" charset="0"/>
                <a:cs typeface="Palatino Linotype" charset="0"/>
              </a:rPr>
              <a:t>- Arthur, 64 </a:t>
            </a:r>
            <a:endParaRPr lang="en-US" b="1" dirty="0">
              <a:latin typeface="Palatino Linotype" charset="0"/>
              <a:ea typeface="Palatino Linotype" charset="0"/>
              <a:cs typeface="Palatino Linotype" charset="0"/>
            </a:endParaRPr>
          </a:p>
        </p:txBody>
      </p:sp>
    </p:spTree>
    <p:extLst>
      <p:ext uri="{BB962C8B-B14F-4D97-AF65-F5344CB8AC3E}">
        <p14:creationId xmlns:p14="http://schemas.microsoft.com/office/powerpoint/2010/main" val="133574515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348</TotalTime>
  <Words>408</Words>
  <Application>Microsoft Macintosh PowerPoint</Application>
  <PresentationFormat>Widescreen</PresentationFormat>
  <Paragraphs>43</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Calibri</vt:lpstr>
      <vt:lpstr>Calibri Light</vt:lpstr>
      <vt:lpstr>Palatino Linotype</vt:lpstr>
      <vt:lpstr>Arial</vt:lpstr>
      <vt:lpstr>Office Theme</vt:lpstr>
      <vt:lpstr>Is transportation a determinant of health? Stories from residents of Detroit</vt:lpstr>
      <vt:lpstr>PowerPoint Presentation</vt:lpstr>
      <vt:lpstr>Social Determinants of Health:  Access to health care is just one piece of the health disparities puzzle</vt:lpstr>
      <vt:lpstr>PowerPoint Presentation</vt:lpstr>
      <vt:lpstr> The Mini-Grant </vt:lpstr>
      <vt:lpstr>Preliminary Findings</vt:lpstr>
      <vt:lpstr>“And it happens that people get fired, you know, because, you know, when they didn’t make it to work, you know, on time and stuff.” – Arthur, Security Guard</vt:lpstr>
      <vt:lpstr>“Transportation. That’s the root right there.”  - Arthur, 64 </vt:lpstr>
    </vt:vector>
  </TitlesOfParts>
  <Company/>
  <LinksUpToDate>false</LinksUpToDate>
  <SharedDoc>false</SharedDoc>
  <HyperlinksChanged>false</HyperlinksChanged>
  <AppVersion>15.0026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 transportation a determinant of health? Stories from residents of Detroit</dc:title>
  <dc:creator>Tarlise Townsend</dc:creator>
  <cp:lastModifiedBy>Tarlise Townsend</cp:lastModifiedBy>
  <cp:revision>37</cp:revision>
  <dcterms:created xsi:type="dcterms:W3CDTF">2017-04-06T13:59:47Z</dcterms:created>
  <dcterms:modified xsi:type="dcterms:W3CDTF">2017-04-06T19:48:08Z</dcterms:modified>
</cp:coreProperties>
</file>