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9" r:id="rId14"/>
    <p:sldId id="268" r:id="rId15"/>
    <p:sldId id="282" r:id="rId16"/>
    <p:sldId id="283" r:id="rId17"/>
    <p:sldId id="278" r:id="rId18"/>
    <p:sldId id="285" r:id="rId19"/>
    <p:sldId id="286" r:id="rId20"/>
    <p:sldId id="287" r:id="rId21"/>
    <p:sldId id="289" r:id="rId22"/>
    <p:sldId id="271" r:id="rId23"/>
    <p:sldId id="272" r:id="rId24"/>
    <p:sldId id="273" r:id="rId25"/>
    <p:sldId id="274" r:id="rId26"/>
    <p:sldId id="275" r:id="rId27"/>
    <p:sldId id="288" r:id="rId28"/>
    <p:sldId id="276" r:id="rId29"/>
    <p:sldId id="277" r:id="rId30"/>
  </p:sldIdLst>
  <p:sldSz cx="9144000" cy="5143500" type="screen16x9"/>
  <p:notesSz cx="6858000" cy="9144000"/>
  <p:embeddedFontLst>
    <p:embeddedFont>
      <p:font typeface="Roboto" charset="0"/>
      <p:regular r:id="rId32"/>
      <p:bold r:id="rId33"/>
      <p:italic r:id="rId34"/>
      <p:boldItalic r:id="rId35"/>
    </p:embeddedFont>
    <p:embeddedFont>
      <p:font typeface="Economica" charset="0"/>
      <p:regular r:id="rId36"/>
      <p:bold r:id="rId37"/>
      <p:italic r:id="rId38"/>
      <p:boldItalic r:id="rId39"/>
    </p:embeddedFont>
    <p:embeddedFont>
      <p:font typeface="Open Sans" charset="0"/>
      <p:regular r:id="rId40"/>
      <p:bold r:id="rId41"/>
      <p:italic r:id="rId42"/>
      <p:boldItalic r:id="rId43"/>
    </p:embeddedFont>
    <p:embeddedFont>
      <p:font typeface="Roboto Slab" charset="0"/>
      <p:regular r:id="rId44"/>
      <p:bold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a-Ju Lee" initials="" lastIdx="5" clrIdx="0"/>
  <p:cmAuthor id="1" name="Jatin Gupta" initials="" lastIdx="4" clrIdx="1"/>
  <p:cmAuthor id="2" name="Chris Karounos" initials="" lastIdx="1" clrIdx="2"/>
  <p:cmAuthor id="3" name="Christopher Karounos"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CA01AB9A-4EAE-4E67-9328-6C96A5C63247}">
  <a:tblStyle styleId="{CA01AB9A-4EAE-4E67-9328-6C96A5C63247}"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20" autoAdjust="0"/>
    <p:restoredTop sz="94660"/>
  </p:normalViewPr>
  <p:slideViewPr>
    <p:cSldViewPr>
      <p:cViewPr>
        <p:scale>
          <a:sx n="62" d="100"/>
          <a:sy n="62" d="100"/>
        </p:scale>
        <p:origin x="-72" y="-51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17-03-07T18:51:16.618" idx="1">
    <p:pos x="6000" y="0"/>
    <p:text>ESS2D: "Changes in the atmosphere due to human activity have increased carbon dioxide concentrations and thus affect climate.”
Use a model to describe how variations in the flow of energy into and out of Earth’s systems result in changes in climate. 
Assessment of the results of changes in climate is limited to changes in surface temperatures, precipitation patterns, glacial ice volumes, sea levels, and biosphere distribution.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9509659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Believe it or not there is more about climate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61111"/>
              <a:buFont typeface="Arial"/>
              <a:buNone/>
            </a:pPr>
            <a:r>
              <a:rPr lang="en" sz="1800">
                <a:solidFill>
                  <a:schemeClr val="dk1"/>
                </a:solidFill>
                <a:latin typeface="Roboto"/>
                <a:ea typeface="Roboto"/>
                <a:cs typeface="Roboto"/>
                <a:sym typeface="Roboto"/>
              </a:rPr>
              <a:t>Teachers don’t have the right curriculum to teacher climate change concepts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1800"/>
              <a:t>As of November 2015 Michigan adopted new science standards which include the following content on climate change which students will be tested by the state-wide standardized test. </a:t>
            </a:r>
          </a:p>
          <a:p>
            <a:pPr marL="457200" lvl="0" indent="-342900" rtl="0">
              <a:lnSpc>
                <a:spcPct val="115000"/>
              </a:lnSpc>
              <a:spcBef>
                <a:spcPts val="0"/>
              </a:spcBef>
              <a:spcAft>
                <a:spcPts val="1600"/>
              </a:spcAft>
              <a:buClr>
                <a:schemeClr val="dk1"/>
              </a:buClr>
              <a:buSzPct val="100000"/>
              <a:buFont typeface="Roboto"/>
              <a:buChar char="-"/>
            </a:pPr>
            <a:r>
              <a:rPr lang="en" sz="1800">
                <a:solidFill>
                  <a:schemeClr val="dk1"/>
                </a:solidFill>
                <a:latin typeface="Roboto"/>
                <a:ea typeface="Roboto"/>
                <a:cs typeface="Roboto"/>
                <a:sym typeface="Roboto"/>
              </a:rPr>
              <a:t>Analyze geoscience data and the results from global climate models to make an evidence-based forecast of the current rate of global or regional climate change and associated future impacts to Earth systems. </a:t>
            </a:r>
          </a:p>
          <a:p>
            <a:pPr lvl="0" rtl="0">
              <a:lnSpc>
                <a:spcPct val="115000"/>
              </a:lnSpc>
              <a:spcBef>
                <a:spcPts val="0"/>
              </a:spcBef>
              <a:spcAft>
                <a:spcPts val="1600"/>
              </a:spcAft>
              <a:buNone/>
            </a:pPr>
            <a:endParaRPr sz="1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914400" lvl="1" indent="-228600" rtl="0">
              <a:lnSpc>
                <a:spcPct val="115000"/>
              </a:lnSpc>
              <a:spcBef>
                <a:spcPts val="0"/>
              </a:spcBef>
              <a:spcAft>
                <a:spcPts val="1600"/>
              </a:spcAft>
              <a:buClr>
                <a:schemeClr val="dk1"/>
              </a:buClr>
              <a:buFont typeface="Roboto"/>
              <a:buChar char="-"/>
            </a:pPr>
            <a:r>
              <a:rPr lang="en" sz="1400" dirty="0">
                <a:solidFill>
                  <a:schemeClr val="dk1"/>
                </a:solidFill>
                <a:latin typeface="Roboto"/>
                <a:ea typeface="Roboto"/>
                <a:cs typeface="Roboto"/>
                <a:sym typeface="Roboto"/>
              </a:rPr>
              <a:t>They </a:t>
            </a:r>
          </a:p>
          <a:p>
            <a:pPr marL="914400" lvl="1" indent="-317500" rtl="0">
              <a:lnSpc>
                <a:spcPct val="115000"/>
              </a:lnSpc>
              <a:spcBef>
                <a:spcPts val="0"/>
              </a:spcBef>
              <a:spcAft>
                <a:spcPts val="1600"/>
              </a:spcAft>
              <a:buClr>
                <a:schemeClr val="dk1"/>
              </a:buClr>
              <a:buSzPct val="100000"/>
              <a:buFont typeface="Roboto"/>
              <a:buChar char="-"/>
            </a:pPr>
            <a:r>
              <a:rPr lang="en" sz="1400" dirty="0">
                <a:solidFill>
                  <a:schemeClr val="dk1"/>
                </a:solidFill>
                <a:latin typeface="Roboto"/>
                <a:ea typeface="Roboto"/>
                <a:cs typeface="Roboto"/>
                <a:sym typeface="Roboto"/>
              </a:rPr>
              <a:t>Middle school sttudents ahave not reached the stage where they think critically about climate change. 10 years ago they tdropped the eS class There is no class  in highschool focused on earth science. </a:t>
            </a:r>
          </a:p>
          <a:p>
            <a:pPr lvl="0">
              <a:spcBef>
                <a:spcPts val="0"/>
              </a:spcBef>
              <a:buNone/>
            </a:pPr>
            <a:r>
              <a:rPr lang="en" sz="1050" dirty="0">
                <a:solidFill>
                  <a:srgbClr val="555555"/>
                </a:solidFill>
                <a:highlight>
                  <a:srgbClr val="FFFFFF"/>
                </a:highlight>
              </a:rPr>
              <a:t>a.	A game could really help teachers and environment if it is able to teach the students about climate change.</a:t>
            </a:r>
          </a:p>
          <a:p>
            <a:pPr lvl="0">
              <a:spcBef>
                <a:spcPts val="0"/>
              </a:spcBef>
              <a:buNone/>
            </a:pPr>
            <a:r>
              <a:rPr lang="en" sz="1050" dirty="0">
                <a:solidFill>
                  <a:srgbClr val="555555"/>
                </a:solidFill>
                <a:highlight>
                  <a:srgbClr val="FFFFFF"/>
                </a:highlight>
              </a:rPr>
              <a:t>b.	Only privileged students have the luxury to care about climate change. Disadvantaged groups generally have bigger problems to worry about.</a:t>
            </a:r>
          </a:p>
          <a:p>
            <a:pPr lvl="0">
              <a:spcBef>
                <a:spcPts val="0"/>
              </a:spcBef>
              <a:buNone/>
            </a:pPr>
            <a:r>
              <a:rPr lang="en" sz="1050" dirty="0">
                <a:solidFill>
                  <a:srgbClr val="555555"/>
                </a:solidFill>
                <a:highlight>
                  <a:srgbClr val="FFFFFF"/>
                </a:highlight>
              </a:rPr>
              <a:t>c.	Key audience is a high school student who care but not know what to do. His mind is still malleable.</a:t>
            </a:r>
          </a:p>
          <a:p>
            <a:pPr lvl="0">
              <a:spcBef>
                <a:spcPts val="0"/>
              </a:spcBef>
              <a:buNone/>
            </a:pPr>
            <a:r>
              <a:rPr lang="en" sz="1050" dirty="0">
                <a:solidFill>
                  <a:srgbClr val="555555"/>
                </a:solidFill>
                <a:highlight>
                  <a:srgbClr val="FFFFFF"/>
                </a:highlight>
              </a:rPr>
              <a:t>d.	High school students believe that climate change is a debate.</a:t>
            </a:r>
          </a:p>
          <a:p>
            <a:pPr lvl="0" rtl="0">
              <a:spcBef>
                <a:spcPts val="0"/>
              </a:spcBef>
              <a:buNone/>
            </a:pPr>
            <a:r>
              <a:rPr lang="en" sz="1050" dirty="0">
                <a:solidFill>
                  <a:srgbClr val="555555"/>
                </a:solidFill>
                <a:highlight>
                  <a:srgbClr val="FFFFFF"/>
                </a:highlight>
              </a:rPr>
              <a:t>e.	Teachers are willing to assign climate change videogame as an extra credit or homework.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914400" lvl="1" indent="-228600" rtl="0">
              <a:lnSpc>
                <a:spcPct val="115000"/>
              </a:lnSpc>
              <a:spcBef>
                <a:spcPts val="0"/>
              </a:spcBef>
              <a:spcAft>
                <a:spcPts val="1600"/>
              </a:spcAft>
              <a:buClr>
                <a:schemeClr val="dk1"/>
              </a:buClr>
              <a:buFont typeface="Roboto"/>
              <a:buChar char="-"/>
            </a:pPr>
            <a:r>
              <a:rPr lang="en" sz="1400" dirty="0">
                <a:solidFill>
                  <a:schemeClr val="dk1"/>
                </a:solidFill>
                <a:latin typeface="Roboto"/>
                <a:ea typeface="Roboto"/>
                <a:cs typeface="Roboto"/>
                <a:sym typeface="Roboto"/>
              </a:rPr>
              <a:t>Next generation science standards flip the way science is taught on its head. Instead of focusing on memorizing scientific facts it teachers students how to solve problems using the scientific method</a:t>
            </a:r>
          </a:p>
          <a:p>
            <a:pPr lvl="0" rtl="0">
              <a:spcBef>
                <a:spcPts val="0"/>
              </a:spcBef>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Clr>
                <a:schemeClr val="dk1"/>
              </a:buClr>
              <a:buSzPct val="110000"/>
              <a:buFont typeface="Arial"/>
              <a:buNone/>
            </a:pPr>
            <a:r>
              <a:rPr lang="en" sz="1000">
                <a:solidFill>
                  <a:schemeClr val="dk1"/>
                </a:solidFill>
                <a:latin typeface="Open Sans"/>
                <a:ea typeface="Open Sans"/>
                <a:cs typeface="Open Sans"/>
                <a:sym typeface="Open Sans"/>
              </a:rPr>
              <a:t>Role Playing Game that makes high schoolers take action to curb climate change in the virtual environment.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55000"/>
              <a:buFont typeface="Arial"/>
              <a:buNone/>
            </a:pPr>
            <a:r>
              <a:rPr lang="en" sz="2000">
                <a:solidFill>
                  <a:schemeClr val="dk1"/>
                </a:solidFill>
                <a:latin typeface="Open Sans"/>
                <a:ea typeface="Open Sans"/>
                <a:cs typeface="Open Sans"/>
                <a:sym typeface="Open Sans"/>
              </a:rPr>
              <a:t>Evaluation: different options can lead to the different points they have.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92100" rtl="0">
              <a:lnSpc>
                <a:spcPct val="115000"/>
              </a:lnSpc>
              <a:spcBef>
                <a:spcPts val="0"/>
              </a:spcBef>
              <a:spcAft>
                <a:spcPts val="1600"/>
              </a:spcAft>
              <a:buClr>
                <a:schemeClr val="dk1"/>
              </a:buClr>
              <a:buSzPct val="100000"/>
              <a:buFont typeface="Roboto"/>
              <a:buChar char="-"/>
            </a:pPr>
            <a:r>
              <a:rPr lang="en" sz="1000">
                <a:solidFill>
                  <a:schemeClr val="dk1"/>
                </a:solidFill>
                <a:latin typeface="Roboto"/>
                <a:ea typeface="Roboto"/>
                <a:cs typeface="Roboto"/>
                <a:sym typeface="Roboto"/>
              </a:rPr>
              <a:t>  Our game will gain revenue through advertising. All the money will go to curbing the problem of cc. </a:t>
            </a:r>
          </a:p>
          <a:p>
            <a:pPr marL="457200" lvl="0" indent="-292100" rtl="0">
              <a:lnSpc>
                <a:spcPct val="115000"/>
              </a:lnSpc>
              <a:spcBef>
                <a:spcPts val="0"/>
              </a:spcBef>
              <a:spcAft>
                <a:spcPts val="1600"/>
              </a:spcAft>
              <a:buClr>
                <a:schemeClr val="dk1"/>
              </a:buClr>
              <a:buSzPct val="100000"/>
              <a:buFont typeface="Roboto"/>
              <a:buChar char="-"/>
            </a:pPr>
            <a:r>
              <a:rPr lang="en" sz="1000">
                <a:solidFill>
                  <a:schemeClr val="dk1"/>
                </a:solidFill>
                <a:latin typeface="Roboto"/>
                <a:ea typeface="Roboto"/>
                <a:cs typeface="Roboto"/>
                <a:sym typeface="Roboto"/>
              </a:rPr>
              <a:t>A green alternative to your internet games like fruit ninja and candy crush</a:t>
            </a:r>
          </a:p>
          <a:p>
            <a:pPr marL="457200" lvl="0" indent="-292100" rtl="0">
              <a:lnSpc>
                <a:spcPct val="115000"/>
              </a:lnSpc>
              <a:spcBef>
                <a:spcPts val="0"/>
              </a:spcBef>
              <a:spcAft>
                <a:spcPts val="1600"/>
              </a:spcAft>
              <a:buClr>
                <a:schemeClr val="dk1"/>
              </a:buClr>
              <a:buSzPct val="100000"/>
              <a:buFont typeface="Roboto"/>
              <a:buChar char="-"/>
            </a:pPr>
            <a:r>
              <a:rPr lang="en" sz="1000">
                <a:solidFill>
                  <a:schemeClr val="dk1"/>
                </a:solidFill>
                <a:latin typeface="Roboto"/>
                <a:ea typeface="Roboto"/>
                <a:cs typeface="Roboto"/>
                <a:sym typeface="Roboto"/>
              </a:rPr>
              <a:t>“Act on Climate: Steps to Individual, Community and Political Actions”</a:t>
            </a:r>
          </a:p>
          <a:p>
            <a:pPr marL="457200" lvl="0" indent="-292100" rtl="0">
              <a:lnSpc>
                <a:spcPct val="115000"/>
              </a:lnSpc>
              <a:spcBef>
                <a:spcPts val="0"/>
              </a:spcBef>
              <a:spcAft>
                <a:spcPts val="1600"/>
              </a:spcAft>
              <a:buClr>
                <a:schemeClr val="dk1"/>
              </a:buClr>
              <a:buSzPct val="100000"/>
              <a:buFont typeface="Roboto"/>
              <a:buChar char="-"/>
            </a:pPr>
            <a:r>
              <a:rPr lang="en" sz="1000">
                <a:solidFill>
                  <a:schemeClr val="dk1"/>
                </a:solidFill>
                <a:latin typeface="Open Sans"/>
                <a:ea typeface="Open Sans"/>
                <a:cs typeface="Open Sans"/>
                <a:sym typeface="Open Sans"/>
              </a:rPr>
              <a:t>UM massive open online </a:t>
            </a:r>
            <a:r>
              <a:rPr lang="en" sz="1000" b="1">
                <a:solidFill>
                  <a:schemeClr val="dk1"/>
                </a:solidFill>
                <a:latin typeface="Open Sans"/>
                <a:ea typeface="Open Sans"/>
                <a:cs typeface="Open Sans"/>
                <a:sym typeface="Open Sans"/>
              </a:rPr>
              <a:t>climate action course </a:t>
            </a:r>
            <a:r>
              <a:rPr lang="en" sz="1000"/>
              <a:t>Coursera courses is taken by high school students. This course is being developed in School of Natural Resources and Environment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3" name="Shape 2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We created a prototype and tested it with students on the University of Michigan central campus and with high school students at Star International Academy.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2" name="Shape 23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We got very positive feedback for our concept and the game. </a:t>
            </a:r>
          </a:p>
          <a:p>
            <a:pPr lvl="0">
              <a:spcBef>
                <a:spcPts val="0"/>
              </a:spcBef>
              <a:buNone/>
            </a:pPr>
            <a:endParaRPr/>
          </a:p>
          <a:p>
            <a:pPr lvl="0">
              <a:spcBef>
                <a:spcPts val="0"/>
              </a:spcBef>
              <a:buNone/>
            </a:pPr>
            <a:r>
              <a:rPr lang="en"/>
              <a:t>Some of the feedbacks were:</a:t>
            </a:r>
          </a:p>
          <a:p>
            <a:pPr marL="457200" lvl="0" indent="-228600">
              <a:spcBef>
                <a:spcPts val="0"/>
              </a:spcBef>
              <a:buAutoNum type="alphaLcPeriod"/>
            </a:pPr>
            <a:r>
              <a:rPr lang="en"/>
              <a:t>game is a really good idea as it is informing people about climate change.</a:t>
            </a:r>
          </a:p>
          <a:p>
            <a:pPr marL="457200" lvl="0" indent="-228600" rtl="0">
              <a:spcBef>
                <a:spcPts val="0"/>
              </a:spcBef>
              <a:buAutoNum type="alphaLcPeriod"/>
            </a:pPr>
            <a:r>
              <a:rPr lang="en"/>
              <a:t>It’s an interactive way to get people engaged in the issue of climate change.</a:t>
            </a:r>
          </a:p>
          <a:p>
            <a:pPr marL="457200" lvl="0" indent="-228600" rtl="0">
              <a:spcBef>
                <a:spcPts val="0"/>
              </a:spcBef>
              <a:buAutoNum type="alphaLcPeriod"/>
            </a:pPr>
            <a:r>
              <a:rPr lang="en"/>
              <a:t>it’s great to not only educates people that climate change is a problem, but actions they can take to fix it.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0" name="Shape 2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We also put an adword for our game on google display network which was highly successful.</a:t>
            </a:r>
          </a:p>
          <a:p>
            <a:pPr lvl="0">
              <a:spcBef>
                <a:spcPts val="0"/>
              </a:spcBef>
              <a:buNone/>
            </a:pPr>
            <a:r>
              <a:rPr lang="en"/>
              <a:t>It garnered 300,000 impressions with 1400 clicks. The click rate was higher than the average of .35%.</a:t>
            </a:r>
          </a:p>
          <a:p>
            <a:pPr lvl="0">
              <a:spcBef>
                <a:spcPts val="0"/>
              </a:spcBef>
              <a:buNone/>
            </a:pPr>
            <a:r>
              <a:rPr lang="en"/>
              <a:t>We also got 105 people to sign up for early access.</a:t>
            </a:r>
          </a:p>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Shape 2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From the 194 respondents we got from our survey, we found that the willingness to spend in in-game purchases increased by 56% if the users knew that the revenue from the game went to an environmental charity.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solidFill>
                  <a:schemeClr val="dk1"/>
                </a:solidFill>
              </a:rPr>
              <a:t>These are some of our next steps. </a:t>
            </a:r>
          </a:p>
          <a:p>
            <a:pPr lvl="0">
              <a:spcBef>
                <a:spcPts val="0"/>
              </a:spcBef>
              <a:buClr>
                <a:schemeClr val="dk1"/>
              </a:buClr>
              <a:buSzPct val="100000"/>
              <a:buFont typeface="Arial"/>
              <a:buNone/>
            </a:pPr>
            <a:r>
              <a:rPr lang="en">
                <a:solidFill>
                  <a:schemeClr val="dk1"/>
                </a:solidFill>
              </a:rPr>
              <a:t>We will continue to test the game with high schoolers using hi-fi prototypes. Try to find green company partners for in-game advertisements. Continue to get early access signups. Additionally we plan to release the beta version of the game in the beginning of 2018.</a:t>
            </a:r>
          </a:p>
          <a:p>
            <a:pPr lvl="0">
              <a:spcBef>
                <a:spcPts val="0"/>
              </a:spcBef>
              <a:buClr>
                <a:schemeClr val="dk1"/>
              </a:buClr>
              <a:buSzPct val="100000"/>
              <a:buFont typeface="Arial"/>
              <a:buNone/>
            </a:pPr>
            <a:endParaRPr>
              <a:solidFill>
                <a:schemeClr val="dk1"/>
              </a:solidFill>
            </a:endParaRPr>
          </a:p>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8" name="Shape 2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As far as the team is concerned, we have the team to design the game and implement it. Between the 3 of us, We have a climate change specialist, education specialist, UX designer, high school teacher and game developer.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0" name="Shape 2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Clr>
                <a:schemeClr val="dk1"/>
              </a:buClr>
              <a:buSzPct val="91666"/>
              <a:buFont typeface="Arial"/>
              <a:buNone/>
            </a:pPr>
            <a:r>
              <a:rPr lang="en" sz="1200">
                <a:solidFill>
                  <a:schemeClr val="dk1"/>
                </a:solidFill>
                <a:latin typeface="Open Sans"/>
                <a:ea typeface="Open Sans"/>
                <a:cs typeface="Open Sans"/>
                <a:sym typeface="Open Sans"/>
              </a:rPr>
              <a:t>Even though we have the team to develop the game, we still need your support. So, let’s get together to make climate change a household issue and change the next generation into climate activist.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2744012" y="756700"/>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1" name="Shape 11"/>
          <p:cNvSpPr/>
          <p:nvPr/>
        </p:nvSpPr>
        <p:spPr>
          <a:xfrm rot="10800000">
            <a:off x="5318350" y="32667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2" name="Shape 12"/>
          <p:cNvSpPr txBox="1">
            <a:spLocks noGrp="1"/>
          </p:cNvSpPr>
          <p:nvPr>
            <p:ph type="ctrTitle"/>
          </p:nvPr>
        </p:nvSpPr>
        <p:spPr>
          <a:xfrm>
            <a:off x="3044700" y="1444255"/>
            <a:ext cx="3054600" cy="1537199"/>
          </a:xfrm>
          <a:prstGeom prst="rect">
            <a:avLst/>
          </a:prstGeom>
        </p:spPr>
        <p:txBody>
          <a:bodyPr lIns="91425" tIns="91425" rIns="91425" bIns="91425" anchor="b" anchorCtr="0"/>
          <a:lstStyle>
            <a:lvl1pPr lvl="0" algn="ctr" rtl="0">
              <a:spcBef>
                <a:spcPts val="0"/>
              </a:spcBef>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sp>
        <p:nvSpPr>
          <p:cNvPr id="13" name="Shape 13"/>
          <p:cNvSpPr txBox="1">
            <a:spLocks noGrp="1"/>
          </p:cNvSpPr>
          <p:nvPr>
            <p:ph type="subTitle" idx="1"/>
          </p:nvPr>
        </p:nvSpPr>
        <p:spPr>
          <a:xfrm>
            <a:off x="3044700" y="3116580"/>
            <a:ext cx="3054600" cy="701400"/>
          </a:xfrm>
          <a:prstGeom prst="rect">
            <a:avLst/>
          </a:prstGeom>
        </p:spPr>
        <p:txBody>
          <a:bodyPr lIns="91425" tIns="91425" rIns="91425" bIns="91425" anchor="t" anchorCtr="0"/>
          <a:lstStyle>
            <a:lvl1pPr lvl="0" algn="ctr" rtl="0">
              <a:lnSpc>
                <a:spcPct val="100000"/>
              </a:lnSpc>
              <a:spcBef>
                <a:spcPts val="0"/>
              </a:spcBef>
              <a:spcAft>
                <a:spcPts val="0"/>
              </a:spcAft>
              <a:buSzPct val="100000"/>
              <a:buFont typeface="Economica"/>
              <a:buNone/>
              <a:defRPr sz="2100">
                <a:latin typeface="Economica"/>
                <a:ea typeface="Economica"/>
                <a:cs typeface="Economica"/>
                <a:sym typeface="Economica"/>
              </a:defRPr>
            </a:lvl1pPr>
            <a:lvl2pPr lvl="1" algn="ctr" rtl="0">
              <a:lnSpc>
                <a:spcPct val="100000"/>
              </a:lnSpc>
              <a:spcBef>
                <a:spcPts val="0"/>
              </a:spcBef>
              <a:spcAft>
                <a:spcPts val="0"/>
              </a:spcAft>
              <a:buSzPct val="100000"/>
              <a:buFont typeface="Economica"/>
              <a:buNone/>
              <a:defRPr sz="2100">
                <a:latin typeface="Economica"/>
                <a:ea typeface="Economica"/>
                <a:cs typeface="Economica"/>
                <a:sym typeface="Economica"/>
              </a:defRPr>
            </a:lvl2pPr>
            <a:lvl3pPr lvl="2" algn="ctr" rtl="0">
              <a:lnSpc>
                <a:spcPct val="100000"/>
              </a:lnSpc>
              <a:spcBef>
                <a:spcPts val="0"/>
              </a:spcBef>
              <a:spcAft>
                <a:spcPts val="0"/>
              </a:spcAft>
              <a:buSzPct val="100000"/>
              <a:buFont typeface="Economica"/>
              <a:buNone/>
              <a:defRPr sz="2100">
                <a:latin typeface="Economica"/>
                <a:ea typeface="Economica"/>
                <a:cs typeface="Economica"/>
                <a:sym typeface="Economica"/>
              </a:defRPr>
            </a:lvl3pPr>
            <a:lvl4pPr lvl="3" algn="ctr" rtl="0">
              <a:lnSpc>
                <a:spcPct val="100000"/>
              </a:lnSpc>
              <a:spcBef>
                <a:spcPts val="0"/>
              </a:spcBef>
              <a:spcAft>
                <a:spcPts val="0"/>
              </a:spcAft>
              <a:buSzPct val="100000"/>
              <a:buFont typeface="Economica"/>
              <a:buNone/>
              <a:defRPr sz="2100">
                <a:latin typeface="Economica"/>
                <a:ea typeface="Economica"/>
                <a:cs typeface="Economica"/>
                <a:sym typeface="Economica"/>
              </a:defRPr>
            </a:lvl4pPr>
            <a:lvl5pPr lvl="4" algn="ctr" rtl="0">
              <a:lnSpc>
                <a:spcPct val="100000"/>
              </a:lnSpc>
              <a:spcBef>
                <a:spcPts val="0"/>
              </a:spcBef>
              <a:spcAft>
                <a:spcPts val="0"/>
              </a:spcAft>
              <a:buSzPct val="100000"/>
              <a:buFont typeface="Economica"/>
              <a:buNone/>
              <a:defRPr sz="2100">
                <a:latin typeface="Economica"/>
                <a:ea typeface="Economica"/>
                <a:cs typeface="Economica"/>
                <a:sym typeface="Economica"/>
              </a:defRPr>
            </a:lvl5pPr>
            <a:lvl6pPr lvl="5" algn="ctr" rtl="0">
              <a:lnSpc>
                <a:spcPct val="100000"/>
              </a:lnSpc>
              <a:spcBef>
                <a:spcPts val="0"/>
              </a:spcBef>
              <a:spcAft>
                <a:spcPts val="0"/>
              </a:spcAft>
              <a:buSzPct val="100000"/>
              <a:buFont typeface="Economica"/>
              <a:buNone/>
              <a:defRPr sz="2100">
                <a:latin typeface="Economica"/>
                <a:ea typeface="Economica"/>
                <a:cs typeface="Economica"/>
                <a:sym typeface="Economica"/>
              </a:defRPr>
            </a:lvl6pPr>
            <a:lvl7pPr lvl="6" algn="ctr" rtl="0">
              <a:lnSpc>
                <a:spcPct val="100000"/>
              </a:lnSpc>
              <a:spcBef>
                <a:spcPts val="0"/>
              </a:spcBef>
              <a:spcAft>
                <a:spcPts val="0"/>
              </a:spcAft>
              <a:buSzPct val="100000"/>
              <a:buFont typeface="Economica"/>
              <a:buNone/>
              <a:defRPr sz="2100">
                <a:latin typeface="Economica"/>
                <a:ea typeface="Economica"/>
                <a:cs typeface="Economica"/>
                <a:sym typeface="Economica"/>
              </a:defRPr>
            </a:lvl7pPr>
            <a:lvl8pPr lvl="7" algn="ctr" rtl="0">
              <a:lnSpc>
                <a:spcPct val="100000"/>
              </a:lnSpc>
              <a:spcBef>
                <a:spcPts val="0"/>
              </a:spcBef>
              <a:spcAft>
                <a:spcPts val="0"/>
              </a:spcAft>
              <a:buSzPct val="100000"/>
              <a:buFont typeface="Economica"/>
              <a:buNone/>
              <a:defRPr sz="2100">
                <a:latin typeface="Economica"/>
                <a:ea typeface="Economica"/>
                <a:cs typeface="Economica"/>
                <a:sym typeface="Economica"/>
              </a:defRPr>
            </a:lvl8pPr>
            <a:lvl9pPr lvl="8" algn="ctr" rtl="0">
              <a:lnSpc>
                <a:spcPct val="100000"/>
              </a:lnSpc>
              <a:spcBef>
                <a:spcPts val="0"/>
              </a:spcBef>
              <a:spcAft>
                <a:spcPts val="0"/>
              </a:spcAft>
              <a:buSzPct val="100000"/>
              <a:buFont typeface="Economica"/>
              <a:buNone/>
              <a:defRPr sz="2100">
                <a:latin typeface="Economica"/>
                <a:ea typeface="Economica"/>
                <a:cs typeface="Economica"/>
                <a:sym typeface="Economica"/>
              </a:defRPr>
            </a:lvl9pPr>
          </a:lstStyle>
          <a:p>
            <a:endParaRPr/>
          </a:p>
        </p:txBody>
      </p:sp>
      <p:sp>
        <p:nvSpPr>
          <p:cNvPr id="14" name="Shape 1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p:nvPr/>
        </p:nvSpPr>
        <p:spPr>
          <a:xfrm flipH="1">
            <a:off x="7595937" y="4602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7" name="Shape 17"/>
          <p:cNvSpPr/>
          <p:nvPr/>
        </p:nvSpPr>
        <p:spPr>
          <a:xfrm rot="10800000" flipH="1">
            <a:off x="466425" y="35583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8" name="Shape 18"/>
          <p:cNvSpPr txBox="1">
            <a:spLocks noGrp="1"/>
          </p:cNvSpPr>
          <p:nvPr>
            <p:ph type="title"/>
          </p:nvPr>
        </p:nvSpPr>
        <p:spPr>
          <a:xfrm>
            <a:off x="773700" y="1806450"/>
            <a:ext cx="7596600" cy="1530600"/>
          </a:xfrm>
          <a:prstGeom prst="rect">
            <a:avLst/>
          </a:prstGeom>
        </p:spPr>
        <p:txBody>
          <a:bodyPr lIns="91425" tIns="91425" rIns="91425" bIns="91425" anchor="ctr" anchorCtr="0"/>
          <a:lstStyle>
            <a:lvl1pPr lvl="0" algn="ctr" rtl="0">
              <a:spcBef>
                <a:spcPts val="0"/>
              </a:spcBef>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2" name="Shape 22"/>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3" name="Shape 23"/>
          <p:cNvSpPr txBox="1">
            <a:spLocks noGrp="1"/>
          </p:cNvSpPr>
          <p:nvPr>
            <p:ph type="body" idx="1"/>
          </p:nvPr>
        </p:nvSpPr>
        <p:spPr>
          <a:xfrm>
            <a:off x="311700" y="1225225"/>
            <a:ext cx="8520600" cy="33540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7" name="Shape 27"/>
          <p:cNvSpPr txBox="1">
            <a:spLocks noGrp="1"/>
          </p:cNvSpPr>
          <p:nvPr>
            <p:ph type="body" idx="1"/>
          </p:nvPr>
        </p:nvSpPr>
        <p:spPr>
          <a:xfrm>
            <a:off x="311700" y="1225225"/>
            <a:ext cx="3999900" cy="33540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
        <p:nvSpPr>
          <p:cNvPr id="28" name="Shape 28"/>
          <p:cNvSpPr txBox="1">
            <a:spLocks noGrp="1"/>
          </p:cNvSpPr>
          <p:nvPr>
            <p:ph type="body" idx="2"/>
          </p:nvPr>
        </p:nvSpPr>
        <p:spPr>
          <a:xfrm>
            <a:off x="4832400" y="1225225"/>
            <a:ext cx="3999900" cy="33540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rtl="0">
              <a:spcBef>
                <a:spcPts val="0"/>
              </a:spcBef>
              <a:buSzPct val="100000"/>
              <a:defRPr sz="3000"/>
            </a:lvl1pPr>
            <a:lvl2pPr lvl="1" rtl="0">
              <a:spcBef>
                <a:spcPts val="0"/>
              </a:spcBef>
              <a:buSzPct val="100000"/>
              <a:defRPr sz="3000"/>
            </a:lvl2pPr>
            <a:lvl3pPr lvl="2" rtl="0">
              <a:spcBef>
                <a:spcPts val="0"/>
              </a:spcBef>
              <a:buSzPct val="100000"/>
              <a:defRPr sz="3000"/>
            </a:lvl3pPr>
            <a:lvl4pPr lvl="3" rtl="0">
              <a:spcBef>
                <a:spcPts val="0"/>
              </a:spcBef>
              <a:buSzPct val="100000"/>
              <a:defRPr sz="3000"/>
            </a:lvl4pPr>
            <a:lvl5pPr lvl="4" rtl="0">
              <a:spcBef>
                <a:spcPts val="0"/>
              </a:spcBef>
              <a:buSzPct val="100000"/>
              <a:defRPr sz="3000"/>
            </a:lvl5pPr>
            <a:lvl6pPr lvl="5" rtl="0">
              <a:spcBef>
                <a:spcPts val="0"/>
              </a:spcBef>
              <a:buSzPct val="100000"/>
              <a:defRPr sz="3000"/>
            </a:lvl6pPr>
            <a:lvl7pPr lvl="6" rtl="0">
              <a:spcBef>
                <a:spcPts val="0"/>
              </a:spcBef>
              <a:buSzPct val="100000"/>
              <a:defRPr sz="3000"/>
            </a:lvl7pPr>
            <a:lvl8pPr lvl="7" rtl="0">
              <a:spcBef>
                <a:spcPts val="0"/>
              </a:spcBef>
              <a:buSzPct val="100000"/>
              <a:defRPr sz="3000"/>
            </a:lvl8pPr>
            <a:lvl9pPr lvl="8" rtl="0">
              <a:spcBef>
                <a:spcPts val="0"/>
              </a:spcBef>
              <a:buSzPct val="100000"/>
              <a:defRPr sz="3000"/>
            </a:lvl9pPr>
          </a:lstStyle>
          <a:p>
            <a:endParaRPr/>
          </a:p>
        </p:txBody>
      </p:sp>
      <p:sp>
        <p:nvSpPr>
          <p:cNvPr id="35" name="Shape 35"/>
          <p:cNvSpPr txBox="1">
            <a:spLocks noGrp="1"/>
          </p:cNvSpPr>
          <p:nvPr>
            <p:ph type="body" idx="1"/>
          </p:nvPr>
        </p:nvSpPr>
        <p:spPr>
          <a:xfrm>
            <a:off x="311700" y="1399399"/>
            <a:ext cx="2808000" cy="2784900"/>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
        <p:nvSpPr>
          <p:cNvPr id="36" name="Shape 3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9" name="Shape 39"/>
          <p:cNvSpPr txBox="1">
            <a:spLocks noGrp="1"/>
          </p:cNvSpPr>
          <p:nvPr>
            <p:ph type="title"/>
          </p:nvPr>
        </p:nvSpPr>
        <p:spPr>
          <a:xfrm>
            <a:off x="490250" y="450150"/>
            <a:ext cx="5878800" cy="4090800"/>
          </a:xfrm>
          <a:prstGeom prst="rect">
            <a:avLst/>
          </a:prstGeom>
        </p:spPr>
        <p:txBody>
          <a:bodyPr lIns="91425" tIns="91425" rIns="91425" bIns="91425" anchor="ctr" anchorCtr="0"/>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cxnSp>
        <p:nvCxnSpPr>
          <p:cNvPr id="43" name="Shape 43"/>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4" name="Shape 44"/>
          <p:cNvSpPr txBox="1">
            <a:spLocks noGrp="1"/>
          </p:cNvSpPr>
          <p:nvPr>
            <p:ph type="title"/>
          </p:nvPr>
        </p:nvSpPr>
        <p:spPr>
          <a:xfrm>
            <a:off x="265500" y="929275"/>
            <a:ext cx="4045200" cy="1786200"/>
          </a:xfrm>
          <a:prstGeom prst="rect">
            <a:avLst/>
          </a:prstGeom>
        </p:spPr>
        <p:txBody>
          <a:bodyPr lIns="91425" tIns="91425" rIns="91425" bIns="91425" anchor="b" anchorCtr="0"/>
          <a:lstStyle>
            <a:lvl1pPr lvl="0" algn="ctr" rtl="0">
              <a:spcBef>
                <a:spcPts val="0"/>
              </a:spcBef>
              <a:buClr>
                <a:schemeClr val="lt2"/>
              </a:buClr>
              <a:defRPr>
                <a:solidFill>
                  <a:schemeClr val="lt2"/>
                </a:solidFill>
              </a:defRPr>
            </a:lvl1pPr>
            <a:lvl2pPr lvl="1" algn="ctr" rtl="0">
              <a:spcBef>
                <a:spcPts val="0"/>
              </a:spcBef>
              <a:buClr>
                <a:schemeClr val="lt2"/>
              </a:buClr>
              <a:defRPr>
                <a:solidFill>
                  <a:schemeClr val="lt2"/>
                </a:solidFill>
              </a:defRPr>
            </a:lvl2pPr>
            <a:lvl3pPr lvl="2" algn="ctr" rtl="0">
              <a:spcBef>
                <a:spcPts val="0"/>
              </a:spcBef>
              <a:buClr>
                <a:schemeClr val="lt2"/>
              </a:buClr>
              <a:defRPr>
                <a:solidFill>
                  <a:schemeClr val="lt2"/>
                </a:solidFill>
              </a:defRPr>
            </a:lvl3pPr>
            <a:lvl4pPr lvl="3" algn="ctr" rtl="0">
              <a:spcBef>
                <a:spcPts val="0"/>
              </a:spcBef>
              <a:buClr>
                <a:schemeClr val="lt2"/>
              </a:buClr>
              <a:defRPr>
                <a:solidFill>
                  <a:schemeClr val="lt2"/>
                </a:solidFill>
              </a:defRPr>
            </a:lvl4pPr>
            <a:lvl5pPr lvl="4" algn="ctr" rtl="0">
              <a:spcBef>
                <a:spcPts val="0"/>
              </a:spcBef>
              <a:buClr>
                <a:schemeClr val="lt2"/>
              </a:buClr>
              <a:defRPr>
                <a:solidFill>
                  <a:schemeClr val="lt2"/>
                </a:solidFill>
              </a:defRPr>
            </a:lvl5pPr>
            <a:lvl6pPr lvl="5" algn="ctr" rtl="0">
              <a:spcBef>
                <a:spcPts val="0"/>
              </a:spcBef>
              <a:buClr>
                <a:schemeClr val="lt2"/>
              </a:buClr>
              <a:defRPr>
                <a:solidFill>
                  <a:schemeClr val="lt2"/>
                </a:solidFill>
              </a:defRPr>
            </a:lvl6pPr>
            <a:lvl7pPr lvl="6" algn="ctr" rtl="0">
              <a:spcBef>
                <a:spcPts val="0"/>
              </a:spcBef>
              <a:buClr>
                <a:schemeClr val="lt2"/>
              </a:buClr>
              <a:defRPr>
                <a:solidFill>
                  <a:schemeClr val="lt2"/>
                </a:solidFill>
              </a:defRPr>
            </a:lvl7pPr>
            <a:lvl8pPr lvl="7" algn="ctr" rtl="0">
              <a:spcBef>
                <a:spcPts val="0"/>
              </a:spcBef>
              <a:buClr>
                <a:schemeClr val="lt2"/>
              </a:buClr>
              <a:defRPr>
                <a:solidFill>
                  <a:schemeClr val="lt2"/>
                </a:solidFill>
              </a:defRPr>
            </a:lvl8pPr>
            <a:lvl9pPr lvl="8" algn="ctr" rtl="0">
              <a:spcBef>
                <a:spcPts val="0"/>
              </a:spcBef>
              <a:buClr>
                <a:schemeClr val="lt2"/>
              </a:buClr>
              <a:defRPr>
                <a:solidFill>
                  <a:schemeClr val="lt2"/>
                </a:solidFill>
              </a:defRPr>
            </a:lvl9pPr>
          </a:lstStyle>
          <a:p>
            <a:endParaRPr/>
          </a:p>
        </p:txBody>
      </p:sp>
      <p:sp>
        <p:nvSpPr>
          <p:cNvPr id="45" name="Shape 45"/>
          <p:cNvSpPr txBox="1">
            <a:spLocks noGrp="1"/>
          </p:cNvSpPr>
          <p:nvPr>
            <p:ph type="subTitle" idx="1"/>
          </p:nvPr>
        </p:nvSpPr>
        <p:spPr>
          <a:xfrm>
            <a:off x="265500" y="2769000"/>
            <a:ext cx="4045200" cy="1574100"/>
          </a:xfrm>
          <a:prstGeom prst="rect">
            <a:avLst/>
          </a:prstGeom>
        </p:spPr>
        <p:txBody>
          <a:bodyPr lIns="91425" tIns="91425" rIns="91425" bIns="91425" anchor="t" anchorCtr="0"/>
          <a:lstStyle>
            <a:lvl1pPr lvl="0" algn="ctr" rtl="0">
              <a:lnSpc>
                <a:spcPct val="100000"/>
              </a:lnSpc>
              <a:spcBef>
                <a:spcPts val="0"/>
              </a:spcBef>
              <a:spcAft>
                <a:spcPts val="0"/>
              </a:spcAft>
              <a:buSzPct val="100000"/>
              <a:buFont typeface="Economica"/>
              <a:buNone/>
              <a:defRPr sz="2400">
                <a:latin typeface="Economica"/>
                <a:ea typeface="Economica"/>
                <a:cs typeface="Economica"/>
                <a:sym typeface="Economica"/>
              </a:defRPr>
            </a:lvl1pPr>
            <a:lvl2pPr lvl="1" algn="ctr" rtl="0">
              <a:lnSpc>
                <a:spcPct val="100000"/>
              </a:lnSpc>
              <a:spcBef>
                <a:spcPts val="0"/>
              </a:spcBef>
              <a:spcAft>
                <a:spcPts val="0"/>
              </a:spcAft>
              <a:buSzPct val="100000"/>
              <a:buFont typeface="Economica"/>
              <a:buNone/>
              <a:defRPr sz="2400">
                <a:latin typeface="Economica"/>
                <a:ea typeface="Economica"/>
                <a:cs typeface="Economica"/>
                <a:sym typeface="Economica"/>
              </a:defRPr>
            </a:lvl2pPr>
            <a:lvl3pPr lvl="2" algn="ctr" rtl="0">
              <a:lnSpc>
                <a:spcPct val="100000"/>
              </a:lnSpc>
              <a:spcBef>
                <a:spcPts val="0"/>
              </a:spcBef>
              <a:spcAft>
                <a:spcPts val="0"/>
              </a:spcAft>
              <a:buSzPct val="100000"/>
              <a:buFont typeface="Economica"/>
              <a:buNone/>
              <a:defRPr sz="2400">
                <a:latin typeface="Economica"/>
                <a:ea typeface="Economica"/>
                <a:cs typeface="Economica"/>
                <a:sym typeface="Economica"/>
              </a:defRPr>
            </a:lvl3pPr>
            <a:lvl4pPr lvl="3" algn="ctr" rtl="0">
              <a:lnSpc>
                <a:spcPct val="100000"/>
              </a:lnSpc>
              <a:spcBef>
                <a:spcPts val="0"/>
              </a:spcBef>
              <a:spcAft>
                <a:spcPts val="0"/>
              </a:spcAft>
              <a:buSzPct val="100000"/>
              <a:buFont typeface="Economica"/>
              <a:buNone/>
              <a:defRPr sz="2400">
                <a:latin typeface="Economica"/>
                <a:ea typeface="Economica"/>
                <a:cs typeface="Economica"/>
                <a:sym typeface="Economica"/>
              </a:defRPr>
            </a:lvl4pPr>
            <a:lvl5pPr lvl="4" algn="ctr" rtl="0">
              <a:lnSpc>
                <a:spcPct val="100000"/>
              </a:lnSpc>
              <a:spcBef>
                <a:spcPts val="0"/>
              </a:spcBef>
              <a:spcAft>
                <a:spcPts val="0"/>
              </a:spcAft>
              <a:buSzPct val="100000"/>
              <a:buFont typeface="Economica"/>
              <a:buNone/>
              <a:defRPr sz="2400">
                <a:latin typeface="Economica"/>
                <a:ea typeface="Economica"/>
                <a:cs typeface="Economica"/>
                <a:sym typeface="Economica"/>
              </a:defRPr>
            </a:lvl5pPr>
            <a:lvl6pPr lvl="5" algn="ctr" rtl="0">
              <a:lnSpc>
                <a:spcPct val="100000"/>
              </a:lnSpc>
              <a:spcBef>
                <a:spcPts val="0"/>
              </a:spcBef>
              <a:spcAft>
                <a:spcPts val="0"/>
              </a:spcAft>
              <a:buSzPct val="100000"/>
              <a:buFont typeface="Economica"/>
              <a:buNone/>
              <a:defRPr sz="2400">
                <a:latin typeface="Economica"/>
                <a:ea typeface="Economica"/>
                <a:cs typeface="Economica"/>
                <a:sym typeface="Economica"/>
              </a:defRPr>
            </a:lvl6pPr>
            <a:lvl7pPr lvl="6" algn="ctr" rtl="0">
              <a:lnSpc>
                <a:spcPct val="100000"/>
              </a:lnSpc>
              <a:spcBef>
                <a:spcPts val="0"/>
              </a:spcBef>
              <a:spcAft>
                <a:spcPts val="0"/>
              </a:spcAft>
              <a:buSzPct val="100000"/>
              <a:buFont typeface="Economica"/>
              <a:buNone/>
              <a:defRPr sz="2400">
                <a:latin typeface="Economica"/>
                <a:ea typeface="Economica"/>
                <a:cs typeface="Economica"/>
                <a:sym typeface="Economica"/>
              </a:defRPr>
            </a:lvl7pPr>
            <a:lvl8pPr lvl="7" algn="ctr" rtl="0">
              <a:lnSpc>
                <a:spcPct val="100000"/>
              </a:lnSpc>
              <a:spcBef>
                <a:spcPts val="0"/>
              </a:spcBef>
              <a:spcAft>
                <a:spcPts val="0"/>
              </a:spcAft>
              <a:buSzPct val="100000"/>
              <a:buFont typeface="Economica"/>
              <a:buNone/>
              <a:defRPr sz="2400">
                <a:latin typeface="Economica"/>
                <a:ea typeface="Economica"/>
                <a:cs typeface="Economica"/>
                <a:sym typeface="Economica"/>
              </a:defRPr>
            </a:lvl8pPr>
            <a:lvl9pPr lvl="8" algn="ctr" rtl="0">
              <a:lnSpc>
                <a:spcPct val="100000"/>
              </a:lnSpc>
              <a:spcBef>
                <a:spcPts val="0"/>
              </a:spcBef>
              <a:spcAft>
                <a:spcPts val="0"/>
              </a:spcAft>
              <a:buSzPct val="100000"/>
              <a:buFont typeface="Economica"/>
              <a:buNone/>
              <a:defRPr sz="2400">
                <a:latin typeface="Economica"/>
                <a:ea typeface="Economica"/>
                <a:cs typeface="Economica"/>
                <a:sym typeface="Economica"/>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rtl="0">
              <a:spcBef>
                <a:spcPts val="0"/>
              </a:spcBef>
              <a:buClr>
                <a:schemeClr val="lt1"/>
              </a:buClr>
              <a:defRPr>
                <a:solidFill>
                  <a:schemeClr val="lt1"/>
                </a:solidFill>
              </a:defRPr>
            </a:lvl1pPr>
            <a:lvl2pPr lvl="1" rtl="0">
              <a:spcBef>
                <a:spcPts val="0"/>
              </a:spcBef>
              <a:buClr>
                <a:schemeClr val="lt1"/>
              </a:buClr>
              <a:defRPr>
                <a:solidFill>
                  <a:schemeClr val="lt1"/>
                </a:solidFill>
              </a:defRPr>
            </a:lvl2pPr>
            <a:lvl3pPr lvl="2" rtl="0">
              <a:spcBef>
                <a:spcPts val="0"/>
              </a:spcBef>
              <a:buClr>
                <a:schemeClr val="lt1"/>
              </a:buClr>
              <a:defRPr>
                <a:solidFill>
                  <a:schemeClr val="lt1"/>
                </a:solidFill>
              </a:defRPr>
            </a:lvl3pPr>
            <a:lvl4pPr lvl="3" rtl="0">
              <a:spcBef>
                <a:spcPts val="0"/>
              </a:spcBef>
              <a:buClr>
                <a:schemeClr val="lt1"/>
              </a:buClr>
              <a:defRPr>
                <a:solidFill>
                  <a:schemeClr val="lt1"/>
                </a:solidFill>
              </a:defRPr>
            </a:lvl4pPr>
            <a:lvl5pPr lvl="4" rtl="0">
              <a:spcBef>
                <a:spcPts val="0"/>
              </a:spcBef>
              <a:buClr>
                <a:schemeClr val="lt1"/>
              </a:buClr>
              <a:defRPr>
                <a:solidFill>
                  <a:schemeClr val="lt1"/>
                </a:solidFill>
              </a:defRPr>
            </a:lvl5pPr>
            <a:lvl6pPr lvl="5" rtl="0">
              <a:spcBef>
                <a:spcPts val="0"/>
              </a:spcBef>
              <a:buClr>
                <a:schemeClr val="lt1"/>
              </a:buClr>
              <a:defRPr>
                <a:solidFill>
                  <a:schemeClr val="lt1"/>
                </a:solidFill>
              </a:defRPr>
            </a:lvl6pPr>
            <a:lvl7pPr lvl="6" rtl="0">
              <a:spcBef>
                <a:spcPts val="0"/>
              </a:spcBef>
              <a:buClr>
                <a:schemeClr val="lt1"/>
              </a:buClr>
              <a:defRPr>
                <a:solidFill>
                  <a:schemeClr val="lt1"/>
                </a:solidFill>
              </a:defRPr>
            </a:lvl7pPr>
            <a:lvl8pPr lvl="7" rtl="0">
              <a:spcBef>
                <a:spcPts val="0"/>
              </a:spcBef>
              <a:buClr>
                <a:schemeClr val="lt1"/>
              </a:buClr>
              <a:defRPr>
                <a:solidFill>
                  <a:schemeClr val="lt1"/>
                </a:solidFill>
              </a:defRPr>
            </a:lvl8pPr>
            <a:lvl9pPr lvl="8" rtl="0">
              <a:spcBef>
                <a:spcPts val="0"/>
              </a:spcBef>
              <a:buClr>
                <a:schemeClr val="lt1"/>
              </a:buClr>
              <a:defRPr>
                <a:solidFill>
                  <a:schemeClr val="lt1"/>
                </a:solidFill>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9500" y="4218925"/>
            <a:ext cx="5998800" cy="598800"/>
          </a:xfrm>
          <a:prstGeom prst="rect">
            <a:avLst/>
          </a:prstGeom>
        </p:spPr>
        <p:txBody>
          <a:bodyPr lIns="91425" tIns="91425" rIns="91425" bIns="91425" anchor="ctr" anchorCtr="0"/>
          <a:lstStyle>
            <a:lvl1pPr lvl="0" rtl="0">
              <a:lnSpc>
                <a:spcPct val="100000"/>
              </a:lnSpc>
              <a:spcBef>
                <a:spcPts val="0"/>
              </a:spcBef>
              <a:spcAft>
                <a:spcPts val="0"/>
              </a:spcAft>
              <a:buSzPct val="100000"/>
              <a:buFont typeface="Economica"/>
              <a:buNone/>
              <a:defRPr sz="2400">
                <a:latin typeface="Economica"/>
                <a:ea typeface="Economica"/>
                <a:cs typeface="Economica"/>
                <a:sym typeface="Economica"/>
              </a:defRPr>
            </a:lvl1pPr>
          </a:lstStyle>
          <a:p>
            <a:endParaRPr/>
          </a:p>
        </p:txBody>
      </p:sp>
      <p:sp>
        <p:nvSpPr>
          <p:cNvPr id="50" name="Shape 5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53" name="Shape 53"/>
          <p:cNvSpPr txBox="1">
            <a:spLocks noGrp="1"/>
          </p:cNvSpPr>
          <p:nvPr>
            <p:ph type="title"/>
          </p:nvPr>
        </p:nvSpPr>
        <p:spPr>
          <a:xfrm>
            <a:off x="311700" y="957125"/>
            <a:ext cx="8520600" cy="2128800"/>
          </a:xfrm>
          <a:prstGeom prst="rect">
            <a:avLst/>
          </a:prstGeom>
        </p:spPr>
        <p:txBody>
          <a:bodyPr lIns="91425" tIns="91425" rIns="91425" bIns="91425" anchor="ctr" anchorCtr="0"/>
          <a:lstStyle>
            <a:lvl1pPr lvl="0" algn="ctr" rtl="0">
              <a:spcBef>
                <a:spcPts val="0"/>
              </a:spcBef>
              <a:buClr>
                <a:schemeClr val="lt2"/>
              </a:buClr>
              <a:buSzPct val="100000"/>
              <a:defRPr sz="16000">
                <a:solidFill>
                  <a:schemeClr val="lt2"/>
                </a:solidFill>
              </a:defRPr>
            </a:lvl1pPr>
            <a:lvl2pPr lvl="1" algn="ctr" rtl="0">
              <a:spcBef>
                <a:spcPts val="0"/>
              </a:spcBef>
              <a:buClr>
                <a:schemeClr val="lt2"/>
              </a:buClr>
              <a:buSzPct val="100000"/>
              <a:defRPr sz="16000">
                <a:solidFill>
                  <a:schemeClr val="lt2"/>
                </a:solidFill>
              </a:defRPr>
            </a:lvl2pPr>
            <a:lvl3pPr lvl="2" algn="ctr" rtl="0">
              <a:spcBef>
                <a:spcPts val="0"/>
              </a:spcBef>
              <a:buClr>
                <a:schemeClr val="lt2"/>
              </a:buClr>
              <a:buSzPct val="100000"/>
              <a:defRPr sz="16000">
                <a:solidFill>
                  <a:schemeClr val="lt2"/>
                </a:solidFill>
              </a:defRPr>
            </a:lvl3pPr>
            <a:lvl4pPr lvl="3" algn="ctr" rtl="0">
              <a:spcBef>
                <a:spcPts val="0"/>
              </a:spcBef>
              <a:buClr>
                <a:schemeClr val="lt2"/>
              </a:buClr>
              <a:buSzPct val="100000"/>
              <a:defRPr sz="16000">
                <a:solidFill>
                  <a:schemeClr val="lt2"/>
                </a:solidFill>
              </a:defRPr>
            </a:lvl4pPr>
            <a:lvl5pPr lvl="4" algn="ctr" rtl="0">
              <a:spcBef>
                <a:spcPts val="0"/>
              </a:spcBef>
              <a:buClr>
                <a:schemeClr val="lt2"/>
              </a:buClr>
              <a:buSzPct val="100000"/>
              <a:defRPr sz="16000">
                <a:solidFill>
                  <a:schemeClr val="lt2"/>
                </a:solidFill>
              </a:defRPr>
            </a:lvl5pPr>
            <a:lvl6pPr lvl="5" algn="ctr" rtl="0">
              <a:spcBef>
                <a:spcPts val="0"/>
              </a:spcBef>
              <a:buClr>
                <a:schemeClr val="lt2"/>
              </a:buClr>
              <a:buSzPct val="100000"/>
              <a:defRPr sz="16000">
                <a:solidFill>
                  <a:schemeClr val="lt2"/>
                </a:solidFill>
              </a:defRPr>
            </a:lvl6pPr>
            <a:lvl7pPr lvl="6" algn="ctr" rtl="0">
              <a:spcBef>
                <a:spcPts val="0"/>
              </a:spcBef>
              <a:buClr>
                <a:schemeClr val="lt2"/>
              </a:buClr>
              <a:buSzPct val="100000"/>
              <a:defRPr sz="16000">
                <a:solidFill>
                  <a:schemeClr val="lt2"/>
                </a:solidFill>
              </a:defRPr>
            </a:lvl7pPr>
            <a:lvl8pPr lvl="7" algn="ctr" rtl="0">
              <a:spcBef>
                <a:spcPts val="0"/>
              </a:spcBef>
              <a:buClr>
                <a:schemeClr val="lt2"/>
              </a:buClr>
              <a:buSzPct val="100000"/>
              <a:defRPr sz="16000">
                <a:solidFill>
                  <a:schemeClr val="lt2"/>
                </a:solidFill>
              </a:defRPr>
            </a:lvl8pPr>
            <a:lvl9pPr lvl="8" algn="ctr" rtl="0">
              <a:spcBef>
                <a:spcPts val="0"/>
              </a:spcBef>
              <a:buClr>
                <a:schemeClr val="lt2"/>
              </a:buClr>
              <a:buSzPct val="100000"/>
              <a:defRPr sz="16000">
                <a:solidFill>
                  <a:schemeClr val="lt2"/>
                </a:solidFill>
              </a:defRPr>
            </a:lvl9pPr>
          </a:lstStyle>
          <a:p>
            <a:endParaRPr/>
          </a:p>
        </p:txBody>
      </p:sp>
      <p:sp>
        <p:nvSpPr>
          <p:cNvPr id="54" name="Shape 54"/>
          <p:cNvSpPr txBox="1">
            <a:spLocks noGrp="1"/>
          </p:cNvSpPr>
          <p:nvPr>
            <p:ph type="body" idx="1"/>
          </p:nvPr>
        </p:nvSpPr>
        <p:spPr>
          <a:xfrm>
            <a:off x="311700" y="3162000"/>
            <a:ext cx="8520600" cy="1071600"/>
          </a:xfrm>
          <a:prstGeom prst="rect">
            <a:avLst/>
          </a:prstGeom>
        </p:spPr>
        <p:txBody>
          <a:bodyPr lIns="91425" tIns="91425" rIns="91425" bIns="91425" anchor="t" anchorCtr="0"/>
          <a:lstStyle>
            <a:lvl1pPr lvl="0" algn="ctr" rtl="0">
              <a:spcBef>
                <a:spcPts val="0"/>
              </a:spcBef>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sp>
        <p:nvSpPr>
          <p:cNvPr id="55" name="Shape 5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15925"/>
            <a:ext cx="8520600" cy="831300"/>
          </a:xfrm>
          <a:prstGeom prst="rect">
            <a:avLst/>
          </a:prstGeom>
          <a:noFill/>
          <a:ln>
            <a:noFill/>
          </a:ln>
        </p:spPr>
        <p:txBody>
          <a:bodyPr lIns="91425" tIns="91425" rIns="91425" bIns="91425" anchor="b" anchorCtr="0"/>
          <a:lstStyle>
            <a:lvl1pPr lvl="0" rtl="0">
              <a:spcBef>
                <a:spcPts val="0"/>
              </a:spcBef>
              <a:buClr>
                <a:schemeClr val="dk1"/>
              </a:buClr>
              <a:buSzPct val="100000"/>
              <a:buFont typeface="Economica"/>
              <a:buNone/>
              <a:defRPr sz="4200">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endParaRPr/>
          </a:p>
        </p:txBody>
      </p:sp>
      <p:sp>
        <p:nvSpPr>
          <p:cNvPr id="7" name="Shape 7"/>
          <p:cNvSpPr txBox="1">
            <a:spLocks noGrp="1"/>
          </p:cNvSpPr>
          <p:nvPr>
            <p:ph type="body" idx="1"/>
          </p:nvPr>
        </p:nvSpPr>
        <p:spPr>
          <a:xfrm>
            <a:off x="311700" y="1225225"/>
            <a:ext cx="8520600" cy="3354000"/>
          </a:xfrm>
          <a:prstGeom prst="rect">
            <a:avLst/>
          </a:prstGeom>
          <a:noFill/>
          <a:ln>
            <a:noFill/>
          </a:ln>
        </p:spPr>
        <p:txBody>
          <a:bodyPr lIns="91425" tIns="91425" rIns="91425" bIns="91425" anchor="t" anchorCtr="0"/>
          <a:lstStyle>
            <a:lvl1pPr lvl="0" rtl="0">
              <a:lnSpc>
                <a:spcPct val="115000"/>
              </a:lnSpc>
              <a:spcBef>
                <a:spcPts val="0"/>
              </a:spcBef>
              <a:spcAft>
                <a:spcPts val="1600"/>
              </a:spcAft>
              <a:buClr>
                <a:schemeClr val="dk1"/>
              </a:buClr>
              <a:buSzPct val="100000"/>
              <a:buFont typeface="Open Sans"/>
              <a:defRPr sz="1800">
                <a:solidFill>
                  <a:schemeClr val="dk1"/>
                </a:solidFill>
                <a:latin typeface="Open Sans"/>
                <a:ea typeface="Open Sans"/>
                <a:cs typeface="Open Sans"/>
                <a:sym typeface="Open Sans"/>
              </a:defRPr>
            </a:lvl1pPr>
            <a:lvl2pPr lvl="1"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2pPr>
            <a:lvl3pPr lvl="2"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3pPr>
            <a:lvl4pPr lvl="3"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4pPr>
            <a:lvl5pPr lvl="4"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5pPr>
            <a:lvl6pPr lvl="5"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6pPr>
            <a:lvl7pPr lvl="6"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7pPr>
            <a:lvl8pPr lvl="7"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8pPr>
            <a:lvl9pPr lvl="8" rtl="0">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n" sz="1000">
                <a:solidFill>
                  <a:schemeClr val="dk1"/>
                </a:solidFill>
                <a:latin typeface="Economica"/>
                <a:ea typeface="Economica"/>
                <a:cs typeface="Economica"/>
                <a:sym typeface="Economica"/>
              </a:rPr>
              <a:t>‹#›</a:t>
            </a:fld>
            <a:endParaRPr lang="en" sz="1000">
              <a:solidFill>
                <a:schemeClr val="dk1"/>
              </a:solidFill>
              <a:latin typeface="Economica"/>
              <a:ea typeface="Economica"/>
              <a:cs typeface="Economica"/>
              <a:sym typeface="Economica"/>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hyperlink" Target="http://www.nap.edu/openbook.php?record_id=13165&amp;page=196"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p:nvPr/>
        </p:nvSpPr>
        <p:spPr>
          <a:xfrm>
            <a:off x="1604175" y="352725"/>
            <a:ext cx="2447400" cy="17466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3" name="Shape 63"/>
          <p:cNvSpPr/>
          <p:nvPr/>
        </p:nvSpPr>
        <p:spPr>
          <a:xfrm>
            <a:off x="4383325" y="3208100"/>
            <a:ext cx="2447400" cy="17466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pic>
        <p:nvPicPr>
          <p:cNvPr id="64" name="Shape 64"/>
          <p:cNvPicPr preferRelativeResize="0"/>
          <p:nvPr/>
        </p:nvPicPr>
        <p:blipFill>
          <a:blip r:embed="rId3">
            <a:alphaModFix/>
          </a:blip>
          <a:stretch>
            <a:fillRect/>
          </a:stretch>
        </p:blipFill>
        <p:spPr>
          <a:xfrm>
            <a:off x="3202450" y="-14125"/>
            <a:ext cx="5904525" cy="4341549"/>
          </a:xfrm>
          <a:prstGeom prst="rect">
            <a:avLst/>
          </a:prstGeom>
          <a:noFill/>
          <a:ln>
            <a:noFill/>
          </a:ln>
        </p:spPr>
      </p:pic>
      <p:sp>
        <p:nvSpPr>
          <p:cNvPr id="65" name="Shape 65"/>
          <p:cNvSpPr txBox="1"/>
          <p:nvPr/>
        </p:nvSpPr>
        <p:spPr>
          <a:xfrm>
            <a:off x="199925" y="630375"/>
            <a:ext cx="5058900" cy="2320200"/>
          </a:xfrm>
          <a:prstGeom prst="rect">
            <a:avLst/>
          </a:prstGeom>
          <a:noFill/>
          <a:ln>
            <a:noFill/>
          </a:ln>
        </p:spPr>
        <p:txBody>
          <a:bodyPr lIns="91425" tIns="91425" rIns="91425" bIns="91425" anchor="ctr" anchorCtr="0">
            <a:noAutofit/>
          </a:bodyPr>
          <a:lstStyle/>
          <a:p>
            <a:pPr lvl="0" algn="ctr" rtl="0">
              <a:spcBef>
                <a:spcPts val="0"/>
              </a:spcBef>
              <a:buNone/>
            </a:pPr>
            <a:r>
              <a:rPr lang="en" sz="4000">
                <a:solidFill>
                  <a:schemeClr val="dk1"/>
                </a:solidFill>
                <a:latin typeface="Roboto Slab"/>
                <a:ea typeface="Roboto Slab"/>
                <a:cs typeface="Roboto Slab"/>
                <a:sym typeface="Roboto Slab"/>
              </a:rPr>
              <a:t>Abaca Games</a:t>
            </a:r>
          </a:p>
        </p:txBody>
      </p:sp>
      <p:sp>
        <p:nvSpPr>
          <p:cNvPr id="66" name="Shape 66"/>
          <p:cNvSpPr txBox="1">
            <a:spLocks noGrp="1"/>
          </p:cNvSpPr>
          <p:nvPr>
            <p:ph type="subTitle" idx="1"/>
          </p:nvPr>
        </p:nvSpPr>
        <p:spPr>
          <a:xfrm flipH="1">
            <a:off x="-318449" y="3275050"/>
            <a:ext cx="5970900" cy="423300"/>
          </a:xfrm>
          <a:prstGeom prst="rect">
            <a:avLst/>
          </a:prstGeom>
        </p:spPr>
        <p:txBody>
          <a:bodyPr lIns="91425" tIns="91425" rIns="91425" bIns="91425" anchor="t" anchorCtr="0">
            <a:noAutofit/>
          </a:bodyPr>
          <a:lstStyle/>
          <a:p>
            <a:pPr marL="0" marR="0" lvl="0" indent="0" algn="ctr" rtl="0">
              <a:lnSpc>
                <a:spcPct val="100000"/>
              </a:lnSpc>
              <a:spcBef>
                <a:spcPts val="0"/>
              </a:spcBef>
              <a:spcAft>
                <a:spcPts val="0"/>
              </a:spcAft>
              <a:buNone/>
            </a:pPr>
            <a:r>
              <a:rPr lang="en" dirty="0"/>
              <a:t>Social </a:t>
            </a:r>
            <a:r>
              <a:rPr lang="en" dirty="0">
                <a:solidFill>
                  <a:schemeClr val="dk1"/>
                </a:solidFill>
              </a:rPr>
              <a:t>Impact Video Game Venture</a:t>
            </a:r>
          </a:p>
        </p:txBody>
      </p:sp>
      <p:pic>
        <p:nvPicPr>
          <p:cNvPr id="67" name="Shape 67" descr="abacalogo3.2.png"/>
          <p:cNvPicPr preferRelativeResize="0"/>
          <p:nvPr/>
        </p:nvPicPr>
        <p:blipFill>
          <a:blip r:embed="rId4">
            <a:alphaModFix/>
          </a:blip>
          <a:stretch>
            <a:fillRect/>
          </a:stretch>
        </p:blipFill>
        <p:spPr>
          <a:xfrm>
            <a:off x="1689375" y="1672023"/>
            <a:ext cx="1987275" cy="1980823"/>
          </a:xfrm>
          <a:prstGeom prst="rect">
            <a:avLst/>
          </a:prstGeom>
          <a:noFill/>
          <a:ln>
            <a:noFill/>
          </a:ln>
        </p:spPr>
      </p:pic>
      <p:sp>
        <p:nvSpPr>
          <p:cNvPr id="2" name="TextBox 1"/>
          <p:cNvSpPr txBox="1"/>
          <p:nvPr/>
        </p:nvSpPr>
        <p:spPr>
          <a:xfrm>
            <a:off x="2971800" y="3100378"/>
            <a:ext cx="1567670" cy="215444"/>
          </a:xfrm>
          <a:prstGeom prst="rect">
            <a:avLst/>
          </a:prstGeom>
          <a:noFill/>
        </p:spPr>
        <p:txBody>
          <a:bodyPr wrap="square" rtlCol="0">
            <a:spAutoFit/>
          </a:bodyPr>
          <a:lstStyle/>
          <a:p>
            <a:pPr algn="ctr"/>
            <a:r>
              <a:rPr lang="en-US" sz="800" dirty="0" smtClean="0">
                <a:latin typeface="Open Sans" charset="0"/>
                <a:ea typeface="Open Sans" charset="0"/>
                <a:cs typeface="Open Sans" charset="0"/>
              </a:rPr>
              <a:t>Logo By Danny </a:t>
            </a:r>
            <a:r>
              <a:rPr lang="en-US" sz="800" dirty="0" err="1" smtClean="0">
                <a:latin typeface="Open Sans" charset="0"/>
                <a:ea typeface="Open Sans" charset="0"/>
                <a:cs typeface="Open Sans" charset="0"/>
              </a:rPr>
              <a:t>Vincenz</a:t>
            </a:r>
            <a:endParaRPr lang="en-US" sz="800" dirty="0">
              <a:latin typeface="Open Sans" charset="0"/>
              <a:ea typeface="Open Sans" charset="0"/>
              <a:cs typeface="Open Sans"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ctrTitle"/>
          </p:nvPr>
        </p:nvSpPr>
        <p:spPr>
          <a:xfrm>
            <a:off x="3044700" y="1444255"/>
            <a:ext cx="3054600" cy="1537199"/>
          </a:xfrm>
          <a:prstGeom prst="rect">
            <a:avLst/>
          </a:prstGeom>
        </p:spPr>
        <p:txBody>
          <a:bodyPr lIns="91425" tIns="91425" rIns="91425" bIns="91425" anchor="b" anchorCtr="0">
            <a:noAutofit/>
          </a:bodyPr>
          <a:lstStyle/>
          <a:p>
            <a:pPr lvl="0" rtl="0">
              <a:spcBef>
                <a:spcPts val="0"/>
              </a:spcBef>
              <a:buNone/>
            </a:pPr>
            <a:endParaRPr/>
          </a:p>
        </p:txBody>
      </p:sp>
      <p:sp>
        <p:nvSpPr>
          <p:cNvPr id="73" name="Shape 73"/>
          <p:cNvSpPr txBox="1">
            <a:spLocks noGrp="1"/>
          </p:cNvSpPr>
          <p:nvPr>
            <p:ph type="subTitle" idx="1"/>
          </p:nvPr>
        </p:nvSpPr>
        <p:spPr>
          <a:xfrm>
            <a:off x="3044700" y="3116580"/>
            <a:ext cx="3054600" cy="701400"/>
          </a:xfrm>
          <a:prstGeom prst="rect">
            <a:avLst/>
          </a:prstGeom>
        </p:spPr>
        <p:txBody>
          <a:bodyPr lIns="91425" tIns="91425" rIns="91425" bIns="91425" anchor="t" anchorCtr="0">
            <a:noAutofit/>
          </a:bodyPr>
          <a:lstStyle/>
          <a:p>
            <a:pPr lvl="0" rtl="0">
              <a:spcBef>
                <a:spcPts val="0"/>
              </a:spcBef>
              <a:buNone/>
            </a:pPr>
            <a:endParaRPr/>
          </a:p>
        </p:txBody>
      </p:sp>
      <p:sp>
        <p:nvSpPr>
          <p:cNvPr id="74" name="Shape 74"/>
          <p:cNvSpPr/>
          <p:nvPr/>
        </p:nvSpPr>
        <p:spPr>
          <a:xfrm>
            <a:off x="1904350" y="469850"/>
            <a:ext cx="5054400" cy="43782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pic>
        <p:nvPicPr>
          <p:cNvPr id="75" name="Shape 75"/>
          <p:cNvPicPr preferRelativeResize="0"/>
          <p:nvPr/>
        </p:nvPicPr>
        <p:blipFill>
          <a:blip r:embed="rId3">
            <a:alphaModFix/>
          </a:blip>
          <a:stretch>
            <a:fillRect/>
          </a:stretch>
        </p:blipFill>
        <p:spPr>
          <a:xfrm>
            <a:off x="1030375" y="855924"/>
            <a:ext cx="7083249" cy="343165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044700" y="1444255"/>
            <a:ext cx="3054600" cy="1537199"/>
          </a:xfrm>
          <a:prstGeom prst="rect">
            <a:avLst/>
          </a:prstGeom>
        </p:spPr>
        <p:txBody>
          <a:bodyPr lIns="91425" tIns="91425" rIns="91425" bIns="91425" anchor="b" anchorCtr="0">
            <a:noAutofit/>
          </a:bodyPr>
          <a:lstStyle/>
          <a:p>
            <a:pPr lvl="0" rtl="0">
              <a:spcBef>
                <a:spcPts val="0"/>
              </a:spcBef>
              <a:buNone/>
            </a:pPr>
            <a:endParaRPr/>
          </a:p>
        </p:txBody>
      </p:sp>
      <p:sp>
        <p:nvSpPr>
          <p:cNvPr id="81" name="Shape 81"/>
          <p:cNvSpPr txBox="1">
            <a:spLocks noGrp="1"/>
          </p:cNvSpPr>
          <p:nvPr>
            <p:ph type="subTitle" idx="1"/>
          </p:nvPr>
        </p:nvSpPr>
        <p:spPr>
          <a:xfrm>
            <a:off x="3044700" y="3116580"/>
            <a:ext cx="3054600" cy="701400"/>
          </a:xfrm>
          <a:prstGeom prst="rect">
            <a:avLst/>
          </a:prstGeom>
        </p:spPr>
        <p:txBody>
          <a:bodyPr lIns="91425" tIns="91425" rIns="91425" bIns="91425" anchor="t" anchorCtr="0">
            <a:noAutofit/>
          </a:bodyPr>
          <a:lstStyle/>
          <a:p>
            <a:pPr lvl="0" rtl="0">
              <a:spcBef>
                <a:spcPts val="0"/>
              </a:spcBef>
              <a:buNone/>
            </a:pPr>
            <a:endParaRPr/>
          </a:p>
        </p:txBody>
      </p:sp>
      <p:pic>
        <p:nvPicPr>
          <p:cNvPr id="82" name="Shape 82"/>
          <p:cNvPicPr preferRelativeResize="0"/>
          <p:nvPr/>
        </p:nvPicPr>
        <p:blipFill>
          <a:blip r:embed="rId3">
            <a:alphaModFix/>
          </a:blip>
          <a:stretch>
            <a:fillRect/>
          </a:stretch>
        </p:blipFill>
        <p:spPr>
          <a:xfrm>
            <a:off x="1242599" y="0"/>
            <a:ext cx="6848543" cy="5143500"/>
          </a:xfrm>
          <a:prstGeom prst="rect">
            <a:avLst/>
          </a:prstGeom>
          <a:noFill/>
          <a:ln>
            <a:noFill/>
          </a:ln>
        </p:spPr>
      </p:pic>
      <p:sp>
        <p:nvSpPr>
          <p:cNvPr id="83" name="Shape 83"/>
          <p:cNvSpPr/>
          <p:nvPr/>
        </p:nvSpPr>
        <p:spPr>
          <a:xfrm>
            <a:off x="1242609" y="1094685"/>
            <a:ext cx="3329700" cy="29529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84" name="Shape 84"/>
          <p:cNvSpPr/>
          <p:nvPr/>
        </p:nvSpPr>
        <p:spPr>
          <a:xfrm>
            <a:off x="4761688" y="1095354"/>
            <a:ext cx="3329700" cy="29529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pic>
        <p:nvPicPr>
          <p:cNvPr id="85" name="Shape 85"/>
          <p:cNvPicPr preferRelativeResize="0"/>
          <p:nvPr/>
        </p:nvPicPr>
        <p:blipFill rotWithShape="1">
          <a:blip r:embed="rId3">
            <a:alphaModFix/>
          </a:blip>
          <a:srcRect l="53759" t="24510" b="28452"/>
          <a:stretch/>
        </p:blipFill>
        <p:spPr>
          <a:xfrm>
            <a:off x="3180175" y="1327450"/>
            <a:ext cx="3166850" cy="241940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ctrTitle"/>
          </p:nvPr>
        </p:nvSpPr>
        <p:spPr>
          <a:xfrm>
            <a:off x="3044700" y="1444255"/>
            <a:ext cx="3054600" cy="1537199"/>
          </a:xfrm>
          <a:prstGeom prst="rect">
            <a:avLst/>
          </a:prstGeom>
        </p:spPr>
        <p:txBody>
          <a:bodyPr lIns="91425" tIns="91425" rIns="91425" bIns="91425" anchor="b" anchorCtr="0">
            <a:noAutofit/>
          </a:bodyPr>
          <a:lstStyle/>
          <a:p>
            <a:pPr lvl="0" rtl="0">
              <a:spcBef>
                <a:spcPts val="0"/>
              </a:spcBef>
              <a:buNone/>
            </a:pPr>
            <a:endParaRPr/>
          </a:p>
        </p:txBody>
      </p:sp>
      <p:sp>
        <p:nvSpPr>
          <p:cNvPr id="91" name="Shape 91"/>
          <p:cNvSpPr txBox="1">
            <a:spLocks noGrp="1"/>
          </p:cNvSpPr>
          <p:nvPr>
            <p:ph type="subTitle" idx="1"/>
          </p:nvPr>
        </p:nvSpPr>
        <p:spPr>
          <a:xfrm>
            <a:off x="3044700" y="3116580"/>
            <a:ext cx="3054600" cy="701400"/>
          </a:xfrm>
          <a:prstGeom prst="rect">
            <a:avLst/>
          </a:prstGeom>
        </p:spPr>
        <p:txBody>
          <a:bodyPr lIns="91425" tIns="91425" rIns="91425" bIns="91425" anchor="t" anchorCtr="0">
            <a:noAutofit/>
          </a:bodyPr>
          <a:lstStyle/>
          <a:p>
            <a:pPr lvl="0" rtl="0">
              <a:spcBef>
                <a:spcPts val="0"/>
              </a:spcBef>
              <a:buNone/>
            </a:pPr>
            <a:endParaRPr/>
          </a:p>
        </p:txBody>
      </p:sp>
      <p:pic>
        <p:nvPicPr>
          <p:cNvPr id="92" name="Shape 92"/>
          <p:cNvPicPr preferRelativeResize="0"/>
          <p:nvPr/>
        </p:nvPicPr>
        <p:blipFill>
          <a:blip r:embed="rId3">
            <a:alphaModFix/>
          </a:blip>
          <a:stretch>
            <a:fillRect/>
          </a:stretch>
        </p:blipFill>
        <p:spPr>
          <a:xfrm>
            <a:off x="566737" y="233362"/>
            <a:ext cx="8010525" cy="467677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p:nvPr/>
        </p:nvSpPr>
        <p:spPr>
          <a:xfrm>
            <a:off x="0" y="1122675"/>
            <a:ext cx="8953500" cy="40209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98" name="Shape 98"/>
          <p:cNvSpPr txBox="1">
            <a:spLocks noGrp="1"/>
          </p:cNvSpPr>
          <p:nvPr>
            <p:ph type="ctrTitle"/>
          </p:nvPr>
        </p:nvSpPr>
        <p:spPr>
          <a:xfrm>
            <a:off x="3044700" y="1444255"/>
            <a:ext cx="3054600" cy="1537199"/>
          </a:xfrm>
          <a:prstGeom prst="rect">
            <a:avLst/>
          </a:prstGeom>
        </p:spPr>
        <p:txBody>
          <a:bodyPr lIns="91425" tIns="91425" rIns="91425" bIns="91425" anchor="b" anchorCtr="0">
            <a:noAutofit/>
          </a:bodyPr>
          <a:lstStyle/>
          <a:p>
            <a:pPr lvl="0" algn="l" rtl="0">
              <a:spcBef>
                <a:spcPts val="0"/>
              </a:spcBef>
              <a:buNone/>
            </a:pPr>
            <a:endParaRPr/>
          </a:p>
        </p:txBody>
      </p:sp>
      <p:sp>
        <p:nvSpPr>
          <p:cNvPr id="99" name="Shape 99"/>
          <p:cNvSpPr txBox="1">
            <a:spLocks noGrp="1"/>
          </p:cNvSpPr>
          <p:nvPr>
            <p:ph type="subTitle" idx="1"/>
          </p:nvPr>
        </p:nvSpPr>
        <p:spPr>
          <a:xfrm>
            <a:off x="3044700" y="3116580"/>
            <a:ext cx="3054600" cy="701400"/>
          </a:xfrm>
          <a:prstGeom prst="rect">
            <a:avLst/>
          </a:prstGeom>
        </p:spPr>
        <p:txBody>
          <a:bodyPr lIns="91425" tIns="91425" rIns="91425" bIns="91425" anchor="t" anchorCtr="0">
            <a:noAutofit/>
          </a:bodyPr>
          <a:lstStyle/>
          <a:p>
            <a:pPr lvl="0" rtl="0">
              <a:spcBef>
                <a:spcPts val="0"/>
              </a:spcBef>
              <a:buNone/>
            </a:pPr>
            <a:endParaRPr/>
          </a:p>
        </p:txBody>
      </p:sp>
      <p:pic>
        <p:nvPicPr>
          <p:cNvPr id="100" name="Shape 100"/>
          <p:cNvPicPr preferRelativeResize="0"/>
          <p:nvPr/>
        </p:nvPicPr>
        <p:blipFill rotWithShape="1">
          <a:blip r:embed="rId3">
            <a:alphaModFix/>
          </a:blip>
          <a:srcRect l="41081" t="20178" r="12970" b="3619"/>
          <a:stretch/>
        </p:blipFill>
        <p:spPr>
          <a:xfrm>
            <a:off x="2416800" y="998850"/>
            <a:ext cx="4310399" cy="3678524"/>
          </a:xfrm>
          <a:prstGeom prst="rect">
            <a:avLst/>
          </a:prstGeom>
          <a:noFill/>
          <a:ln>
            <a:noFill/>
          </a:ln>
        </p:spPr>
      </p:pic>
      <p:sp>
        <p:nvSpPr>
          <p:cNvPr id="101" name="Shape 101"/>
          <p:cNvSpPr/>
          <p:nvPr/>
        </p:nvSpPr>
        <p:spPr>
          <a:xfrm>
            <a:off x="3966600" y="535275"/>
            <a:ext cx="3442800" cy="5874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02" name="Shape 102"/>
          <p:cNvSpPr/>
          <p:nvPr/>
        </p:nvSpPr>
        <p:spPr>
          <a:xfrm>
            <a:off x="945250" y="146100"/>
            <a:ext cx="4378200" cy="5874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pic>
        <p:nvPicPr>
          <p:cNvPr id="103" name="Shape 103"/>
          <p:cNvPicPr preferRelativeResize="0"/>
          <p:nvPr/>
        </p:nvPicPr>
        <p:blipFill rotWithShape="1">
          <a:blip r:embed="rId3">
            <a:alphaModFix/>
          </a:blip>
          <a:srcRect l="14626" t="3013" r="40491" b="92196"/>
          <a:stretch/>
        </p:blipFill>
        <p:spPr>
          <a:xfrm>
            <a:off x="844150" y="498449"/>
            <a:ext cx="6188949" cy="339899"/>
          </a:xfrm>
          <a:prstGeom prst="rect">
            <a:avLst/>
          </a:prstGeom>
          <a:noFill/>
          <a:ln>
            <a:noFill/>
          </a:ln>
        </p:spPr>
      </p:pic>
      <p:sp>
        <p:nvSpPr>
          <p:cNvPr id="104" name="Shape 104"/>
          <p:cNvSpPr/>
          <p:nvPr/>
        </p:nvSpPr>
        <p:spPr>
          <a:xfrm>
            <a:off x="4433325" y="827875"/>
            <a:ext cx="3442800" cy="5874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05" name="Shape 105"/>
          <p:cNvSpPr/>
          <p:nvPr/>
        </p:nvSpPr>
        <p:spPr>
          <a:xfrm>
            <a:off x="642375" y="798900"/>
            <a:ext cx="3442800" cy="616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06" name="Shape 106"/>
          <p:cNvSpPr/>
          <p:nvPr/>
        </p:nvSpPr>
        <p:spPr>
          <a:xfrm rot="10800000" flipH="1">
            <a:off x="6143625" y="4472175"/>
            <a:ext cx="1465800" cy="2052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07" name="Shape 107"/>
          <p:cNvSpPr/>
          <p:nvPr/>
        </p:nvSpPr>
        <p:spPr>
          <a:xfrm>
            <a:off x="6651000" y="240475"/>
            <a:ext cx="2226300" cy="5874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307175" y="590625"/>
            <a:ext cx="8604900" cy="3452700"/>
          </a:xfrm>
          <a:prstGeom prst="rect">
            <a:avLst/>
          </a:prstGeom>
        </p:spPr>
        <p:txBody>
          <a:bodyPr lIns="91425" tIns="91425" rIns="91425" bIns="91425" anchor="t" anchorCtr="0">
            <a:noAutofit/>
          </a:bodyPr>
          <a:lstStyle/>
          <a:p>
            <a:pPr lvl="0" algn="ctr" rtl="0">
              <a:spcBef>
                <a:spcPts val="0"/>
              </a:spcBef>
              <a:buNone/>
            </a:pPr>
            <a:r>
              <a:rPr lang="en" dirty="0"/>
              <a:t>“Climate change is difficult to communicate by its very nature.”</a:t>
            </a:r>
          </a:p>
          <a:p>
            <a:pPr lvl="0" algn="ctr" rtl="0">
              <a:spcBef>
                <a:spcPts val="0"/>
              </a:spcBef>
              <a:buNone/>
            </a:pPr>
            <a:r>
              <a:rPr lang="en" dirty="0"/>
              <a:t>However, </a:t>
            </a:r>
          </a:p>
          <a:p>
            <a:pPr lvl="0" algn="ctr" rtl="0">
              <a:spcBef>
                <a:spcPts val="0"/>
              </a:spcBef>
              <a:buNone/>
            </a:pPr>
            <a:r>
              <a:rPr lang="en" sz="2400" dirty="0"/>
              <a:t>“</a:t>
            </a:r>
            <a:r>
              <a:rPr lang="en" sz="2400" b="1" dirty="0">
                <a:solidFill>
                  <a:srgbClr val="B6D7A8"/>
                </a:solidFill>
              </a:rPr>
              <a:t>Education</a:t>
            </a:r>
            <a:r>
              <a:rPr lang="en" sz="2400" dirty="0"/>
              <a:t> and </a:t>
            </a:r>
            <a:r>
              <a:rPr lang="en" sz="2400" b="1" dirty="0">
                <a:solidFill>
                  <a:srgbClr val="B6D7A8"/>
                </a:solidFill>
              </a:rPr>
              <a:t>Communication</a:t>
            </a:r>
            <a:r>
              <a:rPr lang="en" sz="2400" dirty="0"/>
              <a:t> are among the most powerful tools the nation has to bring hidden hazards to public attention, understanding, and action” </a:t>
            </a:r>
          </a:p>
          <a:p>
            <a:pPr lvl="0" algn="r" rtl="0">
              <a:spcBef>
                <a:spcPts val="0"/>
              </a:spcBef>
              <a:buNone/>
            </a:pPr>
            <a:endParaRPr sz="2400" dirty="0"/>
          </a:p>
          <a:p>
            <a:pPr lvl="0" algn="r" rtl="0">
              <a:spcBef>
                <a:spcPts val="0"/>
              </a:spcBef>
              <a:buNone/>
            </a:pPr>
            <a:r>
              <a:rPr lang="en" dirty="0"/>
              <a:t>- United States National Research Council</a:t>
            </a:r>
          </a:p>
          <a:p>
            <a:pPr lvl="0" rtl="0">
              <a:lnSpc>
                <a:spcPct val="100000"/>
              </a:lnSpc>
              <a:spcBef>
                <a:spcPts val="0"/>
              </a:spcBef>
              <a:spcAft>
                <a:spcPts val="0"/>
              </a:spcAft>
              <a:buNone/>
            </a:pPr>
            <a:endParaRPr dirty="0">
              <a:solidFill>
                <a:srgbClr val="000000"/>
              </a:solidFill>
              <a:latin typeface="Arial"/>
              <a:ea typeface="Arial"/>
              <a:cs typeface="Arial"/>
              <a:sym typeface="Arial"/>
            </a:endParaRPr>
          </a:p>
          <a:p>
            <a:pPr lvl="0" rtl="0">
              <a:spcBef>
                <a:spcPts val="0"/>
              </a:spcBef>
              <a:buNone/>
            </a:pPr>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311700" y="216875"/>
            <a:ext cx="8520600" cy="831300"/>
          </a:xfrm>
          <a:prstGeom prst="rect">
            <a:avLst/>
          </a:prstGeom>
        </p:spPr>
        <p:txBody>
          <a:bodyPr lIns="91425" tIns="91425" rIns="91425" bIns="91425" anchor="b" anchorCtr="0">
            <a:noAutofit/>
          </a:bodyPr>
          <a:lstStyle/>
          <a:p>
            <a:pPr lvl="0" algn="ctr" rtl="0">
              <a:spcBef>
                <a:spcPts val="0"/>
              </a:spcBef>
              <a:buClr>
                <a:schemeClr val="dk1"/>
              </a:buClr>
              <a:buSzPct val="26190"/>
              <a:buFont typeface="Arial"/>
              <a:buNone/>
            </a:pPr>
            <a:r>
              <a:rPr lang="en"/>
              <a:t>Conducted 30+ interviews</a:t>
            </a:r>
          </a:p>
        </p:txBody>
      </p:sp>
      <p:pic>
        <p:nvPicPr>
          <p:cNvPr id="118" name="Shape 118"/>
          <p:cNvPicPr preferRelativeResize="0"/>
          <p:nvPr/>
        </p:nvPicPr>
        <p:blipFill rotWithShape="1">
          <a:blip r:embed="rId3">
            <a:alphaModFix/>
          </a:blip>
          <a:srcRect l="12024" t="32642" r="66997" b="36628"/>
          <a:stretch/>
        </p:blipFill>
        <p:spPr>
          <a:xfrm>
            <a:off x="1786299" y="1570023"/>
            <a:ext cx="1626899" cy="1339797"/>
          </a:xfrm>
          <a:prstGeom prst="rect">
            <a:avLst/>
          </a:prstGeom>
          <a:noFill/>
          <a:ln>
            <a:noFill/>
          </a:ln>
        </p:spPr>
      </p:pic>
      <p:pic>
        <p:nvPicPr>
          <p:cNvPr id="119" name="Shape 119"/>
          <p:cNvPicPr preferRelativeResize="0"/>
          <p:nvPr/>
        </p:nvPicPr>
        <p:blipFill rotWithShape="1">
          <a:blip r:embed="rId3">
            <a:alphaModFix/>
          </a:blip>
          <a:srcRect l="10962" t="71631" r="68984" b="5505"/>
          <a:stretch/>
        </p:blipFill>
        <p:spPr>
          <a:xfrm>
            <a:off x="1721137" y="3474176"/>
            <a:ext cx="1626899" cy="1042897"/>
          </a:xfrm>
          <a:prstGeom prst="rect">
            <a:avLst/>
          </a:prstGeom>
          <a:noFill/>
          <a:ln>
            <a:noFill/>
          </a:ln>
        </p:spPr>
      </p:pic>
      <p:pic>
        <p:nvPicPr>
          <p:cNvPr id="120" name="Shape 120"/>
          <p:cNvPicPr preferRelativeResize="0"/>
          <p:nvPr/>
        </p:nvPicPr>
        <p:blipFill rotWithShape="1">
          <a:blip r:embed="rId3">
            <a:alphaModFix/>
          </a:blip>
          <a:srcRect l="32513" t="18815" r="44245" b="57406"/>
          <a:stretch/>
        </p:blipFill>
        <p:spPr>
          <a:xfrm>
            <a:off x="3510012" y="977637"/>
            <a:ext cx="2123962" cy="1221724"/>
          </a:xfrm>
          <a:prstGeom prst="rect">
            <a:avLst/>
          </a:prstGeom>
          <a:noFill/>
          <a:ln>
            <a:noFill/>
          </a:ln>
        </p:spPr>
      </p:pic>
      <p:pic>
        <p:nvPicPr>
          <p:cNvPr id="121" name="Shape 121"/>
          <p:cNvPicPr preferRelativeResize="0"/>
          <p:nvPr/>
        </p:nvPicPr>
        <p:blipFill rotWithShape="1">
          <a:blip r:embed="rId3">
            <a:alphaModFix/>
          </a:blip>
          <a:srcRect l="33988" t="41729" r="44160" b="26472"/>
          <a:stretch/>
        </p:blipFill>
        <p:spPr>
          <a:xfrm>
            <a:off x="3796498" y="2199364"/>
            <a:ext cx="1718151" cy="1405724"/>
          </a:xfrm>
          <a:prstGeom prst="rect">
            <a:avLst/>
          </a:prstGeom>
          <a:noFill/>
          <a:ln>
            <a:noFill/>
          </a:ln>
        </p:spPr>
      </p:pic>
      <p:pic>
        <p:nvPicPr>
          <p:cNvPr id="122" name="Shape 122"/>
          <p:cNvPicPr preferRelativeResize="0"/>
          <p:nvPr/>
        </p:nvPicPr>
        <p:blipFill rotWithShape="1">
          <a:blip r:embed="rId3">
            <a:alphaModFix/>
          </a:blip>
          <a:srcRect l="61938" t="67290" r="22122" b="3078"/>
          <a:stretch/>
        </p:blipFill>
        <p:spPr>
          <a:xfrm>
            <a:off x="6350124" y="3303537"/>
            <a:ext cx="1220568" cy="1275699"/>
          </a:xfrm>
          <a:prstGeom prst="rect">
            <a:avLst/>
          </a:prstGeom>
          <a:noFill/>
          <a:ln>
            <a:noFill/>
          </a:ln>
        </p:spPr>
      </p:pic>
      <p:pic>
        <p:nvPicPr>
          <p:cNvPr id="123" name="Shape 123"/>
          <p:cNvPicPr preferRelativeResize="0"/>
          <p:nvPr/>
        </p:nvPicPr>
        <p:blipFill rotWithShape="1">
          <a:blip r:embed="rId3">
            <a:alphaModFix/>
          </a:blip>
          <a:srcRect l="36919" t="72358" r="45804" b="3315"/>
          <a:stretch/>
        </p:blipFill>
        <p:spPr>
          <a:xfrm>
            <a:off x="3876131" y="3605075"/>
            <a:ext cx="1692443" cy="1339800"/>
          </a:xfrm>
          <a:prstGeom prst="rect">
            <a:avLst/>
          </a:prstGeom>
          <a:noFill/>
          <a:ln>
            <a:noFill/>
          </a:ln>
        </p:spPr>
      </p:pic>
      <p:pic>
        <p:nvPicPr>
          <p:cNvPr id="124" name="Shape 124"/>
          <p:cNvPicPr preferRelativeResize="0"/>
          <p:nvPr/>
        </p:nvPicPr>
        <p:blipFill rotWithShape="1">
          <a:blip r:embed="rId4">
            <a:alphaModFix/>
          </a:blip>
          <a:srcRect l="65562" t="37675" r="20862" b="41474"/>
          <a:stretch/>
        </p:blipFill>
        <p:spPr>
          <a:xfrm>
            <a:off x="6110375" y="1505948"/>
            <a:ext cx="1551373" cy="1339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1000"/>
                                        <p:tgtEl>
                                          <p:spTgt spid="1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1000"/>
                                        <p:tgtEl>
                                          <p:spTgt spid="1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gtEl>
                                        <p:attrNameLst>
                                          <p:attrName>style.visibility</p:attrName>
                                        </p:attrNameLst>
                                      </p:cBhvr>
                                      <p:to>
                                        <p:strVal val="visible"/>
                                      </p:to>
                                    </p:set>
                                    <p:animEffect transition="in" filter="fade">
                                      <p:cBhvr>
                                        <p:cTn id="17" dur="100"/>
                                        <p:tgtEl>
                                          <p:spTgt spid="119"/>
                                        </p:tgtEl>
                                      </p:cBhvr>
                                    </p:animEffect>
                                  </p:childTnLst>
                                </p:cTn>
                              </p:par>
                              <p:par>
                                <p:cTn id="18" presetID="10" presetClass="entr" presetSubtype="0" fill="hold" nodeType="withEffect">
                                  <p:stCondLst>
                                    <p:cond delay="0"/>
                                  </p:stCondLst>
                                  <p:childTnLst>
                                    <p:set>
                                      <p:cBhvr>
                                        <p:cTn id="19" dur="1" fill="hold">
                                          <p:stCondLst>
                                            <p:cond delay="0"/>
                                          </p:stCondLst>
                                        </p:cTn>
                                        <p:tgtEl>
                                          <p:spTgt spid="120"/>
                                        </p:tgtEl>
                                        <p:attrNameLst>
                                          <p:attrName>style.visibility</p:attrName>
                                        </p:attrNameLst>
                                      </p:cBhvr>
                                      <p:to>
                                        <p:strVal val="visible"/>
                                      </p:to>
                                    </p:set>
                                    <p:animEffect transition="in" filter="fade">
                                      <p:cBhvr>
                                        <p:cTn id="20" dur="1000"/>
                                        <p:tgtEl>
                                          <p:spTgt spid="120"/>
                                        </p:tgtEl>
                                      </p:cBhvr>
                                    </p:animEffect>
                                  </p:childTnLst>
                                </p:cTn>
                              </p:par>
                              <p:par>
                                <p:cTn id="21" presetID="10" presetClass="entr" presetSubtype="0" fill="hold" nodeType="withEffect">
                                  <p:stCondLst>
                                    <p:cond delay="0"/>
                                  </p:stCondLst>
                                  <p:childTnLst>
                                    <p:set>
                                      <p:cBhvr>
                                        <p:cTn id="22" dur="1" fill="hold">
                                          <p:stCondLst>
                                            <p:cond delay="0"/>
                                          </p:stCondLst>
                                        </p:cTn>
                                        <p:tgtEl>
                                          <p:spTgt spid="123"/>
                                        </p:tgtEl>
                                        <p:attrNameLst>
                                          <p:attrName>style.visibility</p:attrName>
                                        </p:attrNameLst>
                                      </p:cBhvr>
                                      <p:to>
                                        <p:strVal val="visible"/>
                                      </p:to>
                                    </p:set>
                                    <p:animEffect transition="in" filter="fade">
                                      <p:cBhvr>
                                        <p:cTn id="23" dur="1000"/>
                                        <p:tgtEl>
                                          <p:spTgt spid="123"/>
                                        </p:tgtEl>
                                      </p:cBhvr>
                                    </p:animEffect>
                                  </p:childTnLst>
                                </p:cTn>
                              </p:par>
                              <p:par>
                                <p:cTn id="24" presetID="10" presetClass="entr" presetSubtype="0" fill="hold" nodeType="withEffect">
                                  <p:stCondLst>
                                    <p:cond delay="0"/>
                                  </p:stCondLst>
                                  <p:childTnLst>
                                    <p:set>
                                      <p:cBhvr>
                                        <p:cTn id="25" dur="1" fill="hold">
                                          <p:stCondLst>
                                            <p:cond delay="0"/>
                                          </p:stCondLst>
                                        </p:cTn>
                                        <p:tgtEl>
                                          <p:spTgt spid="124"/>
                                        </p:tgtEl>
                                        <p:attrNameLst>
                                          <p:attrName>style.visibility</p:attrName>
                                        </p:attrNameLst>
                                      </p:cBhvr>
                                      <p:to>
                                        <p:strVal val="visible"/>
                                      </p:to>
                                    </p:set>
                                    <p:animEffect transition="in" filter="fade">
                                      <p:cBhvr>
                                        <p:cTn id="26" dur="1000"/>
                                        <p:tgtEl>
                                          <p:spTgt spid="124"/>
                                        </p:tgtEl>
                                      </p:cBhvr>
                                    </p:animEffect>
                                  </p:childTnLst>
                                </p:cTn>
                              </p:par>
                              <p:par>
                                <p:cTn id="27" presetID="10" presetClass="entr" presetSubtype="0" fill="hold" nodeType="withEffect">
                                  <p:stCondLst>
                                    <p:cond delay="0"/>
                                  </p:stCondLst>
                                  <p:childTnLst>
                                    <p:set>
                                      <p:cBhvr>
                                        <p:cTn id="28" dur="1" fill="hold">
                                          <p:stCondLst>
                                            <p:cond delay="0"/>
                                          </p:stCondLst>
                                        </p:cTn>
                                        <p:tgtEl>
                                          <p:spTgt spid="122"/>
                                        </p:tgtEl>
                                        <p:attrNameLst>
                                          <p:attrName>style.visibility</p:attrName>
                                        </p:attrNameLst>
                                      </p:cBhvr>
                                      <p:to>
                                        <p:strVal val="visible"/>
                                      </p:to>
                                    </p:set>
                                    <p:animEffect transition="in" filter="fade">
                                      <p:cBhvr>
                                        <p:cTn id="29" dur="10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rtl="0">
              <a:spcBef>
                <a:spcPts val="0"/>
              </a:spcBef>
              <a:buNone/>
            </a:pPr>
            <a:r>
              <a:rPr lang="en"/>
              <a:t>Key takeaways</a:t>
            </a:r>
          </a:p>
        </p:txBody>
      </p:sp>
      <p:sp>
        <p:nvSpPr>
          <p:cNvPr id="130" name="Shape 130"/>
          <p:cNvSpPr txBox="1">
            <a:spLocks noGrp="1"/>
          </p:cNvSpPr>
          <p:nvPr>
            <p:ph type="body" idx="1"/>
          </p:nvPr>
        </p:nvSpPr>
        <p:spPr>
          <a:xfrm>
            <a:off x="311700" y="1981200"/>
            <a:ext cx="4308000" cy="11811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sz="2200"/>
              <a:t> High school students are the most important group for addressing climate change</a:t>
            </a:r>
          </a:p>
          <a:p>
            <a:pPr lvl="0" rtl="0">
              <a:spcBef>
                <a:spcPts val="0"/>
              </a:spcBef>
              <a:buNone/>
            </a:pPr>
            <a:endParaRPr/>
          </a:p>
          <a:p>
            <a:pPr lvl="0" rtl="0">
              <a:spcBef>
                <a:spcPts val="0"/>
              </a:spcBef>
              <a:buNone/>
            </a:pPr>
            <a:endParaRPr/>
          </a:p>
        </p:txBody>
      </p:sp>
      <p:pic>
        <p:nvPicPr>
          <p:cNvPr id="131" name="Shape 131"/>
          <p:cNvPicPr preferRelativeResize="0"/>
          <p:nvPr/>
        </p:nvPicPr>
        <p:blipFill>
          <a:blip r:embed="rId3">
            <a:alphaModFix/>
          </a:blip>
          <a:stretch>
            <a:fillRect/>
          </a:stretch>
        </p:blipFill>
        <p:spPr>
          <a:xfrm>
            <a:off x="4540725" y="1375825"/>
            <a:ext cx="4307999" cy="3353999"/>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rtl="0">
              <a:spcBef>
                <a:spcPts val="0"/>
              </a:spcBef>
              <a:buNone/>
            </a:pPr>
            <a:r>
              <a:rPr lang="en"/>
              <a:t>Key takeaways</a:t>
            </a:r>
          </a:p>
        </p:txBody>
      </p:sp>
      <p:sp>
        <p:nvSpPr>
          <p:cNvPr id="137" name="Shape 137"/>
          <p:cNvSpPr txBox="1">
            <a:spLocks noGrp="1"/>
          </p:cNvSpPr>
          <p:nvPr>
            <p:ph type="body" idx="1"/>
          </p:nvPr>
        </p:nvSpPr>
        <p:spPr>
          <a:xfrm>
            <a:off x="4761000" y="1960650"/>
            <a:ext cx="4383000" cy="1222200"/>
          </a:xfrm>
          <a:prstGeom prst="rect">
            <a:avLst/>
          </a:prstGeom>
        </p:spPr>
        <p:txBody>
          <a:bodyPr lIns="91425" tIns="91425" rIns="91425" bIns="91425" anchor="t" anchorCtr="0">
            <a:noAutofit/>
          </a:bodyPr>
          <a:lstStyle/>
          <a:p>
            <a:pPr lvl="0" rtl="0">
              <a:spcBef>
                <a:spcPts val="0"/>
              </a:spcBef>
              <a:buNone/>
            </a:pPr>
            <a:r>
              <a:rPr lang="en" sz="2200"/>
              <a:t>Teachers will assign a climate change video game as extra credit or homework</a:t>
            </a:r>
          </a:p>
          <a:p>
            <a:pPr lvl="0" rtl="0">
              <a:spcBef>
                <a:spcPts val="0"/>
              </a:spcBef>
              <a:buNone/>
            </a:pPr>
            <a:endParaRPr/>
          </a:p>
          <a:p>
            <a:pPr lvl="0" rtl="0">
              <a:spcBef>
                <a:spcPts val="0"/>
              </a:spcBef>
              <a:buNone/>
            </a:pPr>
            <a:endParaRPr/>
          </a:p>
        </p:txBody>
      </p:sp>
      <p:pic>
        <p:nvPicPr>
          <p:cNvPr id="138" name="Shape 138"/>
          <p:cNvPicPr preferRelativeResize="0"/>
          <p:nvPr/>
        </p:nvPicPr>
        <p:blipFill>
          <a:blip r:embed="rId3">
            <a:alphaModFix/>
          </a:blip>
          <a:stretch>
            <a:fillRect/>
          </a:stretch>
        </p:blipFill>
        <p:spPr>
          <a:xfrm>
            <a:off x="375325" y="1561375"/>
            <a:ext cx="4228276" cy="2958900"/>
          </a:xfrm>
          <a:prstGeom prst="rect">
            <a:avLst/>
          </a:prstGeom>
          <a:noFill/>
          <a:ln>
            <a:noFill/>
          </a:ln>
        </p:spPr>
      </p:pic>
      <p:sp>
        <p:nvSpPr>
          <p:cNvPr id="139" name="Shape 139"/>
          <p:cNvSpPr txBox="1"/>
          <p:nvPr/>
        </p:nvSpPr>
        <p:spPr>
          <a:xfrm>
            <a:off x="201825" y="1504475"/>
            <a:ext cx="4465200" cy="3150900"/>
          </a:xfrm>
          <a:prstGeom prst="rect">
            <a:avLst/>
          </a:prstGeom>
          <a:solidFill>
            <a:srgbClr val="FFFFFF"/>
          </a:solidFill>
          <a:ln>
            <a:noFill/>
          </a:ln>
        </p:spPr>
        <p:txBody>
          <a:bodyPr lIns="91425" tIns="91425" rIns="91425" bIns="91425" anchor="ctr" anchorCtr="0">
            <a:noAutofit/>
          </a:bodyPr>
          <a:lstStyle/>
          <a:p>
            <a:pPr lvl="0" rtl="0">
              <a:spcBef>
                <a:spcPts val="0"/>
              </a:spcBef>
              <a:buNone/>
            </a:pPr>
            <a:r>
              <a:rPr lang="en" sz="2200">
                <a:solidFill>
                  <a:srgbClr val="A61C00"/>
                </a:solidFill>
                <a:highlight>
                  <a:srgbClr val="FFFFFF"/>
                </a:highlight>
                <a:latin typeface="Open Sans"/>
                <a:ea typeface="Open Sans"/>
                <a:cs typeface="Open Sans"/>
                <a:sym typeface="Open Sans"/>
              </a:rPr>
              <a:t>New Required Curriculum</a:t>
            </a:r>
          </a:p>
          <a:p>
            <a:pPr lvl="0" rtl="0">
              <a:spcBef>
                <a:spcPts val="0"/>
              </a:spcBef>
              <a:spcAft>
                <a:spcPts val="1500"/>
              </a:spcAft>
              <a:buNone/>
            </a:pPr>
            <a:endParaRPr sz="1800">
              <a:solidFill>
                <a:srgbClr val="333333"/>
              </a:solidFill>
              <a:highlight>
                <a:srgbClr val="FFFFFF"/>
              </a:highlight>
              <a:latin typeface="Open Sans"/>
              <a:ea typeface="Open Sans"/>
              <a:cs typeface="Open Sans"/>
              <a:sym typeface="Open Sans"/>
            </a:endParaRPr>
          </a:p>
          <a:p>
            <a:pPr lvl="0" rtl="0">
              <a:spcBef>
                <a:spcPts val="0"/>
              </a:spcBef>
              <a:spcAft>
                <a:spcPts val="1500"/>
              </a:spcAft>
              <a:buNone/>
            </a:pPr>
            <a:endParaRPr sz="1800">
              <a:solidFill>
                <a:srgbClr val="333333"/>
              </a:solidFill>
              <a:highlight>
                <a:srgbClr val="FFFFFF"/>
              </a:highlight>
              <a:latin typeface="Open Sans"/>
              <a:ea typeface="Open Sans"/>
              <a:cs typeface="Open Sans"/>
              <a:sym typeface="Open Sans"/>
            </a:endParaRPr>
          </a:p>
          <a:p>
            <a:pPr lvl="0" rtl="0">
              <a:spcBef>
                <a:spcPts val="0"/>
              </a:spcBef>
              <a:spcAft>
                <a:spcPts val="1500"/>
              </a:spcAft>
              <a:buNone/>
            </a:pPr>
            <a:endParaRPr sz="1800">
              <a:solidFill>
                <a:srgbClr val="333333"/>
              </a:solidFill>
              <a:highlight>
                <a:srgbClr val="FFFFFF"/>
              </a:highlight>
              <a:latin typeface="Open Sans"/>
              <a:ea typeface="Open Sans"/>
              <a:cs typeface="Open Sans"/>
              <a:sym typeface="Open Sans"/>
            </a:endParaRPr>
          </a:p>
          <a:p>
            <a:pPr lvl="0" rtl="0">
              <a:spcBef>
                <a:spcPts val="0"/>
              </a:spcBef>
              <a:spcAft>
                <a:spcPts val="1500"/>
              </a:spcAft>
              <a:buNone/>
            </a:pPr>
            <a:endParaRPr sz="1700">
              <a:solidFill>
                <a:srgbClr val="666666"/>
              </a:solidFill>
              <a:latin typeface="Open Sans"/>
              <a:ea typeface="Open Sans"/>
              <a:cs typeface="Open Sans"/>
              <a:sym typeface="Open Sans"/>
            </a:endParaRPr>
          </a:p>
          <a:p>
            <a:pPr lvl="0" rtl="0">
              <a:lnSpc>
                <a:spcPct val="112500"/>
              </a:lnSpc>
              <a:spcBef>
                <a:spcPts val="0"/>
              </a:spcBef>
              <a:buNone/>
            </a:pPr>
            <a:endParaRPr sz="1000">
              <a:solidFill>
                <a:srgbClr val="DD0000"/>
              </a:solidFill>
              <a:highlight>
                <a:srgbClr val="FFFFFF"/>
              </a:highlight>
            </a:endParaRPr>
          </a:p>
        </p:txBody>
      </p:sp>
      <p:sp>
        <p:nvSpPr>
          <p:cNvPr id="140" name="Shape 140"/>
          <p:cNvSpPr txBox="1"/>
          <p:nvPr/>
        </p:nvSpPr>
        <p:spPr>
          <a:xfrm>
            <a:off x="527725" y="2359750"/>
            <a:ext cx="3893700" cy="1102200"/>
          </a:xfrm>
          <a:prstGeom prst="rect">
            <a:avLst/>
          </a:prstGeom>
          <a:solidFill>
            <a:srgbClr val="FFFFFF"/>
          </a:solidFill>
          <a:ln>
            <a:noFill/>
          </a:ln>
        </p:spPr>
        <p:txBody>
          <a:bodyPr lIns="91425" tIns="91425" rIns="91425" bIns="91425" anchor="t" anchorCtr="0">
            <a:noAutofit/>
          </a:bodyPr>
          <a:lstStyle/>
          <a:p>
            <a:pPr marL="0" lvl="0" indent="0" rtl="0">
              <a:spcBef>
                <a:spcPts val="0"/>
              </a:spcBef>
              <a:spcAft>
                <a:spcPts val="1500"/>
              </a:spcAft>
              <a:buNone/>
            </a:pPr>
            <a:r>
              <a:rPr lang="en" sz="1800">
                <a:solidFill>
                  <a:srgbClr val="333333"/>
                </a:solidFill>
                <a:highlight>
                  <a:srgbClr val="FFFFFF"/>
                </a:highlight>
                <a:latin typeface="Open Sans"/>
                <a:ea typeface="Open Sans"/>
                <a:cs typeface="Open Sans"/>
                <a:sym typeface="Open Sans"/>
              </a:rPr>
              <a:t>“ </a:t>
            </a:r>
            <a:r>
              <a:rPr lang="en" sz="1800" b="1">
                <a:solidFill>
                  <a:schemeClr val="dk1"/>
                </a:solidFill>
                <a:highlight>
                  <a:srgbClr val="FFFFFF"/>
                </a:highlight>
                <a:latin typeface="Open Sans"/>
                <a:ea typeface="Open Sans"/>
                <a:cs typeface="Open Sans"/>
                <a:sym typeface="Open Sans"/>
                <a:hlinkClick r:id="rId4"/>
              </a:rPr>
              <a:t>ESS3.D Global Climate Change</a:t>
            </a:r>
            <a:r>
              <a:rPr lang="en" sz="1800" b="1">
                <a:solidFill>
                  <a:schemeClr val="dk1"/>
                </a:solidFill>
                <a:highlight>
                  <a:srgbClr val="FFFFFF"/>
                </a:highlight>
                <a:latin typeface="Open Sans"/>
                <a:ea typeface="Open Sans"/>
                <a:cs typeface="Open Sans"/>
                <a:sym typeface="Open Sans"/>
              </a:rPr>
              <a:t>:</a:t>
            </a:r>
            <a:r>
              <a:rPr lang="en" sz="1800">
                <a:solidFill>
                  <a:schemeClr val="dk1"/>
                </a:solidFill>
                <a:highlight>
                  <a:srgbClr val="FFFFFF"/>
                </a:highlight>
                <a:latin typeface="Open Sans"/>
                <a:ea typeface="Open Sans"/>
                <a:cs typeface="Open Sans"/>
                <a:sym typeface="Open Sans"/>
              </a:rPr>
              <a:t>  ...</a:t>
            </a:r>
            <a:r>
              <a:rPr lang="en" sz="1800">
                <a:solidFill>
                  <a:schemeClr val="dk1"/>
                </a:solidFill>
                <a:highlight>
                  <a:srgbClr val="FFFFFF"/>
                </a:highlight>
                <a:latin typeface="Open Sans"/>
                <a:ea typeface="Open Sans"/>
                <a:cs typeface="Open Sans"/>
                <a:sym typeface="Open Sans"/>
                <a:hlinkClick r:id="rId4"/>
              </a:rPr>
              <a:t>human impacts are greater  than  they have ever been</a:t>
            </a:r>
            <a:r>
              <a:rPr lang="en" sz="1800">
                <a:solidFill>
                  <a:schemeClr val="dk1"/>
                </a:solidFill>
                <a:highlight>
                  <a:srgbClr val="FFFFFF"/>
                </a:highlight>
                <a:latin typeface="Open Sans"/>
                <a:ea typeface="Open Sans"/>
                <a:cs typeface="Open Sans"/>
                <a:sym typeface="Open Sans"/>
              </a:rPr>
              <a:t>…  ”</a:t>
            </a:r>
          </a:p>
          <a:p>
            <a:pPr lvl="0" rt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par>
                                <p:cTn id="8" presetID="10" presetClass="entr" presetSubtype="0" fill="hold" nodeType="withEffect">
                                  <p:stCondLst>
                                    <p:cond delay="0"/>
                                  </p:stCondLst>
                                  <p:childTnLst>
                                    <p:set>
                                      <p:cBhvr>
                                        <p:cTn id="9" dur="1" fill="hold">
                                          <p:stCondLst>
                                            <p:cond delay="0"/>
                                          </p:stCondLst>
                                        </p:cTn>
                                        <p:tgtEl>
                                          <p:spTgt spid="140"/>
                                        </p:tgtEl>
                                        <p:attrNameLst>
                                          <p:attrName>style.visibility</p:attrName>
                                        </p:attrNameLst>
                                      </p:cBhvr>
                                      <p:to>
                                        <p:strVal val="visible"/>
                                      </p:to>
                                    </p:set>
                                    <p:animEffect transition="in" filter="fade">
                                      <p:cBhvr>
                                        <p:cTn id="10"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1141275" y="1376550"/>
            <a:ext cx="7678800" cy="2089500"/>
          </a:xfrm>
          <a:prstGeom prst="rect">
            <a:avLst/>
          </a:prstGeom>
        </p:spPr>
        <p:txBody>
          <a:bodyPr lIns="91425" tIns="91425" rIns="91425" bIns="91425" anchor="b" anchorCtr="0">
            <a:noAutofit/>
          </a:bodyPr>
          <a:lstStyle/>
          <a:p>
            <a:pPr lvl="0">
              <a:spcBef>
                <a:spcPts val="0"/>
              </a:spcBef>
              <a:buNone/>
            </a:pPr>
            <a:r>
              <a:rPr lang="en" sz="3000">
                <a:latin typeface="Open Sans"/>
                <a:ea typeface="Open Sans"/>
                <a:cs typeface="Open Sans"/>
                <a:sym typeface="Open Sans"/>
              </a:rPr>
              <a:t>How might we engage high school students to do something feasible about climate change.</a:t>
            </a:r>
          </a:p>
        </p:txBody>
      </p:sp>
      <p:sp>
        <p:nvSpPr>
          <p:cNvPr id="146" name="Shape 146"/>
          <p:cNvSpPr txBox="1"/>
          <p:nvPr/>
        </p:nvSpPr>
        <p:spPr>
          <a:xfrm>
            <a:off x="1567850" y="411300"/>
            <a:ext cx="5416200" cy="631800"/>
          </a:xfrm>
          <a:prstGeom prst="rect">
            <a:avLst/>
          </a:prstGeom>
          <a:noFill/>
          <a:ln>
            <a:noFill/>
          </a:ln>
        </p:spPr>
        <p:txBody>
          <a:bodyPr lIns="91425" tIns="91425" rIns="91425" bIns="91425" anchor="t" anchorCtr="0">
            <a:noAutofit/>
          </a:bodyPr>
          <a:lstStyle/>
          <a:p>
            <a:pPr lvl="0" algn="ctr" rtl="0">
              <a:spcBef>
                <a:spcPts val="0"/>
              </a:spcBef>
              <a:buClr>
                <a:schemeClr val="dk1"/>
              </a:buClr>
              <a:buSzPct val="26190"/>
              <a:buFont typeface="Arial"/>
              <a:buNone/>
            </a:pPr>
            <a:r>
              <a:rPr lang="en" sz="4200">
                <a:solidFill>
                  <a:schemeClr val="dk1"/>
                </a:solidFill>
                <a:latin typeface="Economica"/>
                <a:ea typeface="Economica"/>
                <a:cs typeface="Economica"/>
                <a:sym typeface="Economica"/>
              </a:rPr>
              <a:t>Problem Statement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Shape 151" descr="abacalogo2.2.png"/>
          <p:cNvPicPr preferRelativeResize="0"/>
          <p:nvPr/>
        </p:nvPicPr>
        <p:blipFill>
          <a:blip r:embed="rId3">
            <a:alphaModFix/>
          </a:blip>
          <a:stretch>
            <a:fillRect/>
          </a:stretch>
        </p:blipFill>
        <p:spPr>
          <a:xfrm>
            <a:off x="2115650" y="424974"/>
            <a:ext cx="1758425" cy="1752775"/>
          </a:xfrm>
          <a:prstGeom prst="rect">
            <a:avLst/>
          </a:prstGeom>
          <a:noFill/>
          <a:ln>
            <a:noFill/>
          </a:ln>
        </p:spPr>
      </p:pic>
      <p:sp>
        <p:nvSpPr>
          <p:cNvPr id="152" name="Shape 152"/>
          <p:cNvSpPr txBox="1"/>
          <p:nvPr/>
        </p:nvSpPr>
        <p:spPr>
          <a:xfrm>
            <a:off x="377925" y="2412900"/>
            <a:ext cx="6051900" cy="2314500"/>
          </a:xfrm>
          <a:prstGeom prst="rect">
            <a:avLst/>
          </a:prstGeom>
          <a:noFill/>
          <a:ln>
            <a:noFill/>
          </a:ln>
        </p:spPr>
        <p:txBody>
          <a:bodyPr lIns="91425" tIns="91425" rIns="91425" bIns="91425" anchor="t" anchorCtr="0">
            <a:noAutofit/>
          </a:bodyPr>
          <a:lstStyle/>
          <a:p>
            <a:pPr lvl="0">
              <a:spcBef>
                <a:spcPts val="0"/>
              </a:spcBef>
              <a:buNone/>
            </a:pPr>
            <a:r>
              <a:rPr lang="en" sz="2600">
                <a:solidFill>
                  <a:schemeClr val="dk1"/>
                </a:solidFill>
                <a:latin typeface="Open Sans"/>
                <a:ea typeface="Open Sans"/>
                <a:cs typeface="Open Sans"/>
                <a:sym typeface="Open Sans"/>
              </a:rPr>
              <a:t>Free role-playing mobile game that engages high school students to take actions to fight climate change in a virtual environment</a:t>
            </a:r>
          </a:p>
          <a:p>
            <a:pPr lvl="0">
              <a:spcBef>
                <a:spcPts val="0"/>
              </a:spcBef>
              <a:buNone/>
            </a:pPr>
            <a:r>
              <a:rPr lang="en" sz="3000">
                <a:latin typeface="Economica"/>
                <a:ea typeface="Economica"/>
                <a:cs typeface="Economica"/>
                <a:sym typeface="Economica"/>
              </a:rPr>
              <a:t> </a:t>
            </a:r>
          </a:p>
        </p:txBody>
      </p:sp>
      <p:pic>
        <p:nvPicPr>
          <p:cNvPr id="153" name="Shape 153"/>
          <p:cNvPicPr preferRelativeResize="0"/>
          <p:nvPr/>
        </p:nvPicPr>
        <p:blipFill>
          <a:blip r:embed="rId4">
            <a:alphaModFix/>
          </a:blip>
          <a:stretch>
            <a:fillRect/>
          </a:stretch>
        </p:blipFill>
        <p:spPr>
          <a:xfrm>
            <a:off x="6429820" y="152400"/>
            <a:ext cx="2333223" cy="4838698"/>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Shape 158"/>
          <p:cNvPicPr preferRelativeResize="0"/>
          <p:nvPr/>
        </p:nvPicPr>
        <p:blipFill>
          <a:blip r:embed="rId3">
            <a:alphaModFix/>
          </a:blip>
          <a:stretch>
            <a:fillRect/>
          </a:stretch>
        </p:blipFill>
        <p:spPr>
          <a:xfrm>
            <a:off x="299824" y="364874"/>
            <a:ext cx="2020574" cy="4099399"/>
          </a:xfrm>
          <a:prstGeom prst="rect">
            <a:avLst/>
          </a:prstGeom>
          <a:noFill/>
          <a:ln>
            <a:noFill/>
          </a:ln>
        </p:spPr>
      </p:pic>
      <p:pic>
        <p:nvPicPr>
          <p:cNvPr id="159" name="Shape 159"/>
          <p:cNvPicPr preferRelativeResize="0"/>
          <p:nvPr/>
        </p:nvPicPr>
        <p:blipFill>
          <a:blip r:embed="rId4">
            <a:alphaModFix/>
          </a:blip>
          <a:stretch>
            <a:fillRect/>
          </a:stretch>
        </p:blipFill>
        <p:spPr>
          <a:xfrm>
            <a:off x="2462987" y="364874"/>
            <a:ext cx="2115562" cy="4099400"/>
          </a:xfrm>
          <a:prstGeom prst="rect">
            <a:avLst/>
          </a:prstGeom>
          <a:noFill/>
          <a:ln>
            <a:noFill/>
          </a:ln>
        </p:spPr>
      </p:pic>
      <p:pic>
        <p:nvPicPr>
          <p:cNvPr id="160" name="Shape 160"/>
          <p:cNvPicPr preferRelativeResize="0"/>
          <p:nvPr/>
        </p:nvPicPr>
        <p:blipFill>
          <a:blip r:embed="rId5">
            <a:alphaModFix/>
          </a:blip>
          <a:stretch>
            <a:fillRect/>
          </a:stretch>
        </p:blipFill>
        <p:spPr>
          <a:xfrm>
            <a:off x="4653725" y="350424"/>
            <a:ext cx="2020574" cy="4126250"/>
          </a:xfrm>
          <a:prstGeom prst="rect">
            <a:avLst/>
          </a:prstGeom>
          <a:noFill/>
          <a:ln>
            <a:noFill/>
          </a:ln>
        </p:spPr>
      </p:pic>
      <p:pic>
        <p:nvPicPr>
          <p:cNvPr id="161" name="Shape 161"/>
          <p:cNvPicPr preferRelativeResize="0"/>
          <p:nvPr/>
        </p:nvPicPr>
        <p:blipFill>
          <a:blip r:embed="rId6">
            <a:alphaModFix/>
          </a:blip>
          <a:stretch>
            <a:fillRect/>
          </a:stretch>
        </p:blipFill>
        <p:spPr>
          <a:xfrm>
            <a:off x="6749474" y="379490"/>
            <a:ext cx="2020575" cy="407225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ight Arrow 32"/>
          <p:cNvSpPr/>
          <p:nvPr/>
        </p:nvSpPr>
        <p:spPr>
          <a:xfrm flipV="1">
            <a:off x="257086" y="502920"/>
            <a:ext cx="8756100" cy="171865"/>
          </a:xfrm>
          <a:prstGeom prst="rightArrow">
            <a:avLst/>
          </a:prstGeom>
          <a:gradFill flip="none" rotWithShape="1">
            <a:gsLst>
              <a:gs pos="0">
                <a:schemeClr val="tx1"/>
              </a:gs>
              <a:gs pos="50000">
                <a:schemeClr val="tx1">
                  <a:lumMod val="75000"/>
                  <a:lumOff val="25000"/>
                </a:schemeClr>
              </a:gs>
              <a:gs pos="100000">
                <a:schemeClr val="tx1">
                  <a:lumMod val="50000"/>
                  <a:lumOff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Shape 158"/>
          <p:cNvPicPr preferRelativeResize="0"/>
          <p:nvPr/>
        </p:nvPicPr>
        <p:blipFill>
          <a:blip r:embed="rId2">
            <a:alphaModFix/>
          </a:blip>
          <a:stretch>
            <a:fillRect/>
          </a:stretch>
        </p:blipFill>
        <p:spPr>
          <a:xfrm>
            <a:off x="7123426" y="971550"/>
            <a:ext cx="2020574" cy="4099399"/>
          </a:xfrm>
          <a:prstGeom prst="rect">
            <a:avLst/>
          </a:prstGeom>
          <a:noFill/>
          <a:ln>
            <a:noFill/>
          </a:ln>
        </p:spPr>
      </p:pic>
      <p:sp>
        <p:nvSpPr>
          <p:cNvPr id="30" name="Rectangle 29"/>
          <p:cNvSpPr/>
          <p:nvPr/>
        </p:nvSpPr>
        <p:spPr>
          <a:xfrm>
            <a:off x="7260586" y="1497249"/>
            <a:ext cx="1752600" cy="30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pic>
        <p:nvPicPr>
          <p:cNvPr id="27" name="Shape 158"/>
          <p:cNvPicPr preferRelativeResize="0"/>
          <p:nvPr/>
        </p:nvPicPr>
        <p:blipFill>
          <a:blip r:embed="rId2">
            <a:alphaModFix/>
          </a:blip>
          <a:stretch>
            <a:fillRect/>
          </a:stretch>
        </p:blipFill>
        <p:spPr>
          <a:xfrm>
            <a:off x="5509933" y="937420"/>
            <a:ext cx="2020574" cy="4099399"/>
          </a:xfrm>
          <a:prstGeom prst="rect">
            <a:avLst/>
          </a:prstGeom>
          <a:noFill/>
          <a:ln>
            <a:noFill/>
          </a:ln>
        </p:spPr>
      </p:pic>
      <p:sp>
        <p:nvSpPr>
          <p:cNvPr id="28" name="Rectangle 27"/>
          <p:cNvSpPr/>
          <p:nvPr/>
        </p:nvSpPr>
        <p:spPr>
          <a:xfrm>
            <a:off x="5647093" y="1463119"/>
            <a:ext cx="1752600" cy="30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pic>
        <p:nvPicPr>
          <p:cNvPr id="25" name="Shape 158"/>
          <p:cNvPicPr preferRelativeResize="0"/>
          <p:nvPr/>
        </p:nvPicPr>
        <p:blipFill>
          <a:blip r:embed="rId2">
            <a:alphaModFix/>
          </a:blip>
          <a:stretch>
            <a:fillRect/>
          </a:stretch>
        </p:blipFill>
        <p:spPr>
          <a:xfrm>
            <a:off x="3864900" y="937420"/>
            <a:ext cx="2020574" cy="4099399"/>
          </a:xfrm>
          <a:prstGeom prst="rect">
            <a:avLst/>
          </a:prstGeom>
          <a:noFill/>
          <a:ln>
            <a:noFill/>
          </a:ln>
        </p:spPr>
      </p:pic>
      <p:sp>
        <p:nvSpPr>
          <p:cNvPr id="26" name="Rectangle 25"/>
          <p:cNvSpPr/>
          <p:nvPr/>
        </p:nvSpPr>
        <p:spPr>
          <a:xfrm>
            <a:off x="4002060" y="1463119"/>
            <a:ext cx="1752600" cy="30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pic>
        <p:nvPicPr>
          <p:cNvPr id="23" name="Shape 158"/>
          <p:cNvPicPr preferRelativeResize="0"/>
          <p:nvPr/>
        </p:nvPicPr>
        <p:blipFill>
          <a:blip r:embed="rId2">
            <a:alphaModFix/>
          </a:blip>
          <a:stretch>
            <a:fillRect/>
          </a:stretch>
        </p:blipFill>
        <p:spPr>
          <a:xfrm>
            <a:off x="2188500" y="910750"/>
            <a:ext cx="2020574" cy="4099399"/>
          </a:xfrm>
          <a:prstGeom prst="rect">
            <a:avLst/>
          </a:prstGeom>
          <a:noFill/>
          <a:ln>
            <a:noFill/>
          </a:ln>
        </p:spPr>
      </p:pic>
      <p:sp>
        <p:nvSpPr>
          <p:cNvPr id="24" name="Rectangle 23"/>
          <p:cNvSpPr/>
          <p:nvPr/>
        </p:nvSpPr>
        <p:spPr>
          <a:xfrm>
            <a:off x="2325660" y="1436449"/>
            <a:ext cx="1752600" cy="30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6025" y="-529590"/>
            <a:ext cx="2892375" cy="5143500"/>
          </a:xfrm>
          <a:prstGeom prst="rect">
            <a:avLst/>
          </a:prstGeom>
        </p:spPr>
      </p:pic>
      <p:pic>
        <p:nvPicPr>
          <p:cNvPr id="21" name="Shape 158"/>
          <p:cNvPicPr preferRelativeResize="0"/>
          <p:nvPr/>
        </p:nvPicPr>
        <p:blipFill>
          <a:blip r:embed="rId2">
            <a:alphaModFix/>
          </a:blip>
          <a:stretch>
            <a:fillRect/>
          </a:stretch>
        </p:blipFill>
        <p:spPr>
          <a:xfrm>
            <a:off x="381000" y="910751"/>
            <a:ext cx="2020574" cy="4099399"/>
          </a:xfrm>
          <a:prstGeom prst="rect">
            <a:avLst/>
          </a:prstGeom>
          <a:noFill/>
          <a:ln>
            <a:noFill/>
          </a:ln>
        </p:spPr>
      </p:pic>
      <p:sp>
        <p:nvSpPr>
          <p:cNvPr id="22" name="Rectangle 21"/>
          <p:cNvSpPr/>
          <p:nvPr/>
        </p:nvSpPr>
        <p:spPr>
          <a:xfrm>
            <a:off x="518160" y="1436450"/>
            <a:ext cx="1752600" cy="30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2" name="Title 1"/>
          <p:cNvSpPr>
            <a:spLocks noGrp="1"/>
          </p:cNvSpPr>
          <p:nvPr>
            <p:ph type="title"/>
          </p:nvPr>
        </p:nvSpPr>
        <p:spPr>
          <a:xfrm>
            <a:off x="311700" y="-156515"/>
            <a:ext cx="8520600" cy="831300"/>
          </a:xfrm>
        </p:spPr>
        <p:txBody>
          <a:bodyP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510540"/>
            <a:ext cx="2892375" cy="51435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434340"/>
            <a:ext cx="2892375" cy="51435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0411" y="-506730"/>
            <a:ext cx="2892375" cy="51435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2600" y="-480060"/>
            <a:ext cx="2892375" cy="51435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9000" y="-514350"/>
            <a:ext cx="2892375" cy="51435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667" y="-502920"/>
            <a:ext cx="2892375" cy="51435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5667" y="-499110"/>
            <a:ext cx="2892375" cy="514350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7707" y="-476250"/>
            <a:ext cx="2892375" cy="514350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3200" y="-552450"/>
            <a:ext cx="2892375" cy="5143500"/>
          </a:xfrm>
          <a:prstGeom prst="rect">
            <a:avLst/>
          </a:prstGeom>
        </p:spPr>
      </p:pic>
      <p:sp>
        <p:nvSpPr>
          <p:cNvPr id="14" name="Title 1"/>
          <p:cNvSpPr txBox="1">
            <a:spLocks/>
          </p:cNvSpPr>
          <p:nvPr/>
        </p:nvSpPr>
        <p:spPr>
          <a:xfrm>
            <a:off x="311700" y="-156515"/>
            <a:ext cx="8520600" cy="8313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US" dirty="0" smtClean="0"/>
              <a:t>GAME PROGRESS</a:t>
            </a:r>
            <a:endParaRPr lang="en-US" dirty="0"/>
          </a:p>
        </p:txBody>
      </p:sp>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9400" y="-476250"/>
            <a:ext cx="2895750" cy="5143500"/>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05450" y="-590550"/>
            <a:ext cx="2895750" cy="5143500"/>
          </a:xfrm>
          <a:prstGeom prst="rect">
            <a:avLst/>
          </a:prstGeom>
        </p:spPr>
      </p:pic>
      <p:sp>
        <p:nvSpPr>
          <p:cNvPr id="31" name="Title 1"/>
          <p:cNvSpPr txBox="1">
            <a:spLocks/>
          </p:cNvSpPr>
          <p:nvPr/>
        </p:nvSpPr>
        <p:spPr>
          <a:xfrm>
            <a:off x="304800" y="259135"/>
            <a:ext cx="8520600" cy="8313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US" sz="2500" i="1" dirty="0" smtClean="0"/>
              <a:t>Original art by Danny </a:t>
            </a:r>
            <a:r>
              <a:rPr lang="en-US" sz="2500" i="1" dirty="0" err="1" smtClean="0"/>
              <a:t>Vincenz</a:t>
            </a:r>
            <a:endParaRPr lang="en-US" sz="2500" i="1" dirty="0"/>
          </a:p>
        </p:txBody>
      </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85025" y="-666750"/>
            <a:ext cx="2892375" cy="5143500"/>
          </a:xfrm>
          <a:prstGeom prst="rect">
            <a:avLst/>
          </a:prstGeom>
        </p:spPr>
      </p:pic>
    </p:spTree>
    <p:extLst>
      <p:ext uri="{BB962C8B-B14F-4D97-AF65-F5344CB8AC3E}">
        <p14:creationId xmlns:p14="http://schemas.microsoft.com/office/powerpoint/2010/main" val="49908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1"/>
                                        </p:tgtEl>
                                        <p:attrNameLst>
                                          <p:attrName>style.visibility</p:attrName>
                                        </p:attrNameLst>
                                      </p:cBhvr>
                                      <p:to>
                                        <p:strVal val="hidden"/>
                                      </p:to>
                                    </p:set>
                                  </p:childTnLst>
                                </p:cTn>
                              </p:par>
                              <p:par>
                                <p:cTn id="18" presetID="1" presetClass="entr" presetSubtype="0" fill="hold" grpId="1" nodeType="with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3"/>
                                        </p:tgtEl>
                                        <p:attrNameLst>
                                          <p:attrName>style.visibility</p:attrName>
                                        </p:attrNameLst>
                                      </p:cBhvr>
                                      <p:to>
                                        <p:strVal val="hidden"/>
                                      </p:to>
                                    </p:set>
                                  </p:childTnLst>
                                </p:cTn>
                              </p:par>
                              <p:par>
                                <p:cTn id="39" presetID="1" presetClass="entr" presetSubtype="0" fill="hold" grpId="1"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8"/>
                                        </p:tgtEl>
                                      </p:cBhvr>
                                    </p:animEffect>
                                    <p:set>
                                      <p:cBhvr>
                                        <p:cTn id="49" dur="1" fill="hold">
                                          <p:stCondLst>
                                            <p:cond delay="499"/>
                                          </p:stCondLst>
                                        </p:cTn>
                                        <p:tgtEl>
                                          <p:spTgt spid="8"/>
                                        </p:tgtEl>
                                        <p:attrNameLst>
                                          <p:attrName>style.visibility</p:attrName>
                                        </p:attrNameLst>
                                      </p:cBhvr>
                                      <p:to>
                                        <p:strVal val="hidden"/>
                                      </p:to>
                                    </p:set>
                                  </p:childTnLst>
                                </p:cTn>
                              </p:par>
                              <p:par>
                                <p:cTn id="50" presetID="1"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9"/>
                                        </p:tgtEl>
                                        <p:attrNameLst>
                                          <p:attrName>style.visibility</p:attrName>
                                        </p:attrNameLst>
                                      </p:cBhvr>
                                      <p:to>
                                        <p:strVal val="hidden"/>
                                      </p:to>
                                    </p:set>
                                  </p:childTnLst>
                                </p:cTn>
                              </p:par>
                              <p:par>
                                <p:cTn id="56" presetID="1" presetClass="exit"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25"/>
                                        </p:tgtEl>
                                        <p:attrNameLst>
                                          <p:attrName>style.visibility</p:attrName>
                                        </p:attrNameLst>
                                      </p:cBhvr>
                                      <p:to>
                                        <p:strVal val="hidden"/>
                                      </p:to>
                                    </p:set>
                                  </p:childTnLst>
                                </p:cTn>
                              </p:par>
                              <p:par>
                                <p:cTn id="60" presetID="1" presetClass="entr" presetSubtype="0" fill="hold" grpId="1" nodeType="with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10"/>
                                        </p:tgtEl>
                                      </p:cBhvr>
                                    </p:animEffect>
                                    <p:set>
                                      <p:cBhvr>
                                        <p:cTn id="70" dur="1" fill="hold">
                                          <p:stCondLst>
                                            <p:cond delay="499"/>
                                          </p:stCondLst>
                                        </p:cTn>
                                        <p:tgtEl>
                                          <p:spTgt spid="10"/>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11"/>
                                        </p:tgtEl>
                                        <p:attrNameLst>
                                          <p:attrName>style.visibility</p:attrName>
                                        </p:attrNameLst>
                                      </p:cBhvr>
                                      <p:to>
                                        <p:strVal val="hidden"/>
                                      </p:to>
                                    </p:set>
                                  </p:childTnLst>
                                </p:cTn>
                              </p:par>
                              <p:par>
                                <p:cTn id="77" presetID="1" presetClass="exit"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27"/>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12"/>
                                        </p:tgtEl>
                                      </p:cBhvr>
                                    </p:animEffect>
                                    <p:set>
                                      <p:cBhvr>
                                        <p:cTn id="91" dur="1" fill="hold">
                                          <p:stCondLst>
                                            <p:cond delay="499"/>
                                          </p:stCondLst>
                                        </p:cTn>
                                        <p:tgtEl>
                                          <p:spTgt spid="12"/>
                                        </p:tgtEl>
                                        <p:attrNameLst>
                                          <p:attrName>style.visibility</p:attrName>
                                        </p:attrNameLst>
                                      </p:cBhvr>
                                      <p:to>
                                        <p:strVal val="hidden"/>
                                      </p:to>
                                    </p:set>
                                  </p:childTnLst>
                                </p:cTn>
                              </p:par>
                              <p:par>
                                <p:cTn id="92" presetID="1" presetClass="entr" presetSubtype="0" fill="hold" nodeType="withEffect">
                                  <p:stCondLst>
                                    <p:cond delay="0"/>
                                  </p:stCondLst>
                                  <p:childTnLst>
                                    <p:set>
                                      <p:cBhvr>
                                        <p:cTn id="93" dur="1" fill="hold">
                                          <p:stCondLst>
                                            <p:cond delay="0"/>
                                          </p:stCondLst>
                                        </p:cTn>
                                        <p:tgtEl>
                                          <p:spTgt spid="13"/>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xit" presetSubtype="0" fill="hold" nodeType="clickEffect">
                                  <p:stCondLst>
                                    <p:cond delay="0"/>
                                  </p:stCondLst>
                                  <p:childTnLst>
                                    <p:set>
                                      <p:cBhvr>
                                        <p:cTn id="97" dur="1" fill="hold">
                                          <p:stCondLst>
                                            <p:cond delay="0"/>
                                          </p:stCondLst>
                                        </p:cTn>
                                        <p:tgtEl>
                                          <p:spTgt spid="13"/>
                                        </p:tgtEl>
                                        <p:attrNameLst>
                                          <p:attrName>style.visibility</p:attrName>
                                        </p:attrNameLst>
                                      </p:cBhvr>
                                      <p:to>
                                        <p:strVal val="hidden"/>
                                      </p:to>
                                    </p:set>
                                  </p:childTnLst>
                                </p:cTn>
                              </p:par>
                              <p:par>
                                <p:cTn id="98" presetID="1" presetClass="entr" presetSubtype="0" fill="hold" nodeType="withEffect">
                                  <p:stCondLst>
                                    <p:cond delay="0"/>
                                  </p:stCondLst>
                                  <p:childTnLst>
                                    <p:set>
                                      <p:cBhvr>
                                        <p:cTn id="99" dur="1" fill="hold">
                                          <p:stCondLst>
                                            <p:cond delay="0"/>
                                          </p:stCondLst>
                                        </p:cTn>
                                        <p:tgtEl>
                                          <p:spTgt spid="18"/>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xit" presetSubtype="0" fill="hold" nodeType="clickEffect">
                                  <p:stCondLst>
                                    <p:cond delay="0"/>
                                  </p:stCondLst>
                                  <p:childTnLst>
                                    <p:set>
                                      <p:cBhvr>
                                        <p:cTn id="103" dur="1" fill="hold">
                                          <p:stCondLst>
                                            <p:cond delay="0"/>
                                          </p:stCondLst>
                                        </p:cTn>
                                        <p:tgtEl>
                                          <p:spTgt spid="18"/>
                                        </p:tgtEl>
                                        <p:attrNameLst>
                                          <p:attrName>style.visibility</p:attrName>
                                        </p:attrNameLst>
                                      </p:cBhvr>
                                      <p:to>
                                        <p:strVal val="hidden"/>
                                      </p:to>
                                    </p:set>
                                  </p:childTnLst>
                                </p:cTn>
                              </p:par>
                              <p:par>
                                <p:cTn id="104" presetID="1" presetClass="entr" presetSubtype="0" fill="hold" nodeType="withEffect">
                                  <p:stCondLst>
                                    <p:cond delay="0"/>
                                  </p:stCondLst>
                                  <p:childTnLst>
                                    <p:set>
                                      <p:cBhvr>
                                        <p:cTn id="105" dur="1" fill="hold">
                                          <p:stCondLst>
                                            <p:cond delay="0"/>
                                          </p:stCondLst>
                                        </p:cTn>
                                        <p:tgtEl>
                                          <p:spTgt spid="19"/>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19"/>
                                        </p:tgtEl>
                                        <p:attrNameLst>
                                          <p:attrName>style.visibility</p:attrName>
                                        </p:attrNameLst>
                                      </p:cBhvr>
                                      <p:to>
                                        <p:strVal val="hidden"/>
                                      </p:to>
                                    </p:set>
                                  </p:childTnLst>
                                </p:cTn>
                              </p:par>
                              <p:par>
                                <p:cTn id="110" presetID="1" presetClass="entr" presetSubtype="0" fill="hold" nodeType="withEffect">
                                  <p:stCondLst>
                                    <p:cond delay="0"/>
                                  </p:stCondLst>
                                  <p:childTnLst>
                                    <p:set>
                                      <p:cBhvr>
                                        <p:cTn id="11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8" grpId="0" animBg="1"/>
      <p:bldP spid="28" grpId="1" animBg="1"/>
      <p:bldP spid="26" grpId="0" animBg="1"/>
      <p:bldP spid="26" grpId="1" animBg="1"/>
      <p:bldP spid="24" grpId="0" animBg="1"/>
      <p:bldP spid="24" grpId="1"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rtl="0">
              <a:spcBef>
                <a:spcPts val="0"/>
              </a:spcBef>
              <a:buNone/>
            </a:pPr>
            <a:r>
              <a:rPr lang="en"/>
              <a:t>Business model</a:t>
            </a:r>
          </a:p>
        </p:txBody>
      </p:sp>
      <p:sp>
        <p:nvSpPr>
          <p:cNvPr id="167" name="Shape 167"/>
          <p:cNvSpPr txBox="1">
            <a:spLocks noGrp="1"/>
          </p:cNvSpPr>
          <p:nvPr>
            <p:ph type="body" idx="1"/>
          </p:nvPr>
        </p:nvSpPr>
        <p:spPr>
          <a:xfrm>
            <a:off x="2712225" y="2136100"/>
            <a:ext cx="2187600" cy="1395600"/>
          </a:xfrm>
          <a:prstGeom prst="rect">
            <a:avLst/>
          </a:prstGeom>
        </p:spPr>
        <p:txBody>
          <a:bodyPr lIns="91425" tIns="91425" rIns="91425" bIns="91425" anchor="t" anchorCtr="0">
            <a:noAutofit/>
          </a:bodyPr>
          <a:lstStyle/>
          <a:p>
            <a:pPr lvl="0" algn="l" rtl="0">
              <a:spcBef>
                <a:spcPts val="0"/>
              </a:spcBef>
              <a:buNone/>
            </a:pPr>
            <a:endParaRPr sz="2000"/>
          </a:p>
          <a:p>
            <a:pPr lvl="0" rtl="0">
              <a:spcBef>
                <a:spcPts val="0"/>
              </a:spcBef>
              <a:buNone/>
            </a:pPr>
            <a:endParaRPr/>
          </a:p>
        </p:txBody>
      </p:sp>
      <p:sp>
        <p:nvSpPr>
          <p:cNvPr id="168" name="Shape 168"/>
          <p:cNvSpPr txBox="1"/>
          <p:nvPr/>
        </p:nvSpPr>
        <p:spPr>
          <a:xfrm>
            <a:off x="3416275" y="3437604"/>
            <a:ext cx="2794800" cy="686100"/>
          </a:xfrm>
          <a:prstGeom prst="rect">
            <a:avLst/>
          </a:prstGeom>
          <a:noFill/>
          <a:ln>
            <a:noFill/>
          </a:ln>
        </p:spPr>
        <p:txBody>
          <a:bodyPr lIns="91425" tIns="91425" rIns="91425" bIns="91425" anchor="t" anchorCtr="0">
            <a:noAutofit/>
          </a:bodyPr>
          <a:lstStyle/>
          <a:p>
            <a:pPr lvl="0">
              <a:spcBef>
                <a:spcPts val="0"/>
              </a:spcBef>
              <a:buNone/>
            </a:pPr>
            <a:endParaRPr>
              <a:latin typeface="Open Sans"/>
              <a:ea typeface="Open Sans"/>
              <a:cs typeface="Open Sans"/>
              <a:sym typeface="Open Sans"/>
            </a:endParaRPr>
          </a:p>
        </p:txBody>
      </p:sp>
      <p:pic>
        <p:nvPicPr>
          <p:cNvPr id="169" name="Shape 169"/>
          <p:cNvPicPr preferRelativeResize="0"/>
          <p:nvPr/>
        </p:nvPicPr>
        <p:blipFill>
          <a:blip r:embed="rId3">
            <a:alphaModFix/>
          </a:blip>
          <a:stretch>
            <a:fillRect/>
          </a:stretch>
        </p:blipFill>
        <p:spPr>
          <a:xfrm>
            <a:off x="7956624" y="2221474"/>
            <a:ext cx="746799" cy="746799"/>
          </a:xfrm>
          <a:prstGeom prst="rect">
            <a:avLst/>
          </a:prstGeom>
          <a:noFill/>
          <a:ln>
            <a:noFill/>
          </a:ln>
        </p:spPr>
      </p:pic>
      <p:pic>
        <p:nvPicPr>
          <p:cNvPr id="170" name="Shape 170"/>
          <p:cNvPicPr preferRelativeResize="0"/>
          <p:nvPr/>
        </p:nvPicPr>
        <p:blipFill rotWithShape="1">
          <a:blip r:embed="rId4">
            <a:alphaModFix/>
          </a:blip>
          <a:srcRect t="34331" b="34306"/>
          <a:stretch/>
        </p:blipFill>
        <p:spPr>
          <a:xfrm>
            <a:off x="5621573" y="2251812"/>
            <a:ext cx="2187701" cy="686100"/>
          </a:xfrm>
          <a:prstGeom prst="rect">
            <a:avLst/>
          </a:prstGeom>
          <a:noFill/>
          <a:ln>
            <a:noFill/>
          </a:ln>
        </p:spPr>
      </p:pic>
      <p:sp>
        <p:nvSpPr>
          <p:cNvPr id="171" name="Shape 171"/>
          <p:cNvSpPr txBox="1"/>
          <p:nvPr/>
        </p:nvSpPr>
        <p:spPr>
          <a:xfrm>
            <a:off x="5948225" y="3077200"/>
            <a:ext cx="3013200" cy="489000"/>
          </a:xfrm>
          <a:prstGeom prst="rect">
            <a:avLst/>
          </a:prstGeom>
          <a:noFill/>
          <a:ln>
            <a:noFill/>
          </a:ln>
        </p:spPr>
        <p:txBody>
          <a:bodyPr lIns="91425" tIns="91425" rIns="91425" bIns="91425" anchor="t" anchorCtr="0">
            <a:noAutofit/>
          </a:bodyPr>
          <a:lstStyle/>
          <a:p>
            <a:pPr lvl="0">
              <a:spcBef>
                <a:spcPts val="0"/>
              </a:spcBef>
              <a:buNone/>
            </a:pPr>
            <a:r>
              <a:rPr lang="en" i="1"/>
              <a:t>UM online climate action course </a:t>
            </a:r>
          </a:p>
        </p:txBody>
      </p:sp>
      <p:sp>
        <p:nvSpPr>
          <p:cNvPr id="172" name="Shape 172"/>
          <p:cNvSpPr txBox="1"/>
          <p:nvPr/>
        </p:nvSpPr>
        <p:spPr>
          <a:xfrm>
            <a:off x="2701075" y="1737435"/>
            <a:ext cx="2414400" cy="597000"/>
          </a:xfrm>
          <a:prstGeom prst="rect">
            <a:avLst/>
          </a:prstGeom>
          <a:noFill/>
          <a:ln>
            <a:noFill/>
          </a:ln>
        </p:spPr>
        <p:txBody>
          <a:bodyPr lIns="91425" tIns="91425" rIns="91425" bIns="91425" anchor="t" anchorCtr="0">
            <a:noAutofit/>
          </a:bodyPr>
          <a:lstStyle/>
          <a:p>
            <a:pPr lvl="0">
              <a:spcBef>
                <a:spcPts val="0"/>
              </a:spcBef>
              <a:buClr>
                <a:schemeClr val="dk1"/>
              </a:buClr>
              <a:buSzPct val="61111"/>
              <a:buFont typeface="Arial"/>
              <a:buNone/>
            </a:pPr>
            <a:r>
              <a:rPr lang="en" sz="1800">
                <a:solidFill>
                  <a:srgbClr val="A61C00"/>
                </a:solidFill>
              </a:rPr>
              <a:t>Advertisement &amp; In-game Purchases</a:t>
            </a:r>
          </a:p>
          <a:p>
            <a:pPr lvl="0">
              <a:spcBef>
                <a:spcPts val="0"/>
              </a:spcBef>
              <a:buNone/>
            </a:pPr>
            <a:endParaRPr sz="1800">
              <a:solidFill>
                <a:srgbClr val="A61C00"/>
              </a:solidFill>
            </a:endParaRPr>
          </a:p>
        </p:txBody>
      </p:sp>
      <p:sp>
        <p:nvSpPr>
          <p:cNvPr id="173" name="Shape 173"/>
          <p:cNvSpPr txBox="1"/>
          <p:nvPr/>
        </p:nvSpPr>
        <p:spPr>
          <a:xfrm>
            <a:off x="6411075" y="1591050"/>
            <a:ext cx="1516500" cy="423300"/>
          </a:xfrm>
          <a:prstGeom prst="rect">
            <a:avLst/>
          </a:prstGeom>
          <a:noFill/>
          <a:ln>
            <a:noFill/>
          </a:ln>
        </p:spPr>
        <p:txBody>
          <a:bodyPr lIns="91425" tIns="91425" rIns="91425" bIns="91425" anchor="t" anchorCtr="0">
            <a:noAutofit/>
          </a:bodyPr>
          <a:lstStyle/>
          <a:p>
            <a:pPr lvl="0">
              <a:spcBef>
                <a:spcPts val="0"/>
              </a:spcBef>
              <a:buNone/>
            </a:pPr>
            <a:r>
              <a:rPr lang="en" sz="1800">
                <a:solidFill>
                  <a:srgbClr val="A61C00"/>
                </a:solidFill>
              </a:rPr>
              <a:t>Partnership </a:t>
            </a:r>
          </a:p>
        </p:txBody>
      </p:sp>
      <p:pic>
        <p:nvPicPr>
          <p:cNvPr id="174" name="Shape 174"/>
          <p:cNvPicPr preferRelativeResize="0"/>
          <p:nvPr/>
        </p:nvPicPr>
        <p:blipFill rotWithShape="1">
          <a:blip r:embed="rId5">
            <a:alphaModFix/>
          </a:blip>
          <a:srcRect l="13954" t="6670" r="42451" b="75674"/>
          <a:stretch/>
        </p:blipFill>
        <p:spPr>
          <a:xfrm>
            <a:off x="5493259" y="3746562"/>
            <a:ext cx="2621965" cy="597000"/>
          </a:xfrm>
          <a:prstGeom prst="rect">
            <a:avLst/>
          </a:prstGeom>
          <a:noFill/>
          <a:ln>
            <a:noFill/>
          </a:ln>
        </p:spPr>
      </p:pic>
      <p:pic>
        <p:nvPicPr>
          <p:cNvPr id="175" name="Shape 175"/>
          <p:cNvPicPr preferRelativeResize="0"/>
          <p:nvPr/>
        </p:nvPicPr>
        <p:blipFill>
          <a:blip r:embed="rId6">
            <a:alphaModFix/>
          </a:blip>
          <a:stretch>
            <a:fillRect/>
          </a:stretch>
        </p:blipFill>
        <p:spPr>
          <a:xfrm>
            <a:off x="8256125" y="3777161"/>
            <a:ext cx="746800" cy="746800"/>
          </a:xfrm>
          <a:prstGeom prst="rect">
            <a:avLst/>
          </a:prstGeom>
          <a:noFill/>
          <a:ln>
            <a:noFill/>
          </a:ln>
        </p:spPr>
      </p:pic>
      <p:sp>
        <p:nvSpPr>
          <p:cNvPr id="176" name="Shape 176"/>
          <p:cNvSpPr txBox="1"/>
          <p:nvPr/>
        </p:nvSpPr>
        <p:spPr>
          <a:xfrm>
            <a:off x="6197025" y="4523950"/>
            <a:ext cx="1918200" cy="244500"/>
          </a:xfrm>
          <a:prstGeom prst="rect">
            <a:avLst/>
          </a:prstGeom>
          <a:noFill/>
          <a:ln>
            <a:noFill/>
          </a:ln>
        </p:spPr>
        <p:txBody>
          <a:bodyPr lIns="91425" tIns="91425" rIns="91425" bIns="91425" anchor="t" anchorCtr="0">
            <a:noAutofit/>
          </a:bodyPr>
          <a:lstStyle/>
          <a:p>
            <a:pPr lvl="0">
              <a:spcBef>
                <a:spcPts val="0"/>
              </a:spcBef>
              <a:buNone/>
            </a:pPr>
            <a:r>
              <a:rPr lang="en" i="1"/>
              <a:t>High school teachers</a:t>
            </a:r>
          </a:p>
        </p:txBody>
      </p:sp>
      <p:sp>
        <p:nvSpPr>
          <p:cNvPr id="177" name="Shape 177"/>
          <p:cNvSpPr/>
          <p:nvPr/>
        </p:nvSpPr>
        <p:spPr>
          <a:xfrm>
            <a:off x="5060637" y="2348200"/>
            <a:ext cx="432600" cy="348000"/>
          </a:xfrm>
          <a:prstGeom prst="mathPlus">
            <a:avLst>
              <a:gd name="adj1" fmla="val 23520"/>
            </a:avLst>
          </a:prstGeom>
          <a:solidFill>
            <a:srgbClr val="38761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78" name="Shape 178"/>
          <p:cNvSpPr txBox="1"/>
          <p:nvPr/>
        </p:nvSpPr>
        <p:spPr>
          <a:xfrm>
            <a:off x="2597275" y="2362125"/>
            <a:ext cx="2622000" cy="597000"/>
          </a:xfrm>
          <a:prstGeom prst="rect">
            <a:avLst/>
          </a:prstGeom>
          <a:noFill/>
          <a:ln>
            <a:noFill/>
          </a:ln>
        </p:spPr>
        <p:txBody>
          <a:bodyPr lIns="91425" tIns="91425" rIns="91425" bIns="91425" anchor="t" anchorCtr="0">
            <a:noAutofit/>
          </a:bodyPr>
          <a:lstStyle/>
          <a:p>
            <a:pPr lvl="0">
              <a:spcBef>
                <a:spcPts val="0"/>
              </a:spcBef>
              <a:buNone/>
            </a:pPr>
            <a:r>
              <a:rPr lang="en" sz="1200" i="1"/>
              <a:t>Part of money will be donated to combat climate change</a:t>
            </a:r>
          </a:p>
        </p:txBody>
      </p:sp>
      <p:pic>
        <p:nvPicPr>
          <p:cNvPr id="179" name="Shape 179"/>
          <p:cNvPicPr preferRelativeResize="0"/>
          <p:nvPr/>
        </p:nvPicPr>
        <p:blipFill>
          <a:blip r:embed="rId7">
            <a:alphaModFix/>
          </a:blip>
          <a:stretch>
            <a:fillRect/>
          </a:stretch>
        </p:blipFill>
        <p:spPr>
          <a:xfrm>
            <a:off x="218175" y="152400"/>
            <a:ext cx="2333223" cy="4838698"/>
          </a:xfrm>
          <a:prstGeom prst="rect">
            <a:avLst/>
          </a:prstGeom>
          <a:noFill/>
          <a:ln>
            <a:noFill/>
          </a:ln>
        </p:spPr>
      </p:pic>
      <p:grpSp>
        <p:nvGrpSpPr>
          <p:cNvPr id="180" name="Shape 180"/>
          <p:cNvGrpSpPr/>
          <p:nvPr/>
        </p:nvGrpSpPr>
        <p:grpSpPr>
          <a:xfrm>
            <a:off x="3228541" y="2988985"/>
            <a:ext cx="896889" cy="831344"/>
            <a:chOff x="2711487" y="3169600"/>
            <a:chExt cx="990600" cy="933675"/>
          </a:xfrm>
        </p:grpSpPr>
        <p:sp>
          <p:nvSpPr>
            <p:cNvPr id="181" name="Shape 181"/>
            <p:cNvSpPr txBox="1"/>
            <p:nvPr/>
          </p:nvSpPr>
          <p:spPr>
            <a:xfrm>
              <a:off x="2711487" y="3594175"/>
              <a:ext cx="990600" cy="509100"/>
            </a:xfrm>
            <a:prstGeom prst="rect">
              <a:avLst/>
            </a:prstGeom>
            <a:noFill/>
            <a:ln>
              <a:noFill/>
            </a:ln>
          </p:spPr>
          <p:txBody>
            <a:bodyPr lIns="91425" tIns="91425" rIns="91425" bIns="91425" anchor="t" anchorCtr="0">
              <a:noAutofit/>
            </a:bodyPr>
            <a:lstStyle/>
            <a:p>
              <a:pPr lvl="0" algn="ctr">
                <a:spcBef>
                  <a:spcPts val="0"/>
                </a:spcBef>
                <a:buNone/>
              </a:pPr>
              <a:r>
                <a:rPr lang="en" sz="700">
                  <a:latin typeface="Open Sans"/>
                  <a:ea typeface="Open Sans"/>
                  <a:cs typeface="Open Sans"/>
                  <a:sym typeface="Open Sans"/>
                </a:rPr>
                <a:t>Third Millennium </a:t>
              </a:r>
            </a:p>
            <a:p>
              <a:pPr lvl="0" algn="ctr">
                <a:spcBef>
                  <a:spcPts val="0"/>
                </a:spcBef>
                <a:buNone/>
              </a:pPr>
              <a:r>
                <a:rPr lang="en" sz="700">
                  <a:latin typeface="Open Sans"/>
                  <a:ea typeface="Open Sans"/>
                  <a:cs typeface="Open Sans"/>
                  <a:sym typeface="Open Sans"/>
                </a:rPr>
                <a:t>Alliance</a:t>
              </a:r>
            </a:p>
          </p:txBody>
        </p:sp>
        <p:pic>
          <p:nvPicPr>
            <p:cNvPr id="182" name="Shape 182"/>
            <p:cNvPicPr preferRelativeResize="0"/>
            <p:nvPr/>
          </p:nvPicPr>
          <p:blipFill>
            <a:blip r:embed="rId8">
              <a:alphaModFix/>
            </a:blip>
            <a:stretch>
              <a:fillRect/>
            </a:stretch>
          </p:blipFill>
          <p:spPr>
            <a:xfrm>
              <a:off x="2864625" y="3169600"/>
              <a:ext cx="653622" cy="509100"/>
            </a:xfrm>
            <a:prstGeom prst="rect">
              <a:avLst/>
            </a:prstGeom>
            <a:noFill/>
            <a:ln>
              <a:noFill/>
            </a:ln>
          </p:spPr>
        </p:pic>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57150"/>
            <a:ext cx="8520600" cy="831300"/>
          </a:xfrm>
        </p:spPr>
        <p:txBody>
          <a:bodyPr/>
          <a:lstStyle/>
          <a:p>
            <a:pPr algn="ctr"/>
            <a:r>
              <a:rPr lang="en-US" dirty="0" smtClean="0"/>
              <a:t>Last Forest of the </a:t>
            </a:r>
            <a:r>
              <a:rPr lang="en-US" dirty="0" err="1" smtClean="0"/>
              <a:t>Jama</a:t>
            </a:r>
            <a:r>
              <a:rPr lang="en-US" dirty="0" err="1"/>
              <a:t>-</a:t>
            </a:r>
            <a:r>
              <a:rPr lang="en-US" dirty="0" err="1" smtClean="0"/>
              <a:t>Coaque</a:t>
            </a:r>
            <a:endParaRPr lang="en-US" dirty="0"/>
          </a:p>
        </p:txBody>
      </p:sp>
      <p:sp>
        <p:nvSpPr>
          <p:cNvPr id="3" name="Text Placeholder 2"/>
          <p:cNvSpPr>
            <a:spLocks noGrp="1"/>
          </p:cNvSpPr>
          <p:nvPr>
            <p:ph type="body" idx="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9630"/>
            <a:ext cx="9144000" cy="3931920"/>
          </a:xfrm>
          <a:prstGeom prst="rect">
            <a:avLst/>
          </a:prstGeom>
        </p:spPr>
      </p:pic>
    </p:spTree>
    <p:extLst>
      <p:ext uri="{BB962C8B-B14F-4D97-AF65-F5344CB8AC3E}">
        <p14:creationId xmlns:p14="http://schemas.microsoft.com/office/powerpoint/2010/main" val="1812696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9630"/>
            <a:ext cx="9144000" cy="3931920"/>
          </a:xfrm>
          <a:prstGeom prst="rect">
            <a:avLst/>
          </a:prstGeom>
        </p:spPr>
      </p:pic>
      <p:sp>
        <p:nvSpPr>
          <p:cNvPr id="5" name="Title 1"/>
          <p:cNvSpPr txBox="1">
            <a:spLocks/>
          </p:cNvSpPr>
          <p:nvPr/>
        </p:nvSpPr>
        <p:spPr>
          <a:xfrm>
            <a:off x="311700" y="57150"/>
            <a:ext cx="8520600" cy="8313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US" dirty="0" smtClean="0"/>
              <a:t>Last Forest of the </a:t>
            </a:r>
            <a:r>
              <a:rPr lang="en-US" dirty="0" err="1" smtClean="0"/>
              <a:t>Jama-Coaque</a:t>
            </a:r>
            <a:endParaRPr lang="en-US" dirty="0"/>
          </a:p>
        </p:txBody>
      </p:sp>
    </p:spTree>
    <p:extLst>
      <p:ext uri="{BB962C8B-B14F-4D97-AF65-F5344CB8AC3E}">
        <p14:creationId xmlns:p14="http://schemas.microsoft.com/office/powerpoint/2010/main" val="2247601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sp>
        <p:nvSpPr>
          <p:cNvPr id="17" name="Title 16"/>
          <p:cNvSpPr>
            <a:spLocks noGrp="1"/>
          </p:cNvSpPr>
          <p:nvPr>
            <p:ph type="title"/>
          </p:nvPr>
        </p:nvSpPr>
        <p:spPr/>
        <p:txBody>
          <a:bodyPr/>
          <a:lstStyle/>
          <a:p>
            <a:endParaRPr lang="en-US"/>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41" y="864871"/>
            <a:ext cx="9179441" cy="3947159"/>
          </a:xfrm>
          <a:prstGeom prst="rect">
            <a:avLst/>
          </a:prstGeom>
        </p:spPr>
      </p:pic>
      <p:sp>
        <p:nvSpPr>
          <p:cNvPr id="19" name="Title 1"/>
          <p:cNvSpPr txBox="1">
            <a:spLocks/>
          </p:cNvSpPr>
          <p:nvPr/>
        </p:nvSpPr>
        <p:spPr>
          <a:xfrm>
            <a:off x="311700" y="57150"/>
            <a:ext cx="8520600" cy="8313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US" dirty="0" smtClean="0"/>
              <a:t>Last Forest of the </a:t>
            </a:r>
            <a:r>
              <a:rPr lang="en-US" dirty="0" err="1" smtClean="0"/>
              <a:t>Jama-Coaque</a:t>
            </a:r>
            <a:endParaRPr lang="en-US" dirty="0"/>
          </a:p>
        </p:txBody>
      </p:sp>
    </p:spTree>
    <p:extLst>
      <p:ext uri="{BB962C8B-B14F-4D97-AF65-F5344CB8AC3E}">
        <p14:creationId xmlns:p14="http://schemas.microsoft.com/office/powerpoint/2010/main" val="854010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0590"/>
            <a:ext cx="9144000" cy="3931920"/>
          </a:xfrm>
          <a:prstGeom prst="rect">
            <a:avLst/>
          </a:prstGeom>
        </p:spPr>
      </p:pic>
      <p:sp>
        <p:nvSpPr>
          <p:cNvPr id="6" name="Title 1"/>
          <p:cNvSpPr txBox="1">
            <a:spLocks/>
          </p:cNvSpPr>
          <p:nvPr/>
        </p:nvSpPr>
        <p:spPr>
          <a:xfrm>
            <a:off x="311700" y="57150"/>
            <a:ext cx="8520600" cy="8313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US" dirty="0" smtClean="0"/>
              <a:t>Last Forest of the </a:t>
            </a:r>
            <a:r>
              <a:rPr lang="en-US" dirty="0" err="1" smtClean="0"/>
              <a:t>Jama-Coaque</a:t>
            </a:r>
            <a:endParaRPr lang="en-US" dirty="0"/>
          </a:p>
        </p:txBody>
      </p:sp>
    </p:spTree>
    <p:extLst>
      <p:ext uri="{BB962C8B-B14F-4D97-AF65-F5344CB8AC3E}">
        <p14:creationId xmlns:p14="http://schemas.microsoft.com/office/powerpoint/2010/main" val="11667208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2724"/>
            <a:ext cx="9174480" cy="3945026"/>
          </a:xfrm>
          <a:prstGeom prst="rect">
            <a:avLst/>
          </a:prstGeom>
        </p:spPr>
      </p:pic>
      <p:sp>
        <p:nvSpPr>
          <p:cNvPr id="5" name="Title 1"/>
          <p:cNvSpPr txBox="1">
            <a:spLocks/>
          </p:cNvSpPr>
          <p:nvPr/>
        </p:nvSpPr>
        <p:spPr>
          <a:xfrm>
            <a:off x="311700" y="57150"/>
            <a:ext cx="8520600" cy="8313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US" dirty="0" smtClean="0"/>
              <a:t>Last Forest of the </a:t>
            </a:r>
            <a:r>
              <a:rPr lang="en-US" dirty="0" err="1" smtClean="0"/>
              <a:t>Jama-Coaque</a:t>
            </a:r>
            <a:endParaRPr lang="en-US" dirty="0"/>
          </a:p>
        </p:txBody>
      </p:sp>
    </p:spTree>
    <p:extLst>
      <p:ext uri="{BB962C8B-B14F-4D97-AF65-F5344CB8AC3E}">
        <p14:creationId xmlns:p14="http://schemas.microsoft.com/office/powerpoint/2010/main" val="2127358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Jungle King Defense</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70477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Abandon_Ship 4_5_2017 2_41_21 AM (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3425334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a:spcBef>
                <a:spcPts val="0"/>
              </a:spcBef>
              <a:buNone/>
            </a:pPr>
            <a:r>
              <a:rPr lang="en"/>
              <a:t>Pilot: Minimum Viable Product</a:t>
            </a:r>
          </a:p>
        </p:txBody>
      </p:sp>
      <p:pic>
        <p:nvPicPr>
          <p:cNvPr id="226" name="Shape 226" descr="star-international-thumb.jpg"/>
          <p:cNvPicPr preferRelativeResize="0"/>
          <p:nvPr/>
        </p:nvPicPr>
        <p:blipFill>
          <a:blip r:embed="rId3">
            <a:alphaModFix/>
          </a:blip>
          <a:stretch>
            <a:fillRect/>
          </a:stretch>
        </p:blipFill>
        <p:spPr>
          <a:xfrm>
            <a:off x="3641649" y="2173125"/>
            <a:ext cx="4337350" cy="2678699"/>
          </a:xfrm>
          <a:prstGeom prst="rect">
            <a:avLst/>
          </a:prstGeom>
          <a:noFill/>
          <a:ln>
            <a:noFill/>
          </a:ln>
        </p:spPr>
      </p:pic>
      <p:sp>
        <p:nvSpPr>
          <p:cNvPr id="227" name="Shape 227"/>
          <p:cNvSpPr txBox="1">
            <a:spLocks noGrp="1"/>
          </p:cNvSpPr>
          <p:nvPr>
            <p:ph type="title"/>
          </p:nvPr>
        </p:nvSpPr>
        <p:spPr>
          <a:xfrm>
            <a:off x="1259325" y="1481450"/>
            <a:ext cx="1890600" cy="503400"/>
          </a:xfrm>
          <a:prstGeom prst="rect">
            <a:avLst/>
          </a:prstGeom>
        </p:spPr>
        <p:txBody>
          <a:bodyPr lIns="91425" tIns="91425" rIns="91425" bIns="91425" anchor="b" anchorCtr="0">
            <a:noAutofit/>
          </a:bodyPr>
          <a:lstStyle/>
          <a:p>
            <a:pPr lvl="0" rtl="0">
              <a:spcBef>
                <a:spcPts val="0"/>
              </a:spcBef>
              <a:buNone/>
            </a:pPr>
            <a:r>
              <a:rPr lang="en" sz="3000"/>
              <a:t>On Campus</a:t>
            </a:r>
          </a:p>
        </p:txBody>
      </p:sp>
      <p:sp>
        <p:nvSpPr>
          <p:cNvPr id="228" name="Shape 228"/>
          <p:cNvSpPr txBox="1">
            <a:spLocks noGrp="1"/>
          </p:cNvSpPr>
          <p:nvPr>
            <p:ph type="title"/>
          </p:nvPr>
        </p:nvSpPr>
        <p:spPr>
          <a:xfrm>
            <a:off x="4389550" y="1375225"/>
            <a:ext cx="3078600" cy="831300"/>
          </a:xfrm>
          <a:prstGeom prst="rect">
            <a:avLst/>
          </a:prstGeom>
        </p:spPr>
        <p:txBody>
          <a:bodyPr lIns="91425" tIns="91425" rIns="91425" bIns="91425" anchor="b" anchorCtr="0">
            <a:noAutofit/>
          </a:bodyPr>
          <a:lstStyle/>
          <a:p>
            <a:pPr lvl="0" rtl="0">
              <a:spcBef>
                <a:spcPts val="0"/>
              </a:spcBef>
              <a:buNone/>
            </a:pPr>
            <a:r>
              <a:rPr lang="en" sz="3000"/>
              <a:t>High School Classroom </a:t>
            </a:r>
          </a:p>
        </p:txBody>
      </p:sp>
      <p:pic>
        <p:nvPicPr>
          <p:cNvPr id="229" name="Shape 229"/>
          <p:cNvPicPr preferRelativeResize="0"/>
          <p:nvPr/>
        </p:nvPicPr>
        <p:blipFill>
          <a:blip r:embed="rId4">
            <a:alphaModFix/>
          </a:blip>
          <a:stretch>
            <a:fillRect/>
          </a:stretch>
        </p:blipFill>
        <p:spPr>
          <a:xfrm>
            <a:off x="1025900" y="1964837"/>
            <a:ext cx="2200224" cy="2942875"/>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a:spcBef>
                <a:spcPts val="0"/>
              </a:spcBef>
              <a:buNone/>
            </a:pPr>
            <a:r>
              <a:rPr lang="en"/>
              <a:t>Feedback</a:t>
            </a:r>
          </a:p>
        </p:txBody>
      </p:sp>
      <p:sp>
        <p:nvSpPr>
          <p:cNvPr id="235" name="Shape 235"/>
          <p:cNvSpPr/>
          <p:nvPr/>
        </p:nvSpPr>
        <p:spPr>
          <a:xfrm>
            <a:off x="311700" y="1328600"/>
            <a:ext cx="2603400" cy="3111900"/>
          </a:xfrm>
          <a:prstGeom prst="wedgeRectCallout">
            <a:avLst>
              <a:gd name="adj1" fmla="val -20833"/>
              <a:gd name="adj2" fmla="val 62500"/>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spcAft>
                <a:spcPts val="1600"/>
              </a:spcAft>
              <a:buClr>
                <a:schemeClr val="dk1"/>
              </a:buClr>
              <a:buSzPct val="61111"/>
              <a:buFont typeface="Arial"/>
              <a:buNone/>
            </a:pPr>
            <a:r>
              <a:rPr lang="en" sz="1800">
                <a:solidFill>
                  <a:schemeClr val="dk1"/>
                </a:solidFill>
                <a:latin typeface="Open Sans"/>
                <a:ea typeface="Open Sans"/>
                <a:cs typeface="Open Sans"/>
                <a:sym typeface="Open Sans"/>
              </a:rPr>
              <a:t>“ I think the</a:t>
            </a:r>
            <a:r>
              <a:rPr lang="en" sz="1800">
                <a:solidFill>
                  <a:schemeClr val="dk1"/>
                </a:solidFill>
              </a:rPr>
              <a:t> </a:t>
            </a:r>
            <a:r>
              <a:rPr lang="en" sz="1800" b="1">
                <a:solidFill>
                  <a:schemeClr val="dk1"/>
                </a:solidFill>
                <a:latin typeface="Open Sans"/>
                <a:ea typeface="Open Sans"/>
                <a:cs typeface="Open Sans"/>
                <a:sym typeface="Open Sans"/>
              </a:rPr>
              <a:t>game is a really good idea because it is informing people about climate change</a:t>
            </a:r>
            <a:r>
              <a:rPr lang="en" sz="1800">
                <a:solidFill>
                  <a:schemeClr val="dk1"/>
                </a:solidFill>
              </a:rPr>
              <a:t> </a:t>
            </a:r>
            <a:r>
              <a:rPr lang="en" sz="1800">
                <a:solidFill>
                  <a:schemeClr val="dk1"/>
                </a:solidFill>
                <a:latin typeface="Open Sans"/>
                <a:ea typeface="Open Sans"/>
                <a:cs typeface="Open Sans"/>
                <a:sym typeface="Open Sans"/>
              </a:rPr>
              <a:t>and how they can reduce their carbon dioxide emissions.”</a:t>
            </a:r>
          </a:p>
          <a:p>
            <a:pPr lvl="0">
              <a:spcBef>
                <a:spcPts val="0"/>
              </a:spcBef>
              <a:buNone/>
            </a:pPr>
            <a:endParaRPr/>
          </a:p>
        </p:txBody>
      </p:sp>
      <p:sp>
        <p:nvSpPr>
          <p:cNvPr id="236" name="Shape 236"/>
          <p:cNvSpPr/>
          <p:nvPr/>
        </p:nvSpPr>
        <p:spPr>
          <a:xfrm>
            <a:off x="3326250" y="1358250"/>
            <a:ext cx="2603400" cy="2539500"/>
          </a:xfrm>
          <a:prstGeom prst="wedgeRectCallout">
            <a:avLst>
              <a:gd name="adj1" fmla="val -20833"/>
              <a:gd name="adj2" fmla="val 62500"/>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spcAft>
                <a:spcPts val="1600"/>
              </a:spcAft>
              <a:buNone/>
            </a:pPr>
            <a:r>
              <a:rPr lang="en" sz="1800">
                <a:solidFill>
                  <a:schemeClr val="dk1"/>
                </a:solidFill>
                <a:latin typeface="Open Sans"/>
                <a:ea typeface="Open Sans"/>
                <a:cs typeface="Open Sans"/>
                <a:sym typeface="Open Sans"/>
              </a:rPr>
              <a:t>“I really like how this game is trying to inform people about global warming in an</a:t>
            </a:r>
            <a:r>
              <a:rPr lang="en" sz="1800">
                <a:solidFill>
                  <a:schemeClr val="dk1"/>
                </a:solidFill>
              </a:rPr>
              <a:t> </a:t>
            </a:r>
            <a:r>
              <a:rPr lang="en" sz="1800" b="1">
                <a:solidFill>
                  <a:schemeClr val="dk1"/>
                </a:solidFill>
                <a:latin typeface="Open Sans"/>
                <a:ea typeface="Open Sans"/>
                <a:cs typeface="Open Sans"/>
                <a:sym typeface="Open Sans"/>
              </a:rPr>
              <a:t>interactive way so people could get</a:t>
            </a:r>
            <a:r>
              <a:rPr lang="en" sz="1800" b="1">
                <a:solidFill>
                  <a:schemeClr val="dk1"/>
                </a:solidFill>
              </a:rPr>
              <a:t> </a:t>
            </a:r>
            <a:r>
              <a:rPr lang="en" sz="1800" b="1">
                <a:solidFill>
                  <a:schemeClr val="dk1"/>
                </a:solidFill>
                <a:latin typeface="Open Sans"/>
                <a:ea typeface="Open Sans"/>
                <a:cs typeface="Open Sans"/>
                <a:sym typeface="Open Sans"/>
              </a:rPr>
              <a:t>engaged.</a:t>
            </a:r>
            <a:r>
              <a:rPr lang="en" sz="1800">
                <a:solidFill>
                  <a:schemeClr val="dk1"/>
                </a:solidFill>
                <a:latin typeface="Open Sans"/>
                <a:ea typeface="Open Sans"/>
                <a:cs typeface="Open Sans"/>
                <a:sym typeface="Open Sans"/>
              </a:rPr>
              <a:t>”</a:t>
            </a:r>
          </a:p>
          <a:p>
            <a:pPr lvl="0" rtl="0">
              <a:lnSpc>
                <a:spcPct val="115000"/>
              </a:lnSpc>
              <a:spcBef>
                <a:spcPts val="0"/>
              </a:spcBef>
              <a:spcAft>
                <a:spcPts val="1600"/>
              </a:spcAft>
              <a:buNone/>
            </a:pPr>
            <a:endParaRPr sz="1800">
              <a:solidFill>
                <a:schemeClr val="dk1"/>
              </a:solidFill>
              <a:latin typeface="Open Sans"/>
              <a:ea typeface="Open Sans"/>
              <a:cs typeface="Open Sans"/>
              <a:sym typeface="Open Sans"/>
            </a:endParaRPr>
          </a:p>
          <a:p>
            <a:pPr lvl="0" rtl="0">
              <a:spcBef>
                <a:spcPts val="0"/>
              </a:spcBef>
              <a:buNone/>
            </a:pPr>
            <a:endParaRPr/>
          </a:p>
        </p:txBody>
      </p:sp>
      <p:sp>
        <p:nvSpPr>
          <p:cNvPr id="237" name="Shape 237"/>
          <p:cNvSpPr/>
          <p:nvPr/>
        </p:nvSpPr>
        <p:spPr>
          <a:xfrm>
            <a:off x="6340775" y="1361700"/>
            <a:ext cx="2504400" cy="2338500"/>
          </a:xfrm>
          <a:prstGeom prst="wedgeRectCallout">
            <a:avLst>
              <a:gd name="adj1" fmla="val -20077"/>
              <a:gd name="adj2" fmla="val 63097"/>
            </a:avLst>
          </a:prstGeom>
          <a:noFill/>
          <a:ln w="9525" cap="flat" cmpd="sng">
            <a:solidFill>
              <a:schemeClr val="dk2"/>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spcAft>
                <a:spcPts val="1600"/>
              </a:spcAft>
              <a:buClr>
                <a:schemeClr val="dk1"/>
              </a:buClr>
              <a:buSzPct val="61111"/>
              <a:buFont typeface="Arial"/>
              <a:buNone/>
            </a:pPr>
            <a:r>
              <a:rPr lang="en" sz="1800">
                <a:solidFill>
                  <a:schemeClr val="dk1"/>
                </a:solidFill>
                <a:latin typeface="Open Sans"/>
                <a:ea typeface="Open Sans"/>
                <a:cs typeface="Open Sans"/>
                <a:sym typeface="Open Sans"/>
              </a:rPr>
              <a:t>“It’s great to not only</a:t>
            </a:r>
            <a:r>
              <a:rPr lang="en" sz="1800">
                <a:solidFill>
                  <a:schemeClr val="dk1"/>
                </a:solidFill>
              </a:rPr>
              <a:t> </a:t>
            </a:r>
            <a:r>
              <a:rPr lang="en" sz="1800" b="1">
                <a:solidFill>
                  <a:schemeClr val="dk1"/>
                </a:solidFill>
                <a:latin typeface="Open Sans"/>
                <a:ea typeface="Open Sans"/>
                <a:cs typeface="Open Sans"/>
                <a:sym typeface="Open Sans"/>
              </a:rPr>
              <a:t>educate people that</a:t>
            </a:r>
            <a:r>
              <a:rPr lang="en" sz="1800" b="1">
                <a:solidFill>
                  <a:schemeClr val="dk1"/>
                </a:solidFill>
              </a:rPr>
              <a:t> </a:t>
            </a:r>
            <a:r>
              <a:rPr lang="en" sz="1800" b="1">
                <a:solidFill>
                  <a:schemeClr val="dk1"/>
                </a:solidFill>
                <a:latin typeface="Open Sans"/>
                <a:ea typeface="Open Sans"/>
                <a:cs typeface="Open Sans"/>
                <a:sym typeface="Open Sans"/>
              </a:rPr>
              <a:t>climate change is a problem, but</a:t>
            </a:r>
            <a:r>
              <a:rPr lang="en" sz="1800" b="1">
                <a:solidFill>
                  <a:schemeClr val="dk1"/>
                </a:solidFill>
              </a:rPr>
              <a:t> </a:t>
            </a:r>
            <a:r>
              <a:rPr lang="en" sz="1800" b="1">
                <a:solidFill>
                  <a:schemeClr val="dk1"/>
                </a:solidFill>
                <a:latin typeface="Open Sans"/>
                <a:ea typeface="Open Sans"/>
                <a:cs typeface="Open Sans"/>
                <a:sym typeface="Open Sans"/>
              </a:rPr>
              <a:t>actions they can take to fix it.</a:t>
            </a:r>
            <a:r>
              <a:rPr lang="en" sz="1800">
                <a:solidFill>
                  <a:schemeClr val="dk1"/>
                </a:solidFill>
                <a:latin typeface="Open Sans"/>
                <a:ea typeface="Open Sans"/>
                <a:cs typeface="Open Sans"/>
                <a:sym typeface="Open Sans"/>
              </a:rPr>
              <a:t>”</a:t>
            </a:r>
          </a:p>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
                                        </p:tgtEl>
                                        <p:attrNameLst>
                                          <p:attrName>style.visibility</p:attrName>
                                        </p:attrNameLst>
                                      </p:cBhvr>
                                      <p:to>
                                        <p:strVal val="visible"/>
                                      </p:to>
                                    </p:set>
                                    <p:animEffect transition="in" filter="fade">
                                      <p:cBhvr>
                                        <p:cTn id="7" dur="1000"/>
                                        <p:tgtEl>
                                          <p:spTgt spid="2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6"/>
                                        </p:tgtEl>
                                        <p:attrNameLst>
                                          <p:attrName>style.visibility</p:attrName>
                                        </p:attrNameLst>
                                      </p:cBhvr>
                                      <p:to>
                                        <p:strVal val="visible"/>
                                      </p:to>
                                    </p:set>
                                    <p:animEffect transition="in" filter="fade">
                                      <p:cBhvr>
                                        <p:cTn id="12" dur="1000"/>
                                        <p:tgtEl>
                                          <p:spTgt spid="2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7"/>
                                        </p:tgtEl>
                                        <p:attrNameLst>
                                          <p:attrName>style.visibility</p:attrName>
                                        </p:attrNameLst>
                                      </p:cBhvr>
                                      <p:to>
                                        <p:strVal val="visible"/>
                                      </p:to>
                                    </p:set>
                                    <p:animEffect transition="in" filter="fade">
                                      <p:cBhvr>
                                        <p:cTn id="17" dur="10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a:spcBef>
                <a:spcPts val="0"/>
              </a:spcBef>
              <a:buNone/>
            </a:pPr>
            <a:r>
              <a:rPr lang="en"/>
              <a:t>Pilot: Fake Door</a:t>
            </a:r>
          </a:p>
        </p:txBody>
      </p:sp>
      <p:sp>
        <p:nvSpPr>
          <p:cNvPr id="243" name="Shape 243"/>
          <p:cNvSpPr txBox="1">
            <a:spLocks noGrp="1"/>
          </p:cNvSpPr>
          <p:nvPr>
            <p:ph type="body" idx="1"/>
          </p:nvPr>
        </p:nvSpPr>
        <p:spPr>
          <a:xfrm>
            <a:off x="4514975" y="1598123"/>
            <a:ext cx="4175100" cy="2556900"/>
          </a:xfrm>
          <a:prstGeom prst="rect">
            <a:avLst/>
          </a:prstGeom>
        </p:spPr>
        <p:txBody>
          <a:bodyPr lIns="91425" tIns="91425" rIns="91425" bIns="91425" anchor="t" anchorCtr="0">
            <a:noAutofit/>
          </a:bodyPr>
          <a:lstStyle/>
          <a:p>
            <a:pPr lvl="0" algn="ctr" rtl="0">
              <a:spcBef>
                <a:spcPts val="0"/>
              </a:spcBef>
              <a:buClr>
                <a:schemeClr val="dk1"/>
              </a:buClr>
              <a:buSzPct val="61111"/>
              <a:buFont typeface="Arial"/>
              <a:buNone/>
            </a:pPr>
            <a:r>
              <a:rPr lang="en"/>
              <a:t>Posted on Google Display Network: </a:t>
            </a:r>
          </a:p>
          <a:p>
            <a:pPr lvl="0" algn="ctr" rtl="0">
              <a:spcBef>
                <a:spcPts val="0"/>
              </a:spcBef>
              <a:buClr>
                <a:schemeClr val="dk1"/>
              </a:buClr>
              <a:buSzPct val="55000"/>
              <a:buFont typeface="Arial"/>
              <a:buNone/>
            </a:pPr>
            <a:r>
              <a:rPr lang="en" sz="2000" b="1"/>
              <a:t>300,000</a:t>
            </a:r>
            <a:r>
              <a:rPr lang="en" sz="2000"/>
              <a:t> impressions                                              </a:t>
            </a:r>
          </a:p>
          <a:p>
            <a:pPr lvl="0" algn="l" rtl="0">
              <a:spcBef>
                <a:spcPts val="0"/>
              </a:spcBef>
              <a:buNone/>
            </a:pPr>
            <a:r>
              <a:rPr lang="en" sz="2000" b="1"/>
              <a:t>                     1,400 clicks</a:t>
            </a:r>
            <a:r>
              <a:rPr lang="en" sz="2000"/>
              <a:t>                                                                                               click rate higher than the average </a:t>
            </a:r>
          </a:p>
          <a:p>
            <a:pPr lvl="0" algn="ctr" rtl="0">
              <a:spcBef>
                <a:spcPts val="0"/>
              </a:spcBef>
              <a:buNone/>
            </a:pPr>
            <a:r>
              <a:rPr lang="en" sz="2000" b="1"/>
              <a:t>105 </a:t>
            </a:r>
            <a:r>
              <a:rPr lang="en" sz="2000"/>
              <a:t>early access sign-ups</a:t>
            </a:r>
          </a:p>
          <a:p>
            <a:pPr lvl="0" algn="ctr" rtl="0">
              <a:spcBef>
                <a:spcPts val="0"/>
              </a:spcBef>
              <a:buClr>
                <a:schemeClr val="dk1"/>
              </a:buClr>
              <a:buSzPct val="61111"/>
              <a:buFont typeface="Arial"/>
              <a:buNone/>
            </a:pPr>
            <a:endParaRPr/>
          </a:p>
          <a:p>
            <a:pPr lvl="0" algn="ctr" rtl="0">
              <a:spcBef>
                <a:spcPts val="0"/>
              </a:spcBef>
              <a:buNone/>
            </a:pPr>
            <a:endParaRPr/>
          </a:p>
          <a:p>
            <a:pPr lvl="0" algn="ctr" rtl="0">
              <a:spcBef>
                <a:spcPts val="0"/>
              </a:spcBef>
              <a:buNone/>
            </a:pPr>
            <a:endParaRPr/>
          </a:p>
          <a:p>
            <a:pPr lvl="0" algn="ctr" rtl="0">
              <a:spcBef>
                <a:spcPts val="0"/>
              </a:spcBef>
              <a:buNone/>
            </a:pPr>
            <a:endParaRPr/>
          </a:p>
          <a:p>
            <a:pPr lvl="0" algn="l" rtl="0">
              <a:spcBef>
                <a:spcPts val="0"/>
              </a:spcBef>
              <a:buNone/>
            </a:pPr>
            <a:endParaRPr/>
          </a:p>
          <a:p>
            <a:pPr lvl="0" algn="ctr" rtl="0">
              <a:spcBef>
                <a:spcPts val="0"/>
              </a:spcBef>
              <a:buNone/>
            </a:pPr>
            <a:endParaRPr/>
          </a:p>
        </p:txBody>
      </p:sp>
      <p:pic>
        <p:nvPicPr>
          <p:cNvPr id="244" name="Shape 244" descr="Advertisement-white text learn how to curb.jpg"/>
          <p:cNvPicPr preferRelativeResize="0"/>
          <p:nvPr/>
        </p:nvPicPr>
        <p:blipFill>
          <a:blip r:embed="rId3">
            <a:alphaModFix/>
          </a:blip>
          <a:stretch>
            <a:fillRect/>
          </a:stretch>
        </p:blipFill>
        <p:spPr>
          <a:xfrm>
            <a:off x="407750" y="1419320"/>
            <a:ext cx="3384275" cy="2820229"/>
          </a:xfrm>
          <a:prstGeom prst="rect">
            <a:avLst/>
          </a:prstGeom>
          <a:noFill/>
          <a:ln>
            <a:noFill/>
          </a:ln>
        </p:spPr>
      </p:pic>
      <p:sp>
        <p:nvSpPr>
          <p:cNvPr id="2" name="TextBox 1"/>
          <p:cNvSpPr txBox="1"/>
          <p:nvPr/>
        </p:nvSpPr>
        <p:spPr>
          <a:xfrm>
            <a:off x="255350" y="4473773"/>
            <a:ext cx="4088050" cy="307777"/>
          </a:xfrm>
          <a:prstGeom prst="rect">
            <a:avLst/>
          </a:prstGeom>
          <a:noFill/>
        </p:spPr>
        <p:txBody>
          <a:bodyPr wrap="square" rtlCol="0">
            <a:spAutoFit/>
          </a:bodyPr>
          <a:lstStyle/>
          <a:p>
            <a:r>
              <a:rPr lang="en-US" dirty="0" smtClean="0"/>
              <a:t>Ad by Justin Smith. Recent Stamps Graduate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p:nvPr/>
        </p:nvSpPr>
        <p:spPr>
          <a:xfrm>
            <a:off x="498375" y="1739575"/>
            <a:ext cx="8096100" cy="2689200"/>
          </a:xfrm>
          <a:prstGeom prst="rect">
            <a:avLst/>
          </a:prstGeom>
          <a:noFill/>
          <a:ln>
            <a:noFill/>
          </a:ln>
        </p:spPr>
        <p:txBody>
          <a:bodyPr lIns="91425" tIns="91425" rIns="91425" bIns="91425" anchor="t" anchorCtr="0">
            <a:noAutofit/>
          </a:bodyPr>
          <a:lstStyle/>
          <a:p>
            <a:pPr lvl="0" rtl="0">
              <a:spcBef>
                <a:spcPts val="0"/>
              </a:spcBef>
              <a:buNone/>
            </a:pPr>
            <a:endParaRPr>
              <a:solidFill>
                <a:srgbClr val="F3F3F3"/>
              </a:solidFill>
            </a:endParaRPr>
          </a:p>
        </p:txBody>
      </p:sp>
      <p:pic>
        <p:nvPicPr>
          <p:cNvPr id="250" name="Shape 250"/>
          <p:cNvPicPr preferRelativeResize="0"/>
          <p:nvPr/>
        </p:nvPicPr>
        <p:blipFill rotWithShape="1">
          <a:blip r:embed="rId3">
            <a:alphaModFix/>
          </a:blip>
          <a:srcRect l="5795" t="8867" r="8086"/>
          <a:stretch/>
        </p:blipFill>
        <p:spPr>
          <a:xfrm>
            <a:off x="76200" y="1009150"/>
            <a:ext cx="5249976" cy="3125225"/>
          </a:xfrm>
          <a:prstGeom prst="rect">
            <a:avLst/>
          </a:prstGeom>
          <a:noFill/>
          <a:ln>
            <a:noFill/>
          </a:ln>
        </p:spPr>
      </p:pic>
      <p:pic>
        <p:nvPicPr>
          <p:cNvPr id="251" name="Shape 251"/>
          <p:cNvPicPr preferRelativeResize="0"/>
          <p:nvPr/>
        </p:nvPicPr>
        <p:blipFill rotWithShape="1">
          <a:blip r:embed="rId4">
            <a:alphaModFix/>
          </a:blip>
          <a:srcRect l="4030" t="7304" r="4578"/>
          <a:stretch/>
        </p:blipFill>
        <p:spPr>
          <a:xfrm>
            <a:off x="3337800" y="1663375"/>
            <a:ext cx="5806200" cy="3312900"/>
          </a:xfrm>
          <a:prstGeom prst="rect">
            <a:avLst/>
          </a:prstGeom>
          <a:noFill/>
          <a:ln>
            <a:noFill/>
          </a:ln>
        </p:spPr>
      </p:pic>
      <p:sp>
        <p:nvSpPr>
          <p:cNvPr id="252" name="Shape 252"/>
          <p:cNvSpPr/>
          <p:nvPr/>
        </p:nvSpPr>
        <p:spPr>
          <a:xfrm>
            <a:off x="2458925" y="2900100"/>
            <a:ext cx="771000" cy="536100"/>
          </a:xfrm>
          <a:prstGeom prst="ellipse">
            <a:avLst/>
          </a:prstGeom>
          <a:noFill/>
          <a:ln w="38100"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3" name="Shape 253"/>
          <p:cNvSpPr/>
          <p:nvPr/>
        </p:nvSpPr>
        <p:spPr>
          <a:xfrm>
            <a:off x="4478975" y="4115150"/>
            <a:ext cx="771000" cy="575700"/>
          </a:xfrm>
          <a:prstGeom prst="ellipse">
            <a:avLst/>
          </a:prstGeom>
          <a:noFill/>
          <a:ln w="38100"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254" name="Shape 254"/>
          <p:cNvSpPr/>
          <p:nvPr/>
        </p:nvSpPr>
        <p:spPr>
          <a:xfrm rot="2187267">
            <a:off x="3059355" y="3716062"/>
            <a:ext cx="1381896" cy="189005"/>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5" name="Shape 255"/>
          <p:cNvSpPr txBox="1"/>
          <p:nvPr/>
        </p:nvSpPr>
        <p:spPr>
          <a:xfrm>
            <a:off x="888816" y="136425"/>
            <a:ext cx="7315200" cy="853500"/>
          </a:xfrm>
          <a:prstGeom prst="rect">
            <a:avLst/>
          </a:prstGeom>
          <a:noFill/>
          <a:ln>
            <a:noFill/>
          </a:ln>
        </p:spPr>
        <p:txBody>
          <a:bodyPr lIns="91425" tIns="91425" rIns="91425" bIns="91425" anchor="t" anchorCtr="0">
            <a:noAutofit/>
          </a:bodyPr>
          <a:lstStyle/>
          <a:p>
            <a:pPr lvl="0">
              <a:spcBef>
                <a:spcPts val="0"/>
              </a:spcBef>
              <a:buNone/>
            </a:pPr>
            <a:r>
              <a:rPr lang="en" sz="3600">
                <a:latin typeface="Economica"/>
                <a:ea typeface="Economica"/>
                <a:cs typeface="Economica"/>
                <a:sym typeface="Economica"/>
              </a:rPr>
              <a:t>Increased willingness to make in-game purchases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1000"/>
                                        <p:tgtEl>
                                          <p:spTgt spid="251"/>
                                        </p:tgtEl>
                                      </p:cBhvr>
                                    </p:animEffect>
                                  </p:childTnLst>
                                </p:cTn>
                              </p:par>
                              <p:par>
                                <p:cTn id="8" presetID="10" presetClass="entr" presetSubtype="0" fill="hold" nodeType="withEffect">
                                  <p:stCondLst>
                                    <p:cond delay="0"/>
                                  </p:stCondLst>
                                  <p:childTnLst>
                                    <p:set>
                                      <p:cBhvr>
                                        <p:cTn id="9" dur="1" fill="hold">
                                          <p:stCondLst>
                                            <p:cond delay="0"/>
                                          </p:stCondLst>
                                        </p:cTn>
                                        <p:tgtEl>
                                          <p:spTgt spid="253"/>
                                        </p:tgtEl>
                                        <p:attrNameLst>
                                          <p:attrName>style.visibility</p:attrName>
                                        </p:attrNameLst>
                                      </p:cBhvr>
                                      <p:to>
                                        <p:strVal val="visible"/>
                                      </p:to>
                                    </p:set>
                                    <p:animEffect transition="in" filter="fade">
                                      <p:cBhvr>
                                        <p:cTn id="10" dur="1000"/>
                                        <p:tgtEl>
                                          <p:spTgt spid="253"/>
                                        </p:tgtEl>
                                      </p:cBhvr>
                                    </p:animEffect>
                                  </p:childTnLst>
                                </p:cTn>
                              </p:par>
                              <p:par>
                                <p:cTn id="11" presetID="10" presetClass="entr" presetSubtype="0" fill="hold" nodeType="withEffect">
                                  <p:stCondLst>
                                    <p:cond delay="0"/>
                                  </p:stCondLst>
                                  <p:childTnLst>
                                    <p:set>
                                      <p:cBhvr>
                                        <p:cTn id="12" dur="1" fill="hold">
                                          <p:stCondLst>
                                            <p:cond delay="0"/>
                                          </p:stCondLst>
                                        </p:cTn>
                                        <p:tgtEl>
                                          <p:spTgt spid="254"/>
                                        </p:tgtEl>
                                        <p:attrNameLst>
                                          <p:attrName>style.visibility</p:attrName>
                                        </p:attrNameLst>
                                      </p:cBhvr>
                                      <p:to>
                                        <p:strVal val="visible"/>
                                      </p:to>
                                    </p:set>
                                    <p:animEffect transition="in" filter="fade">
                                      <p:cBhvr>
                                        <p:cTn id="13" dur="10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311700" y="461100"/>
            <a:ext cx="8520600" cy="831300"/>
          </a:xfrm>
          <a:prstGeom prst="rect">
            <a:avLst/>
          </a:prstGeom>
        </p:spPr>
        <p:txBody>
          <a:bodyPr lIns="91425" tIns="91425" rIns="91425" bIns="91425" anchor="b" anchorCtr="0">
            <a:noAutofit/>
          </a:bodyPr>
          <a:lstStyle/>
          <a:p>
            <a:pPr lvl="0" algn="ctr" rtl="0">
              <a:spcBef>
                <a:spcPts val="0"/>
              </a:spcBef>
              <a:buNone/>
            </a:pPr>
            <a:r>
              <a:rPr lang="en"/>
              <a:t>What’s next? </a:t>
            </a:r>
          </a:p>
        </p:txBody>
      </p:sp>
      <p:sp>
        <p:nvSpPr>
          <p:cNvPr id="261" name="Shape 261"/>
          <p:cNvSpPr/>
          <p:nvPr/>
        </p:nvSpPr>
        <p:spPr>
          <a:xfrm>
            <a:off x="161250" y="2073425"/>
            <a:ext cx="2509200" cy="1401000"/>
          </a:xfrm>
          <a:prstGeom prst="homePlate">
            <a:avLst>
              <a:gd name="adj" fmla="val 50000"/>
            </a:avLst>
          </a:prstGeom>
          <a:solidFill>
            <a:srgbClr val="93C47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r>
              <a:rPr lang="en" sz="1600"/>
              <a:t>Testing with higher fidelity prototype </a:t>
            </a:r>
          </a:p>
        </p:txBody>
      </p:sp>
      <p:sp>
        <p:nvSpPr>
          <p:cNvPr id="262" name="Shape 262"/>
          <p:cNvSpPr/>
          <p:nvPr/>
        </p:nvSpPr>
        <p:spPr>
          <a:xfrm>
            <a:off x="2214150" y="2129825"/>
            <a:ext cx="2612100" cy="1288200"/>
          </a:xfrm>
          <a:prstGeom prst="chevron">
            <a:avLst>
              <a:gd name="adj" fmla="val 50000"/>
            </a:avLst>
          </a:prstGeom>
          <a:solidFill>
            <a:srgbClr val="93C47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r>
              <a:rPr lang="en" sz="1600"/>
              <a:t>Partnership with green companies</a:t>
            </a:r>
          </a:p>
        </p:txBody>
      </p:sp>
      <p:sp>
        <p:nvSpPr>
          <p:cNvPr id="263" name="Shape 263"/>
          <p:cNvSpPr/>
          <p:nvPr/>
        </p:nvSpPr>
        <p:spPr>
          <a:xfrm>
            <a:off x="4387525" y="2129825"/>
            <a:ext cx="2612100" cy="1288200"/>
          </a:xfrm>
          <a:prstGeom prst="chevron">
            <a:avLst>
              <a:gd name="adj" fmla="val 50000"/>
            </a:avLst>
          </a:prstGeom>
          <a:solidFill>
            <a:srgbClr val="93C47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600"/>
              <a:t>Continue early access sign ups</a:t>
            </a:r>
          </a:p>
        </p:txBody>
      </p:sp>
      <p:sp>
        <p:nvSpPr>
          <p:cNvPr id="264" name="Shape 264"/>
          <p:cNvSpPr/>
          <p:nvPr/>
        </p:nvSpPr>
        <p:spPr>
          <a:xfrm>
            <a:off x="6524675" y="2129825"/>
            <a:ext cx="2562900" cy="1288200"/>
          </a:xfrm>
          <a:prstGeom prst="chevron">
            <a:avLst>
              <a:gd name="adj" fmla="val 50000"/>
            </a:avLst>
          </a:prstGeom>
          <a:solidFill>
            <a:srgbClr val="93C47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r>
              <a:rPr lang="en" sz="1600"/>
              <a:t>Release beta version in 2018</a:t>
            </a:r>
          </a:p>
        </p:txBody>
      </p:sp>
      <p:sp>
        <p:nvSpPr>
          <p:cNvPr id="265" name="Shape 265"/>
          <p:cNvSpPr txBox="1"/>
          <p:nvPr/>
        </p:nvSpPr>
        <p:spPr>
          <a:xfrm>
            <a:off x="752250" y="1542100"/>
            <a:ext cx="1034400" cy="348000"/>
          </a:xfrm>
          <a:prstGeom prst="rect">
            <a:avLst/>
          </a:prstGeom>
          <a:noFill/>
          <a:ln>
            <a:noFill/>
          </a:ln>
        </p:spPr>
        <p:txBody>
          <a:bodyPr lIns="91425" tIns="91425" rIns="91425" bIns="91425" anchor="t"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anim calcmode="lin" valueType="num">
                                      <p:cBhvr additive="base">
                                        <p:cTn id="7" dur="1000"/>
                                        <p:tgtEl>
                                          <p:spTgt spid="26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62"/>
                                        </p:tgtEl>
                                        <p:attrNameLst>
                                          <p:attrName>style.visibility</p:attrName>
                                        </p:attrNameLst>
                                      </p:cBhvr>
                                      <p:to>
                                        <p:strVal val="visible"/>
                                      </p:to>
                                    </p:set>
                                    <p:anim calcmode="lin" valueType="num">
                                      <p:cBhvr additive="base">
                                        <p:cTn id="12" dur="1000"/>
                                        <p:tgtEl>
                                          <p:spTgt spid="262"/>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63"/>
                                        </p:tgtEl>
                                        <p:attrNameLst>
                                          <p:attrName>style.visibility</p:attrName>
                                        </p:attrNameLst>
                                      </p:cBhvr>
                                      <p:to>
                                        <p:strVal val="visible"/>
                                      </p:to>
                                    </p:set>
                                    <p:anim calcmode="lin" valueType="num">
                                      <p:cBhvr additive="base">
                                        <p:cTn id="17" dur="1000"/>
                                        <p:tgtEl>
                                          <p:spTgt spid="263"/>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64"/>
                                        </p:tgtEl>
                                        <p:attrNameLst>
                                          <p:attrName>style.visibility</p:attrName>
                                        </p:attrNameLst>
                                      </p:cBhvr>
                                      <p:to>
                                        <p:strVal val="visible"/>
                                      </p:to>
                                    </p:set>
                                    <p:anim calcmode="lin" valueType="num">
                                      <p:cBhvr additive="base">
                                        <p:cTn id="22" dur="1000"/>
                                        <p:tgtEl>
                                          <p:spTgt spid="26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09550"/>
            <a:ext cx="8520600" cy="831300"/>
          </a:xfrm>
        </p:spPr>
        <p:txBody>
          <a:bodyPr/>
          <a:lstStyle/>
          <a:p>
            <a:pPr algn="ctr"/>
            <a:r>
              <a:rPr lang="en-US" dirty="0" smtClean="0"/>
              <a:t>Sign up for Early Access at abacagames.org</a:t>
            </a:r>
            <a:endParaRPr lang="en-US" dirty="0"/>
          </a:p>
        </p:txBody>
      </p:sp>
      <p:sp>
        <p:nvSpPr>
          <p:cNvPr id="3" name="Text Placeholder 2"/>
          <p:cNvSpPr>
            <a:spLocks noGrp="1"/>
          </p:cNvSpPr>
          <p:nvPr>
            <p:ph type="body"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23950"/>
            <a:ext cx="9160865" cy="376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49096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311700" y="315925"/>
            <a:ext cx="8520600" cy="831300"/>
          </a:xfrm>
          <a:prstGeom prst="rect">
            <a:avLst/>
          </a:prstGeom>
        </p:spPr>
        <p:txBody>
          <a:bodyPr lIns="91425" tIns="91425" rIns="91425" bIns="91425" anchor="b" anchorCtr="0">
            <a:noAutofit/>
          </a:bodyPr>
          <a:lstStyle/>
          <a:p>
            <a:pPr lvl="0" algn="ctr" rtl="0">
              <a:spcBef>
                <a:spcPts val="0"/>
              </a:spcBef>
              <a:buNone/>
            </a:pPr>
            <a:r>
              <a:rPr lang="en" dirty="0"/>
              <a:t> </a:t>
            </a:r>
            <a:r>
              <a:rPr lang="en" dirty="0" smtClean="0"/>
              <a:t>Team</a:t>
            </a:r>
            <a:endParaRPr lang="en" dirty="0"/>
          </a:p>
        </p:txBody>
      </p:sp>
      <p:sp>
        <p:nvSpPr>
          <p:cNvPr id="271" name="Shape 271"/>
          <p:cNvSpPr txBox="1">
            <a:spLocks noGrp="1"/>
          </p:cNvSpPr>
          <p:nvPr>
            <p:ph type="body" idx="1"/>
          </p:nvPr>
        </p:nvSpPr>
        <p:spPr>
          <a:xfrm>
            <a:off x="311700" y="1301425"/>
            <a:ext cx="8520600" cy="3354000"/>
          </a:xfrm>
          <a:prstGeom prst="rect">
            <a:avLst/>
          </a:prstGeom>
        </p:spPr>
        <p:txBody>
          <a:bodyPr lIns="91425" tIns="91425" rIns="91425" bIns="91425" anchor="t" anchorCtr="0">
            <a:noAutofit/>
          </a:bodyPr>
          <a:lstStyle/>
          <a:p>
            <a:pPr lvl="0" rtl="0">
              <a:spcBef>
                <a:spcPts val="0"/>
              </a:spcBef>
              <a:buNone/>
            </a:pPr>
            <a:endParaRPr dirty="0">
              <a:solidFill>
                <a:srgbClr val="FFFFFF"/>
              </a:solidFill>
            </a:endParaRPr>
          </a:p>
          <a:p>
            <a:pPr lvl="0" rtl="0">
              <a:spcBef>
                <a:spcPts val="0"/>
              </a:spcBef>
              <a:buNone/>
            </a:pPr>
            <a:endParaRPr dirty="0"/>
          </a:p>
        </p:txBody>
      </p:sp>
      <p:sp>
        <p:nvSpPr>
          <p:cNvPr id="272" name="Shape 272"/>
          <p:cNvSpPr txBox="1"/>
          <p:nvPr/>
        </p:nvSpPr>
        <p:spPr>
          <a:xfrm>
            <a:off x="3393575" y="2984500"/>
            <a:ext cx="2664300" cy="952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400"/>
              </a:spcAft>
              <a:buNone/>
            </a:pPr>
            <a:r>
              <a:rPr lang="en" b="1" dirty="0">
                <a:solidFill>
                  <a:srgbClr val="424242"/>
                </a:solidFill>
                <a:latin typeface="Open Sans"/>
                <a:ea typeface="Open Sans"/>
                <a:cs typeface="Open Sans"/>
                <a:sym typeface="Open Sans"/>
              </a:rPr>
              <a:t>UX Designer</a:t>
            </a:r>
          </a:p>
          <a:p>
            <a:pPr lvl="0" algn="ctr" rtl="0">
              <a:lnSpc>
                <a:spcPct val="115000"/>
              </a:lnSpc>
              <a:spcBef>
                <a:spcPts val="0"/>
              </a:spcBef>
              <a:spcAft>
                <a:spcPts val="400"/>
              </a:spcAft>
              <a:buNone/>
            </a:pPr>
            <a:r>
              <a:rPr lang="en" b="1" dirty="0">
                <a:solidFill>
                  <a:srgbClr val="424242"/>
                </a:solidFill>
                <a:latin typeface="Open Sans"/>
                <a:ea typeface="Open Sans"/>
                <a:cs typeface="Open Sans"/>
                <a:sym typeface="Open Sans"/>
              </a:rPr>
              <a:t> Game Developer</a:t>
            </a:r>
          </a:p>
        </p:txBody>
      </p:sp>
      <p:sp>
        <p:nvSpPr>
          <p:cNvPr id="276" name="Shape 276"/>
          <p:cNvSpPr txBox="1"/>
          <p:nvPr/>
        </p:nvSpPr>
        <p:spPr>
          <a:xfrm>
            <a:off x="6006075" y="2984500"/>
            <a:ext cx="2664300" cy="952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400"/>
              </a:spcAft>
              <a:buNone/>
            </a:pPr>
            <a:r>
              <a:rPr lang="en" b="1">
                <a:solidFill>
                  <a:srgbClr val="424242"/>
                </a:solidFill>
                <a:latin typeface="Open Sans"/>
                <a:ea typeface="Open Sans"/>
                <a:cs typeface="Open Sans"/>
                <a:sym typeface="Open Sans"/>
              </a:rPr>
              <a:t>Education Specialist </a:t>
            </a:r>
          </a:p>
          <a:p>
            <a:pPr lvl="0" algn="ctr" rtl="0">
              <a:lnSpc>
                <a:spcPct val="115000"/>
              </a:lnSpc>
              <a:spcBef>
                <a:spcPts val="0"/>
              </a:spcBef>
              <a:spcAft>
                <a:spcPts val="400"/>
              </a:spcAft>
              <a:buNone/>
            </a:pPr>
            <a:r>
              <a:rPr lang="en" b="1">
                <a:solidFill>
                  <a:srgbClr val="424242"/>
                </a:solidFill>
                <a:latin typeface="Open Sans"/>
                <a:ea typeface="Open Sans"/>
                <a:cs typeface="Open Sans"/>
                <a:sym typeface="Open Sans"/>
              </a:rPr>
              <a:t>High School Teacher</a:t>
            </a:r>
          </a:p>
        </p:txBody>
      </p:sp>
      <p:sp>
        <p:nvSpPr>
          <p:cNvPr id="10" name="Shape 272"/>
          <p:cNvSpPr txBox="1"/>
          <p:nvPr/>
        </p:nvSpPr>
        <p:spPr>
          <a:xfrm>
            <a:off x="764700" y="2984500"/>
            <a:ext cx="2664300" cy="952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400"/>
              </a:spcAft>
              <a:buNone/>
            </a:pPr>
            <a:r>
              <a:rPr lang="en" b="1" dirty="0" smtClean="0">
                <a:solidFill>
                  <a:srgbClr val="424242"/>
                </a:solidFill>
                <a:latin typeface="Open Sans"/>
                <a:ea typeface="Open Sans"/>
                <a:cs typeface="Open Sans"/>
                <a:sym typeface="Open Sans"/>
              </a:rPr>
              <a:t>Climate Change Specialist</a:t>
            </a:r>
            <a:endParaRPr lang="en" b="1" dirty="0">
              <a:solidFill>
                <a:srgbClr val="424242"/>
              </a:solidFill>
              <a:latin typeface="Open Sans"/>
              <a:ea typeface="Open Sans"/>
              <a:cs typeface="Open Sans"/>
              <a:sym typeface="Open Sans"/>
            </a:endParaRPr>
          </a:p>
          <a:p>
            <a:pPr lvl="0" algn="ctr" rtl="0">
              <a:lnSpc>
                <a:spcPct val="115000"/>
              </a:lnSpc>
              <a:spcBef>
                <a:spcPts val="0"/>
              </a:spcBef>
              <a:spcAft>
                <a:spcPts val="400"/>
              </a:spcAft>
              <a:buNone/>
            </a:pPr>
            <a:r>
              <a:rPr lang="en" b="1" dirty="0">
                <a:solidFill>
                  <a:srgbClr val="424242"/>
                </a:solidFill>
                <a:latin typeface="Open Sans"/>
                <a:ea typeface="Open Sans"/>
                <a:cs typeface="Open Sans"/>
                <a:sym typeface="Open Sans"/>
              </a:rPr>
              <a:t> Game Developer</a:t>
            </a:r>
          </a:p>
        </p:txBody>
      </p:sp>
      <p:sp>
        <p:nvSpPr>
          <p:cNvPr id="11" name="Shape 270"/>
          <p:cNvSpPr txBox="1">
            <a:spLocks/>
          </p:cNvSpPr>
          <p:nvPr/>
        </p:nvSpPr>
        <p:spPr>
          <a:xfrm>
            <a:off x="2057400" y="1809750"/>
            <a:ext cx="5541975" cy="831300"/>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 dirty="0" smtClean="0"/>
              <a:t> Jatin Gupta</a:t>
            </a:r>
            <a:endParaRPr lang="en" dirty="0"/>
          </a:p>
        </p:txBody>
      </p:sp>
      <p:sp>
        <p:nvSpPr>
          <p:cNvPr id="12" name="Shape 270"/>
          <p:cNvSpPr txBox="1">
            <a:spLocks/>
          </p:cNvSpPr>
          <p:nvPr/>
        </p:nvSpPr>
        <p:spPr>
          <a:xfrm>
            <a:off x="4440225" y="1809750"/>
            <a:ext cx="5541975" cy="831300"/>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 dirty="0" smtClean="0"/>
              <a:t> Chia-ju Lee</a:t>
            </a:r>
            <a:endParaRPr lang="en" dirty="0"/>
          </a:p>
        </p:txBody>
      </p:sp>
      <p:sp>
        <p:nvSpPr>
          <p:cNvPr id="13" name="Shape 270"/>
          <p:cNvSpPr txBox="1">
            <a:spLocks/>
          </p:cNvSpPr>
          <p:nvPr/>
        </p:nvSpPr>
        <p:spPr>
          <a:xfrm>
            <a:off x="-533400" y="1871070"/>
            <a:ext cx="5541975" cy="831300"/>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Font typeface="Economica"/>
              <a:buNone/>
              <a:defRPr sz="4200" b="0" i="0" u="none" strike="noStrike" cap="none">
                <a:solidFill>
                  <a:schemeClr val="dk1"/>
                </a:solidFill>
                <a:latin typeface="Economica"/>
                <a:ea typeface="Economica"/>
                <a:cs typeface="Economica"/>
                <a:sym typeface="Economica"/>
              </a:defRPr>
            </a:lvl1pPr>
            <a:lvl2pPr lvl="1" rtl="0">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rtl="0">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rtl="0">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rtl="0">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rtl="0">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rtl="0">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rtl="0">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rtl="0">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pPr algn="ctr"/>
            <a:r>
              <a:rPr lang="en" dirty="0" smtClean="0"/>
              <a:t> Chris Karounos</a:t>
            </a:r>
            <a:endParaRPr lang="e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Rectangle 1"/>
          <p:cNvSpPr/>
          <p:nvPr/>
        </p:nvSpPr>
        <p:spPr>
          <a:xfrm>
            <a:off x="2182693" y="4533840"/>
            <a:ext cx="4903907" cy="400110"/>
          </a:xfrm>
          <a:prstGeom prst="rect">
            <a:avLst/>
          </a:prstGeom>
        </p:spPr>
        <p:txBody>
          <a:bodyPr wrap="none">
            <a:spAutoFit/>
          </a:bodyPr>
          <a:lstStyle/>
          <a:p>
            <a:r>
              <a:rPr lang="en-US" sz="2000" dirty="0">
                <a:latin typeface="Open Sans" charset="0"/>
                <a:ea typeface="Open Sans" charset="0"/>
                <a:cs typeface="Open Sans" charset="0"/>
              </a:rPr>
              <a:t>http://daniel-vincenz.squarespace.com/</a:t>
            </a:r>
          </a:p>
        </p:txBody>
      </p:sp>
      <p:sp>
        <p:nvSpPr>
          <p:cNvPr id="4" name="Rectangle 3"/>
          <p:cNvSpPr/>
          <p:nvPr/>
        </p:nvSpPr>
        <p:spPr>
          <a:xfrm>
            <a:off x="2912860" y="4133730"/>
            <a:ext cx="3443571" cy="400110"/>
          </a:xfrm>
          <a:prstGeom prst="rect">
            <a:avLst/>
          </a:prstGeom>
        </p:spPr>
        <p:txBody>
          <a:bodyPr wrap="none">
            <a:spAutoFit/>
          </a:bodyPr>
          <a:lstStyle/>
          <a:p>
            <a:r>
              <a:rPr lang="en-US" sz="2000" dirty="0">
                <a:latin typeface="Open Sans" charset="0"/>
                <a:ea typeface="Open Sans" charset="0"/>
                <a:cs typeface="Open Sans" charset="0"/>
              </a:rPr>
              <a:t>http://</a:t>
            </a:r>
            <a:r>
              <a:rPr lang="en-US" sz="2000" dirty="0" smtClean="0">
                <a:latin typeface="Open Sans" charset="0"/>
                <a:ea typeface="Open Sans" charset="0"/>
                <a:cs typeface="Open Sans" charset="0"/>
              </a:rPr>
              <a:t>danielvincenz.itch.io/</a:t>
            </a:r>
            <a:endParaRPr lang="en-US" sz="2000" dirty="0">
              <a:latin typeface="Open Sans" charset="0"/>
              <a:ea typeface="Open Sans" charset="0"/>
              <a:cs typeface="Open Sans" charset="0"/>
            </a:endParaRPr>
          </a:p>
        </p:txBody>
      </p:sp>
      <p:sp>
        <p:nvSpPr>
          <p:cNvPr id="3" name="TextBox 2"/>
          <p:cNvSpPr txBox="1"/>
          <p:nvPr/>
        </p:nvSpPr>
        <p:spPr>
          <a:xfrm>
            <a:off x="1219200" y="196096"/>
            <a:ext cx="7010400" cy="3785652"/>
          </a:xfrm>
          <a:prstGeom prst="rect">
            <a:avLst/>
          </a:prstGeom>
          <a:noFill/>
        </p:spPr>
        <p:txBody>
          <a:bodyPr wrap="square" rtlCol="0">
            <a:spAutoFit/>
          </a:bodyPr>
          <a:lstStyle/>
          <a:p>
            <a:pPr algn="ctr"/>
            <a:r>
              <a:rPr lang="en-US" sz="4000" dirty="0" smtClean="0">
                <a:latin typeface="Economica" charset="0"/>
              </a:rPr>
              <a:t>Thank you  Justin Schell  for  amazing mentorship!!! And University of Michigan Library Mini-Grant for support!</a:t>
            </a:r>
          </a:p>
          <a:p>
            <a:pPr algn="ctr"/>
            <a:endParaRPr lang="en-US" sz="4000" dirty="0">
              <a:latin typeface="Economica" charset="0"/>
            </a:endParaRPr>
          </a:p>
          <a:p>
            <a:pPr algn="ctr"/>
            <a:r>
              <a:rPr lang="en-US" sz="4000" dirty="0" smtClean="0">
                <a:latin typeface="Economica" charset="0"/>
              </a:rPr>
              <a:t>Also Justine Smith, Michael Ellis, Danny </a:t>
            </a:r>
            <a:r>
              <a:rPr lang="en-US" sz="4000" dirty="0" err="1" smtClean="0">
                <a:latin typeface="Economica" charset="0"/>
              </a:rPr>
              <a:t>Vincenz</a:t>
            </a:r>
            <a:r>
              <a:rPr lang="en-US" sz="4000" dirty="0" smtClean="0">
                <a:latin typeface="Economica" charset="0"/>
              </a:rPr>
              <a:t> for their art</a:t>
            </a:r>
            <a:endParaRPr lang="en-US" sz="4000" dirty="0">
              <a:latin typeface="Economica"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1022</Words>
  <Application>Microsoft Office PowerPoint</Application>
  <PresentationFormat>On-screen Show (16:9)</PresentationFormat>
  <Paragraphs>115</Paragraphs>
  <Slides>29</Slides>
  <Notes>20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Roboto</vt:lpstr>
      <vt:lpstr>Economica</vt:lpstr>
      <vt:lpstr>Open Sans</vt:lpstr>
      <vt:lpstr>Roboto Slab</vt:lpstr>
      <vt:lpstr>luxe</vt:lpstr>
      <vt:lpstr>PowerPoint Presentation</vt:lpstr>
      <vt:lpstr>PowerPoint Presentation</vt:lpstr>
      <vt:lpstr>PowerPoint Presentation</vt:lpstr>
      <vt:lpstr>PowerPoint Presentation</vt:lpstr>
      <vt:lpstr>PowerPoint Presentation</vt:lpstr>
      <vt:lpstr>PowerPoint Presentation</vt:lpstr>
      <vt:lpstr>Conducted 30+ interviews</vt:lpstr>
      <vt:lpstr>Key takeaways</vt:lpstr>
      <vt:lpstr>Key takeaways</vt:lpstr>
      <vt:lpstr>How might we engage high school students to do something feasible about climate change.</vt:lpstr>
      <vt:lpstr>PowerPoint Presentation</vt:lpstr>
      <vt:lpstr>PowerPoint Presentation</vt:lpstr>
      <vt:lpstr>PowerPoint Presentation</vt:lpstr>
      <vt:lpstr>Business model</vt:lpstr>
      <vt:lpstr>Last Forest of the Jama-Coaque</vt:lpstr>
      <vt:lpstr>PowerPoint Presentation</vt:lpstr>
      <vt:lpstr>PowerPoint Presentation</vt:lpstr>
      <vt:lpstr>PowerPoint Presentation</vt:lpstr>
      <vt:lpstr>PowerPoint Presentation</vt:lpstr>
      <vt:lpstr>Jungle King Defense</vt:lpstr>
      <vt:lpstr>PowerPoint Presentation</vt:lpstr>
      <vt:lpstr>Pilot: Minimum Viable Product</vt:lpstr>
      <vt:lpstr>Feedback</vt:lpstr>
      <vt:lpstr>Pilot: Fake Door</vt:lpstr>
      <vt:lpstr>PowerPoint Presentation</vt:lpstr>
      <vt:lpstr>What’s next? </vt:lpstr>
      <vt:lpstr>Sign up for Early Access at abacagames.org</vt:lpstr>
      <vt:lpstr> Team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Karounos</dc:creator>
  <cp:lastModifiedBy>DELL</cp:lastModifiedBy>
  <cp:revision>21</cp:revision>
  <dcterms:modified xsi:type="dcterms:W3CDTF">2017-04-05T09:38:44Z</dcterms:modified>
</cp:coreProperties>
</file>