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Economica"/>
      <p:regular r:id="rId14"/>
      <p:bold r:id="rId15"/>
      <p:italic r:id="rId16"/>
      <p:boldItalic r:id="rId17"/>
    </p:embeddedFon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font" Target="fonts/OpenSans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Economica-bold.fntdata"/><Relationship Id="rId14" Type="http://schemas.openxmlformats.org/officeDocument/2006/relationships/font" Target="fonts/Economica-regular.fntdata"/><Relationship Id="rId17" Type="http://schemas.openxmlformats.org/officeDocument/2006/relationships/font" Target="fonts/Economica-boldItalic.fntdata"/><Relationship Id="rId16" Type="http://schemas.openxmlformats.org/officeDocument/2006/relationships/font" Target="fonts/Economica-italic.fntdata"/><Relationship Id="rId5" Type="http://schemas.openxmlformats.org/officeDocument/2006/relationships/slide" Target="slides/slide1.xml"/><Relationship Id="rId19" Type="http://schemas.openxmlformats.org/officeDocument/2006/relationships/font" Target="fonts/OpenSans-bold.fntdata"/><Relationship Id="rId6" Type="http://schemas.openxmlformats.org/officeDocument/2006/relationships/slide" Target="slides/slide2.xml"/><Relationship Id="rId18" Type="http://schemas.openxmlformats.org/officeDocument/2006/relationships/font" Target="fonts/OpenSans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4012" y="756700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1" name="Shape 11"/>
          <p:cNvSpPr/>
          <p:nvPr/>
        </p:nvSpPr>
        <p:spPr>
          <a:xfrm rot="10800000">
            <a:off x="5318350" y="32667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2" name="Shape 12"/>
          <p:cNvSpPr txBox="1"/>
          <p:nvPr>
            <p:ph type="ctrTitle"/>
          </p:nvPr>
        </p:nvSpPr>
        <p:spPr>
          <a:xfrm>
            <a:off x="3044700" y="1444255"/>
            <a:ext cx="3054600" cy="15371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flipH="1">
            <a:off x="7595937" y="4602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7" name="Shape 17"/>
          <p:cNvSpPr/>
          <p:nvPr/>
        </p:nvSpPr>
        <p:spPr>
          <a:xfrm flipH="1" rot="10800000">
            <a:off x="466425" y="35583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8" name="Shape 18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" name="Shape 22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8" name="Shape 28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/>
        </p:txBody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x="311700" y="1399399"/>
            <a:ext cx="2808000" cy="2784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6" name="Shape 3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" name="Shape 39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" name="Shape 44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" type="subTitle"/>
          </p:nvPr>
        </p:nvSpPr>
        <p:spPr>
          <a:xfrm>
            <a:off x="265500" y="2769000"/>
            <a:ext cx="4045200" cy="1574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3" name="Shape 53"/>
          <p:cNvSpPr txBox="1"/>
          <p:nvPr>
            <p:ph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Open Sans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3.png"/><Relationship Id="rId4" Type="http://schemas.openxmlformats.org/officeDocument/2006/relationships/image" Target="../media/image01.png"/><Relationship Id="rId5" Type="http://schemas.openxmlformats.org/officeDocument/2006/relationships/image" Target="../media/image0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ctrTitle"/>
          </p:nvPr>
        </p:nvSpPr>
        <p:spPr>
          <a:xfrm>
            <a:off x="2389800" y="1803150"/>
            <a:ext cx="4364400" cy="13833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Chicanos of La Raza</a:t>
            </a:r>
          </a:p>
          <a:p>
            <a:pPr lvl="0">
              <a:spcBef>
                <a:spcPts val="0"/>
              </a:spcBef>
              <a:buNone/>
            </a:pPr>
            <a:r>
              <a:rPr lang="en" sz="2000"/>
              <a:t>Minorities and Involvement in Third Party Politics </a:t>
            </a:r>
            <a:r>
              <a:rPr lang="en"/>
              <a:t> </a:t>
            </a:r>
          </a:p>
        </p:txBody>
      </p:sp>
      <p:sp>
        <p:nvSpPr>
          <p:cNvPr id="63" name="Shape 63"/>
          <p:cNvSpPr txBox="1"/>
          <p:nvPr>
            <p:ph idx="1" type="subTitle"/>
          </p:nvPr>
        </p:nvSpPr>
        <p:spPr>
          <a:xfrm>
            <a:off x="3044700" y="3340355"/>
            <a:ext cx="3054600" cy="701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Isabel McMullen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311700" y="1299025"/>
            <a:ext cx="4632300" cy="21867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Raza Unida Party 1970-1978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4750" y="395275"/>
            <a:ext cx="3257550" cy="435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8449" y="130700"/>
            <a:ext cx="3467449" cy="219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Shape 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450" y="775476"/>
            <a:ext cx="3321350" cy="378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Shape 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8449" y="2464281"/>
            <a:ext cx="3467449" cy="2300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1209300" y="825300"/>
            <a:ext cx="2751600" cy="34929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South Texas: Counties of Zavala, La Salle, Dimmit, Duval, Jim Hogg, Willacy</a:t>
            </a:r>
          </a:p>
        </p:txBody>
      </p:sp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8098" y="577074"/>
            <a:ext cx="4344199" cy="426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781900" y="1250025"/>
            <a:ext cx="3592200" cy="2093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Benson Library at the University of Texas in Austin. </a:t>
            </a:r>
          </a:p>
        </p:txBody>
      </p:sp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7300" y="943425"/>
            <a:ext cx="3764988" cy="369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type="title"/>
          </p:nvPr>
        </p:nvSpPr>
        <p:spPr>
          <a:xfrm>
            <a:off x="767625" y="2156100"/>
            <a:ext cx="3147300" cy="8313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Raza Unida Party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Roundtable </a:t>
            </a:r>
          </a:p>
        </p:txBody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4144500" y="0"/>
            <a:ext cx="4999500" cy="4427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400"/>
              <a:t>-</a:t>
            </a:r>
            <a:r>
              <a:rPr lang="en" sz="1400"/>
              <a:t>Maria Elena Martinez, Chair, Texas RUP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 sz="1400"/>
              <a:t>-Linda del Toro, Travis County RUP Chair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 sz="1400"/>
              <a:t>-Dr. Emilio Zamora, RUP Organizer</a:t>
            </a:r>
          </a:p>
          <a:p>
            <a:pPr lvl="0">
              <a:spcBef>
                <a:spcPts val="0"/>
              </a:spcBef>
              <a:buNone/>
            </a:pPr>
            <a:r>
              <a:rPr lang="en" sz="1400"/>
              <a:t>-Ernesto Calderon, RUP organizer in Waco</a:t>
            </a:r>
          </a:p>
          <a:p>
            <a:pPr lvl="0">
              <a:spcBef>
                <a:spcPts val="0"/>
              </a:spcBef>
              <a:buNone/>
            </a:pPr>
            <a:r>
              <a:rPr lang="en" sz="1400"/>
              <a:t>-Ruby Calderon, RUP organizer in Waco</a:t>
            </a:r>
          </a:p>
          <a:p>
            <a:pPr lvl="0">
              <a:spcBef>
                <a:spcPts val="0"/>
              </a:spcBef>
              <a:buNone/>
            </a:pPr>
            <a:r>
              <a:rPr lang="en" sz="1400"/>
              <a:t>-Teresa Perez Wisely, RUP and Union organizer</a:t>
            </a:r>
          </a:p>
          <a:p>
            <a:pPr lvl="0">
              <a:spcBef>
                <a:spcPts val="0"/>
              </a:spcBef>
              <a:buNone/>
            </a:pPr>
            <a:r>
              <a:rPr lang="en" sz="1400"/>
              <a:t>-Martha P. Cotera, Mujeres Pro-Raza Unida organizer and RUP candidate for State Board of Education</a:t>
            </a:r>
          </a:p>
          <a:p>
            <a:pPr lvl="0">
              <a:spcBef>
                <a:spcPts val="0"/>
              </a:spcBef>
              <a:buNone/>
            </a:pPr>
            <a:r>
              <a:rPr lang="en" sz="1400"/>
              <a:t>-Juan E. Cotera, Raza Unida Party, organizer on urban issues and housing/grants support and Director Urban Renewal Agency in Crystal City, Texas. 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 sz="1400"/>
              <a:t>-Dr. Angela Valenzuela, project research mentor and support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type="title"/>
          </p:nvPr>
        </p:nvSpPr>
        <p:spPr>
          <a:xfrm>
            <a:off x="382950" y="2187162"/>
            <a:ext cx="4504200" cy="769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Impact of the party, Impact of my work </a:t>
            </a:r>
          </a:p>
        </p:txBody>
      </p:sp>
      <p:pic>
        <p:nvPicPr>
          <p:cNvPr descr="1401_0011NDLSR_111014_082.jpg"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6299" y="157962"/>
            <a:ext cx="3811238" cy="4827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311700" y="2054175"/>
            <a:ext cx="8520600" cy="8313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4000"/>
              <a:t>Thank You to Michigan Library Engagement Program!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x="311700" y="2156100"/>
            <a:ext cx="8520600" cy="8313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Questions?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