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4"/>
    <p:sldMasterId id="2147483677" r:id="rId5"/>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6858000" cx="9144000"/>
  <p:notesSz cx="6858000" cy="9144000"/>
  <p:embeddedFontLst>
    <p:embeddedFont>
      <p:font typeface="Helvetica Neue"/>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354E7F5-16D5-4227-AA18-E109D345C982}">
  <a:tblStyle styleId="{3354E7F5-16D5-4227-AA18-E109D345C98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font" Target="fonts/HelveticaNeue-regular.fntdata"/><Relationship Id="rId21" Type="http://schemas.openxmlformats.org/officeDocument/2006/relationships/slide" Target="slides/slide14.xml"/><Relationship Id="rId43" Type="http://schemas.openxmlformats.org/officeDocument/2006/relationships/slide" Target="slides/slide36.xml"/><Relationship Id="rId24" Type="http://schemas.openxmlformats.org/officeDocument/2006/relationships/slide" Target="slides/slide17.xml"/><Relationship Id="rId46" Type="http://schemas.openxmlformats.org/officeDocument/2006/relationships/font" Target="fonts/HelveticaNeue-italic.fntdata"/><Relationship Id="rId23" Type="http://schemas.openxmlformats.org/officeDocument/2006/relationships/slide" Target="slides/slide16.xml"/><Relationship Id="rId45" Type="http://schemas.openxmlformats.org/officeDocument/2006/relationships/font" Target="fonts/HelveticaNeue-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47" Type="http://schemas.openxmlformats.org/officeDocument/2006/relationships/font" Target="fonts/HelveticaNeue-bold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ts val="1400"/>
              <a:buChar char="●"/>
              <a:defRPr sz="1100"/>
            </a:lvl1pPr>
            <a:lvl2pPr lvl="1">
              <a:spcBef>
                <a:spcPts val="0"/>
              </a:spcBef>
              <a:buSzPts val="1400"/>
              <a:buChar char="○"/>
              <a:defRPr sz="1100"/>
            </a:lvl2pPr>
            <a:lvl3pPr lvl="2">
              <a:spcBef>
                <a:spcPts val="0"/>
              </a:spcBef>
              <a:buSzPts val="1400"/>
              <a:buChar char="■"/>
              <a:defRPr sz="1100"/>
            </a:lvl3pPr>
            <a:lvl4pPr lvl="3">
              <a:spcBef>
                <a:spcPts val="0"/>
              </a:spcBef>
              <a:buSzPts val="1400"/>
              <a:buChar char="●"/>
              <a:defRPr sz="1100"/>
            </a:lvl4pPr>
            <a:lvl5pPr lvl="4">
              <a:spcBef>
                <a:spcPts val="0"/>
              </a:spcBef>
              <a:buSzPts val="1400"/>
              <a:buChar char="○"/>
              <a:defRPr sz="1100"/>
            </a:lvl5pPr>
            <a:lvl6pPr lvl="5">
              <a:spcBef>
                <a:spcPts val="0"/>
              </a:spcBef>
              <a:buSzPts val="1400"/>
              <a:buChar char="■"/>
              <a:defRPr sz="1100"/>
            </a:lvl6pPr>
            <a:lvl7pPr lvl="6">
              <a:spcBef>
                <a:spcPts val="0"/>
              </a:spcBef>
              <a:buSzPts val="1400"/>
              <a:buChar char="●"/>
              <a:defRPr sz="1100"/>
            </a:lvl7pPr>
            <a:lvl8pPr lvl="7">
              <a:spcBef>
                <a:spcPts val="0"/>
              </a:spcBef>
              <a:buSzPts val="1400"/>
              <a:buChar char="○"/>
              <a:defRPr sz="1100"/>
            </a:lvl8pPr>
            <a:lvl9pPr lvl="8">
              <a:spcBef>
                <a:spcPts val="0"/>
              </a:spcBef>
              <a:buSzPts val="14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c2metadata.or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Shape 14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47" name="Shape 14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rPr lang="en-US"/>
              <a:t>Title: C2Metadata project.  Alternative title: </a:t>
            </a:r>
            <a:r>
              <a:rPr lang="en-US"/>
              <a:t>Automated Capture and Description of Data Transformations</a:t>
            </a:r>
          </a:p>
          <a:p>
            <a:pPr indent="0" lvl="0" marL="0" rtl="0">
              <a:spcBef>
                <a:spcPts val="0"/>
              </a:spcBef>
              <a:buNone/>
            </a:pPr>
            <a:r>
              <a:t/>
            </a:r>
            <a:endParaRPr/>
          </a:p>
          <a:p>
            <a:pPr indent="0" lvl="0" marL="0" rtl="0">
              <a:spcBef>
                <a:spcPts val="0"/>
              </a:spcBef>
              <a:buNone/>
            </a:pPr>
            <a:r>
              <a:rPr lang="en-US"/>
              <a:t>Abstract: Accurate and complete metadata is essential for data sharing and for interoperability across different data types. However, the process of describing and documenting scientific data has remained a tedious, manual process even when data collection is fully automated. Researchers are often reluctant to share data even with close colleagues, because creating documentation takes so much time.</a:t>
            </a:r>
          </a:p>
          <a:p>
            <a:pPr indent="0" lvl="0" marL="0" rtl="0">
              <a:lnSpc>
                <a:spcPct val="115000"/>
              </a:lnSpc>
              <a:spcBef>
                <a:spcPts val="0"/>
              </a:spcBef>
              <a:buNone/>
            </a:pPr>
            <a:r>
              <a:rPr lang="en-US"/>
              <a:t>This presentation will describe a project to greatly reduce the cost and increase the completeness of metadata by creating tools to capture data transformations from general purpose statistical analysis packages. Researchers in many fields use the main statistics packages (SPSS®, SAS®, Stata®, R) for data management as well as analysis, but these packages lack tools for documenting variable transformations in the manner of a workflow system or even a database. At best the operations performed by the statistical package are described in a script, which more often than not is unavailable to future data users.</a:t>
            </a:r>
          </a:p>
          <a:p>
            <a:pPr indent="0" lvl="0" marL="0" rtl="0">
              <a:lnSpc>
                <a:spcPct val="115000"/>
              </a:lnSpc>
              <a:spcBef>
                <a:spcPts val="0"/>
              </a:spcBef>
              <a:buNone/>
            </a:pPr>
            <a:r>
              <a:rPr lang="en-US"/>
              <a:t>Our project is developing new tools that will work with common statistical packages to automate the capture of metadata at the granularity of individual data transformations. Software-independent data transformation descriptions will be added to metadata in two internationally accepted standards, the Data Documentation Initiative (DDI) and Ecological Markup Language (EML). These tools will create efficiencies and reduce the costs of data collection, preparation, and re-use. Our project targets research communities with strong metadata standards and heavy reliance on statistical analysis software (social and behavioral sciences and earth observation sciences), but it is generalizable to other domains, such as biomedical research.</a:t>
            </a:r>
          </a:p>
          <a:p>
            <a:pPr indent="0" lvl="0" marL="0" rtl="0">
              <a:lnSpc>
                <a:spcPct val="115000"/>
              </a:lnSpc>
              <a:spcBef>
                <a:spcPts val="0"/>
              </a:spcBef>
              <a:buNone/>
            </a:pPr>
            <a:r>
              <a:t/>
            </a:r>
            <a:endParaRPr/>
          </a:p>
          <a:p>
            <a:pPr indent="0" lvl="0" marL="0" rtl="0">
              <a:lnSpc>
                <a:spcPct val="115000"/>
              </a:lnSpc>
              <a:spcBef>
                <a:spcPts val="0"/>
              </a:spcBef>
              <a:buNone/>
            </a:pPr>
            <a:r>
              <a:rPr lang="en-US"/>
              <a:t>EDDI URL: http://www.eddi-conferences.eu/ocs/index.php/eddi/eddi17/paper/view/316</a:t>
            </a:r>
          </a:p>
          <a:p>
            <a:pPr indent="0" lvl="0" mar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rPr lang="en-US"/>
              <a:t>Our web site: </a:t>
            </a:r>
            <a:r>
              <a:rPr lang="en-US" u="sng">
                <a:solidFill>
                  <a:schemeClr val="hlink"/>
                </a:solidFill>
                <a:hlinkClick r:id="rId2"/>
              </a:rPr>
              <a:t>http://c2metadata.org/</a:t>
            </a:r>
            <a:r>
              <a:rPr lang="en-US"/>
              <a:t>  </a:t>
            </a:r>
          </a:p>
          <a:p>
            <a:pPr indent="0" lvl="0" marL="0">
              <a:spcBef>
                <a:spcPts val="0"/>
              </a:spcBef>
              <a:buNone/>
            </a:pPr>
            <a:r>
              <a:t/>
            </a:r>
            <a:endParaRPr/>
          </a:p>
          <a:p>
            <a:pPr indent="0" lvl="0" marL="0">
              <a:spcBef>
                <a:spcPts val="0"/>
              </a:spcBef>
              <a:buNone/>
            </a:pPr>
            <a:r>
              <a:rPr lang="en-US"/>
              <a:t>Partners include </a:t>
            </a:r>
            <a:r>
              <a:rPr lang="en-US"/>
              <a:t>the American National Election Studies, Colectica, ICPSR, MTNA, NORC, the Norwegian Centre for Research Data, and the University of Michigan.  The C</a:t>
            </a:r>
            <a:r>
              <a:rPr baseline="30000" lang="en-US"/>
              <a:t>2</a:t>
            </a:r>
            <a:r>
              <a:rPr lang="en-US"/>
              <a:t>Metadata project is supported by the Data Infrastructure Building Blocks (DIBBs) program of the United States National Science Foundation through grant NSF ACI-1640575.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rPr lang="en-US"/>
              <a:t>Most data are born digital (the program is the metadata).  Metadata can often be extracted directly from the data creation process. (We already have tools to convert CAI to machine-readable metadata.  These include: MQDS, Colectica.)</a:t>
            </a:r>
          </a:p>
          <a:p>
            <a:pPr indent="0" lvl="0" marL="0">
              <a:spcBef>
                <a:spcPts val="0"/>
              </a:spcBef>
              <a:buNone/>
            </a:pPr>
            <a:r>
              <a:t/>
            </a:r>
            <a:endParaRPr/>
          </a:p>
          <a:p>
            <a:pPr indent="0" lvl="0" marL="0">
              <a:spcBef>
                <a:spcPts val="0"/>
              </a:spcBef>
              <a:buNone/>
            </a:pPr>
            <a:r>
              <a:rPr lang="en-US"/>
              <a:t>But when a project modifies the data, they no longer match the metadata.  This means the transformations are then recorded manually and incompletely -- if at all.</a:t>
            </a:r>
          </a:p>
          <a:p>
            <a:pPr indent="0" lvl="0" mar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Shape 171"/>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172" name="Shape 17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78" name="Shape 1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rPr lang="en-US"/>
              <a:t>We are automating the capture of transformation metadata.  We will build missing links with the script parser and XML updater.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188" name="Shape 18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194" name="Shape 19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00" name="Shape 20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05" name="Shape 205"/>
          <p:cNvSpPr txBox="1"/>
          <p:nvPr>
            <p:ph idx="1" type="body"/>
          </p:nvPr>
        </p:nvSpPr>
        <p:spPr>
          <a:xfrm>
            <a:off x="685800" y="4343400"/>
            <a:ext cx="5486400" cy="4114800"/>
          </a:xfrm>
          <a:prstGeom prst="rect">
            <a:avLst/>
          </a:prstGeom>
          <a:noFill/>
          <a:ln>
            <a:noFill/>
          </a:ln>
        </p:spPr>
        <p:txBody>
          <a:bodyPr anchorCtr="0" anchor="t" bIns="91425" lIns="91425" rIns="91425" wrap="square"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Shape 212"/>
          <p:cNvSpPr txBox="1"/>
          <p:nvPr>
            <p:ph idx="1" type="body"/>
          </p:nvPr>
        </p:nvSpPr>
        <p:spPr>
          <a:xfrm>
            <a:off x="685800" y="4400550"/>
            <a:ext cx="5486400" cy="36006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13" name="Shape 213"/>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Shape 21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19" name="Shape 21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Shape 223"/>
          <p:cNvSpPr txBox="1"/>
          <p:nvPr>
            <p:ph idx="1" type="body"/>
          </p:nvPr>
        </p:nvSpPr>
        <p:spPr>
          <a:xfrm>
            <a:off x="914402" y="4343406"/>
            <a:ext cx="50292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24" name="Shape 224"/>
          <p:cNvSpPr/>
          <p:nvPr>
            <p:ph idx="2" type="sldImg"/>
          </p:nvPr>
        </p:nvSpPr>
        <p:spPr>
          <a:xfrm>
            <a:off x="918065" y="685617"/>
            <a:ext cx="5021700" cy="34296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Shape 231"/>
          <p:cNvSpPr txBox="1"/>
          <p:nvPr>
            <p:ph idx="1" type="body"/>
          </p:nvPr>
        </p:nvSpPr>
        <p:spPr>
          <a:xfrm>
            <a:off x="914402" y="4343406"/>
            <a:ext cx="50292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32" name="Shape 232"/>
          <p:cNvSpPr/>
          <p:nvPr>
            <p:ph idx="2" type="sldImg"/>
          </p:nvPr>
        </p:nvSpPr>
        <p:spPr>
          <a:xfrm>
            <a:off x="918065" y="685617"/>
            <a:ext cx="5021700" cy="34296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Shape 23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38" name="Shape 2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Shape 24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44" name="Shape 24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Shape 24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50" name="Shape 25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Shape 254"/>
          <p:cNvSpPr txBox="1"/>
          <p:nvPr>
            <p:ph idx="1" type="body"/>
          </p:nvPr>
        </p:nvSpPr>
        <p:spPr>
          <a:xfrm>
            <a:off x="914402" y="4343406"/>
            <a:ext cx="5029200" cy="41148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p>
        </p:txBody>
      </p:sp>
      <p:sp>
        <p:nvSpPr>
          <p:cNvPr id="255" name="Shape 255"/>
          <p:cNvSpPr/>
          <p:nvPr>
            <p:ph idx="2" type="sldImg"/>
          </p:nvPr>
        </p:nvSpPr>
        <p:spPr>
          <a:xfrm>
            <a:off x="918065" y="685617"/>
            <a:ext cx="5021700" cy="34296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61" name="Shape 26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67" name="Shape 26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Shape 27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73" name="Shape 2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Shape 27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78" name="Shape 2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83" name="Shape 2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rPr lang="en-US"/>
              <a:t>This illustrates the process of:</a:t>
            </a:r>
          </a:p>
          <a:p>
            <a:pPr indent="-69850" lvl="0" marL="0">
              <a:spcBef>
                <a:spcPts val="0"/>
              </a:spcBef>
              <a:buClr>
                <a:schemeClr val="dk1"/>
              </a:buClr>
              <a:buSzPts val="1100"/>
              <a:buFont typeface="Arial"/>
              <a:buNone/>
            </a:pPr>
            <a:r>
              <a:t/>
            </a:r>
            <a:endParaRPr/>
          </a:p>
          <a:p>
            <a:pPr indent="-69850" lvl="0" marL="0">
              <a:spcBef>
                <a:spcPts val="0"/>
              </a:spcBef>
              <a:buClr>
                <a:schemeClr val="dk1"/>
              </a:buClr>
              <a:buSzPts val="1100"/>
              <a:buFont typeface="Arial"/>
              <a:buNone/>
            </a:pPr>
            <a:r>
              <a:rPr lang="en-US"/>
              <a:t>(1) using a script parser to generate C2-VTL</a:t>
            </a:r>
          </a:p>
          <a:p>
            <a:pPr indent="-69850" lvl="0" marL="0">
              <a:spcBef>
                <a:spcPts val="0"/>
              </a:spcBef>
              <a:buClr>
                <a:schemeClr val="dk1"/>
              </a:buClr>
              <a:buSzPts val="1100"/>
              <a:buFont typeface="Arial"/>
              <a:buNone/>
            </a:pPr>
            <a:r>
              <a:rPr lang="en-US"/>
              <a:t>(2) Read the C2-VTL to create a DDI file matching the updates data file (using input DDI from source file)</a:t>
            </a:r>
          </a:p>
          <a:p>
            <a:pPr indent="-69850" lvl="0" marL="0">
              <a:spcBef>
                <a:spcPts val="0"/>
              </a:spcBef>
              <a:buClr>
                <a:schemeClr val="dk1"/>
              </a:buClr>
              <a:buSzPts val="1100"/>
              <a:buFont typeface="Arial"/>
              <a:buNone/>
            </a:pPr>
            <a:r>
              <a:rPr lang="en-US"/>
              <a:t>(3) Use the comparison tool to analyze / document  the differences</a:t>
            </a:r>
          </a:p>
          <a:p>
            <a:pPr indent="-69850" lvl="0" marL="0">
              <a:spcBef>
                <a:spcPts val="0"/>
              </a:spcBef>
              <a:buClr>
                <a:schemeClr val="dk1"/>
              </a:buClr>
              <a:buSzPts val="1100"/>
              <a:buFont typeface="Arial"/>
              <a:buNone/>
            </a:pPr>
            <a:r>
              <a:rPr lang="en-US"/>
              <a:t>(4) For validation purposes, use the tool to compare the generate DDI with actual DDI produce from the new data file (e.g. with our SledgeHammer utility)</a:t>
            </a:r>
          </a:p>
          <a:p>
            <a:pPr indent="0" lvl="0" mar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Shape 29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95" name="Shape 2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Shape 29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00" name="Shape 30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Shape 30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06" name="Shape 30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Shape 31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12" name="Shape 31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Shape 31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18" name="Shape 31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Shape 32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rPr lang="en-US"/>
              <a:t>Metadata for the American National Election Study: What question was asked?  How was the question coded?  Who answered this question?  </a:t>
            </a:r>
          </a:p>
        </p:txBody>
      </p:sp>
      <p:sp>
        <p:nvSpPr>
          <p:cNvPr id="323" name="Shape 32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Shape 32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28" name="Shape 32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Shape 33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333" name="Shape 33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Shape 34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349" name="Shape 349"/>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Shape 37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377" name="Shape 37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Shape 40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indent="0" lvl="0" marL="0">
              <a:spcBef>
                <a:spcPts val="0"/>
              </a:spcBef>
              <a:buNone/>
            </a:pPr>
            <a:r>
              <a:t/>
            </a:r>
            <a:endParaRPr/>
          </a:p>
        </p:txBody>
      </p:sp>
      <p:sp>
        <p:nvSpPr>
          <p:cNvPr id="407" name="Shape 40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blipFill rotWithShape="1">
          <a:blip r:embed="rId2">
            <a:alphaModFix/>
          </a:blip>
          <a:stretch>
            <a:fillRect b="0" l="0" r="0" t="0"/>
          </a:stretch>
        </a:blipFill>
      </p:bgPr>
    </p:bg>
    <p:spTree>
      <p:nvGrpSpPr>
        <p:cNvPr id="8" name="Shape 8"/>
        <p:cNvGrpSpPr/>
        <p:nvPr/>
      </p:nvGrpSpPr>
      <p:grpSpPr>
        <a:xfrm>
          <a:off x="0" y="0"/>
          <a:ext cx="0" cy="0"/>
          <a:chOff x="0" y="0"/>
          <a:chExt cx="0" cy="0"/>
        </a:xfrm>
      </p:grpSpPr>
      <p:sp>
        <p:nvSpPr>
          <p:cNvPr id="9" name="Shape 9"/>
          <p:cNvSpPr txBox="1"/>
          <p:nvPr>
            <p:ph type="ctrTitle"/>
          </p:nvPr>
        </p:nvSpPr>
        <p:spPr>
          <a:xfrm>
            <a:off x="609600" y="1905000"/>
            <a:ext cx="5181600" cy="22098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lt1"/>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10" name="Shape 10"/>
          <p:cNvSpPr txBox="1"/>
          <p:nvPr>
            <p:ph idx="1" type="subTitle"/>
          </p:nvPr>
        </p:nvSpPr>
        <p:spPr>
          <a:xfrm>
            <a:off x="606188" y="4419600"/>
            <a:ext cx="5413612" cy="1676400"/>
          </a:xfrm>
          <a:prstGeom prst="rect">
            <a:avLst/>
          </a:prstGeom>
          <a:noFill/>
          <a:ln>
            <a:noFill/>
          </a:ln>
        </p:spPr>
        <p:txBody>
          <a:bodyPr anchorCtr="0" anchor="t" bIns="91425" lIns="91425" rIns="91425" wrap="square" tIns="91425"/>
          <a:lstStyle>
            <a:lvl1pPr indent="0" lvl="0" marL="0" marR="0" rtl="0" algn="l">
              <a:spcBef>
                <a:spcPts val="600"/>
              </a:spcBef>
              <a:spcAft>
                <a:spcPts val="0"/>
              </a:spcAft>
              <a:buClr>
                <a:srgbClr val="FFFFFF"/>
              </a:buClr>
              <a:buSzPts val="3000"/>
              <a:buFont typeface="Calibri"/>
              <a:buNone/>
              <a:defRPr b="0" i="0" sz="3000" u="none" cap="none" strike="noStrike">
                <a:solidFill>
                  <a:srgbClr val="FFFFFF"/>
                </a:solidFill>
                <a:latin typeface="Calibri"/>
                <a:ea typeface="Calibri"/>
                <a:cs typeface="Calibri"/>
                <a:sym typeface="Calibri"/>
              </a:defRPr>
            </a:lvl1pPr>
            <a:lvl2pPr indent="0" lvl="1" marL="457200" marR="0" rtl="0" algn="ctr">
              <a:spcBef>
                <a:spcPts val="560"/>
              </a:spcBef>
              <a:spcAft>
                <a:spcPts val="0"/>
              </a:spcAft>
              <a:buClr>
                <a:schemeClr val="dk1"/>
              </a:buClr>
              <a:buSzPts val="2800"/>
              <a:buFont typeface="Calibri"/>
              <a:buNone/>
              <a:defRPr b="0" i="0" sz="2800" u="none" cap="none" strike="noStrike">
                <a:solidFill>
                  <a:schemeClr val="dk1"/>
                </a:solidFill>
                <a:latin typeface="Calibri"/>
                <a:ea typeface="Calibri"/>
                <a:cs typeface="Calibri"/>
                <a:sym typeface="Calibri"/>
              </a:defRPr>
            </a:lvl2pPr>
            <a:lvl3pPr indent="0" lvl="2" marL="914400" marR="0" rtl="0" algn="ctr">
              <a:spcBef>
                <a:spcPts val="48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3pPr>
            <a:lvl4pPr indent="0" lvl="3" marL="13716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4pPr>
            <a:lvl5pPr indent="0" lvl="4" marL="18288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5pPr>
            <a:lvl6pPr indent="0" lvl="5" marL="22860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0" lvl="6" marL="27432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0" lvl="7" marL="32004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0" lvl="8" marL="3657600"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1" name="Shape 11"/>
        <p:cNvGrpSpPr/>
        <p:nvPr/>
      </p:nvGrpSpPr>
      <p:grpSpPr>
        <a:xfrm>
          <a:off x="0" y="0"/>
          <a:ext cx="0" cy="0"/>
          <a:chOff x="0" y="0"/>
          <a:chExt cx="0" cy="0"/>
        </a:xfrm>
      </p:grpSpPr>
      <p:sp>
        <p:nvSpPr>
          <p:cNvPr id="12" name="Shape 12"/>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13" name="Shape 13"/>
          <p:cNvSpPr txBox="1"/>
          <p:nvPr>
            <p:ph idx="1" type="body"/>
          </p:nvPr>
        </p:nvSpPr>
        <p:spPr>
          <a:xfrm>
            <a:off x="685800" y="2286000"/>
            <a:ext cx="7772400" cy="41148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4" name="Shape 1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nterior no background">
    <p:bg>
      <p:bgPr>
        <a:blipFill rotWithShape="1">
          <a:blip r:embed="rId2">
            <a:alphaModFix/>
          </a:blip>
          <a:stretch>
            <a:fillRect b="0" l="0" r="0" t="0"/>
          </a:stretch>
        </a:blipFill>
      </p:bgPr>
    </p:bg>
    <p:spTree>
      <p:nvGrpSpPr>
        <p:cNvPr id="15" name="Shape 15"/>
        <p:cNvGrpSpPr/>
        <p:nvPr/>
      </p:nvGrpSpPr>
      <p:grpSpPr>
        <a:xfrm>
          <a:off x="0" y="0"/>
          <a:ext cx="0" cy="0"/>
          <a:chOff x="0" y="0"/>
          <a:chExt cx="0" cy="0"/>
        </a:xfrm>
      </p:grpSpPr>
      <p:sp>
        <p:nvSpPr>
          <p:cNvPr id="16" name="Shape 16"/>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17" name="Shape 17"/>
          <p:cNvSpPr txBox="1"/>
          <p:nvPr>
            <p:ph idx="1" type="body"/>
          </p:nvPr>
        </p:nvSpPr>
        <p:spPr>
          <a:xfrm>
            <a:off x="685800" y="2286000"/>
            <a:ext cx="7772400" cy="40386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nterior gradient only">
    <p:bg>
      <p:bgPr>
        <a:blipFill rotWithShape="1">
          <a:blip r:embed="rId2">
            <a:alphaModFix/>
          </a:blip>
          <a:stretch>
            <a:fillRect b="0" l="0" r="0" t="0"/>
          </a:stretch>
        </a:blipFill>
      </p:bgPr>
    </p:bg>
    <p:spTree>
      <p:nvGrpSpPr>
        <p:cNvPr id="18" name="Shape 18"/>
        <p:cNvGrpSpPr/>
        <p:nvPr/>
      </p:nvGrpSpPr>
      <p:grpSpPr>
        <a:xfrm>
          <a:off x="0" y="0"/>
          <a:ext cx="0" cy="0"/>
          <a:chOff x="0" y="0"/>
          <a:chExt cx="0" cy="0"/>
        </a:xfrm>
      </p:grpSpPr>
      <p:sp>
        <p:nvSpPr>
          <p:cNvPr id="19" name="Shape 19"/>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20" name="Shape 20"/>
          <p:cNvSpPr txBox="1"/>
          <p:nvPr>
            <p:ph idx="1" type="body"/>
          </p:nvPr>
        </p:nvSpPr>
        <p:spPr>
          <a:xfrm>
            <a:off x="685800" y="2286000"/>
            <a:ext cx="7772400" cy="41148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nterior no black bars">
    <p:bg>
      <p:bgPr>
        <a:blipFill rotWithShape="1">
          <a:blip r:embed="rId2">
            <a:alphaModFix/>
          </a:blip>
          <a:stretch>
            <a:fillRect b="0" l="0" r="0" t="0"/>
          </a:stretch>
        </a:blipFill>
      </p:bgPr>
    </p:bg>
    <p:spTree>
      <p:nvGrpSpPr>
        <p:cNvPr id="21" name="Shape 21"/>
        <p:cNvGrpSpPr/>
        <p:nvPr/>
      </p:nvGrpSpPr>
      <p:grpSpPr>
        <a:xfrm>
          <a:off x="0" y="0"/>
          <a:ext cx="0" cy="0"/>
          <a:chOff x="0" y="0"/>
          <a:chExt cx="0" cy="0"/>
        </a:xfrm>
      </p:grpSpPr>
      <p:sp>
        <p:nvSpPr>
          <p:cNvPr id="22" name="Shape 22"/>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23" name="Shape 23"/>
          <p:cNvSpPr txBox="1"/>
          <p:nvPr>
            <p:ph idx="1" type="body"/>
          </p:nvPr>
        </p:nvSpPr>
        <p:spPr>
          <a:xfrm>
            <a:off x="685800" y="2362200"/>
            <a:ext cx="7772400" cy="42672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24" name="Shape 24"/>
        <p:cNvGrpSpPr/>
        <p:nvPr/>
      </p:nvGrpSpPr>
      <p:grpSpPr>
        <a:xfrm>
          <a:off x="0" y="0"/>
          <a:ext cx="0" cy="0"/>
          <a:chOff x="0" y="0"/>
          <a:chExt cx="0" cy="0"/>
        </a:xfrm>
      </p:grpSpPr>
      <p:sp>
        <p:nvSpPr>
          <p:cNvPr id="25" name="Shape 25"/>
          <p:cNvSpPr txBox="1"/>
          <p:nvPr>
            <p:ph type="title"/>
          </p:nvPr>
        </p:nvSpPr>
        <p:spPr>
          <a:xfrm>
            <a:off x="722313" y="4406900"/>
            <a:ext cx="7772400" cy="1362075"/>
          </a:xfrm>
          <a:prstGeom prst="rect">
            <a:avLst/>
          </a:prstGeom>
          <a:noFill/>
          <a:ln>
            <a:noFill/>
          </a:ln>
        </p:spPr>
        <p:txBody>
          <a:bodyPr anchorCtr="0" anchor="t" bIns="91425" lIns="91425" rIns="91425" wrap="square" tIns="91425"/>
          <a:lstStyle>
            <a:lvl1pPr indent="0" lvl="0" marL="0" marR="0" rtl="0" algn="l">
              <a:spcBef>
                <a:spcPts val="0"/>
              </a:spcBef>
              <a:spcAft>
                <a:spcPts val="0"/>
              </a:spcAft>
              <a:buSzPts val="1400"/>
              <a:buNone/>
              <a:defRPr b="1" i="0" sz="40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26" name="Shape 26"/>
          <p:cNvSpPr txBox="1"/>
          <p:nvPr>
            <p:ph idx="1" type="body"/>
          </p:nvPr>
        </p:nvSpPr>
        <p:spPr>
          <a:xfrm>
            <a:off x="722313" y="2906713"/>
            <a:ext cx="7772400" cy="1500187"/>
          </a:xfrm>
          <a:prstGeom prst="rect">
            <a:avLst/>
          </a:prstGeom>
          <a:noFill/>
          <a:ln>
            <a:noFill/>
          </a:ln>
        </p:spPr>
        <p:txBody>
          <a:bodyPr anchorCtr="0" anchor="b" bIns="91425" lIns="91425" rIns="91425" wrap="square" tIns="91425"/>
          <a:lstStyle>
            <a:lvl1pPr indent="0" lvl="0" marL="0" marR="0" rtl="0" algn="l">
              <a:spcBef>
                <a:spcPts val="400"/>
              </a:spcBef>
              <a:spcAft>
                <a:spcPts val="0"/>
              </a:spcAft>
              <a:buClr>
                <a:schemeClr val="dk1"/>
              </a:buClr>
              <a:buSzPts val="3000"/>
              <a:buFont typeface="Calibri"/>
              <a:buNone/>
              <a:defRPr b="0" i="0" sz="2000" u="none" cap="none" strike="noStrike">
                <a:solidFill>
                  <a:schemeClr val="dk1"/>
                </a:solidFill>
                <a:latin typeface="Calibri"/>
                <a:ea typeface="Calibri"/>
                <a:cs typeface="Calibri"/>
                <a:sym typeface="Calibri"/>
              </a:defRPr>
            </a:lvl1pPr>
            <a:lvl2pPr indent="0" lvl="1" marL="457200" marR="0" rtl="0" algn="l">
              <a:spcBef>
                <a:spcPts val="360"/>
              </a:spcBef>
              <a:spcAft>
                <a:spcPts val="0"/>
              </a:spcAft>
              <a:buClr>
                <a:schemeClr val="dk1"/>
              </a:buClr>
              <a:buSzPts val="2800"/>
              <a:buFont typeface="Calibri"/>
              <a:buNone/>
              <a:defRPr b="0" i="0" sz="1800" u="none" cap="none" strike="noStrike">
                <a:solidFill>
                  <a:schemeClr val="dk1"/>
                </a:solidFill>
                <a:latin typeface="Calibri"/>
                <a:ea typeface="Calibri"/>
                <a:cs typeface="Calibri"/>
                <a:sym typeface="Calibri"/>
              </a:defRPr>
            </a:lvl2pPr>
            <a:lvl3pPr indent="0" lvl="2" marL="914400" marR="0" rtl="0" algn="l">
              <a:spcBef>
                <a:spcPts val="320"/>
              </a:spcBef>
              <a:spcAft>
                <a:spcPts val="0"/>
              </a:spcAft>
              <a:buClr>
                <a:schemeClr val="dk1"/>
              </a:buClr>
              <a:buSzPts val="2400"/>
              <a:buFont typeface="Calibri"/>
              <a:buNone/>
              <a:defRPr b="0" i="0" sz="1600" u="none" cap="none" strike="noStrike">
                <a:solidFill>
                  <a:schemeClr val="dk1"/>
                </a:solidFill>
                <a:latin typeface="Calibri"/>
                <a:ea typeface="Calibri"/>
                <a:cs typeface="Calibri"/>
                <a:sym typeface="Calibri"/>
              </a:defRPr>
            </a:lvl3pPr>
            <a:lvl4pPr indent="0" lvl="3" marL="13716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4pPr>
            <a:lvl5pPr indent="0" lvl="4" marL="18288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5pPr>
            <a:lvl6pPr indent="0" lvl="5" marL="22860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6pPr>
            <a:lvl7pPr indent="0" lvl="6" marL="27432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7pPr>
            <a:lvl8pPr indent="0" lvl="7" marL="32004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8pPr>
            <a:lvl9pPr indent="0" lvl="8" marL="3657600" marR="0" rtl="0" algn="l">
              <a:spcBef>
                <a:spcPts val="280"/>
              </a:spcBef>
              <a:spcAft>
                <a:spcPts val="0"/>
              </a:spcAft>
              <a:buClr>
                <a:schemeClr val="dk1"/>
              </a:buClr>
              <a:buSzPts val="2000"/>
              <a:buFont typeface="Calibri"/>
              <a:buNone/>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27" name="Shape 27"/>
        <p:cNvGrpSpPr/>
        <p:nvPr/>
      </p:nvGrpSpPr>
      <p:grpSpPr>
        <a:xfrm>
          <a:off x="0" y="0"/>
          <a:ext cx="0" cy="0"/>
          <a:chOff x="0" y="0"/>
          <a:chExt cx="0" cy="0"/>
        </a:xfrm>
      </p:grpSpPr>
      <p:sp>
        <p:nvSpPr>
          <p:cNvPr id="28" name="Shape 28"/>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29" name="Shape 29"/>
          <p:cNvSpPr txBox="1"/>
          <p:nvPr>
            <p:ph idx="1" type="body"/>
          </p:nvPr>
        </p:nvSpPr>
        <p:spPr>
          <a:xfrm>
            <a:off x="685800" y="1981200"/>
            <a:ext cx="3810000" cy="4114800"/>
          </a:xfrm>
          <a:prstGeom prst="rect">
            <a:avLst/>
          </a:prstGeom>
          <a:noFill/>
          <a:ln>
            <a:noFill/>
          </a:ln>
        </p:spPr>
        <p:txBody>
          <a:bodyPr anchorCtr="0" anchor="t" bIns="91425" lIns="91425" rIns="91425" wrap="square" tIns="91425"/>
          <a:lstStyle>
            <a:lvl1pPr indent="-165100" lvl="0" marL="34290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2" type="body"/>
          </p:nvPr>
        </p:nvSpPr>
        <p:spPr>
          <a:xfrm>
            <a:off x="4648200" y="1981200"/>
            <a:ext cx="3810000" cy="4114800"/>
          </a:xfrm>
          <a:prstGeom prst="rect">
            <a:avLst/>
          </a:prstGeom>
          <a:noFill/>
          <a:ln>
            <a:noFill/>
          </a:ln>
        </p:spPr>
        <p:txBody>
          <a:bodyPr anchorCtr="0" anchor="t" bIns="91425" lIns="91425" rIns="91425" wrap="square" tIns="91425"/>
          <a:lstStyle>
            <a:lvl1pPr indent="-165100" lvl="0" marL="34290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31" name="Shape 31"/>
        <p:cNvGrpSpPr/>
        <p:nvPr/>
      </p:nvGrpSpPr>
      <p:grpSpPr>
        <a:xfrm>
          <a:off x="0" y="0"/>
          <a:ext cx="0" cy="0"/>
          <a:chOff x="0" y="0"/>
          <a:chExt cx="0" cy="0"/>
        </a:xfrm>
      </p:grpSpPr>
      <p:sp>
        <p:nvSpPr>
          <p:cNvPr id="32" name="Shape 32"/>
          <p:cNvSpPr txBox="1"/>
          <p:nvPr>
            <p:ph type="title"/>
          </p:nvPr>
        </p:nvSpPr>
        <p:spPr>
          <a:xfrm>
            <a:off x="457200" y="930275"/>
            <a:ext cx="82296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33" name="Shape 33"/>
          <p:cNvSpPr txBox="1"/>
          <p:nvPr>
            <p:ph idx="1" type="body"/>
          </p:nvPr>
        </p:nvSpPr>
        <p:spPr>
          <a:xfrm>
            <a:off x="457200" y="2190750"/>
            <a:ext cx="4040188" cy="639762"/>
          </a:xfrm>
          <a:prstGeom prst="rect">
            <a:avLst/>
          </a:prstGeom>
          <a:noFill/>
          <a:ln>
            <a:noFill/>
          </a:ln>
        </p:spPr>
        <p:txBody>
          <a:bodyPr anchorCtr="0" anchor="b" bIns="91425" lIns="91425" rIns="91425" wrap="square" tIns="91425"/>
          <a:lstStyle>
            <a:lvl1pPr indent="0" lvl="0" marL="0" marR="0" rtl="0" algn="l">
              <a:spcBef>
                <a:spcPts val="480"/>
              </a:spcBef>
              <a:spcAft>
                <a:spcPts val="0"/>
              </a:spcAft>
              <a:buClr>
                <a:schemeClr val="dk1"/>
              </a:buClr>
              <a:buSzPts val="3000"/>
              <a:buFont typeface="Calibri"/>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spcAft>
                <a:spcPts val="0"/>
              </a:spcAft>
              <a:buClr>
                <a:schemeClr val="dk1"/>
              </a:buClr>
              <a:buSzPts val="2800"/>
              <a:buFont typeface="Calibri"/>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spcAft>
                <a:spcPts val="0"/>
              </a:spcAft>
              <a:buClr>
                <a:schemeClr val="dk1"/>
              </a:buClr>
              <a:buSzPts val="2400"/>
              <a:buFont typeface="Calibri"/>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9pPr>
          </a:lstStyle>
          <a:p/>
        </p:txBody>
      </p:sp>
      <p:sp>
        <p:nvSpPr>
          <p:cNvPr id="34" name="Shape 34"/>
          <p:cNvSpPr txBox="1"/>
          <p:nvPr>
            <p:ph idx="2" type="body"/>
          </p:nvPr>
        </p:nvSpPr>
        <p:spPr>
          <a:xfrm>
            <a:off x="457200" y="2830512"/>
            <a:ext cx="4040188" cy="3494088"/>
          </a:xfrm>
          <a:prstGeom prst="rect">
            <a:avLst/>
          </a:prstGeom>
          <a:noFill/>
          <a:ln>
            <a:noFill/>
          </a:ln>
        </p:spPr>
        <p:txBody>
          <a:bodyPr anchorCtr="0" anchor="t" bIns="91425" lIns="91425" rIns="91425" wrap="square" tIns="91425"/>
          <a:lstStyle>
            <a:lvl1pPr indent="-190500" lvl="0" marL="3429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9pPr>
          </a:lstStyle>
          <a:p/>
        </p:txBody>
      </p:sp>
      <p:sp>
        <p:nvSpPr>
          <p:cNvPr id="35" name="Shape 35"/>
          <p:cNvSpPr txBox="1"/>
          <p:nvPr>
            <p:ph idx="3" type="body"/>
          </p:nvPr>
        </p:nvSpPr>
        <p:spPr>
          <a:xfrm>
            <a:off x="4645025" y="2190750"/>
            <a:ext cx="4041775" cy="639762"/>
          </a:xfrm>
          <a:prstGeom prst="rect">
            <a:avLst/>
          </a:prstGeom>
          <a:noFill/>
          <a:ln>
            <a:noFill/>
          </a:ln>
        </p:spPr>
        <p:txBody>
          <a:bodyPr anchorCtr="0" anchor="b" bIns="91425" lIns="91425" rIns="91425" wrap="square" tIns="91425"/>
          <a:lstStyle>
            <a:lvl1pPr indent="0" lvl="0" marL="0" marR="0" rtl="0" algn="l">
              <a:spcBef>
                <a:spcPts val="480"/>
              </a:spcBef>
              <a:spcAft>
                <a:spcPts val="0"/>
              </a:spcAft>
              <a:buClr>
                <a:schemeClr val="dk1"/>
              </a:buClr>
              <a:buSzPts val="3000"/>
              <a:buFont typeface="Calibri"/>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spcAft>
                <a:spcPts val="0"/>
              </a:spcAft>
              <a:buClr>
                <a:schemeClr val="dk1"/>
              </a:buClr>
              <a:buSzPts val="2800"/>
              <a:buFont typeface="Calibri"/>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spcAft>
                <a:spcPts val="0"/>
              </a:spcAft>
              <a:buClr>
                <a:schemeClr val="dk1"/>
              </a:buClr>
              <a:buSzPts val="2400"/>
              <a:buFont typeface="Calibri"/>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spcAft>
                <a:spcPts val="0"/>
              </a:spcAft>
              <a:buClr>
                <a:schemeClr val="dk1"/>
              </a:buClr>
              <a:buSzPts val="2000"/>
              <a:buFont typeface="Calibri"/>
              <a:buNone/>
              <a:defRPr b="1" i="0" sz="1600" u="none" cap="none" strike="noStrike">
                <a:solidFill>
                  <a:schemeClr val="dk1"/>
                </a:solidFill>
                <a:latin typeface="Calibri"/>
                <a:ea typeface="Calibri"/>
                <a:cs typeface="Calibri"/>
                <a:sym typeface="Calibri"/>
              </a:defRPr>
            </a:lvl9pPr>
          </a:lstStyle>
          <a:p/>
        </p:txBody>
      </p:sp>
      <p:sp>
        <p:nvSpPr>
          <p:cNvPr id="36" name="Shape 36"/>
          <p:cNvSpPr txBox="1"/>
          <p:nvPr>
            <p:ph idx="4" type="body"/>
          </p:nvPr>
        </p:nvSpPr>
        <p:spPr>
          <a:xfrm>
            <a:off x="4645025" y="2830512"/>
            <a:ext cx="4041775" cy="3494088"/>
          </a:xfrm>
          <a:prstGeom prst="rect">
            <a:avLst/>
          </a:prstGeom>
          <a:noFill/>
          <a:ln>
            <a:noFill/>
          </a:ln>
        </p:spPr>
        <p:txBody>
          <a:bodyPr anchorCtr="0" anchor="t" bIns="91425" lIns="91425" rIns="91425" wrap="square" tIns="91425"/>
          <a:lstStyle>
            <a:lvl1pPr indent="-190500" lvl="0" marL="3429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spcAft>
                <a:spcPts val="0"/>
              </a:spcAft>
              <a:buClr>
                <a:schemeClr val="dk1"/>
              </a:buClr>
              <a:buSzPts val="1800"/>
              <a:buFont typeface="Calibri"/>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spcAft>
                <a:spcPts val="0"/>
              </a:spcAft>
              <a:buClr>
                <a:schemeClr val="dk1"/>
              </a:buClr>
              <a:buSzPts val="1600"/>
              <a:buFont typeface="Calibri"/>
              <a:buChar char="»"/>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7" name="Shape 37"/>
        <p:cNvGrpSpPr/>
        <p:nvPr/>
      </p:nvGrpSpPr>
      <p:grpSpPr>
        <a:xfrm>
          <a:off x="0" y="0"/>
          <a:ext cx="0" cy="0"/>
          <a:chOff x="0" y="0"/>
          <a:chExt cx="0" cy="0"/>
        </a:xfrm>
      </p:grpSpPr>
      <p:sp>
        <p:nvSpPr>
          <p:cNvPr id="38" name="Shape 38"/>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39" name="Shape 39"/>
        <p:cNvGrpSpPr/>
        <p:nvPr/>
      </p:nvGrpSpPr>
      <p:grpSpPr>
        <a:xfrm>
          <a:off x="0" y="0"/>
          <a:ext cx="0" cy="0"/>
          <a:chOff x="0" y="0"/>
          <a:chExt cx="0" cy="0"/>
        </a:xfrm>
      </p:grpSpPr>
      <p:sp>
        <p:nvSpPr>
          <p:cNvPr id="40" name="Shape 40"/>
          <p:cNvSpPr txBox="1"/>
          <p:nvPr>
            <p:ph type="title"/>
          </p:nvPr>
        </p:nvSpPr>
        <p:spPr>
          <a:xfrm>
            <a:off x="457200" y="1004887"/>
            <a:ext cx="3008313" cy="1162050"/>
          </a:xfrm>
          <a:prstGeom prst="rect">
            <a:avLst/>
          </a:prstGeom>
          <a:noFill/>
          <a:ln>
            <a:noFill/>
          </a:ln>
        </p:spPr>
        <p:txBody>
          <a:bodyPr anchorCtr="0" anchor="b" bIns="91425" lIns="91425" rIns="91425" wrap="square" tIns="91425"/>
          <a:lstStyle>
            <a:lvl1pPr indent="0" lvl="0" marL="0" marR="0" rtl="0" algn="l">
              <a:spcBef>
                <a:spcPts val="0"/>
              </a:spcBef>
              <a:spcAft>
                <a:spcPts val="0"/>
              </a:spcAft>
              <a:buSzPts val="1400"/>
              <a:buNone/>
              <a:defRPr b="1" i="0" sz="20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41" name="Shape 41"/>
          <p:cNvSpPr txBox="1"/>
          <p:nvPr>
            <p:ph idx="1" type="body"/>
          </p:nvPr>
        </p:nvSpPr>
        <p:spPr>
          <a:xfrm>
            <a:off x="3575050" y="1004887"/>
            <a:ext cx="5111750" cy="5319713"/>
          </a:xfrm>
          <a:prstGeom prst="rect">
            <a:avLst/>
          </a:prstGeom>
          <a:noFill/>
          <a:ln>
            <a:noFill/>
          </a:ln>
        </p:spPr>
        <p:txBody>
          <a:bodyPr anchorCtr="0" anchor="t" bIns="91425" lIns="91425" rIns="91425" wrap="square" tIns="91425"/>
          <a:lstStyle>
            <a:lvl1pPr indent="-139700" lvl="0" marL="342900" marR="0" rtl="0" algn="l">
              <a:spcBef>
                <a:spcPts val="640"/>
              </a:spcBef>
              <a:spcAft>
                <a:spcPts val="0"/>
              </a:spcAft>
              <a:buClr>
                <a:schemeClr val="dk1"/>
              </a:buClr>
              <a:buSzPts val="3200"/>
              <a:buFont typeface="Calibri"/>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42" name="Shape 42"/>
          <p:cNvSpPr txBox="1"/>
          <p:nvPr>
            <p:ph idx="2" type="body"/>
          </p:nvPr>
        </p:nvSpPr>
        <p:spPr>
          <a:xfrm>
            <a:off x="457200" y="2166938"/>
            <a:ext cx="3008313" cy="4157662"/>
          </a:xfrm>
          <a:prstGeom prst="rect">
            <a:avLst/>
          </a:prstGeom>
          <a:noFill/>
          <a:ln>
            <a:noFill/>
          </a:ln>
        </p:spPr>
        <p:txBody>
          <a:bodyPr anchorCtr="0" anchor="t" bIns="91425" lIns="91425" rIns="91425" wrap="square" tIns="91425"/>
          <a:lstStyle>
            <a:lvl1pPr indent="0" lvl="0" marL="0" marR="0" rtl="0" algn="l">
              <a:spcBef>
                <a:spcPts val="280"/>
              </a:spcBef>
              <a:spcAft>
                <a:spcPts val="0"/>
              </a:spcAft>
              <a:buClr>
                <a:schemeClr val="dk1"/>
              </a:buClr>
              <a:buSzPts val="3000"/>
              <a:buFont typeface="Calibri"/>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spcAft>
                <a:spcPts val="0"/>
              </a:spcAft>
              <a:buClr>
                <a:schemeClr val="dk1"/>
              </a:buClr>
              <a:buSzPts val="2800"/>
              <a:buFont typeface="Calibri"/>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spcAft>
                <a:spcPts val="0"/>
              </a:spcAft>
              <a:buClr>
                <a:schemeClr val="dk1"/>
              </a:buClr>
              <a:buSzPts val="2400"/>
              <a:buFont typeface="Calibri"/>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43" name="Shape 43"/>
        <p:cNvGrpSpPr/>
        <p:nvPr/>
      </p:nvGrpSpPr>
      <p:grpSpPr>
        <a:xfrm>
          <a:off x="0" y="0"/>
          <a:ext cx="0" cy="0"/>
          <a:chOff x="0" y="0"/>
          <a:chExt cx="0" cy="0"/>
        </a:xfrm>
      </p:grpSpPr>
      <p:sp>
        <p:nvSpPr>
          <p:cNvPr id="44" name="Shape 44"/>
          <p:cNvSpPr txBox="1"/>
          <p:nvPr>
            <p:ph type="title"/>
          </p:nvPr>
        </p:nvSpPr>
        <p:spPr>
          <a:xfrm>
            <a:off x="1792288" y="5257800"/>
            <a:ext cx="5486400" cy="566738"/>
          </a:xfrm>
          <a:prstGeom prst="rect">
            <a:avLst/>
          </a:prstGeom>
          <a:noFill/>
          <a:ln>
            <a:noFill/>
          </a:ln>
        </p:spPr>
        <p:txBody>
          <a:bodyPr anchorCtr="0" anchor="b" bIns="91425" lIns="91425" rIns="91425" wrap="square" tIns="91425"/>
          <a:lstStyle>
            <a:lvl1pPr indent="0" lvl="0" marL="0" marR="0" rtl="0" algn="l">
              <a:spcBef>
                <a:spcPts val="0"/>
              </a:spcBef>
              <a:spcAft>
                <a:spcPts val="0"/>
              </a:spcAft>
              <a:buSzPts val="1400"/>
              <a:buNone/>
              <a:defRPr b="1" i="0" sz="20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45" name="Shape 45"/>
          <p:cNvSpPr/>
          <p:nvPr>
            <p:ph idx="2" type="pic"/>
          </p:nvPr>
        </p:nvSpPr>
        <p:spPr>
          <a:xfrm>
            <a:off x="1792288" y="1069975"/>
            <a:ext cx="5486400" cy="4114800"/>
          </a:xfrm>
          <a:prstGeom prst="rect">
            <a:avLst/>
          </a:prstGeom>
          <a:noFill/>
          <a:ln>
            <a:noFill/>
          </a:ln>
        </p:spPr>
        <p:txBody>
          <a:bodyPr anchorCtr="0" anchor="t" bIns="91425" lIns="91425" rIns="91425" wrap="square" tIns="91425"/>
          <a:lstStyle>
            <a:lvl1pPr indent="0" lvl="0" marL="0" marR="0" rtl="0" algn="l">
              <a:spcBef>
                <a:spcPts val="64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Calibri"/>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Calibri"/>
              <a:buNone/>
              <a:defRPr b="0" i="0" sz="2000" u="none" cap="none" strike="noStrike">
                <a:solidFill>
                  <a:schemeClr val="dk1"/>
                </a:solidFill>
                <a:latin typeface="Calibri"/>
                <a:ea typeface="Calibri"/>
                <a:cs typeface="Calibri"/>
                <a:sym typeface="Calibri"/>
              </a:defRPr>
            </a:lvl9pPr>
          </a:lstStyle>
          <a:p/>
        </p:txBody>
      </p:sp>
      <p:sp>
        <p:nvSpPr>
          <p:cNvPr id="46" name="Shape 46"/>
          <p:cNvSpPr txBox="1"/>
          <p:nvPr>
            <p:ph idx="1" type="body"/>
          </p:nvPr>
        </p:nvSpPr>
        <p:spPr>
          <a:xfrm>
            <a:off x="1792288" y="5824538"/>
            <a:ext cx="5486400" cy="576262"/>
          </a:xfrm>
          <a:prstGeom prst="rect">
            <a:avLst/>
          </a:prstGeom>
          <a:noFill/>
          <a:ln>
            <a:noFill/>
          </a:ln>
        </p:spPr>
        <p:txBody>
          <a:bodyPr anchorCtr="0" anchor="t" bIns="91425" lIns="91425" rIns="91425" wrap="square" tIns="91425"/>
          <a:lstStyle>
            <a:lvl1pPr indent="0" lvl="0" marL="0" marR="0" rtl="0" algn="l">
              <a:spcBef>
                <a:spcPts val="280"/>
              </a:spcBef>
              <a:spcAft>
                <a:spcPts val="0"/>
              </a:spcAft>
              <a:buClr>
                <a:schemeClr val="dk1"/>
              </a:buClr>
              <a:buSzPts val="3000"/>
              <a:buFont typeface="Calibri"/>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spcAft>
                <a:spcPts val="0"/>
              </a:spcAft>
              <a:buClr>
                <a:schemeClr val="dk1"/>
              </a:buClr>
              <a:buSzPts val="2800"/>
              <a:buFont typeface="Calibri"/>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spcAft>
                <a:spcPts val="0"/>
              </a:spcAft>
              <a:buClr>
                <a:schemeClr val="dk1"/>
              </a:buClr>
              <a:buSzPts val="2400"/>
              <a:buFont typeface="Calibri"/>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spcAft>
                <a:spcPts val="0"/>
              </a:spcAft>
              <a:buClr>
                <a:schemeClr val="dk1"/>
              </a:buClr>
              <a:buSzPts val="2000"/>
              <a:buFont typeface="Calibri"/>
              <a:buNone/>
              <a:defRPr b="0" i="0" sz="9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47" name="Shape 47"/>
        <p:cNvGrpSpPr/>
        <p:nvPr/>
      </p:nvGrpSpPr>
      <p:grpSpPr>
        <a:xfrm>
          <a:off x="0" y="0"/>
          <a:ext cx="0" cy="0"/>
          <a:chOff x="0" y="0"/>
          <a:chExt cx="0" cy="0"/>
        </a:xfrm>
      </p:grpSpPr>
      <p:sp>
        <p:nvSpPr>
          <p:cNvPr id="48" name="Shape 48"/>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49" name="Shape 49"/>
          <p:cNvSpPr txBox="1"/>
          <p:nvPr>
            <p:ph idx="1" type="body"/>
          </p:nvPr>
        </p:nvSpPr>
        <p:spPr>
          <a:xfrm rot="5400000">
            <a:off x="2514600" y="457200"/>
            <a:ext cx="4114800" cy="77724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50" name="Shape 50"/>
        <p:cNvGrpSpPr/>
        <p:nvPr/>
      </p:nvGrpSpPr>
      <p:grpSpPr>
        <a:xfrm>
          <a:off x="0" y="0"/>
          <a:ext cx="0" cy="0"/>
          <a:chOff x="0" y="0"/>
          <a:chExt cx="0" cy="0"/>
        </a:xfrm>
      </p:grpSpPr>
      <p:sp>
        <p:nvSpPr>
          <p:cNvPr id="51" name="Shape 51"/>
          <p:cNvSpPr txBox="1"/>
          <p:nvPr>
            <p:ph type="title"/>
          </p:nvPr>
        </p:nvSpPr>
        <p:spPr>
          <a:xfrm rot="5400000">
            <a:off x="4819650" y="2686050"/>
            <a:ext cx="5334000" cy="19431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52" name="Shape 52"/>
          <p:cNvSpPr txBox="1"/>
          <p:nvPr>
            <p:ph idx="1" type="body"/>
          </p:nvPr>
        </p:nvSpPr>
        <p:spPr>
          <a:xfrm rot="5400000">
            <a:off x="857250" y="819150"/>
            <a:ext cx="5334000" cy="56769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NSD Side 1 Mal">
    <p:spTree>
      <p:nvGrpSpPr>
        <p:cNvPr id="58" name="Shape 58"/>
        <p:cNvGrpSpPr/>
        <p:nvPr/>
      </p:nvGrpSpPr>
      <p:grpSpPr>
        <a:xfrm>
          <a:off x="0" y="0"/>
          <a:ext cx="0" cy="0"/>
          <a:chOff x="0" y="0"/>
          <a:chExt cx="0" cy="0"/>
        </a:xfrm>
      </p:grpSpPr>
      <p:sp>
        <p:nvSpPr>
          <p:cNvPr id="59" name="Shape 59"/>
          <p:cNvSpPr txBox="1"/>
          <p:nvPr>
            <p:ph type="title"/>
          </p:nvPr>
        </p:nvSpPr>
        <p:spPr>
          <a:xfrm>
            <a:off x="759374" y="506249"/>
            <a:ext cx="7593900" cy="1265700"/>
          </a:xfrm>
          <a:prstGeom prst="rect">
            <a:avLst/>
          </a:prstGeom>
          <a:noFill/>
          <a:ln>
            <a:noFill/>
          </a:ln>
        </p:spPr>
        <p:txBody>
          <a:bodyPr anchorCtr="0" anchor="t" bIns="64275" lIns="64275" rIns="64275" wrap="square" tIns="64275"/>
          <a:lstStyle>
            <a:lvl1pPr indent="0" lvl="0"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9pPr>
          </a:lstStyle>
          <a:p/>
        </p:txBody>
      </p:sp>
      <p:sp>
        <p:nvSpPr>
          <p:cNvPr id="60" name="Shape 60"/>
          <p:cNvSpPr txBox="1"/>
          <p:nvPr>
            <p:ph idx="1" type="body"/>
          </p:nvPr>
        </p:nvSpPr>
        <p:spPr>
          <a:xfrm>
            <a:off x="759374" y="1771875"/>
            <a:ext cx="7593900" cy="4050000"/>
          </a:xfrm>
          <a:prstGeom prst="rect">
            <a:avLst/>
          </a:prstGeom>
          <a:noFill/>
          <a:ln>
            <a:noFill/>
          </a:ln>
        </p:spPr>
        <p:txBody>
          <a:bodyPr anchorCtr="0" anchor="t" bIns="64275" lIns="64275" rIns="64275" wrap="square" tIns="64275"/>
          <a:lstStyle>
            <a:lvl1pPr indent="0" lvl="0"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1pPr>
            <a:lvl2pPr indent="0" lvl="1"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2pPr>
            <a:lvl3pPr indent="0" lvl="2"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3pPr>
            <a:lvl4pPr indent="0" lvl="3"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4pPr>
            <a:lvl5pPr indent="0" lvl="4"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5pPr>
            <a:lvl6pPr indent="0" lvl="5"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6pPr>
            <a:lvl7pPr indent="0" lvl="6"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7pPr>
            <a:lvl8pPr indent="0" lvl="7"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8pPr>
            <a:lvl9pPr indent="0" lvl="8"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9pPr>
          </a:lstStyle>
          <a:p/>
        </p:txBody>
      </p:sp>
      <p:sp>
        <p:nvSpPr>
          <p:cNvPr id="61" name="Shape 61"/>
          <p:cNvSpPr txBox="1"/>
          <p:nvPr>
            <p:ph idx="12" type="sldNum"/>
          </p:nvPr>
        </p:nvSpPr>
        <p:spPr>
          <a:xfrm>
            <a:off x="4482667" y="6505277"/>
            <a:ext cx="169800" cy="267900"/>
          </a:xfrm>
          <a:prstGeom prst="rect">
            <a:avLst/>
          </a:prstGeom>
          <a:noFill/>
          <a:ln>
            <a:noFill/>
          </a:ln>
        </p:spPr>
        <p:txBody>
          <a:bodyPr anchorCtr="0" anchor="t" bIns="35725" lIns="35725" rIns="35725" wrap="square" tIns="35725">
            <a:noAutofit/>
          </a:bodyPr>
          <a:lstStyle/>
          <a:p>
            <a:pPr indent="0" lvl="0" marL="0" marR="0" rtl="0" algn="ctr">
              <a:lnSpc>
                <a:spcPct val="100000"/>
              </a:lnSpc>
              <a:spcBef>
                <a:spcPts val="0"/>
              </a:spcBef>
              <a:spcAft>
                <a:spcPts val="0"/>
              </a:spcAft>
              <a:buClr>
                <a:srgbClr val="000000"/>
              </a:buClr>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ekstinnhold">
    <p:bg>
      <p:bgPr>
        <a:solidFill>
          <a:srgbClr val="FFFFFF"/>
        </a:solidFill>
      </p:bgPr>
    </p:bg>
    <p:spTree>
      <p:nvGrpSpPr>
        <p:cNvPr id="62" name="Shape 62"/>
        <p:cNvGrpSpPr/>
        <p:nvPr/>
      </p:nvGrpSpPr>
      <p:grpSpPr>
        <a:xfrm>
          <a:off x="0" y="0"/>
          <a:ext cx="0" cy="0"/>
          <a:chOff x="0" y="0"/>
          <a:chExt cx="0" cy="0"/>
        </a:xfrm>
      </p:grpSpPr>
      <p:sp>
        <p:nvSpPr>
          <p:cNvPr id="63" name="Shape 63"/>
          <p:cNvSpPr txBox="1"/>
          <p:nvPr>
            <p:ph type="title"/>
          </p:nvPr>
        </p:nvSpPr>
        <p:spPr>
          <a:xfrm>
            <a:off x="759374" y="506249"/>
            <a:ext cx="7593900" cy="1265700"/>
          </a:xfrm>
          <a:prstGeom prst="rect">
            <a:avLst/>
          </a:prstGeom>
          <a:noFill/>
          <a:ln>
            <a:noFill/>
          </a:ln>
        </p:spPr>
        <p:txBody>
          <a:bodyPr anchorCtr="0" anchor="t" bIns="64275" lIns="64275" rIns="64275" wrap="square" tIns="64275"/>
          <a:lstStyle>
            <a:lvl1pPr indent="0" lvl="0" marL="0" marR="0" rtl="0" algn="l">
              <a:lnSpc>
                <a:spcPct val="100000"/>
              </a:lnSpc>
              <a:spcBef>
                <a:spcPts val="0"/>
              </a:spcBef>
              <a:spcAft>
                <a:spcPts val="0"/>
              </a:spcAft>
              <a:buClr>
                <a:srgbClr val="000000"/>
              </a:buClr>
              <a:buSzPts val="1000"/>
              <a:buFont typeface="Arial"/>
              <a:buNone/>
              <a:defRPr b="0" i="0" sz="42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9pPr>
          </a:lstStyle>
          <a:p/>
        </p:txBody>
      </p:sp>
      <p:sp>
        <p:nvSpPr>
          <p:cNvPr id="64" name="Shape 64"/>
          <p:cNvSpPr txBox="1"/>
          <p:nvPr>
            <p:ph idx="1" type="body"/>
          </p:nvPr>
        </p:nvSpPr>
        <p:spPr>
          <a:xfrm>
            <a:off x="759373" y="1762945"/>
            <a:ext cx="7593900" cy="4050000"/>
          </a:xfrm>
          <a:prstGeom prst="rect">
            <a:avLst/>
          </a:prstGeom>
          <a:noFill/>
          <a:ln>
            <a:noFill/>
          </a:ln>
        </p:spPr>
        <p:txBody>
          <a:bodyPr anchorCtr="0" anchor="t" bIns="64275" lIns="64275" rIns="64275" wrap="square" tIns="64275"/>
          <a:lstStyle>
            <a:lvl1pPr indent="0" lvl="0"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1pPr>
            <a:lvl2pPr indent="0" lvl="1"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2pPr>
            <a:lvl3pPr indent="0" lvl="2"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3pPr>
            <a:lvl4pPr indent="0" lvl="3"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4pPr>
            <a:lvl5pPr indent="0" lvl="4"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5pPr>
            <a:lvl6pPr indent="0" lvl="5"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6pPr>
            <a:lvl7pPr indent="0" lvl="6"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7pPr>
            <a:lvl8pPr indent="0" lvl="7"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8pPr>
            <a:lvl9pPr indent="0" lvl="8"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9pPr>
          </a:lstStyle>
          <a:p/>
        </p:txBody>
      </p:sp>
      <p:sp>
        <p:nvSpPr>
          <p:cNvPr id="65" name="Shape 65"/>
          <p:cNvSpPr txBox="1"/>
          <p:nvPr>
            <p:ph idx="12" type="sldNum"/>
          </p:nvPr>
        </p:nvSpPr>
        <p:spPr>
          <a:xfrm>
            <a:off x="4482667" y="6505277"/>
            <a:ext cx="169800" cy="267900"/>
          </a:xfrm>
          <a:prstGeom prst="rect">
            <a:avLst/>
          </a:prstGeom>
          <a:noFill/>
          <a:ln>
            <a:noFill/>
          </a:ln>
        </p:spPr>
        <p:txBody>
          <a:bodyPr anchorCtr="0" anchor="t" bIns="35725" lIns="35725" rIns="35725" wrap="square" tIns="35725">
            <a:noAutofit/>
          </a:bodyPr>
          <a:lstStyle/>
          <a:p>
            <a:pPr indent="0" lvl="0" marL="0" marR="0" rtl="0" algn="ctr">
              <a:lnSpc>
                <a:spcPct val="100000"/>
              </a:lnSpc>
              <a:spcBef>
                <a:spcPts val="0"/>
              </a:spcBef>
              <a:spcAft>
                <a:spcPts val="0"/>
              </a:spcAft>
              <a:buClr>
                <a:srgbClr val="000000"/>
              </a:buClr>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72" name="Shape 72"/>
        <p:cNvGrpSpPr/>
        <p:nvPr/>
      </p:nvGrpSpPr>
      <p:grpSpPr>
        <a:xfrm>
          <a:off x="0" y="0"/>
          <a:ext cx="0" cy="0"/>
          <a:chOff x="0" y="0"/>
          <a:chExt cx="0" cy="0"/>
        </a:xfrm>
      </p:grpSpPr>
      <p:sp>
        <p:nvSpPr>
          <p:cNvPr id="73" name="Shape 73"/>
          <p:cNvSpPr txBox="1"/>
          <p:nvPr>
            <p:ph type="ctrTitle"/>
          </p:nvPr>
        </p:nvSpPr>
        <p:spPr>
          <a:xfrm>
            <a:off x="1143000" y="1122363"/>
            <a:ext cx="6858000" cy="2387700"/>
          </a:xfrm>
          <a:prstGeom prst="rect">
            <a:avLst/>
          </a:prstGeom>
          <a:noFill/>
          <a:ln>
            <a:noFill/>
          </a:ln>
        </p:spPr>
        <p:txBody>
          <a:bodyPr anchorCtr="0" anchor="b" bIns="91425" lIns="91425" rIns="91425" wrap="square" tIns="91425"/>
          <a:lstStyle>
            <a:lvl1pPr indent="0" lvl="0" marL="0" marR="0" rtl="0" algn="ctr">
              <a:lnSpc>
                <a:spcPct val="90000"/>
              </a:lnSpc>
              <a:spcBef>
                <a:spcPts val="0"/>
              </a:spcBef>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74" name="Shape 74"/>
          <p:cNvSpPr txBox="1"/>
          <p:nvPr>
            <p:ph idx="1" type="subTitle"/>
          </p:nvPr>
        </p:nvSpPr>
        <p:spPr>
          <a:xfrm>
            <a:off x="1143000" y="3602038"/>
            <a:ext cx="6858000" cy="1655700"/>
          </a:xfrm>
          <a:prstGeom prst="rect">
            <a:avLst/>
          </a:prstGeom>
          <a:noFill/>
          <a:ln>
            <a:noFill/>
          </a:ln>
        </p:spPr>
        <p:txBody>
          <a:bodyPr anchorCtr="0" anchor="t" bIns="91425" lIns="91425" rIns="91425" wrap="square" tIns="91425"/>
          <a:lstStyle>
            <a:lvl1pPr indent="0" lvl="0" marL="0" marR="0" rtl="0" algn="ctr">
              <a:lnSpc>
                <a:spcPct val="90000"/>
              </a:lnSpc>
              <a:spcBef>
                <a:spcPts val="1000"/>
              </a:spcBef>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78" name="Shape 78"/>
        <p:cNvGrpSpPr/>
        <p:nvPr/>
      </p:nvGrpSpPr>
      <p:grpSpPr>
        <a:xfrm>
          <a:off x="0" y="0"/>
          <a:ext cx="0" cy="0"/>
          <a:chOff x="0" y="0"/>
          <a:chExt cx="0" cy="0"/>
        </a:xfrm>
      </p:grpSpPr>
      <p:sp>
        <p:nvSpPr>
          <p:cNvPr id="79" name="Shape 79"/>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80" name="Shape 80"/>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82" name="Shape 82"/>
        <p:cNvGrpSpPr/>
        <p:nvPr/>
      </p:nvGrpSpPr>
      <p:grpSpPr>
        <a:xfrm>
          <a:off x="0" y="0"/>
          <a:ext cx="0" cy="0"/>
          <a:chOff x="0" y="0"/>
          <a:chExt cx="0" cy="0"/>
        </a:xfrm>
      </p:grpSpPr>
      <p:sp>
        <p:nvSpPr>
          <p:cNvPr id="83" name="Shape 83"/>
          <p:cNvSpPr txBox="1"/>
          <p:nvPr>
            <p:ph type="title"/>
          </p:nvPr>
        </p:nvSpPr>
        <p:spPr>
          <a:xfrm>
            <a:off x="628650"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84" name="Shape 84"/>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85" name="Shape 85"/>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86" name="Shape 86"/>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87" name="Shape 87"/>
        <p:cNvGrpSpPr/>
        <p:nvPr/>
      </p:nvGrpSpPr>
      <p:grpSpPr>
        <a:xfrm>
          <a:off x="0" y="0"/>
          <a:ext cx="0" cy="0"/>
          <a:chOff x="0" y="0"/>
          <a:chExt cx="0" cy="0"/>
        </a:xfrm>
      </p:grpSpPr>
      <p:sp>
        <p:nvSpPr>
          <p:cNvPr id="88" name="Shape 88"/>
          <p:cNvSpPr txBox="1"/>
          <p:nvPr>
            <p:ph type="title"/>
          </p:nvPr>
        </p:nvSpPr>
        <p:spPr>
          <a:xfrm>
            <a:off x="311700" y="593367"/>
            <a:ext cx="8520600" cy="763500"/>
          </a:xfrm>
          <a:prstGeom prst="rect">
            <a:avLst/>
          </a:prstGeom>
          <a:noFill/>
          <a:ln>
            <a:noFill/>
          </a:ln>
        </p:spPr>
        <p:txBody>
          <a:bodyPr anchorCtr="0" anchor="t"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89" name="Shape 89"/>
          <p:cNvSpPr txBox="1"/>
          <p:nvPr>
            <p:ph idx="1" type="body"/>
          </p:nvPr>
        </p:nvSpPr>
        <p:spPr>
          <a:xfrm>
            <a:off x="311700" y="1536633"/>
            <a:ext cx="8520600" cy="4555200"/>
          </a:xfrm>
          <a:prstGeom prst="rect">
            <a:avLst/>
          </a:prstGeom>
          <a:noFill/>
          <a:ln>
            <a:noFill/>
          </a:ln>
        </p:spPr>
        <p:txBody>
          <a:bodyPr anchorCtr="0" anchor="t" bIns="91425" lIns="91425" rIns="91425" wrap="square" tIns="91425"/>
          <a:lstStyle>
            <a:lvl1pPr indent="-50800" lvl="0" marL="228600" marR="0" rtl="0" algn="l">
              <a:lnSpc>
                <a:spcPct val="90000"/>
              </a:lnSpc>
              <a:spcBef>
                <a:spcPts val="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 name="Shape 90"/>
          <p:cNvSpPr txBox="1"/>
          <p:nvPr>
            <p:ph idx="12" type="sldNum"/>
          </p:nvPr>
        </p:nvSpPr>
        <p:spPr>
          <a:xfrm>
            <a:off x="8472457" y="6217621"/>
            <a:ext cx="548700" cy="524700"/>
          </a:xfrm>
          <a:prstGeom prst="rect">
            <a:avLst/>
          </a:prstGeom>
          <a:noFill/>
          <a:ln>
            <a:noFill/>
          </a:ln>
        </p:spPr>
        <p:txBody>
          <a:bodyPr anchorCtr="0" anchor="ctr" bIns="91425" lIns="91425" rIns="91425" wrap="square" tIns="91425">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91" name="Shape 91"/>
        <p:cNvGrpSpPr/>
        <p:nvPr/>
      </p:nvGrpSpPr>
      <p:grpSpPr>
        <a:xfrm>
          <a:off x="0" y="0"/>
          <a:ext cx="0" cy="0"/>
          <a:chOff x="0" y="0"/>
          <a:chExt cx="0" cy="0"/>
        </a:xfrm>
      </p:grpSpPr>
      <p:sp>
        <p:nvSpPr>
          <p:cNvPr id="92" name="Shape 92"/>
          <p:cNvSpPr txBox="1"/>
          <p:nvPr>
            <p:ph type="title"/>
          </p:nvPr>
        </p:nvSpPr>
        <p:spPr>
          <a:xfrm>
            <a:off x="628650"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93" name="Shape 93"/>
          <p:cNvSpPr txBox="1"/>
          <p:nvPr>
            <p:ph idx="1" type="body"/>
          </p:nvPr>
        </p:nvSpPr>
        <p:spPr>
          <a:xfrm>
            <a:off x="628650" y="1825625"/>
            <a:ext cx="7886700" cy="43512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 name="Shape 94"/>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95" name="Shape 95"/>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96" name="Shape 96"/>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97" name="Shape 97"/>
        <p:cNvGrpSpPr/>
        <p:nvPr/>
      </p:nvGrpSpPr>
      <p:grpSpPr>
        <a:xfrm>
          <a:off x="0" y="0"/>
          <a:ext cx="0" cy="0"/>
          <a:chOff x="0" y="0"/>
          <a:chExt cx="0" cy="0"/>
        </a:xfrm>
      </p:grpSpPr>
      <p:sp>
        <p:nvSpPr>
          <p:cNvPr id="98" name="Shape 98"/>
          <p:cNvSpPr txBox="1"/>
          <p:nvPr>
            <p:ph type="title"/>
          </p:nvPr>
        </p:nvSpPr>
        <p:spPr>
          <a:xfrm>
            <a:off x="623888" y="1709738"/>
            <a:ext cx="7886700" cy="2852700"/>
          </a:xfrm>
          <a:prstGeom prst="rect">
            <a:avLst/>
          </a:prstGeom>
          <a:noFill/>
          <a:ln>
            <a:noFill/>
          </a:ln>
        </p:spPr>
        <p:txBody>
          <a:bodyPr anchorCtr="0" anchor="b" bIns="91425" lIns="91425" rIns="91425" wrap="square" tIns="91425"/>
          <a:lstStyle>
            <a:lvl1pPr indent="0" lvl="0" marL="0" marR="0" rtl="0" algn="l">
              <a:lnSpc>
                <a:spcPct val="90000"/>
              </a:lnSpc>
              <a:spcBef>
                <a:spcPts val="0"/>
              </a:spcBef>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99" name="Shape 99"/>
          <p:cNvSpPr txBox="1"/>
          <p:nvPr>
            <p:ph idx="1" type="body"/>
          </p:nvPr>
        </p:nvSpPr>
        <p:spPr>
          <a:xfrm>
            <a:off x="623888" y="4589463"/>
            <a:ext cx="7886700" cy="1500300"/>
          </a:xfrm>
          <a:prstGeom prst="rect">
            <a:avLst/>
          </a:prstGeom>
          <a:noFill/>
          <a:ln>
            <a:noFill/>
          </a:ln>
        </p:spPr>
        <p:txBody>
          <a:bodyPr anchorCtr="0" anchor="t" bIns="91425" lIns="91425" rIns="91425" wrap="square" tIns="91425"/>
          <a:lstStyle>
            <a:lvl1pPr indent="0" lvl="0" marL="0" marR="0" rtl="0" algn="l">
              <a:lnSpc>
                <a:spcPct val="90000"/>
              </a:lnSpc>
              <a:spcBef>
                <a:spcPts val="1000"/>
              </a:spcBef>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0" lvl="1" marL="457200" marR="0" rtl="0" algn="l">
              <a:lnSpc>
                <a:spcPct val="90000"/>
              </a:lnSpc>
              <a:spcBef>
                <a:spcPts val="500"/>
              </a:spcBef>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0" lvl="2" marL="914400" marR="0" rtl="0" algn="l">
              <a:lnSpc>
                <a:spcPct val="90000"/>
              </a:lnSpc>
              <a:spcBef>
                <a:spcPts val="500"/>
              </a:spcBef>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0" lvl="3" marL="13716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0" lvl="4" marL="18288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0" lvl="5" marL="22860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0" lvl="6" marL="27432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0" lvl="7" marL="32004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0" lvl="8" marL="3657600" marR="0" rtl="0" algn="l">
              <a:lnSpc>
                <a:spcPct val="90000"/>
              </a:lnSpc>
              <a:spcBef>
                <a:spcPts val="500"/>
              </a:spcBef>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00" name="Shape 100"/>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01" name="Shape 101"/>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02" name="Shape 102"/>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103" name="Shape 103"/>
        <p:cNvGrpSpPr/>
        <p:nvPr/>
      </p:nvGrpSpPr>
      <p:grpSpPr>
        <a:xfrm>
          <a:off x="0" y="0"/>
          <a:ext cx="0" cy="0"/>
          <a:chOff x="0" y="0"/>
          <a:chExt cx="0" cy="0"/>
        </a:xfrm>
      </p:grpSpPr>
      <p:sp>
        <p:nvSpPr>
          <p:cNvPr id="104" name="Shape 104"/>
          <p:cNvSpPr txBox="1"/>
          <p:nvPr>
            <p:ph type="title"/>
          </p:nvPr>
        </p:nvSpPr>
        <p:spPr>
          <a:xfrm>
            <a:off x="628650"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05" name="Shape 105"/>
          <p:cNvSpPr txBox="1"/>
          <p:nvPr>
            <p:ph idx="1" type="body"/>
          </p:nvPr>
        </p:nvSpPr>
        <p:spPr>
          <a:xfrm>
            <a:off x="628650" y="1825625"/>
            <a:ext cx="3886200" cy="43512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6" name="Shape 106"/>
          <p:cNvSpPr txBox="1"/>
          <p:nvPr>
            <p:ph idx="2" type="body"/>
          </p:nvPr>
        </p:nvSpPr>
        <p:spPr>
          <a:xfrm>
            <a:off x="4629150" y="1825625"/>
            <a:ext cx="3886200" cy="43512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7" name="Shape 107"/>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08" name="Shape 108"/>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09" name="Shape 109"/>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110" name="Shape 110"/>
        <p:cNvGrpSpPr/>
        <p:nvPr/>
      </p:nvGrpSpPr>
      <p:grpSpPr>
        <a:xfrm>
          <a:off x="0" y="0"/>
          <a:ext cx="0" cy="0"/>
          <a:chOff x="0" y="0"/>
          <a:chExt cx="0" cy="0"/>
        </a:xfrm>
      </p:grpSpPr>
      <p:sp>
        <p:nvSpPr>
          <p:cNvPr id="111" name="Shape 111"/>
          <p:cNvSpPr txBox="1"/>
          <p:nvPr>
            <p:ph type="title"/>
          </p:nvPr>
        </p:nvSpPr>
        <p:spPr>
          <a:xfrm>
            <a:off x="629841"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12" name="Shape 112"/>
          <p:cNvSpPr txBox="1"/>
          <p:nvPr>
            <p:ph idx="1" type="body"/>
          </p:nvPr>
        </p:nvSpPr>
        <p:spPr>
          <a:xfrm>
            <a:off x="629841" y="1681163"/>
            <a:ext cx="3868500" cy="823800"/>
          </a:xfrm>
          <a:prstGeom prst="rect">
            <a:avLst/>
          </a:prstGeom>
          <a:noFill/>
          <a:ln>
            <a:noFill/>
          </a:ln>
        </p:spPr>
        <p:txBody>
          <a:bodyPr anchorCtr="0" anchor="b" bIns="91425" lIns="91425" rIns="91425" wrap="square" tIns="91425"/>
          <a:lstStyle>
            <a:lvl1pPr indent="0" lvl="0" marL="0" marR="0" rtl="0" algn="l">
              <a:lnSpc>
                <a:spcPct val="90000"/>
              </a:lnSpc>
              <a:spcBef>
                <a:spcPts val="1000"/>
              </a:spcBef>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13" name="Shape 113"/>
          <p:cNvSpPr txBox="1"/>
          <p:nvPr>
            <p:ph idx="2" type="body"/>
          </p:nvPr>
        </p:nvSpPr>
        <p:spPr>
          <a:xfrm>
            <a:off x="629841" y="2505075"/>
            <a:ext cx="3868500" cy="36846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4" name="Shape 114"/>
          <p:cNvSpPr txBox="1"/>
          <p:nvPr>
            <p:ph idx="3" type="body"/>
          </p:nvPr>
        </p:nvSpPr>
        <p:spPr>
          <a:xfrm>
            <a:off x="4629150" y="1681163"/>
            <a:ext cx="3887400" cy="823800"/>
          </a:xfrm>
          <a:prstGeom prst="rect">
            <a:avLst/>
          </a:prstGeom>
          <a:noFill/>
          <a:ln>
            <a:noFill/>
          </a:ln>
        </p:spPr>
        <p:txBody>
          <a:bodyPr anchorCtr="0" anchor="b" bIns="91425" lIns="91425" rIns="91425" wrap="square" tIns="91425"/>
          <a:lstStyle>
            <a:lvl1pPr indent="0" lvl="0" marL="0" marR="0" rtl="0" algn="l">
              <a:lnSpc>
                <a:spcPct val="90000"/>
              </a:lnSpc>
              <a:spcBef>
                <a:spcPts val="1000"/>
              </a:spcBef>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15" name="Shape 115"/>
          <p:cNvSpPr txBox="1"/>
          <p:nvPr>
            <p:ph idx="4" type="body"/>
          </p:nvPr>
        </p:nvSpPr>
        <p:spPr>
          <a:xfrm>
            <a:off x="4629150" y="2505075"/>
            <a:ext cx="3887400" cy="36846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Shape 116"/>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17" name="Shape 117"/>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18" name="Shape 118"/>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119" name="Shape 119"/>
        <p:cNvGrpSpPr/>
        <p:nvPr/>
      </p:nvGrpSpPr>
      <p:grpSpPr>
        <a:xfrm>
          <a:off x="0" y="0"/>
          <a:ext cx="0" cy="0"/>
          <a:chOff x="0" y="0"/>
          <a:chExt cx="0" cy="0"/>
        </a:xfrm>
      </p:grpSpPr>
      <p:sp>
        <p:nvSpPr>
          <p:cNvPr id="120" name="Shape 120"/>
          <p:cNvSpPr txBox="1"/>
          <p:nvPr>
            <p:ph type="title"/>
          </p:nvPr>
        </p:nvSpPr>
        <p:spPr>
          <a:xfrm>
            <a:off x="629841" y="457200"/>
            <a:ext cx="2949000" cy="1600200"/>
          </a:xfrm>
          <a:prstGeom prst="rect">
            <a:avLst/>
          </a:prstGeom>
          <a:noFill/>
          <a:ln>
            <a:noFill/>
          </a:ln>
        </p:spPr>
        <p:txBody>
          <a:bodyPr anchorCtr="0" anchor="b" bIns="91425" lIns="91425" rIns="91425" wrap="square" tIns="91425"/>
          <a:lstStyle>
            <a:lvl1pPr indent="0" lvl="0" marL="0" marR="0" rtl="0" algn="l">
              <a:lnSpc>
                <a:spcPct val="90000"/>
              </a:lnSpc>
              <a:spcBef>
                <a:spcPts val="0"/>
              </a:spcBef>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21" name="Shape 121"/>
          <p:cNvSpPr txBox="1"/>
          <p:nvPr>
            <p:ph idx="1" type="body"/>
          </p:nvPr>
        </p:nvSpPr>
        <p:spPr>
          <a:xfrm>
            <a:off x="3887391" y="987425"/>
            <a:ext cx="4629300" cy="4873500"/>
          </a:xfrm>
          <a:prstGeom prst="rect">
            <a:avLst/>
          </a:prstGeom>
          <a:noFill/>
          <a:ln>
            <a:noFill/>
          </a:ln>
        </p:spPr>
        <p:txBody>
          <a:bodyPr anchorCtr="0" anchor="t" bIns="91425" lIns="91425" rIns="91425" wrap="square" tIns="91425"/>
          <a:lstStyle>
            <a:lvl1pPr indent="-25400" lvl="0" marL="228600" marR="0" rtl="0" algn="l">
              <a:lnSpc>
                <a:spcPct val="90000"/>
              </a:lnSpc>
              <a:spcBef>
                <a:spcPts val="1000"/>
              </a:spcBef>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50800" lvl="1" marL="685800" marR="0" rtl="0" algn="l">
              <a:lnSpc>
                <a:spcPct val="90000"/>
              </a:lnSpc>
              <a:spcBef>
                <a:spcPts val="5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 name="Shape 122"/>
          <p:cNvSpPr txBox="1"/>
          <p:nvPr>
            <p:ph idx="2" type="body"/>
          </p:nvPr>
        </p:nvSpPr>
        <p:spPr>
          <a:xfrm>
            <a:off x="629841" y="2057400"/>
            <a:ext cx="2949000" cy="3811500"/>
          </a:xfrm>
          <a:prstGeom prst="rect">
            <a:avLst/>
          </a:prstGeom>
          <a:noFill/>
          <a:ln>
            <a:noFill/>
          </a:ln>
        </p:spPr>
        <p:txBody>
          <a:bodyPr anchorCtr="0" anchor="t" bIns="91425" lIns="91425" rIns="91425" wrap="square" tIns="91425"/>
          <a:lstStyle>
            <a:lvl1pPr indent="0" lvl="0" marL="0" marR="0" rtl="0" algn="l">
              <a:lnSpc>
                <a:spcPct val="90000"/>
              </a:lnSpc>
              <a:spcBef>
                <a:spcPts val="1000"/>
              </a:spcBef>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23" name="Shape 123"/>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24" name="Shape 124"/>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25" name="Shape 125"/>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126" name="Shape 126"/>
        <p:cNvGrpSpPr/>
        <p:nvPr/>
      </p:nvGrpSpPr>
      <p:grpSpPr>
        <a:xfrm>
          <a:off x="0" y="0"/>
          <a:ext cx="0" cy="0"/>
          <a:chOff x="0" y="0"/>
          <a:chExt cx="0" cy="0"/>
        </a:xfrm>
      </p:grpSpPr>
      <p:sp>
        <p:nvSpPr>
          <p:cNvPr id="127" name="Shape 127"/>
          <p:cNvSpPr txBox="1"/>
          <p:nvPr>
            <p:ph type="title"/>
          </p:nvPr>
        </p:nvSpPr>
        <p:spPr>
          <a:xfrm>
            <a:off x="629841" y="457200"/>
            <a:ext cx="2949000" cy="1600200"/>
          </a:xfrm>
          <a:prstGeom prst="rect">
            <a:avLst/>
          </a:prstGeom>
          <a:noFill/>
          <a:ln>
            <a:noFill/>
          </a:ln>
        </p:spPr>
        <p:txBody>
          <a:bodyPr anchorCtr="0" anchor="b" bIns="91425" lIns="91425" rIns="91425" wrap="square" tIns="91425"/>
          <a:lstStyle>
            <a:lvl1pPr indent="0" lvl="0" marL="0" marR="0" rtl="0" algn="l">
              <a:lnSpc>
                <a:spcPct val="90000"/>
              </a:lnSpc>
              <a:spcBef>
                <a:spcPts val="0"/>
              </a:spcBef>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28" name="Shape 128"/>
          <p:cNvSpPr/>
          <p:nvPr>
            <p:ph idx="2" type="pic"/>
          </p:nvPr>
        </p:nvSpPr>
        <p:spPr>
          <a:xfrm>
            <a:off x="3887391" y="987425"/>
            <a:ext cx="4629300" cy="4873500"/>
          </a:xfrm>
          <a:prstGeom prst="rect">
            <a:avLst/>
          </a:prstGeom>
          <a:noFill/>
          <a:ln>
            <a:noFill/>
          </a:ln>
        </p:spPr>
        <p:txBody>
          <a:bodyPr anchorCtr="0" anchor="t" bIns="91425" lIns="91425" rIns="91425" wrap="square" tIns="91425"/>
          <a:lstStyle>
            <a:lvl1pPr indent="0" lvl="0" marL="0" marR="0" rtl="0" algn="l">
              <a:lnSpc>
                <a:spcPct val="90000"/>
              </a:lnSpc>
              <a:spcBef>
                <a:spcPts val="1000"/>
              </a:spcBef>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29" name="Shape 129"/>
          <p:cNvSpPr txBox="1"/>
          <p:nvPr>
            <p:ph idx="1" type="body"/>
          </p:nvPr>
        </p:nvSpPr>
        <p:spPr>
          <a:xfrm>
            <a:off x="629841" y="2057400"/>
            <a:ext cx="2949000" cy="3811500"/>
          </a:xfrm>
          <a:prstGeom prst="rect">
            <a:avLst/>
          </a:prstGeom>
          <a:noFill/>
          <a:ln>
            <a:noFill/>
          </a:ln>
        </p:spPr>
        <p:txBody>
          <a:bodyPr anchorCtr="0" anchor="t" bIns="91425" lIns="91425" rIns="91425" wrap="square" tIns="91425"/>
          <a:lstStyle>
            <a:lvl1pPr indent="0" lvl="0" marL="0" marR="0" rtl="0" algn="l">
              <a:lnSpc>
                <a:spcPct val="90000"/>
              </a:lnSpc>
              <a:spcBef>
                <a:spcPts val="1000"/>
              </a:spcBef>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30" name="Shape 130"/>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31" name="Shape 131"/>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32" name="Shape 132"/>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133" name="Shape 133"/>
        <p:cNvGrpSpPr/>
        <p:nvPr/>
      </p:nvGrpSpPr>
      <p:grpSpPr>
        <a:xfrm>
          <a:off x="0" y="0"/>
          <a:ext cx="0" cy="0"/>
          <a:chOff x="0" y="0"/>
          <a:chExt cx="0" cy="0"/>
        </a:xfrm>
      </p:grpSpPr>
      <p:sp>
        <p:nvSpPr>
          <p:cNvPr id="134" name="Shape 134"/>
          <p:cNvSpPr txBox="1"/>
          <p:nvPr>
            <p:ph type="title"/>
          </p:nvPr>
        </p:nvSpPr>
        <p:spPr>
          <a:xfrm>
            <a:off x="628650"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35" name="Shape 135"/>
          <p:cNvSpPr txBox="1"/>
          <p:nvPr>
            <p:ph idx="1" type="body"/>
          </p:nvPr>
        </p:nvSpPr>
        <p:spPr>
          <a:xfrm rot="5400000">
            <a:off x="2396400" y="57875"/>
            <a:ext cx="4351200" cy="78867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6" name="Shape 136"/>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37" name="Shape 137"/>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38" name="Shape 138"/>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139" name="Shape 139"/>
        <p:cNvGrpSpPr/>
        <p:nvPr/>
      </p:nvGrpSpPr>
      <p:grpSpPr>
        <a:xfrm>
          <a:off x="0" y="0"/>
          <a:ext cx="0" cy="0"/>
          <a:chOff x="0" y="0"/>
          <a:chExt cx="0" cy="0"/>
        </a:xfrm>
      </p:grpSpPr>
      <p:sp>
        <p:nvSpPr>
          <p:cNvPr id="140" name="Shape 140"/>
          <p:cNvSpPr txBox="1"/>
          <p:nvPr>
            <p:ph type="title"/>
          </p:nvPr>
        </p:nvSpPr>
        <p:spPr>
          <a:xfrm rot="5400000">
            <a:off x="4623600" y="2285275"/>
            <a:ext cx="5811900" cy="19716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141" name="Shape 141"/>
          <p:cNvSpPr txBox="1"/>
          <p:nvPr>
            <p:ph idx="1" type="body"/>
          </p:nvPr>
        </p:nvSpPr>
        <p:spPr>
          <a:xfrm rot="5400000">
            <a:off x="623025" y="370675"/>
            <a:ext cx="5811900" cy="58008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2" name="Shape 142"/>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43" name="Shape 143"/>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sz="1200">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144" name="Shape 144"/>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lang="en-US" sz="1200">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theme" Target="../theme/theme2.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 name="Shape 5"/>
        <p:cNvGrpSpPr/>
        <p:nvPr/>
      </p:nvGrpSpPr>
      <p:grpSpPr>
        <a:xfrm>
          <a:off x="0" y="0"/>
          <a:ext cx="0" cy="0"/>
          <a:chOff x="0" y="0"/>
          <a:chExt cx="0" cy="0"/>
        </a:xfrm>
      </p:grpSpPr>
      <p:sp>
        <p:nvSpPr>
          <p:cNvPr id="6" name="Shape 6"/>
          <p:cNvSpPr txBox="1"/>
          <p:nvPr>
            <p:ph type="title"/>
          </p:nvPr>
        </p:nvSpPr>
        <p:spPr>
          <a:xfrm>
            <a:off x="685800" y="1066800"/>
            <a:ext cx="7772400" cy="1143000"/>
          </a:xfrm>
          <a:prstGeom prst="rect">
            <a:avLst/>
          </a:prstGeom>
          <a:noFill/>
          <a:ln>
            <a:noFill/>
          </a:ln>
        </p:spPr>
        <p:txBody>
          <a:bodyPr anchorCtr="0" anchor="ctr" bIns="91425" lIns="91425" rIns="91425" wrap="square" tIns="91425"/>
          <a:lstStyle>
            <a:lvl1pPr indent="0" lvl="0" marL="0" marR="0" rtl="0" algn="l">
              <a:spcBef>
                <a:spcPts val="0"/>
              </a:spcBef>
              <a:spcAft>
                <a:spcPts val="0"/>
              </a:spcAft>
              <a:buSzPts val="1400"/>
              <a:buNone/>
              <a:defRPr b="1" i="0" sz="3600" u="none" cap="none" strike="noStrike">
                <a:solidFill>
                  <a:schemeClr val="dk2"/>
                </a:solidFill>
                <a:latin typeface="Calibri"/>
                <a:ea typeface="Calibri"/>
                <a:cs typeface="Calibri"/>
                <a:sym typeface="Calibri"/>
              </a:defRPr>
            </a:lvl1pPr>
            <a:lvl2pPr indent="0" lvl="1"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2pPr>
            <a:lvl3pPr indent="0" lvl="2"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3pPr>
            <a:lvl4pPr indent="0" lvl="3"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4pPr>
            <a:lvl5pPr indent="0" lvl="4" marL="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5pPr>
            <a:lvl6pPr indent="0" lvl="5" marL="4572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6pPr>
            <a:lvl7pPr indent="0" lvl="6" marL="9144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7pPr>
            <a:lvl8pPr indent="0" lvl="7" marL="13716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8pPr>
            <a:lvl9pPr indent="0" lvl="8" marL="1828800" marR="0" rtl="0" algn="l">
              <a:spcBef>
                <a:spcPts val="0"/>
              </a:spcBef>
              <a:spcAft>
                <a:spcPts val="0"/>
              </a:spcAft>
              <a:buSzPts val="1400"/>
              <a:buNone/>
              <a:defRPr b="1" i="0" sz="3600" u="none" cap="none" strike="noStrike">
                <a:solidFill>
                  <a:schemeClr val="dk2"/>
                </a:solidFill>
                <a:latin typeface="Verdana"/>
                <a:ea typeface="Verdana"/>
                <a:cs typeface="Verdana"/>
                <a:sym typeface="Verdana"/>
              </a:defRPr>
            </a:lvl9pPr>
          </a:lstStyle>
          <a:p/>
        </p:txBody>
      </p:sp>
      <p:sp>
        <p:nvSpPr>
          <p:cNvPr id="7" name="Shape 7"/>
          <p:cNvSpPr txBox="1"/>
          <p:nvPr>
            <p:ph idx="1" type="body"/>
          </p:nvPr>
        </p:nvSpPr>
        <p:spPr>
          <a:xfrm>
            <a:off x="685800" y="2286000"/>
            <a:ext cx="7772400" cy="4114800"/>
          </a:xfrm>
          <a:prstGeom prst="rect">
            <a:avLst/>
          </a:prstGeom>
          <a:noFill/>
          <a:ln>
            <a:noFill/>
          </a:ln>
        </p:spPr>
        <p:txBody>
          <a:bodyPr anchorCtr="0" anchor="t" bIns="91425" lIns="91425" rIns="91425" wrap="square" tIns="91425"/>
          <a:lstStyle>
            <a:lvl1pPr indent="-152400" lvl="0" marL="342900" marR="0" rtl="0" algn="l">
              <a:spcBef>
                <a:spcPts val="600"/>
              </a:spcBef>
              <a:spcAft>
                <a:spcPts val="0"/>
              </a:spcAft>
              <a:buClr>
                <a:schemeClr val="dk1"/>
              </a:buClr>
              <a:buSzPts val="3000"/>
              <a:buFont typeface="Calibri"/>
              <a:buChar char="•"/>
              <a:defRPr b="0" i="0" sz="3000" u="none" cap="none" strike="noStrike">
                <a:solidFill>
                  <a:schemeClr val="dk1"/>
                </a:solidFill>
                <a:latin typeface="Calibri"/>
                <a:ea typeface="Calibri"/>
                <a:cs typeface="Calibri"/>
                <a:sym typeface="Calibri"/>
              </a:defRPr>
            </a:lvl1pPr>
            <a:lvl2pPr indent="-107950" lvl="1" marL="742950" marR="0" rtl="0" algn="l">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3" name="Shape 53"/>
        <p:cNvGrpSpPr/>
        <p:nvPr/>
      </p:nvGrpSpPr>
      <p:grpSpPr>
        <a:xfrm>
          <a:off x="0" y="0"/>
          <a:ext cx="0" cy="0"/>
          <a:chOff x="0" y="0"/>
          <a:chExt cx="0" cy="0"/>
        </a:xfrm>
      </p:grpSpPr>
      <p:sp>
        <p:nvSpPr>
          <p:cNvPr id="54" name="Shape 54"/>
          <p:cNvSpPr/>
          <p:nvPr/>
        </p:nvSpPr>
        <p:spPr>
          <a:xfrm>
            <a:off x="8430192" y="6632410"/>
            <a:ext cx="527700" cy="180300"/>
          </a:xfrm>
          <a:prstGeom prst="rect">
            <a:avLst/>
          </a:prstGeom>
          <a:noFill/>
          <a:ln>
            <a:noFill/>
          </a:ln>
        </p:spPr>
        <p:txBody>
          <a:bodyPr anchorCtr="0" anchor="ctr" bIns="35725" lIns="35725" rIns="35725" wrap="square" tIns="35725">
            <a:noAutofit/>
          </a:bodyPr>
          <a:lstStyle/>
          <a:p>
            <a:pPr indent="0" lvl="0" marL="0" marR="0" rtl="0" algn="l">
              <a:lnSpc>
                <a:spcPct val="100000"/>
              </a:lnSpc>
              <a:spcBef>
                <a:spcPts val="0"/>
              </a:spcBef>
              <a:spcAft>
                <a:spcPts val="0"/>
              </a:spcAft>
              <a:buClr>
                <a:srgbClr val="000000"/>
              </a:buClr>
              <a:buFont typeface="Helvetica Neue"/>
              <a:buNone/>
            </a:pPr>
            <a:r>
              <a:t/>
            </a:r>
            <a:endParaRPr b="0" i="0" sz="700" u="none" cap="none" strike="noStrike">
              <a:solidFill>
                <a:srgbClr val="000000"/>
              </a:solidFill>
              <a:latin typeface="Helvetica Neue"/>
              <a:ea typeface="Helvetica Neue"/>
              <a:cs typeface="Helvetica Neue"/>
              <a:sym typeface="Helvetica Neue"/>
            </a:endParaRPr>
          </a:p>
        </p:txBody>
      </p:sp>
      <p:sp>
        <p:nvSpPr>
          <p:cNvPr id="55" name="Shape 55"/>
          <p:cNvSpPr txBox="1"/>
          <p:nvPr>
            <p:ph type="title"/>
          </p:nvPr>
        </p:nvSpPr>
        <p:spPr>
          <a:xfrm>
            <a:off x="759374" y="506249"/>
            <a:ext cx="7593900" cy="1265700"/>
          </a:xfrm>
          <a:prstGeom prst="rect">
            <a:avLst/>
          </a:prstGeom>
          <a:noFill/>
          <a:ln>
            <a:noFill/>
          </a:ln>
        </p:spPr>
        <p:txBody>
          <a:bodyPr anchorCtr="0" anchor="t" bIns="64275" lIns="64275" rIns="64275" wrap="square" tIns="64275"/>
          <a:lstStyle>
            <a:lvl1pPr indent="0" lvl="0"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1" i="0" sz="4200" u="none" cap="none" strike="noStrike">
                <a:solidFill>
                  <a:srgbClr val="000000"/>
                </a:solidFill>
                <a:latin typeface="Arial"/>
                <a:ea typeface="Arial"/>
                <a:cs typeface="Arial"/>
                <a:sym typeface="Arial"/>
              </a:defRPr>
            </a:lvl9pPr>
          </a:lstStyle>
          <a:p/>
        </p:txBody>
      </p:sp>
      <p:sp>
        <p:nvSpPr>
          <p:cNvPr id="56" name="Shape 56"/>
          <p:cNvSpPr txBox="1"/>
          <p:nvPr>
            <p:ph idx="1" type="body"/>
          </p:nvPr>
        </p:nvSpPr>
        <p:spPr>
          <a:xfrm>
            <a:off x="759374" y="1771875"/>
            <a:ext cx="7593900" cy="4050000"/>
          </a:xfrm>
          <a:prstGeom prst="rect">
            <a:avLst/>
          </a:prstGeom>
          <a:noFill/>
          <a:ln>
            <a:noFill/>
          </a:ln>
        </p:spPr>
        <p:txBody>
          <a:bodyPr anchorCtr="0" anchor="t" bIns="64275" lIns="64275" rIns="64275" wrap="square" tIns="64275"/>
          <a:lstStyle>
            <a:lvl1pPr indent="0" lvl="0"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1pPr>
            <a:lvl2pPr indent="0" lvl="1"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2pPr>
            <a:lvl3pPr indent="0" lvl="2"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3pPr>
            <a:lvl4pPr indent="0" lvl="3"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4pPr>
            <a:lvl5pPr indent="0" lvl="4"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5pPr>
            <a:lvl6pPr indent="0" lvl="5"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6pPr>
            <a:lvl7pPr indent="0" lvl="6"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7pPr>
            <a:lvl8pPr indent="0" lvl="7"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8pPr>
            <a:lvl9pPr indent="0" lvl="8" marL="0" marR="0" rtl="0" algn="l">
              <a:lnSpc>
                <a:spcPct val="120000"/>
              </a:lnSpc>
              <a:spcBef>
                <a:spcPts val="0"/>
              </a:spcBef>
              <a:spcAft>
                <a:spcPts val="0"/>
              </a:spcAft>
              <a:buClr>
                <a:srgbClr val="000000"/>
              </a:buClr>
              <a:buSzPts val="1000"/>
              <a:buFont typeface="Arial"/>
              <a:buNone/>
              <a:defRPr b="0" i="0" sz="2000" u="none" cap="none" strike="noStrike">
                <a:solidFill>
                  <a:srgbClr val="000000"/>
                </a:solidFill>
                <a:latin typeface="Arial"/>
                <a:ea typeface="Arial"/>
                <a:cs typeface="Arial"/>
                <a:sym typeface="Arial"/>
              </a:defRPr>
            </a:lvl9pPr>
          </a:lstStyle>
          <a:p/>
        </p:txBody>
      </p:sp>
      <p:sp>
        <p:nvSpPr>
          <p:cNvPr id="57" name="Shape 57"/>
          <p:cNvSpPr txBox="1"/>
          <p:nvPr>
            <p:ph idx="12" type="sldNum"/>
          </p:nvPr>
        </p:nvSpPr>
        <p:spPr>
          <a:xfrm>
            <a:off x="4482667" y="6505277"/>
            <a:ext cx="169800" cy="267900"/>
          </a:xfrm>
          <a:prstGeom prst="rect">
            <a:avLst/>
          </a:prstGeom>
          <a:noFill/>
          <a:ln>
            <a:noFill/>
          </a:ln>
        </p:spPr>
        <p:txBody>
          <a:bodyPr anchorCtr="0" anchor="t" bIns="35725" lIns="35725" rIns="35725" wrap="square" tIns="35725">
            <a:noAutofit/>
          </a:bodyPr>
          <a:lstStyle/>
          <a:p>
            <a:pPr indent="0" lvl="0" marL="0" marR="0" rtl="0" algn="ctr">
              <a:lnSpc>
                <a:spcPct val="100000"/>
              </a:lnSpc>
              <a:spcBef>
                <a:spcPts val="0"/>
              </a:spcBef>
              <a:spcAft>
                <a:spcPts val="0"/>
              </a:spcAft>
              <a:buClr>
                <a:srgbClr val="000000"/>
              </a:buClr>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6" name="Shape 66"/>
        <p:cNvGrpSpPr/>
        <p:nvPr/>
      </p:nvGrpSpPr>
      <p:grpSpPr>
        <a:xfrm>
          <a:off x="0" y="0"/>
          <a:ext cx="0" cy="0"/>
          <a:chOff x="0" y="0"/>
          <a:chExt cx="0" cy="0"/>
        </a:xfrm>
      </p:grpSpPr>
      <p:sp>
        <p:nvSpPr>
          <p:cNvPr id="67" name="Shape 67"/>
          <p:cNvSpPr txBox="1"/>
          <p:nvPr>
            <p:ph type="title"/>
          </p:nvPr>
        </p:nvSpPr>
        <p:spPr>
          <a:xfrm>
            <a:off x="628650" y="365125"/>
            <a:ext cx="7886700" cy="1325700"/>
          </a:xfrm>
          <a:prstGeom prst="rect">
            <a:avLst/>
          </a:prstGeom>
          <a:noFill/>
          <a:ln>
            <a:noFill/>
          </a:ln>
        </p:spPr>
        <p:txBody>
          <a:bodyPr anchorCtr="0" anchor="ctr" bIns="91425" lIns="91425" rIns="91425" wrap="square" tIns="91425"/>
          <a:lstStyle>
            <a:lvl1pPr indent="0" lvl="0" marL="0" marR="0" rtl="0" algn="l">
              <a:lnSpc>
                <a:spcPct val="90000"/>
              </a:lnSpc>
              <a:spcBef>
                <a:spcPts val="0"/>
              </a:spcBef>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buSzPts val="1400"/>
              <a:buNone/>
              <a:defRPr sz="1800"/>
            </a:lvl2pPr>
            <a:lvl3pPr indent="0" lvl="2" rtl="0">
              <a:spcBef>
                <a:spcPts val="0"/>
              </a:spcBef>
              <a:buSzPts val="1400"/>
              <a:buNone/>
              <a:defRPr sz="1800"/>
            </a:lvl3pPr>
            <a:lvl4pPr indent="0" lvl="3" rtl="0">
              <a:spcBef>
                <a:spcPts val="0"/>
              </a:spcBef>
              <a:buSzPts val="1400"/>
              <a:buNone/>
              <a:defRPr sz="1800"/>
            </a:lvl4pPr>
            <a:lvl5pPr indent="0" lvl="4" rtl="0">
              <a:spcBef>
                <a:spcPts val="0"/>
              </a:spcBef>
              <a:buSzPts val="1400"/>
              <a:buNone/>
              <a:defRPr sz="1800"/>
            </a:lvl5pPr>
            <a:lvl6pPr indent="0" lvl="5" rtl="0">
              <a:spcBef>
                <a:spcPts val="0"/>
              </a:spcBef>
              <a:buSzPts val="1400"/>
              <a:buNone/>
              <a:defRPr sz="1800"/>
            </a:lvl6pPr>
            <a:lvl7pPr indent="0" lvl="6" rtl="0">
              <a:spcBef>
                <a:spcPts val="0"/>
              </a:spcBef>
              <a:buSzPts val="1400"/>
              <a:buNone/>
              <a:defRPr sz="1800"/>
            </a:lvl7pPr>
            <a:lvl8pPr indent="0" lvl="7" rtl="0">
              <a:spcBef>
                <a:spcPts val="0"/>
              </a:spcBef>
              <a:buSzPts val="1400"/>
              <a:buNone/>
              <a:defRPr sz="1800"/>
            </a:lvl8pPr>
            <a:lvl9pPr indent="0" lvl="8" rtl="0">
              <a:spcBef>
                <a:spcPts val="0"/>
              </a:spcBef>
              <a:buSzPts val="1400"/>
              <a:buNone/>
              <a:defRPr sz="1800"/>
            </a:lvl9pPr>
          </a:lstStyle>
          <a:p/>
        </p:txBody>
      </p:sp>
      <p:sp>
        <p:nvSpPr>
          <p:cNvPr id="68" name="Shape 68"/>
          <p:cNvSpPr txBox="1"/>
          <p:nvPr>
            <p:ph idx="1" type="body"/>
          </p:nvPr>
        </p:nvSpPr>
        <p:spPr>
          <a:xfrm>
            <a:off x="628650" y="1825625"/>
            <a:ext cx="7886700" cy="4351200"/>
          </a:xfrm>
          <a:prstGeom prst="rect">
            <a:avLst/>
          </a:prstGeom>
          <a:noFill/>
          <a:ln>
            <a:noFill/>
          </a:ln>
        </p:spPr>
        <p:txBody>
          <a:bodyPr anchorCtr="0" anchor="t" bIns="91425" lIns="91425" rIns="91425" wrap="square" tIns="91425"/>
          <a:lstStyle>
            <a:lvl1pPr indent="-50800" lvl="0" marL="228600" marR="0" rtl="0" algn="l">
              <a:lnSpc>
                <a:spcPct val="90000"/>
              </a:lnSpc>
              <a:spcBef>
                <a:spcPts val="1000"/>
              </a:spcBef>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628650" y="6356350"/>
            <a:ext cx="2057400" cy="365100"/>
          </a:xfrm>
          <a:prstGeom prst="rect">
            <a:avLst/>
          </a:prstGeom>
          <a:noFill/>
          <a:ln>
            <a:noFill/>
          </a:ln>
        </p:spPr>
        <p:txBody>
          <a:bodyPr anchorCtr="0" anchor="ctr" bIns="91425" lIns="91425" rIns="91425" wrap="square" tIns="91425"/>
          <a:lstStyle>
            <a:lvl1pPr indent="0" lvl="0" marL="0" marR="0" rtl="0" algn="l">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028950" y="6356350"/>
            <a:ext cx="3086100" cy="365100"/>
          </a:xfrm>
          <a:prstGeom prst="rect">
            <a:avLst/>
          </a:prstGeom>
          <a:noFill/>
          <a:ln>
            <a:noFill/>
          </a:ln>
        </p:spPr>
        <p:txBody>
          <a:bodyPr anchorCtr="0" anchor="ctr" bIns="91425" lIns="91425" rIns="91425" wrap="square" tIns="91425"/>
          <a:lstStyle>
            <a:lvl1pPr indent="0" lvl="0" marL="0" marR="0" rtl="0" algn="ctr">
              <a:spcBef>
                <a:spcPts val="0"/>
              </a:spcBef>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6457950" y="6356350"/>
            <a:ext cx="2057400" cy="365100"/>
          </a:xfrm>
          <a:prstGeom prst="rect">
            <a:avLst/>
          </a:prstGeom>
          <a:noFill/>
          <a:ln>
            <a:noFill/>
          </a:ln>
        </p:spPr>
        <p:txBody>
          <a:bodyPr anchorCtr="0" anchor="ctr" bIns="45700" lIns="91425" rIns="91425" wrap="square" tIns="45700">
            <a:noAutofit/>
          </a:bodyPr>
          <a:lstStyle/>
          <a:p>
            <a:pPr indent="0" lvl="0" marL="0" marR="0" rtl="0" algn="r">
              <a:spcBef>
                <a:spcPts val="0"/>
              </a:spcBef>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hyperlink" Target="http://c2metadata.gitlab.io/sdtl-doc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hyperlink" Target="http://ekstern.nsd.no/metacap/stata2vt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23.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48" name="Shape 148"/>
        <p:cNvGrpSpPr/>
        <p:nvPr/>
      </p:nvGrpSpPr>
      <p:grpSpPr>
        <a:xfrm>
          <a:off x="0" y="0"/>
          <a:ext cx="0" cy="0"/>
          <a:chOff x="0" y="0"/>
          <a:chExt cx="0" cy="0"/>
        </a:xfrm>
      </p:grpSpPr>
      <p:sp>
        <p:nvSpPr>
          <p:cNvPr id="149" name="Shape 149"/>
          <p:cNvSpPr txBox="1"/>
          <p:nvPr>
            <p:ph idx="1" type="body"/>
          </p:nvPr>
        </p:nvSpPr>
        <p:spPr>
          <a:xfrm>
            <a:off x="685800" y="2362200"/>
            <a:ext cx="7772400" cy="4267200"/>
          </a:xfrm>
          <a:prstGeom prst="rect">
            <a:avLst/>
          </a:prstGeom>
        </p:spPr>
        <p:txBody>
          <a:bodyPr anchorCtr="0" anchor="t" bIns="91425" lIns="91425" rIns="91425" wrap="square" tIns="91425">
            <a:noAutofit/>
          </a:bodyPr>
          <a:lstStyle/>
          <a:p>
            <a:pPr indent="0" lvl="0" marL="0" rtl="0" algn="ctr">
              <a:spcBef>
                <a:spcPts val="0"/>
              </a:spcBef>
              <a:buNone/>
            </a:pPr>
            <a:r>
              <a:t/>
            </a:r>
            <a:endParaRPr sz="2800">
              <a:solidFill>
                <a:srgbClr val="666666"/>
              </a:solidFill>
            </a:endParaRPr>
          </a:p>
          <a:p>
            <a:pPr indent="0" lvl="0" marL="0" rtl="0">
              <a:spcBef>
                <a:spcPts val="0"/>
              </a:spcBef>
              <a:buNone/>
            </a:pPr>
            <a:r>
              <a:t/>
            </a:r>
            <a:endParaRPr sz="2800">
              <a:solidFill>
                <a:srgbClr val="666666"/>
              </a:solidFill>
            </a:endParaRPr>
          </a:p>
          <a:p>
            <a:pPr indent="0" lvl="0" marL="0" rtl="0">
              <a:spcBef>
                <a:spcPts val="0"/>
              </a:spcBef>
              <a:buNone/>
            </a:pPr>
            <a:r>
              <a:rPr lang="en-US" sz="2000">
                <a:solidFill>
                  <a:srgbClr val="666666"/>
                </a:solidFill>
              </a:rPr>
              <a:t>George Alter, ICPSR (PI)</a:t>
            </a:r>
          </a:p>
          <a:p>
            <a:pPr indent="0" lvl="0" marL="0" rtl="0">
              <a:spcBef>
                <a:spcPts val="0"/>
              </a:spcBef>
              <a:buNone/>
            </a:pPr>
            <a:r>
              <a:rPr lang="en-US" sz="2000">
                <a:solidFill>
                  <a:srgbClr val="666666"/>
                </a:solidFill>
              </a:rPr>
              <a:t>NSF Data Infrastructure Building Blocks (DIBBs) (ACI-1640575)</a:t>
            </a:r>
          </a:p>
          <a:p>
            <a:pPr indent="0" lvl="0" marL="0" rtl="0">
              <a:spcBef>
                <a:spcPts val="0"/>
              </a:spcBef>
              <a:buNone/>
            </a:pPr>
            <a:r>
              <a:t/>
            </a:r>
            <a:endParaRPr sz="2000">
              <a:solidFill>
                <a:srgbClr val="666666"/>
              </a:solidFill>
            </a:endParaRPr>
          </a:p>
          <a:p>
            <a:pPr indent="0" lvl="0" marL="0" rtl="0">
              <a:spcBef>
                <a:spcPts val="0"/>
              </a:spcBef>
              <a:buNone/>
            </a:pPr>
            <a:r>
              <a:rPr lang="en-US" sz="2000">
                <a:solidFill>
                  <a:srgbClr val="666666"/>
                </a:solidFill>
              </a:rPr>
              <a:t>Pascal Heus, Metadata Technology North America</a:t>
            </a:r>
          </a:p>
          <a:p>
            <a:pPr indent="0" lvl="0" marL="0" rtl="0">
              <a:spcBef>
                <a:spcPts val="0"/>
              </a:spcBef>
              <a:buNone/>
            </a:pPr>
            <a:r>
              <a:rPr lang="en-US" sz="2000">
                <a:solidFill>
                  <a:srgbClr val="666666"/>
                </a:solidFill>
              </a:rPr>
              <a:t>Jeremy Iverson, Colectica</a:t>
            </a:r>
          </a:p>
          <a:p>
            <a:pPr indent="0" lvl="0" marL="0" rtl="0">
              <a:spcBef>
                <a:spcPts val="0"/>
              </a:spcBef>
              <a:buNone/>
            </a:pPr>
            <a:r>
              <a:rPr lang="en-US" sz="2000">
                <a:solidFill>
                  <a:srgbClr val="666666"/>
                </a:solidFill>
              </a:rPr>
              <a:t>Jared Lyle, ICPSR</a:t>
            </a:r>
          </a:p>
          <a:p>
            <a:pPr indent="0" lvl="0" marL="0" rtl="0">
              <a:spcBef>
                <a:spcPts val="0"/>
              </a:spcBef>
              <a:buNone/>
            </a:pPr>
            <a:r>
              <a:rPr lang="en-US" sz="2000">
                <a:solidFill>
                  <a:srgbClr val="666666"/>
                </a:solidFill>
              </a:rPr>
              <a:t>Ørnulf Risnes, Norwegian Centre for Research Data</a:t>
            </a:r>
          </a:p>
          <a:p>
            <a:pPr indent="0" lvl="0" marL="0" rtl="0">
              <a:spcBef>
                <a:spcPts val="0"/>
              </a:spcBef>
              <a:buNone/>
            </a:pPr>
            <a:r>
              <a:rPr lang="en-US" sz="2000">
                <a:solidFill>
                  <a:srgbClr val="666666"/>
                </a:solidFill>
              </a:rPr>
              <a:t>Dan Smith, Colectica</a:t>
            </a:r>
          </a:p>
          <a:p>
            <a:pPr indent="0" lvl="0" marL="0" rtl="0">
              <a:spcBef>
                <a:spcPts val="0"/>
              </a:spcBef>
              <a:buNone/>
            </a:pPr>
            <a:r>
              <a:t/>
            </a:r>
            <a:endParaRPr sz="2000">
              <a:solidFill>
                <a:srgbClr val="666666"/>
              </a:solidFill>
            </a:endParaRPr>
          </a:p>
          <a:p>
            <a:pPr indent="0" lvl="0" marL="0" rtl="0">
              <a:spcBef>
                <a:spcPts val="0"/>
              </a:spcBef>
              <a:buNone/>
            </a:pPr>
            <a:r>
              <a:t/>
            </a:r>
            <a:endParaRPr sz="2000">
              <a:solidFill>
                <a:srgbClr val="666666"/>
              </a:solidFill>
            </a:endParaRPr>
          </a:p>
          <a:p>
            <a:pPr indent="0" lvl="0" marL="0" rtl="0" algn="ctr">
              <a:spcBef>
                <a:spcPts val="0"/>
              </a:spcBef>
              <a:buNone/>
            </a:pPr>
            <a:r>
              <a:t/>
            </a:r>
            <a:endParaRPr sz="2000">
              <a:solidFill>
                <a:srgbClr val="000000"/>
              </a:solidFill>
            </a:endParaRPr>
          </a:p>
          <a:p>
            <a:pPr indent="0" lvl="0" marL="0" rtl="0" algn="l">
              <a:spcBef>
                <a:spcPts val="0"/>
              </a:spcBef>
              <a:buNone/>
            </a:pPr>
            <a:r>
              <a:t/>
            </a:r>
            <a:endParaRPr sz="2000">
              <a:solidFill>
                <a:srgbClr val="666666"/>
              </a:solidFill>
            </a:endParaRPr>
          </a:p>
          <a:p>
            <a:pPr indent="0" lvl="0" marL="0" rtl="0" algn="ctr">
              <a:spcBef>
                <a:spcPts val="0"/>
              </a:spcBef>
              <a:buNone/>
            </a:pPr>
            <a:r>
              <a:t/>
            </a:r>
            <a:endParaRPr sz="2800">
              <a:solidFill>
                <a:srgbClr val="000000"/>
              </a:solidFill>
            </a:endParaRPr>
          </a:p>
          <a:p>
            <a:pPr indent="0" lvl="0" marL="0" rtl="0">
              <a:spcBef>
                <a:spcPts val="0"/>
              </a:spcBef>
              <a:buClr>
                <a:srgbClr val="000000"/>
              </a:buClr>
              <a:buFont typeface="Arial"/>
              <a:buNone/>
            </a:pPr>
            <a:r>
              <a:t/>
            </a:r>
            <a:endParaRPr sz="2800">
              <a:solidFill>
                <a:srgbClr val="000000"/>
              </a:solidFill>
            </a:endParaRPr>
          </a:p>
        </p:txBody>
      </p:sp>
      <p:pic>
        <p:nvPicPr>
          <p:cNvPr id="150" name="Shape 150"/>
          <p:cNvPicPr preferRelativeResize="0"/>
          <p:nvPr/>
        </p:nvPicPr>
        <p:blipFill>
          <a:blip r:embed="rId3">
            <a:alphaModFix/>
          </a:blip>
          <a:stretch>
            <a:fillRect/>
          </a:stretch>
        </p:blipFill>
        <p:spPr>
          <a:xfrm>
            <a:off x="2279450" y="1330550"/>
            <a:ext cx="4762500" cy="133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54" name="Shape 154"/>
        <p:cNvGrpSpPr/>
        <p:nvPr/>
      </p:nvGrpSpPr>
      <p:grpSpPr>
        <a:xfrm>
          <a:off x="0" y="0"/>
          <a:ext cx="0" cy="0"/>
          <a:chOff x="0" y="0"/>
          <a:chExt cx="0" cy="0"/>
        </a:xfrm>
      </p:grpSpPr>
      <p:pic>
        <p:nvPicPr>
          <p:cNvPr id="155" name="Shape 155"/>
          <p:cNvPicPr preferRelativeResize="0"/>
          <p:nvPr/>
        </p:nvPicPr>
        <p:blipFill>
          <a:blip r:embed="rId3">
            <a:alphaModFix/>
          </a:blip>
          <a:stretch>
            <a:fillRect/>
          </a:stretch>
        </p:blipFill>
        <p:spPr>
          <a:xfrm>
            <a:off x="259675" y="3839350"/>
            <a:ext cx="8624625" cy="2594650"/>
          </a:xfrm>
          <a:prstGeom prst="rect">
            <a:avLst/>
          </a:prstGeom>
          <a:noFill/>
          <a:ln>
            <a:noFill/>
          </a:ln>
        </p:spPr>
      </p:pic>
      <p:sp>
        <p:nvSpPr>
          <p:cNvPr id="156" name="Shape 156"/>
          <p:cNvSpPr txBox="1"/>
          <p:nvPr/>
        </p:nvSpPr>
        <p:spPr>
          <a:xfrm>
            <a:off x="2268450" y="936225"/>
            <a:ext cx="4607100" cy="1004700"/>
          </a:xfrm>
          <a:prstGeom prst="rect">
            <a:avLst/>
          </a:prstGeom>
          <a:noFill/>
          <a:ln>
            <a:noFill/>
          </a:ln>
        </p:spPr>
        <p:txBody>
          <a:bodyPr anchorCtr="0" anchor="ctr" bIns="91425" lIns="91425" rIns="91425" wrap="square" tIns="91425">
            <a:noAutofit/>
          </a:bodyPr>
          <a:lstStyle/>
          <a:p>
            <a:pPr indent="0" lvl="0" marL="0" rtl="0" algn="ctr">
              <a:spcBef>
                <a:spcPts val="0"/>
              </a:spcBef>
              <a:buNone/>
            </a:pPr>
            <a:r>
              <a:rPr lang="en-US" sz="3600">
                <a:latin typeface="Calibri"/>
                <a:ea typeface="Calibri"/>
                <a:cs typeface="Calibri"/>
                <a:sym typeface="Calibri"/>
              </a:rPr>
              <a:t>http://c2metadata.org/ </a:t>
            </a:r>
          </a:p>
        </p:txBody>
      </p:sp>
      <p:sp>
        <p:nvSpPr>
          <p:cNvPr id="157" name="Shape 157"/>
          <p:cNvSpPr txBox="1"/>
          <p:nvPr/>
        </p:nvSpPr>
        <p:spPr>
          <a:xfrm>
            <a:off x="685800" y="2959450"/>
            <a:ext cx="7772400" cy="609600"/>
          </a:xfrm>
          <a:prstGeom prst="rect">
            <a:avLst/>
          </a:prstGeom>
          <a:noFill/>
          <a:ln>
            <a:noFill/>
          </a:ln>
        </p:spPr>
        <p:txBody>
          <a:bodyPr anchorCtr="0" anchor="ctr" bIns="45700" lIns="91425" rIns="91425" wrap="square" tIns="45700">
            <a:noAutofit/>
          </a:bodyPr>
          <a:lstStyle/>
          <a:p>
            <a:pPr indent="0" lvl="0" marL="0" marR="0" rtl="0" algn="ctr">
              <a:spcBef>
                <a:spcPts val="0"/>
              </a:spcBef>
              <a:spcAft>
                <a:spcPts val="0"/>
              </a:spcAft>
              <a:buNone/>
            </a:pPr>
            <a:r>
              <a:rPr lang="en-US" sz="3600">
                <a:solidFill>
                  <a:srgbClr val="999999"/>
                </a:solidFill>
                <a:latin typeface="Calibri"/>
                <a:ea typeface="Calibri"/>
                <a:cs typeface="Calibri"/>
                <a:sym typeface="Calibri"/>
              </a:rPr>
              <a:t>Partners:</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61" name="Shape 161"/>
        <p:cNvGrpSpPr/>
        <p:nvPr/>
      </p:nvGrpSpPr>
      <p:grpSpPr>
        <a:xfrm>
          <a:off x="0" y="0"/>
          <a:ext cx="0" cy="0"/>
          <a:chOff x="0" y="0"/>
          <a:chExt cx="0" cy="0"/>
        </a:xfrm>
      </p:grpSpPr>
      <p:sp>
        <p:nvSpPr>
          <p:cNvPr id="162" name="Shape 162"/>
          <p:cNvSpPr txBox="1"/>
          <p:nvPr/>
        </p:nvSpPr>
        <p:spPr>
          <a:xfrm>
            <a:off x="685800" y="715850"/>
            <a:ext cx="7772400" cy="609600"/>
          </a:xfrm>
          <a:prstGeom prst="rect">
            <a:avLst/>
          </a:prstGeom>
          <a:noFill/>
          <a:ln>
            <a:noFill/>
          </a:ln>
        </p:spPr>
        <p:txBody>
          <a:bodyPr anchorCtr="0" anchor="ctr" bIns="45700" lIns="91425" rIns="91425" wrap="square" tIns="45700">
            <a:noAutofit/>
          </a:bodyPr>
          <a:lstStyle/>
          <a:p>
            <a:pPr indent="0" lvl="0" marL="0" marR="0" rtl="0" algn="ctr">
              <a:spcBef>
                <a:spcPts val="0"/>
              </a:spcBef>
              <a:spcAft>
                <a:spcPts val="0"/>
              </a:spcAft>
              <a:buNone/>
            </a:pPr>
            <a:r>
              <a:rPr b="1" lang="en-US" sz="3600">
                <a:latin typeface="Calibri"/>
                <a:ea typeface="Calibri"/>
                <a:cs typeface="Calibri"/>
                <a:sym typeface="Calibri"/>
              </a:rPr>
              <a:t>The Problem</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66" name="Shape 166"/>
        <p:cNvGrpSpPr/>
        <p:nvPr/>
      </p:nvGrpSpPr>
      <p:grpSpPr>
        <a:xfrm>
          <a:off x="0" y="0"/>
          <a:ext cx="0" cy="0"/>
          <a:chOff x="0" y="0"/>
          <a:chExt cx="0" cy="0"/>
        </a:xfrm>
      </p:grpSpPr>
      <p:pic>
        <p:nvPicPr>
          <p:cNvPr id="167" name="Shape 167"/>
          <p:cNvPicPr preferRelativeResize="0"/>
          <p:nvPr/>
        </p:nvPicPr>
        <p:blipFill>
          <a:blip r:embed="rId3">
            <a:alphaModFix/>
          </a:blip>
          <a:stretch>
            <a:fillRect/>
          </a:stretch>
        </p:blipFill>
        <p:spPr>
          <a:xfrm>
            <a:off x="0" y="1828481"/>
            <a:ext cx="9144001" cy="3201038"/>
          </a:xfrm>
          <a:prstGeom prst="rect">
            <a:avLst/>
          </a:prstGeom>
          <a:noFill/>
          <a:ln>
            <a:noFill/>
          </a:ln>
        </p:spPr>
      </p:pic>
      <p:pic>
        <p:nvPicPr>
          <p:cNvPr id="168" name="Shape 168"/>
          <p:cNvPicPr preferRelativeResize="0"/>
          <p:nvPr/>
        </p:nvPicPr>
        <p:blipFill>
          <a:blip r:embed="rId4">
            <a:alphaModFix/>
          </a:blip>
          <a:stretch>
            <a:fillRect/>
          </a:stretch>
        </p:blipFill>
        <p:spPr>
          <a:xfrm>
            <a:off x="4435250" y="4496912"/>
            <a:ext cx="273500" cy="361875"/>
          </a:xfrm>
          <a:prstGeom prst="rect">
            <a:avLst/>
          </a:prstGeom>
          <a:noFill/>
          <a:ln>
            <a:noFill/>
          </a:ln>
        </p:spPr>
      </p:pic>
      <p:pic>
        <p:nvPicPr>
          <p:cNvPr id="169" name="Shape 169"/>
          <p:cNvPicPr preferRelativeResize="0"/>
          <p:nvPr/>
        </p:nvPicPr>
        <p:blipFill>
          <a:blip r:embed="rId5">
            <a:alphaModFix/>
          </a:blip>
          <a:stretch>
            <a:fillRect/>
          </a:stretch>
        </p:blipFill>
        <p:spPr>
          <a:xfrm>
            <a:off x="3372475" y="4593001"/>
            <a:ext cx="933075" cy="169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73" name="Shape 173"/>
        <p:cNvGrpSpPr/>
        <p:nvPr/>
      </p:nvGrpSpPr>
      <p:grpSpPr>
        <a:xfrm>
          <a:off x="0" y="0"/>
          <a:ext cx="0" cy="0"/>
          <a:chOff x="0" y="0"/>
          <a:chExt cx="0" cy="0"/>
        </a:xfrm>
      </p:grpSpPr>
      <p:sp>
        <p:nvSpPr>
          <p:cNvPr id="174" name="Shape 174"/>
          <p:cNvSpPr txBox="1"/>
          <p:nvPr>
            <p:ph type="title"/>
          </p:nvPr>
        </p:nvSpPr>
        <p:spPr>
          <a:xfrm>
            <a:off x="685800" y="716275"/>
            <a:ext cx="7772400" cy="1143000"/>
          </a:xfrm>
          <a:prstGeom prst="rect">
            <a:avLst/>
          </a:prstGeom>
          <a:noFill/>
          <a:ln>
            <a:noFill/>
          </a:ln>
        </p:spPr>
        <p:txBody>
          <a:bodyPr anchorCtr="0" anchor="ctr" bIns="45700" lIns="91425" rIns="91425" wrap="square" tIns="45700">
            <a:noAutofit/>
          </a:bodyPr>
          <a:lstStyle/>
          <a:p>
            <a:pPr indent="0" lvl="0" marL="0" marR="0" rtl="0" algn="l">
              <a:spcBef>
                <a:spcPts val="0"/>
              </a:spcBef>
              <a:spcAft>
                <a:spcPts val="0"/>
              </a:spcAft>
              <a:buNone/>
            </a:pPr>
            <a:r>
              <a:rPr b="1" i="0" lang="en-US" sz="3600" u="none" cap="none" strike="noStrike">
                <a:solidFill>
                  <a:srgbClr val="000000"/>
                </a:solidFill>
                <a:latin typeface="Calibri"/>
                <a:ea typeface="Calibri"/>
                <a:cs typeface="Calibri"/>
                <a:sym typeface="Calibri"/>
              </a:rPr>
              <a:t>What’s missing?</a:t>
            </a:r>
          </a:p>
        </p:txBody>
      </p:sp>
      <p:sp>
        <p:nvSpPr>
          <p:cNvPr id="175" name="Shape 175"/>
          <p:cNvSpPr txBox="1"/>
          <p:nvPr>
            <p:ph idx="1" type="body"/>
          </p:nvPr>
        </p:nvSpPr>
        <p:spPr>
          <a:xfrm>
            <a:off x="685800" y="1935475"/>
            <a:ext cx="7772400" cy="4114800"/>
          </a:xfrm>
          <a:prstGeom prst="rect">
            <a:avLst/>
          </a:prstGeom>
          <a:noFill/>
          <a:ln>
            <a:noFill/>
          </a:ln>
        </p:spPr>
        <p:txBody>
          <a:bodyPr anchorCtr="0" anchor="t" bIns="45700" lIns="91425" rIns="91425" wrap="square" tIns="45700">
            <a:noAutofit/>
          </a:bodyPr>
          <a:lstStyle/>
          <a:p>
            <a:pPr indent="0" lvl="0" marL="0" marR="0" rtl="0" algn="l">
              <a:spcBef>
                <a:spcPts val="0"/>
              </a:spcBef>
              <a:spcAft>
                <a:spcPts val="0"/>
              </a:spcAft>
              <a:buClr>
                <a:schemeClr val="dk1"/>
              </a:buClr>
              <a:buFont typeface="Calibri"/>
              <a:buNone/>
            </a:pPr>
            <a:r>
              <a:rPr b="0" i="0" lang="en-US" sz="3000" u="none" cap="none" strike="noStrike">
                <a:solidFill>
                  <a:srgbClr val="000000"/>
                </a:solidFill>
                <a:latin typeface="Calibri"/>
                <a:ea typeface="Calibri"/>
                <a:cs typeface="Calibri"/>
                <a:sym typeface="Calibri"/>
              </a:rPr>
              <a:t>Statistics packages have limited metadata</a:t>
            </a:r>
          </a:p>
          <a:p>
            <a:pPr indent="-342900" lvl="0" marL="342900" marR="0" rtl="0" algn="l">
              <a:spcBef>
                <a:spcPts val="60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No question text</a:t>
            </a:r>
          </a:p>
          <a:p>
            <a:pPr indent="-342900" lvl="0" marL="342900" marR="0" rtl="0" algn="l">
              <a:spcBef>
                <a:spcPts val="60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No interview flow (question order, skip pattern)</a:t>
            </a:r>
          </a:p>
          <a:p>
            <a:pPr indent="-342900" lvl="0" marL="342900" marR="0" rtl="0" algn="l">
              <a:spcBef>
                <a:spcPts val="60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No variable provenance</a:t>
            </a:r>
          </a:p>
          <a:p>
            <a:pPr indent="-342900" lvl="0" marL="342900" marR="0" rtl="0" algn="l">
              <a:spcBef>
                <a:spcPts val="60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Data transformations are not documented.</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79" name="Shape 179"/>
        <p:cNvGrpSpPr/>
        <p:nvPr/>
      </p:nvGrpSpPr>
      <p:grpSpPr>
        <a:xfrm>
          <a:off x="0" y="0"/>
          <a:ext cx="0" cy="0"/>
          <a:chOff x="0" y="0"/>
          <a:chExt cx="0" cy="0"/>
        </a:xfrm>
      </p:grpSpPr>
      <p:sp>
        <p:nvSpPr>
          <p:cNvPr id="180" name="Shape 180"/>
          <p:cNvSpPr txBox="1"/>
          <p:nvPr/>
        </p:nvSpPr>
        <p:spPr>
          <a:xfrm>
            <a:off x="685800" y="715850"/>
            <a:ext cx="7772400" cy="609600"/>
          </a:xfrm>
          <a:prstGeom prst="rect">
            <a:avLst/>
          </a:prstGeom>
          <a:noFill/>
          <a:ln>
            <a:noFill/>
          </a:ln>
        </p:spPr>
        <p:txBody>
          <a:bodyPr anchorCtr="0" anchor="ctr" bIns="45700" lIns="91425" rIns="91425" wrap="square" tIns="45700">
            <a:noAutofit/>
          </a:bodyPr>
          <a:lstStyle/>
          <a:p>
            <a:pPr indent="0" lvl="0" marL="0" marR="0" rtl="0" algn="ctr">
              <a:spcBef>
                <a:spcPts val="0"/>
              </a:spcBef>
              <a:spcAft>
                <a:spcPts val="0"/>
              </a:spcAft>
              <a:buNone/>
            </a:pPr>
            <a:r>
              <a:rPr b="1" lang="en-US" sz="3600">
                <a:latin typeface="Calibri"/>
                <a:ea typeface="Calibri"/>
                <a:cs typeface="Calibri"/>
                <a:sym typeface="Calibri"/>
              </a:rPr>
              <a:t>The Solution</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84" name="Shape 184"/>
        <p:cNvGrpSpPr/>
        <p:nvPr/>
      </p:nvGrpSpPr>
      <p:grpSpPr>
        <a:xfrm>
          <a:off x="0" y="0"/>
          <a:ext cx="0" cy="0"/>
          <a:chOff x="0" y="0"/>
          <a:chExt cx="0" cy="0"/>
        </a:xfrm>
      </p:grpSpPr>
      <p:pic>
        <p:nvPicPr>
          <p:cNvPr id="185" name="Shape 185"/>
          <p:cNvPicPr preferRelativeResize="0"/>
          <p:nvPr/>
        </p:nvPicPr>
        <p:blipFill>
          <a:blip r:embed="rId3">
            <a:alphaModFix/>
          </a:blip>
          <a:stretch>
            <a:fillRect/>
          </a:stretch>
        </p:blipFill>
        <p:spPr>
          <a:xfrm>
            <a:off x="152400" y="1929175"/>
            <a:ext cx="8839203" cy="29996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89" name="Shape 189"/>
        <p:cNvGrpSpPr/>
        <p:nvPr/>
      </p:nvGrpSpPr>
      <p:grpSpPr>
        <a:xfrm>
          <a:off x="0" y="0"/>
          <a:ext cx="0" cy="0"/>
          <a:chOff x="0" y="0"/>
          <a:chExt cx="0" cy="0"/>
        </a:xfrm>
      </p:grpSpPr>
      <p:sp>
        <p:nvSpPr>
          <p:cNvPr id="190" name="Shape 190"/>
          <p:cNvSpPr txBox="1"/>
          <p:nvPr>
            <p:ph idx="1" type="body"/>
          </p:nvPr>
        </p:nvSpPr>
        <p:spPr>
          <a:xfrm>
            <a:off x="685800" y="1706475"/>
            <a:ext cx="7772400" cy="4114800"/>
          </a:xfrm>
          <a:prstGeom prst="rect">
            <a:avLst/>
          </a:prstGeom>
          <a:noFill/>
          <a:ln>
            <a:noFill/>
          </a:ln>
        </p:spPr>
        <p:txBody>
          <a:bodyPr anchorCtr="0" anchor="t" bIns="45700" lIns="91425" rIns="91425" wrap="square" tIns="45700">
            <a:noAutofit/>
          </a:bodyPr>
          <a:lstStyle/>
          <a:p>
            <a:pPr indent="-342900" lvl="0" marL="342900" rtl="0">
              <a:spcBef>
                <a:spcPts val="0"/>
              </a:spcBef>
              <a:buClr>
                <a:srgbClr val="000000"/>
              </a:buClr>
              <a:buSzPts val="3000"/>
              <a:buFont typeface="Calibri"/>
              <a:buChar char="•"/>
            </a:pPr>
            <a:r>
              <a:rPr lang="en-US">
                <a:solidFill>
                  <a:srgbClr val="000000"/>
                </a:solidFill>
              </a:rPr>
              <a:t>Data are useless without metadata</a:t>
            </a:r>
          </a:p>
          <a:p>
            <a:pPr indent="-342900" lvl="0" marL="342900" marR="0" rtl="0" algn="l">
              <a:spcBef>
                <a:spcPts val="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Metadata should:</a:t>
            </a:r>
          </a:p>
          <a:p>
            <a:pPr indent="-285750" lvl="1" marL="742950" marR="0" rtl="0" algn="l">
              <a:spcBef>
                <a:spcPts val="560"/>
              </a:spcBef>
              <a:spcAft>
                <a:spcPts val="0"/>
              </a:spcAft>
              <a:buClr>
                <a:srgbClr val="000000"/>
              </a:buClr>
              <a:buSzPts val="2800"/>
              <a:buFont typeface="Calibri"/>
              <a:buChar char="–"/>
            </a:pPr>
            <a:r>
              <a:rPr b="0" i="0" lang="en-US" sz="2800" u="none" cap="none" strike="noStrike">
                <a:solidFill>
                  <a:srgbClr val="000000"/>
                </a:solidFill>
                <a:latin typeface="Calibri"/>
                <a:ea typeface="Calibri"/>
                <a:cs typeface="Calibri"/>
                <a:sym typeface="Calibri"/>
              </a:rPr>
              <a:t>Include all information about data creation</a:t>
            </a:r>
          </a:p>
          <a:p>
            <a:pPr indent="-285750" lvl="1" marL="742950" marR="0" rtl="0" algn="l">
              <a:spcBef>
                <a:spcPts val="560"/>
              </a:spcBef>
              <a:spcAft>
                <a:spcPts val="0"/>
              </a:spcAft>
              <a:buClr>
                <a:srgbClr val="000000"/>
              </a:buClr>
              <a:buSzPts val="2800"/>
              <a:buFont typeface="Calibri"/>
              <a:buChar char="–"/>
            </a:pPr>
            <a:r>
              <a:rPr b="0" i="0" lang="en-US" sz="2800" u="none" cap="none" strike="noStrike">
                <a:solidFill>
                  <a:srgbClr val="000000"/>
                </a:solidFill>
                <a:latin typeface="Calibri"/>
                <a:ea typeface="Calibri"/>
                <a:cs typeface="Calibri"/>
                <a:sym typeface="Calibri"/>
              </a:rPr>
              <a:t>Describe transformations to variables</a:t>
            </a:r>
          </a:p>
          <a:p>
            <a:pPr indent="-285750" lvl="1" marL="742950" marR="0" rtl="0" algn="l">
              <a:spcBef>
                <a:spcPts val="560"/>
              </a:spcBef>
              <a:spcAft>
                <a:spcPts val="0"/>
              </a:spcAft>
              <a:buClr>
                <a:srgbClr val="000000"/>
              </a:buClr>
              <a:buSzPts val="2800"/>
              <a:buFont typeface="Calibri"/>
              <a:buChar char="–"/>
            </a:pPr>
            <a:r>
              <a:rPr b="0" i="0" lang="en-US" sz="2800" u="none" cap="none" strike="noStrike">
                <a:solidFill>
                  <a:srgbClr val="000000"/>
                </a:solidFill>
                <a:latin typeface="Calibri"/>
                <a:ea typeface="Calibri"/>
                <a:cs typeface="Calibri"/>
                <a:sym typeface="Calibri"/>
              </a:rPr>
              <a:t>Be easy to create</a:t>
            </a:r>
          </a:p>
          <a:p>
            <a:pPr indent="-342900" lvl="0" marL="342900" marR="0" rtl="0" algn="l">
              <a:spcBef>
                <a:spcPts val="600"/>
              </a:spcBef>
              <a:spcAft>
                <a:spcPts val="0"/>
              </a:spcAft>
              <a:buClr>
                <a:srgbClr val="000000"/>
              </a:buClr>
              <a:buSzPts val="3000"/>
              <a:buFont typeface="Calibri"/>
              <a:buChar char="•"/>
            </a:pPr>
            <a:r>
              <a:rPr b="0" i="0" lang="en-US" sz="3000" u="none" cap="none" strike="noStrike">
                <a:solidFill>
                  <a:srgbClr val="000000"/>
                </a:solidFill>
                <a:latin typeface="Calibri"/>
                <a:ea typeface="Calibri"/>
                <a:cs typeface="Calibri"/>
                <a:sym typeface="Calibri"/>
              </a:rPr>
              <a:t>Our goal: Automated capture of metadata</a:t>
            </a:r>
          </a:p>
        </p:txBody>
      </p:sp>
      <p:sp>
        <p:nvSpPr>
          <p:cNvPr id="191" name="Shape 191"/>
          <p:cNvSpPr txBox="1"/>
          <p:nvPr/>
        </p:nvSpPr>
        <p:spPr>
          <a:xfrm>
            <a:off x="685800" y="715850"/>
            <a:ext cx="7772400" cy="609600"/>
          </a:xfrm>
          <a:prstGeom prst="rect">
            <a:avLst/>
          </a:prstGeom>
          <a:noFill/>
          <a:ln>
            <a:noFill/>
          </a:ln>
        </p:spPr>
        <p:txBody>
          <a:bodyPr anchorCtr="0" anchor="ctr" bIns="45700" lIns="91425" rIns="91425" wrap="square" tIns="45700">
            <a:noAutofit/>
          </a:bodyPr>
          <a:lstStyle/>
          <a:p>
            <a:pPr indent="0" lvl="0" marL="0" marR="0" rtl="0" algn="ctr">
              <a:spcBef>
                <a:spcPts val="0"/>
              </a:spcBef>
              <a:spcAft>
                <a:spcPts val="0"/>
              </a:spcAft>
              <a:buNone/>
            </a:pPr>
            <a:r>
              <a:rPr b="1" i="0" lang="en-US" sz="3600" u="none" cap="none" strike="noStrike">
                <a:latin typeface="Calibri"/>
                <a:ea typeface="Calibri"/>
                <a:cs typeface="Calibri"/>
                <a:sym typeface="Calibri"/>
              </a:rPr>
              <a:t>Why Metadata?</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95" name="Shape 195"/>
        <p:cNvGrpSpPr/>
        <p:nvPr/>
      </p:nvGrpSpPr>
      <p:grpSpPr>
        <a:xfrm>
          <a:off x="0" y="0"/>
          <a:ext cx="0" cy="0"/>
          <a:chOff x="0" y="0"/>
          <a:chExt cx="0" cy="0"/>
        </a:xfrm>
      </p:grpSpPr>
      <p:sp>
        <p:nvSpPr>
          <p:cNvPr id="196" name="Shape 196"/>
          <p:cNvSpPr txBox="1"/>
          <p:nvPr>
            <p:ph type="title"/>
          </p:nvPr>
        </p:nvSpPr>
        <p:spPr>
          <a:xfrm>
            <a:off x="685800" y="410675"/>
            <a:ext cx="7772400" cy="1143000"/>
          </a:xfrm>
          <a:prstGeom prst="rect">
            <a:avLst/>
          </a:prstGeom>
          <a:noFill/>
          <a:ln>
            <a:noFill/>
          </a:ln>
        </p:spPr>
        <p:txBody>
          <a:bodyPr anchorCtr="0" anchor="ctr" bIns="45700" lIns="91425" rIns="91425" wrap="square" tIns="45700">
            <a:noAutofit/>
          </a:bodyPr>
          <a:lstStyle/>
          <a:p>
            <a:pPr indent="0" lvl="0" marL="0" marR="0" rtl="0" algn="l">
              <a:spcBef>
                <a:spcPts val="0"/>
              </a:spcBef>
              <a:spcAft>
                <a:spcPts val="0"/>
              </a:spcAft>
              <a:buNone/>
            </a:pPr>
            <a:r>
              <a:rPr b="1" i="0" lang="en-US" sz="3240" u="none" cap="none" strike="noStrike">
                <a:solidFill>
                  <a:srgbClr val="000000"/>
                </a:solidFill>
                <a:latin typeface="Calibri"/>
                <a:ea typeface="Calibri"/>
                <a:cs typeface="Calibri"/>
                <a:sym typeface="Calibri"/>
              </a:rPr>
              <a:t>Benefits of automated metadata capture</a:t>
            </a:r>
          </a:p>
        </p:txBody>
      </p:sp>
      <p:sp>
        <p:nvSpPr>
          <p:cNvPr id="197" name="Shape 197"/>
          <p:cNvSpPr txBox="1"/>
          <p:nvPr>
            <p:ph idx="1" type="body"/>
          </p:nvPr>
        </p:nvSpPr>
        <p:spPr>
          <a:xfrm>
            <a:off x="685800" y="1629875"/>
            <a:ext cx="8023800" cy="4114800"/>
          </a:xfrm>
          <a:prstGeom prst="rect">
            <a:avLst/>
          </a:prstGeom>
          <a:noFill/>
          <a:ln>
            <a:noFill/>
          </a:ln>
        </p:spPr>
        <p:txBody>
          <a:bodyPr anchorCtr="0" anchor="t" bIns="45700" lIns="91425" rIns="91425" wrap="square" tIns="45700">
            <a:noAutofit/>
          </a:bodyPr>
          <a:lstStyle/>
          <a:p>
            <a:pPr indent="-342900" lvl="0" marL="342900" marR="0" rtl="0" algn="l">
              <a:lnSpc>
                <a:spcPct val="80000"/>
              </a:lnSpc>
              <a:spcBef>
                <a:spcPts val="0"/>
              </a:spcBef>
              <a:spcAft>
                <a:spcPts val="0"/>
              </a:spcAft>
              <a:buClr>
                <a:srgbClr val="000000"/>
              </a:buClr>
              <a:buSzPts val="2550"/>
              <a:buFont typeface="Calibri"/>
              <a:buChar char="•"/>
            </a:pPr>
            <a:r>
              <a:rPr b="0" i="0" lang="en-US" sz="2550" u="none" cap="none" strike="noStrike">
                <a:solidFill>
                  <a:srgbClr val="000000"/>
                </a:solidFill>
                <a:latin typeface="Calibri"/>
                <a:ea typeface="Calibri"/>
                <a:cs typeface="Calibri"/>
                <a:sym typeface="Calibri"/>
              </a:rPr>
              <a:t>Metadata will be better</a:t>
            </a:r>
          </a:p>
          <a:p>
            <a:pPr indent="-285750" lvl="1" marL="742950" marR="0" rtl="0" algn="l">
              <a:lnSpc>
                <a:spcPct val="80000"/>
              </a:lnSpc>
              <a:spcBef>
                <a:spcPts val="476"/>
              </a:spcBef>
              <a:spcAft>
                <a:spcPts val="0"/>
              </a:spcAft>
              <a:buClr>
                <a:srgbClr val="000000"/>
              </a:buClr>
              <a:buSzPts val="2380"/>
              <a:buFont typeface="Calibri"/>
              <a:buChar char="–"/>
            </a:pPr>
            <a:r>
              <a:rPr b="0" i="0" lang="en-US" sz="2380" u="none" cap="none" strike="noStrike">
                <a:solidFill>
                  <a:srgbClr val="000000"/>
                </a:solidFill>
                <a:latin typeface="Calibri"/>
                <a:ea typeface="Calibri"/>
                <a:cs typeface="Calibri"/>
                <a:sym typeface="Calibri"/>
              </a:rPr>
              <a:t>All the original information can be included.</a:t>
            </a:r>
          </a:p>
          <a:p>
            <a:pPr indent="-285750" lvl="1" marL="742950" marR="0" rtl="0" algn="l">
              <a:lnSpc>
                <a:spcPct val="80000"/>
              </a:lnSpc>
              <a:spcBef>
                <a:spcPts val="476"/>
              </a:spcBef>
              <a:spcAft>
                <a:spcPts val="0"/>
              </a:spcAft>
              <a:buClr>
                <a:srgbClr val="000000"/>
              </a:buClr>
              <a:buSzPts val="2380"/>
              <a:buFont typeface="Calibri"/>
              <a:buChar char="–"/>
            </a:pPr>
            <a:r>
              <a:rPr b="0" i="0" lang="en-US" sz="2380" u="none" cap="none" strike="noStrike">
                <a:solidFill>
                  <a:srgbClr val="000000"/>
                </a:solidFill>
                <a:latin typeface="Calibri"/>
                <a:ea typeface="Calibri"/>
                <a:cs typeface="Calibri"/>
                <a:sym typeface="Calibri"/>
              </a:rPr>
              <a:t>Variable transformations can be described</a:t>
            </a:r>
          </a:p>
          <a:p>
            <a:pPr indent="-342900" lvl="0" marL="342900" marR="0" rtl="0" algn="l">
              <a:lnSpc>
                <a:spcPct val="80000"/>
              </a:lnSpc>
              <a:spcBef>
                <a:spcPts val="510"/>
              </a:spcBef>
              <a:spcAft>
                <a:spcPts val="0"/>
              </a:spcAft>
              <a:buClr>
                <a:srgbClr val="000000"/>
              </a:buClr>
              <a:buSzPts val="2550"/>
              <a:buFont typeface="Calibri"/>
              <a:buChar char="•"/>
            </a:pPr>
            <a:r>
              <a:rPr b="0" i="0" lang="en-US" sz="2550" u="none" cap="none" strike="noStrike">
                <a:solidFill>
                  <a:srgbClr val="000000"/>
                </a:solidFill>
                <a:latin typeface="Calibri"/>
                <a:ea typeface="Calibri"/>
                <a:cs typeface="Calibri"/>
                <a:sym typeface="Calibri"/>
              </a:rPr>
              <a:t>Automation will lower costs</a:t>
            </a:r>
          </a:p>
          <a:p>
            <a:pPr indent="-285750" lvl="1" marL="742950" marR="0" rtl="0" algn="l">
              <a:lnSpc>
                <a:spcPct val="80000"/>
              </a:lnSpc>
              <a:spcBef>
                <a:spcPts val="476"/>
              </a:spcBef>
              <a:spcAft>
                <a:spcPts val="0"/>
              </a:spcAft>
              <a:buClr>
                <a:srgbClr val="000000"/>
              </a:buClr>
              <a:buSzPts val="2380"/>
              <a:buFont typeface="Calibri"/>
              <a:buChar char="–"/>
            </a:pPr>
            <a:r>
              <a:rPr b="0" i="0" lang="en-US" sz="2380" u="none" cap="none" strike="noStrike">
                <a:solidFill>
                  <a:srgbClr val="000000"/>
                </a:solidFill>
                <a:latin typeface="Calibri"/>
                <a:ea typeface="Calibri"/>
                <a:cs typeface="Calibri"/>
                <a:sym typeface="Calibri"/>
              </a:rPr>
              <a:t>Metadata will not be discarded and re-created</a:t>
            </a:r>
          </a:p>
          <a:p>
            <a:pPr indent="-342900" lvl="0" marL="342900" marR="0" rtl="0" algn="l">
              <a:lnSpc>
                <a:spcPct val="80000"/>
              </a:lnSpc>
              <a:spcBef>
                <a:spcPts val="510"/>
              </a:spcBef>
              <a:spcAft>
                <a:spcPts val="0"/>
              </a:spcAft>
              <a:buClr>
                <a:srgbClr val="000000"/>
              </a:buClr>
              <a:buSzPts val="2550"/>
              <a:buFont typeface="Calibri"/>
              <a:buChar char="•"/>
            </a:pPr>
            <a:r>
              <a:rPr b="0" i="0" lang="en-US" sz="2550" u="none" cap="none" strike="noStrike">
                <a:solidFill>
                  <a:srgbClr val="000000"/>
                </a:solidFill>
                <a:latin typeface="Calibri"/>
                <a:ea typeface="Calibri"/>
                <a:cs typeface="Calibri"/>
                <a:sym typeface="Calibri"/>
              </a:rPr>
              <a:t>All metadata will be standardized and machine readable</a:t>
            </a:r>
          </a:p>
          <a:p>
            <a:pPr indent="-285750" lvl="1" marL="742950" marR="0" rtl="0" algn="l">
              <a:lnSpc>
                <a:spcPct val="80000"/>
              </a:lnSpc>
              <a:spcBef>
                <a:spcPts val="476"/>
              </a:spcBef>
              <a:spcAft>
                <a:spcPts val="0"/>
              </a:spcAft>
              <a:buClr>
                <a:srgbClr val="000000"/>
              </a:buClr>
              <a:buSzPts val="2380"/>
              <a:buFont typeface="Calibri"/>
              <a:buChar char="–"/>
            </a:pPr>
            <a:r>
              <a:rPr b="0" i="0" lang="en-US" sz="2380" u="none" cap="none" strike="noStrike">
                <a:solidFill>
                  <a:srgbClr val="000000"/>
                </a:solidFill>
                <a:latin typeface="Calibri"/>
                <a:ea typeface="Calibri"/>
                <a:cs typeface="Calibri"/>
                <a:sym typeface="Calibri"/>
              </a:rPr>
              <a:t>Codebooks with rich information can be rendered at will</a:t>
            </a:r>
          </a:p>
          <a:p>
            <a:pPr indent="-342900" lvl="0" marL="342900" marR="0" rtl="0" algn="l">
              <a:lnSpc>
                <a:spcPct val="80000"/>
              </a:lnSpc>
              <a:spcBef>
                <a:spcPts val="510"/>
              </a:spcBef>
              <a:spcAft>
                <a:spcPts val="0"/>
              </a:spcAft>
              <a:buClr>
                <a:srgbClr val="000000"/>
              </a:buClr>
              <a:buSzPts val="2550"/>
              <a:buFont typeface="Calibri"/>
              <a:buChar char="•"/>
            </a:pPr>
            <a:r>
              <a:rPr b="0" i="0" lang="en-US" sz="2550" u="none" cap="none" strike="noStrike">
                <a:solidFill>
                  <a:srgbClr val="000000"/>
                </a:solidFill>
                <a:latin typeface="Calibri"/>
                <a:ea typeface="Calibri"/>
                <a:cs typeface="Calibri"/>
                <a:sym typeface="Calibri"/>
              </a:rPr>
              <a:t>If we make it easy and beneficial, researchers will use it.</a:t>
            </a:r>
          </a:p>
          <a:p>
            <a:pPr indent="-285750" lvl="1" marL="742950" marR="0" rtl="0" algn="l">
              <a:lnSpc>
                <a:spcPct val="80000"/>
              </a:lnSpc>
              <a:spcBef>
                <a:spcPts val="476"/>
              </a:spcBef>
              <a:spcAft>
                <a:spcPts val="0"/>
              </a:spcAft>
              <a:buClr>
                <a:schemeClr val="dk1"/>
              </a:buClr>
              <a:buSzPts val="2380"/>
              <a:buFont typeface="Calibri"/>
              <a:buNone/>
            </a:pPr>
            <a:r>
              <a:t/>
            </a:r>
            <a:endParaRPr b="0" i="0" sz="2380"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9999"/>
        </a:solidFill>
      </p:bgPr>
    </p:bg>
    <p:spTree>
      <p:nvGrpSpPr>
        <p:cNvPr id="201" name="Shape 201"/>
        <p:cNvGrpSpPr/>
        <p:nvPr/>
      </p:nvGrpSpPr>
      <p:grpSpPr>
        <a:xfrm>
          <a:off x="0" y="0"/>
          <a:ext cx="0" cy="0"/>
          <a:chOff x="0" y="0"/>
          <a:chExt cx="0" cy="0"/>
        </a:xfrm>
      </p:grpSpPr>
      <p:sp>
        <p:nvSpPr>
          <p:cNvPr id="202" name="Shape 202"/>
          <p:cNvSpPr txBox="1"/>
          <p:nvPr>
            <p:ph type="title"/>
          </p:nvPr>
        </p:nvSpPr>
        <p:spPr>
          <a:xfrm>
            <a:off x="685800" y="2636100"/>
            <a:ext cx="7772400" cy="1143000"/>
          </a:xfrm>
          <a:prstGeom prst="rect">
            <a:avLst/>
          </a:prstGeom>
          <a:noFill/>
          <a:ln>
            <a:noFill/>
          </a:ln>
        </p:spPr>
        <p:txBody>
          <a:bodyPr anchorCtr="0" anchor="ctr" bIns="45700" lIns="91425" rIns="91425" wrap="square" tIns="45700">
            <a:noAutofit/>
          </a:bodyPr>
          <a:lstStyle/>
          <a:p>
            <a:pPr indent="-69850" lvl="0" marL="0" marR="0" rtl="0" algn="l">
              <a:lnSpc>
                <a:spcPct val="100000"/>
              </a:lnSpc>
              <a:spcBef>
                <a:spcPts val="0"/>
              </a:spcBef>
              <a:spcAft>
                <a:spcPts val="0"/>
              </a:spcAft>
              <a:buClr>
                <a:srgbClr val="000000"/>
              </a:buClr>
              <a:buSzPts val="1100"/>
              <a:buFont typeface="Arial"/>
              <a:buNone/>
            </a:pPr>
            <a:r>
              <a:rPr b="0" lang="en-US" sz="4200">
                <a:solidFill>
                  <a:srgbClr val="F3F3F3"/>
                </a:solidFill>
                <a:latin typeface="Arial"/>
                <a:ea typeface="Arial"/>
                <a:cs typeface="Arial"/>
                <a:sym typeface="Arial"/>
              </a:rPr>
              <a:t>Some</a:t>
            </a:r>
            <a:r>
              <a:rPr lang="en-US" sz="3240">
                <a:solidFill>
                  <a:srgbClr val="F3F3F3"/>
                </a:solidFill>
              </a:rPr>
              <a:t> </a:t>
            </a:r>
            <a:r>
              <a:rPr b="0" lang="en-US" sz="4200">
                <a:solidFill>
                  <a:srgbClr val="F3F3F3"/>
                </a:solidFill>
                <a:latin typeface="Arial"/>
                <a:ea typeface="Arial"/>
                <a:cs typeface="Arial"/>
                <a:sym typeface="Arial"/>
              </a:rPr>
              <a:t>Details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Shape 207"/>
          <p:cNvSpPr txBox="1"/>
          <p:nvPr>
            <p:ph idx="4294967295" type="body"/>
          </p:nvPr>
        </p:nvSpPr>
        <p:spPr>
          <a:xfrm>
            <a:off x="241825" y="1103733"/>
            <a:ext cx="4129800" cy="5357700"/>
          </a:xfrm>
          <a:prstGeom prst="rect">
            <a:avLst/>
          </a:prstGeom>
          <a:noFill/>
          <a:ln>
            <a:noFill/>
          </a:ln>
        </p:spPr>
        <p:txBody>
          <a:bodyPr anchorCtr="0" anchor="t" bIns="121900" lIns="121900" rIns="121900" wrap="square" tIns="121900">
            <a:noAutofit/>
          </a:bodyPr>
          <a:lstStyle/>
          <a:p>
            <a:pPr indent="-241284" lvl="0" marL="609584" marR="0" rtl="0" algn="l">
              <a:lnSpc>
                <a:spcPct val="115000"/>
              </a:lnSpc>
              <a:spcBef>
                <a:spcPts val="0"/>
              </a:spcBef>
              <a:spcAft>
                <a:spcPts val="0"/>
              </a:spcAft>
              <a:buClr>
                <a:schemeClr val="dk1"/>
              </a:buClr>
              <a:buSzPts val="1600"/>
              <a:buFont typeface="Arial"/>
              <a:buChar char="•"/>
            </a:pPr>
            <a:r>
              <a:rPr b="1" i="0" lang="en-US" sz="1600" u="none" cap="none" strike="noStrike">
                <a:solidFill>
                  <a:schemeClr val="dk1"/>
                </a:solidFill>
              </a:rPr>
              <a:t>All</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Collect scripts. Agree on VTL representations.</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Standards for incorporating VTL into DDI and EML</a:t>
            </a:r>
          </a:p>
          <a:p>
            <a:pPr indent="-241284" lvl="0" marL="609584" marR="0" rtl="0" algn="l">
              <a:lnSpc>
                <a:spcPct val="115000"/>
              </a:lnSpc>
              <a:spcBef>
                <a:spcPts val="2133"/>
              </a:spcBef>
              <a:spcAft>
                <a:spcPts val="0"/>
              </a:spcAft>
              <a:buClr>
                <a:schemeClr val="dk1"/>
              </a:buClr>
              <a:buSzPts val="1600"/>
              <a:buFont typeface="Arial"/>
              <a:buChar char="•"/>
            </a:pPr>
            <a:r>
              <a:rPr b="1" i="0" lang="en-US" sz="1600" u="none" cap="none" strike="noStrike">
                <a:solidFill>
                  <a:schemeClr val="dk1"/>
                </a:solidFill>
              </a:rPr>
              <a:t>ICPSR</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Test data and scripts</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Testing created DDI metadata</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Testing created EML metadata</a:t>
            </a:r>
          </a:p>
          <a:p>
            <a:pPr indent="-266669" lvl="1" marL="1219169" marR="0" rtl="0" algn="l">
              <a:lnSpc>
                <a:spcPct val="115000"/>
              </a:lnSpc>
              <a:spcBef>
                <a:spcPts val="2133"/>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Active DDI codebook with VTL</a:t>
            </a:r>
          </a:p>
        </p:txBody>
      </p:sp>
      <p:sp>
        <p:nvSpPr>
          <p:cNvPr id="208" name="Shape 208"/>
          <p:cNvSpPr txBox="1"/>
          <p:nvPr>
            <p:ph type="title"/>
          </p:nvPr>
        </p:nvSpPr>
        <p:spPr>
          <a:xfrm>
            <a:off x="98250" y="21800"/>
            <a:ext cx="8826600" cy="803700"/>
          </a:xfrm>
          <a:prstGeom prst="rect">
            <a:avLst/>
          </a:prstGeom>
          <a:noFill/>
          <a:ln>
            <a:noFill/>
          </a:ln>
        </p:spPr>
        <p:txBody>
          <a:bodyPr anchorCtr="0" anchor="ctr" bIns="121900" lIns="121900" rIns="121900" wrap="square" tIns="121900">
            <a:noAutofit/>
          </a:bodyPr>
          <a:lstStyle/>
          <a:p>
            <a:pPr indent="0" lvl="0" marL="0" marR="0" rtl="0" algn="l">
              <a:lnSpc>
                <a:spcPct val="90000"/>
              </a:lnSpc>
              <a:spcBef>
                <a:spcPts val="0"/>
              </a:spcBef>
              <a:buClr>
                <a:schemeClr val="dk1"/>
              </a:buClr>
              <a:buFont typeface="Calibri"/>
              <a:buNone/>
            </a:pPr>
            <a:r>
              <a:rPr b="0" i="0" lang="en-US" sz="4400" u="none" cap="none" strike="noStrike">
                <a:solidFill>
                  <a:schemeClr val="dk1"/>
                </a:solidFill>
                <a:latin typeface="Calibri"/>
                <a:ea typeface="Calibri"/>
                <a:cs typeface="Calibri"/>
                <a:sym typeface="Calibri"/>
              </a:rPr>
              <a:t>Project High Level Tasks</a:t>
            </a:r>
          </a:p>
        </p:txBody>
      </p:sp>
      <p:sp>
        <p:nvSpPr>
          <p:cNvPr id="209" name="Shape 209"/>
          <p:cNvSpPr txBox="1"/>
          <p:nvPr>
            <p:ph idx="4294967295" type="body"/>
          </p:nvPr>
        </p:nvSpPr>
        <p:spPr>
          <a:xfrm>
            <a:off x="4538925" y="1306933"/>
            <a:ext cx="4385700" cy="5357700"/>
          </a:xfrm>
          <a:prstGeom prst="rect">
            <a:avLst/>
          </a:prstGeom>
          <a:noFill/>
          <a:ln>
            <a:noFill/>
          </a:ln>
        </p:spPr>
        <p:txBody>
          <a:bodyPr anchorCtr="0" anchor="t" bIns="121900" lIns="121900" rIns="121900" wrap="square" tIns="121900">
            <a:noAutofit/>
          </a:bodyPr>
          <a:lstStyle/>
          <a:p>
            <a:pPr indent="-241284" lvl="0" marL="609584" marR="0" rtl="0" algn="l">
              <a:lnSpc>
                <a:spcPct val="90000"/>
              </a:lnSpc>
              <a:spcBef>
                <a:spcPts val="0"/>
              </a:spcBef>
              <a:spcAft>
                <a:spcPts val="0"/>
              </a:spcAft>
              <a:buClr>
                <a:schemeClr val="dk1"/>
              </a:buClr>
              <a:buSzPts val="1600"/>
              <a:buFont typeface="Arial"/>
              <a:buChar char="•"/>
            </a:pPr>
            <a:r>
              <a:rPr b="1" i="0" lang="en-US" sz="1600" u="none" cap="none" strike="noStrike">
                <a:solidFill>
                  <a:schemeClr val="dk1"/>
                </a:solidFill>
              </a:rPr>
              <a:t>NSD</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Stata Script Parser</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SAS Script Parser</a:t>
            </a:r>
          </a:p>
          <a:p>
            <a:pPr indent="-241284" lvl="0" marL="609584" marR="0" rtl="0" algn="l">
              <a:lnSpc>
                <a:spcPct val="90000"/>
              </a:lnSpc>
              <a:spcBef>
                <a:spcPts val="0"/>
              </a:spcBef>
              <a:spcAft>
                <a:spcPts val="0"/>
              </a:spcAft>
              <a:buClr>
                <a:schemeClr val="dk1"/>
              </a:buClr>
              <a:buSzPts val="1600"/>
              <a:buFont typeface="Arial"/>
              <a:buChar char="•"/>
            </a:pPr>
            <a:r>
              <a:rPr b="1" i="0" lang="en-US" sz="1600" u="none" cap="none" strike="noStrike">
                <a:solidFill>
                  <a:schemeClr val="dk1"/>
                </a:solidFill>
              </a:rPr>
              <a:t>Colectica</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SPSS Script Parser</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R data transformation package</a:t>
            </a:r>
          </a:p>
          <a:p>
            <a:pPr indent="-241284" lvl="0" marL="609584" marR="0" rtl="0" algn="l">
              <a:lnSpc>
                <a:spcPct val="90000"/>
              </a:lnSpc>
              <a:spcBef>
                <a:spcPts val="0"/>
              </a:spcBef>
              <a:spcAft>
                <a:spcPts val="0"/>
              </a:spcAft>
              <a:buClr>
                <a:schemeClr val="dk1"/>
              </a:buClr>
              <a:buSzPts val="1600"/>
              <a:buFont typeface="Arial"/>
              <a:buChar char="•"/>
            </a:pPr>
            <a:r>
              <a:rPr b="1" i="0" lang="en-US" sz="1600" u="none" cap="none" strike="noStrike">
                <a:solidFill>
                  <a:schemeClr val="dk1"/>
                </a:solidFill>
              </a:rPr>
              <a:t>MTNA</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VTL to DDI Metadata Updater</a:t>
            </a:r>
          </a:p>
          <a:p>
            <a:pPr indent="-266669" lvl="1" marL="1219169"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VTL to EML Metadata Updater</a:t>
            </a:r>
          </a:p>
          <a:p>
            <a:pPr indent="-266669" lvl="1" marL="1219169" marR="0" rtl="0" algn="l">
              <a:lnSpc>
                <a:spcPct val="90000"/>
              </a:lnSpc>
              <a:spcBef>
                <a:spcPts val="0"/>
              </a:spcBef>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DDI comparison and validation tool</a:t>
            </a:r>
          </a:p>
        </p:txBody>
      </p:sp>
      <p:sp>
        <p:nvSpPr>
          <p:cNvPr id="210" name="Shape 210"/>
          <p:cNvSpPr txBox="1"/>
          <p:nvPr/>
        </p:nvSpPr>
        <p:spPr>
          <a:xfrm>
            <a:off x="5148525" y="5275733"/>
            <a:ext cx="3776100" cy="1388700"/>
          </a:xfrm>
          <a:prstGeom prst="rect">
            <a:avLst/>
          </a:prstGeom>
          <a:noFill/>
          <a:ln>
            <a:noFill/>
          </a:ln>
        </p:spPr>
        <p:txBody>
          <a:bodyPr anchorCtr="0" anchor="t" bIns="121900" lIns="121900" rIns="121900" wrap="square" tIns="121900">
            <a:noAutofit/>
          </a:bodyPr>
          <a:lstStyle/>
          <a:p>
            <a:pPr indent="0" lvl="0" marL="0" marR="0" rtl="0" algn="l">
              <a:spcBef>
                <a:spcPts val="0"/>
              </a:spcBef>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graphicFrame>
        <p:nvGraphicFramePr>
          <p:cNvPr id="215" name="Shape 215"/>
          <p:cNvGraphicFramePr/>
          <p:nvPr/>
        </p:nvGraphicFramePr>
        <p:xfrm>
          <a:off x="949570" y="3752178"/>
          <a:ext cx="3000000" cy="3000000"/>
        </p:xfrm>
        <a:graphic>
          <a:graphicData uri="http://schemas.openxmlformats.org/drawingml/2006/table">
            <a:tbl>
              <a:tblPr>
                <a:noFill/>
                <a:tableStyleId>{3354E7F5-16D5-4227-AA18-E109D345C982}</a:tableStyleId>
              </a:tblPr>
              <a:tblGrid>
                <a:gridCol w="1387600"/>
                <a:gridCol w="1387600"/>
                <a:gridCol w="1387600"/>
                <a:gridCol w="1387600"/>
                <a:gridCol w="1328750"/>
              </a:tblGrid>
              <a:tr h="228600">
                <a:tc>
                  <a:txBody>
                    <a:bodyPr>
                      <a:no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SPSS</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FA8DC"/>
                    </a:solidFill>
                  </a:tcPr>
                </a:tc>
                <a:tc>
                  <a:txBody>
                    <a:bodyPr>
                      <a:no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Stata</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FA8DC"/>
                    </a:solidFill>
                  </a:tcPr>
                </a:tc>
                <a:tc>
                  <a:txBody>
                    <a:bodyPr>
                      <a:no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SAS</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FA8DC"/>
                    </a:solidFill>
                  </a:tcPr>
                </a:tc>
                <a:tc>
                  <a:txBody>
                    <a:bodyPr>
                      <a:no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R</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FA8DC"/>
                    </a:solidFill>
                  </a:tcPr>
                </a:tc>
                <a:tc>
                  <a:txBody>
                    <a:bodyPr>
                      <a:no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VTL</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FA8DC"/>
                    </a:solidFill>
                  </a:tcPr>
                </a:tc>
              </a:tr>
              <a:tr h="228600">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COMPUTE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generate</a:t>
                      </a:r>
                    </a:p>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replace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[assignment]</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br>
                        <a:rPr lang="en-US" sz="1800" u="none" cap="none" strike="noStrike"/>
                      </a:b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[assignment] :=</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r>
              <a:tr h="228600">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IF</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replace … if </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IF...THEN/ELSE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br>
                        <a:rPr lang="en-US" sz="1800" u="none" cap="none" strike="noStrike"/>
                      </a:b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if … then … else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r>
              <a:tr h="228600">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RECODE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recode</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IF...THEN … ELSE … IF … THEN</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br>
                        <a:rPr lang="en-US" sz="1800" u="none" cap="none" strike="noStrike"/>
                      </a:b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if … then … elseif … then</a:t>
                      </a:r>
                    </a:p>
                  </a:txBody>
                  <a:tcPr marT="66675" marB="66675" marR="66675" marL="6667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tcPr>
                </a:tc>
              </a:tr>
            </a:tbl>
          </a:graphicData>
        </a:graphic>
      </p:graphicFrame>
      <p:sp>
        <p:nvSpPr>
          <p:cNvPr id="216" name="Shape 216"/>
          <p:cNvSpPr/>
          <p:nvPr/>
        </p:nvSpPr>
        <p:spPr>
          <a:xfrm>
            <a:off x="643350" y="402475"/>
            <a:ext cx="8157600" cy="2908500"/>
          </a:xfrm>
          <a:prstGeom prst="rect">
            <a:avLst/>
          </a:prstGeom>
          <a:noFill/>
          <a:ln>
            <a:noFill/>
          </a:ln>
        </p:spPr>
        <p:txBody>
          <a:bodyPr anchorCtr="0" anchor="ctr" bIns="0" lIns="91425" rIns="91425" wrap="square" tIns="0">
            <a:noAutofit/>
          </a:bodyPr>
          <a:lstStyle/>
          <a:p>
            <a:pPr indent="0" lvl="0" marL="0" marR="0" rtl="0" algn="l">
              <a:lnSpc>
                <a:spcPct val="100000"/>
              </a:lnSpc>
              <a:spcBef>
                <a:spcPts val="0"/>
              </a:spcBef>
              <a:spcAft>
                <a:spcPts val="0"/>
              </a:spcAft>
              <a:buClr>
                <a:srgbClr val="000000"/>
              </a:buClr>
              <a:buFont typeface="Arial"/>
              <a:buNone/>
            </a:pPr>
            <a:r>
              <a:rPr b="0" i="0" lang="en-US" sz="2800" u="none" cap="none" strike="noStrike">
                <a:solidFill>
                  <a:srgbClr val="000000"/>
                </a:solidFill>
                <a:latin typeface="Arial"/>
                <a:ea typeface="Arial"/>
                <a:cs typeface="Arial"/>
                <a:sym typeface="Arial"/>
              </a:rPr>
              <a:t>Target Data Transformations for Year 1</a:t>
            </a:r>
          </a:p>
          <a:p>
            <a:pPr indent="0" lvl="0" marL="0" marR="0" rtl="0" algn="l">
              <a:lnSpc>
                <a:spcPct val="100000"/>
              </a:lnSpc>
              <a:spcBef>
                <a:spcPts val="600"/>
              </a:spcBef>
              <a:spcAft>
                <a:spcPts val="0"/>
              </a:spcAft>
              <a:buClr>
                <a:schemeClr val="dk1"/>
              </a:buClr>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None/>
            </a:pPr>
            <a:r>
              <a:rPr b="1" i="0" lang="en-US" sz="1800" u="none" cap="none" strike="noStrike">
                <a:solidFill>
                  <a:srgbClr val="000000"/>
                </a:solidFill>
              </a:rPr>
              <a:t>Unconditional assignment </a:t>
            </a:r>
            <a:r>
              <a:rPr b="0" i="0" lang="en-US" sz="1800" u="none" cap="none" strike="noStrike">
                <a:solidFill>
                  <a:srgbClr val="000000"/>
                </a:solidFill>
                <a:latin typeface="Arial"/>
                <a:ea typeface="Arial"/>
                <a:cs typeface="Arial"/>
                <a:sym typeface="Arial"/>
              </a:rPr>
              <a:t> (SPSS: COMPUTE; Stata: gener)</a:t>
            </a:r>
          </a:p>
          <a:p>
            <a:pPr indent="0" lvl="1" marL="457200" marR="0" rtl="0" algn="l">
              <a:lnSpc>
                <a:spcPct val="100000"/>
              </a:lnSpc>
              <a:spcBef>
                <a:spcPts val="60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Arithmetic operations</a:t>
            </a:r>
          </a:p>
          <a:p>
            <a:pPr indent="0" lvl="1" marL="457200" marR="0" rtl="0" algn="l">
              <a:lnSpc>
                <a:spcPct val="100000"/>
              </a:lnSpc>
              <a:spcBef>
                <a:spcPts val="60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List of mathematical functions (exp, ln, log, …)</a:t>
            </a:r>
          </a:p>
          <a:p>
            <a:pPr indent="0" lvl="0" marL="0" marR="0" rtl="0" algn="l">
              <a:lnSpc>
                <a:spcPct val="100000"/>
              </a:lnSpc>
              <a:spcBef>
                <a:spcPts val="600"/>
              </a:spcBef>
              <a:spcAft>
                <a:spcPts val="0"/>
              </a:spcAft>
              <a:buNone/>
            </a:pPr>
            <a:r>
              <a:rPr b="1" i="0" lang="en-US" sz="1800" u="none" cap="none" strike="noStrike">
                <a:solidFill>
                  <a:srgbClr val="000000"/>
                </a:solidFill>
              </a:rPr>
              <a:t>Conditional assignment </a:t>
            </a:r>
            <a:r>
              <a:rPr b="0" i="0" lang="en-US" sz="1800" u="none" cap="none" strike="noStrike">
                <a:solidFill>
                  <a:srgbClr val="000000"/>
                </a:solidFill>
                <a:latin typeface="Arial"/>
                <a:ea typeface="Arial"/>
                <a:cs typeface="Arial"/>
                <a:sym typeface="Arial"/>
              </a:rPr>
              <a:t>(SPSS: IF; Stata: replace ...if)</a:t>
            </a:r>
          </a:p>
          <a:p>
            <a:pPr indent="0" lvl="1" marL="457200" marR="0" rtl="0" algn="l">
              <a:lnSpc>
                <a:spcPct val="100000"/>
              </a:lnSpc>
              <a:spcBef>
                <a:spcPts val="60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Logical expressions</a:t>
            </a:r>
          </a:p>
          <a:p>
            <a:pPr indent="0" lvl="0" marL="0" marR="0" rtl="0" algn="l">
              <a:lnSpc>
                <a:spcPct val="100000"/>
              </a:lnSpc>
              <a:spcBef>
                <a:spcPts val="600"/>
              </a:spcBef>
              <a:spcAft>
                <a:spcPts val="0"/>
              </a:spcAft>
              <a:buNone/>
            </a:pPr>
            <a:r>
              <a:rPr b="1" i="0" lang="en-US" sz="1800" u="none" cap="none" strike="noStrike">
                <a:solidFill>
                  <a:srgbClr val="000000"/>
                </a:solidFill>
              </a:rPr>
              <a:t>Recode</a:t>
            </a:r>
            <a:r>
              <a:rPr b="0" i="0" lang="en-US" sz="1800" u="none" cap="none" strike="noStrike">
                <a:solidFill>
                  <a:srgbClr val="000000"/>
                </a:solidFill>
                <a:latin typeface="Arial"/>
                <a:ea typeface="Arial"/>
                <a:cs typeface="Arial"/>
                <a:sym typeface="Arial"/>
              </a:rPr>
              <a:t> (SPSS: RECODE; Stata: recode)</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9999"/>
        </a:solidFill>
      </p:bgPr>
    </p:bg>
    <p:spTree>
      <p:nvGrpSpPr>
        <p:cNvPr id="220" name="Shape 220"/>
        <p:cNvGrpSpPr/>
        <p:nvPr/>
      </p:nvGrpSpPr>
      <p:grpSpPr>
        <a:xfrm>
          <a:off x="0" y="0"/>
          <a:ext cx="0" cy="0"/>
          <a:chOff x="0" y="0"/>
          <a:chExt cx="0" cy="0"/>
        </a:xfrm>
      </p:grpSpPr>
      <p:sp>
        <p:nvSpPr>
          <p:cNvPr id="221" name="Shape 221"/>
          <p:cNvSpPr txBox="1"/>
          <p:nvPr>
            <p:ph type="title"/>
          </p:nvPr>
        </p:nvSpPr>
        <p:spPr>
          <a:xfrm>
            <a:off x="685800" y="2636100"/>
            <a:ext cx="7772400" cy="1143000"/>
          </a:xfrm>
          <a:prstGeom prst="rect">
            <a:avLst/>
          </a:prstGeom>
          <a:noFill/>
          <a:ln>
            <a:noFill/>
          </a:ln>
        </p:spPr>
        <p:txBody>
          <a:bodyPr anchorCtr="0" anchor="ctr" bIns="45700" lIns="91425" rIns="91425" wrap="square" tIns="45700">
            <a:noAutofit/>
          </a:bodyPr>
          <a:lstStyle/>
          <a:p>
            <a:pPr indent="-69850" lvl="0" marL="0" marR="0" rtl="0" algn="l">
              <a:lnSpc>
                <a:spcPct val="100000"/>
              </a:lnSpc>
              <a:spcBef>
                <a:spcPts val="0"/>
              </a:spcBef>
              <a:spcAft>
                <a:spcPts val="0"/>
              </a:spcAft>
              <a:buSzPts val="1100"/>
              <a:buNone/>
            </a:pPr>
            <a:r>
              <a:rPr b="0" lang="en-US" sz="4200">
                <a:solidFill>
                  <a:srgbClr val="F3F3F3"/>
                </a:solidFill>
                <a:latin typeface="Arial"/>
                <a:ea typeface="Arial"/>
                <a:cs typeface="Arial"/>
                <a:sym typeface="Arial"/>
              </a:rPr>
              <a:t>One command in detail: RECODE</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pic>
        <p:nvPicPr>
          <p:cNvPr descr="https://documents.lucidchart.com/documents/f9fe3bde-c46c-4c72-9c13-3a096b57477f/pages/0_0?a=411&amp;x=180&amp;y=161&amp;w=880&amp;h=407&amp;store=1&amp;accept=image%2F*&amp;auth=LCA%20da1afd5818dda29a2d1ad0b5b2d62c273959dae0-ts%3D1488524539" id="226" name="Shape 226"/>
          <p:cNvPicPr preferRelativeResize="0"/>
          <p:nvPr/>
        </p:nvPicPr>
        <p:blipFill rotWithShape="1">
          <a:blip r:embed="rId3">
            <a:alphaModFix/>
          </a:blip>
          <a:srcRect b="0" l="0" r="0" t="0"/>
          <a:stretch/>
        </p:blipFill>
        <p:spPr>
          <a:xfrm>
            <a:off x="4572000" y="1099991"/>
            <a:ext cx="4420200" cy="2582100"/>
          </a:xfrm>
          <a:prstGeom prst="rect">
            <a:avLst/>
          </a:prstGeom>
          <a:noFill/>
          <a:ln>
            <a:noFill/>
          </a:ln>
        </p:spPr>
      </p:pic>
      <p:sp>
        <p:nvSpPr>
          <p:cNvPr id="227" name="Shape 227"/>
          <p:cNvSpPr txBox="1"/>
          <p:nvPr>
            <p:ph type="title"/>
          </p:nvPr>
        </p:nvSpPr>
        <p:spPr>
          <a:xfrm>
            <a:off x="759374" y="506249"/>
            <a:ext cx="7593900" cy="1265700"/>
          </a:xfrm>
          <a:prstGeom prst="rect">
            <a:avLst/>
          </a:prstGeom>
          <a:noFill/>
          <a:ln>
            <a:noFill/>
          </a:ln>
        </p:spPr>
        <p:txBody>
          <a:bodyPr anchorCtr="0" anchor="t" bIns="35725" lIns="35725" rIns="35725" wrap="square" tIns="35725">
            <a:noAutofit/>
          </a:bodyPr>
          <a:lstStyle/>
          <a:p>
            <a:pPr indent="0" lvl="0" marL="0" marR="0" rtl="0" algn="l">
              <a:lnSpc>
                <a:spcPct val="100000"/>
              </a:lnSpc>
              <a:spcBef>
                <a:spcPts val="0"/>
              </a:spcBef>
              <a:spcAft>
                <a:spcPts val="0"/>
              </a:spcAft>
              <a:buClr>
                <a:srgbClr val="000000"/>
              </a:buClr>
              <a:buFont typeface="Arial"/>
              <a:buNone/>
            </a:pPr>
            <a:r>
              <a:rPr b="0" i="0" lang="en-US" sz="4200" u="none" cap="none" strike="noStrike">
                <a:solidFill>
                  <a:srgbClr val="000000"/>
                </a:solidFill>
                <a:latin typeface="Arial"/>
                <a:ea typeface="Arial"/>
                <a:cs typeface="Arial"/>
                <a:sym typeface="Arial"/>
              </a:rPr>
              <a:t>What is </a:t>
            </a:r>
            <a:r>
              <a:rPr b="0" i="0" lang="en-US" sz="4200" u="none" cap="none" strike="noStrike">
                <a:solidFill>
                  <a:srgbClr val="961B04"/>
                </a:solidFill>
                <a:latin typeface="Consolas"/>
                <a:ea typeface="Consolas"/>
                <a:cs typeface="Consolas"/>
                <a:sym typeface="Consolas"/>
              </a:rPr>
              <a:t>recode</a:t>
            </a:r>
            <a:r>
              <a:rPr b="0" i="0" lang="en-US" sz="4200" u="none" cap="none" strike="noStrike">
                <a:solidFill>
                  <a:srgbClr val="961B04"/>
                </a:solidFill>
                <a:latin typeface="Arial"/>
                <a:ea typeface="Arial"/>
                <a:cs typeface="Arial"/>
                <a:sym typeface="Arial"/>
              </a:rPr>
              <a:t> </a:t>
            </a:r>
            <a:r>
              <a:rPr b="0" i="0" lang="en-US" sz="4200" u="none" cap="none" strike="noStrike">
                <a:solidFill>
                  <a:srgbClr val="000000"/>
                </a:solidFill>
                <a:latin typeface="Arial"/>
                <a:ea typeface="Arial"/>
                <a:cs typeface="Arial"/>
                <a:sym typeface="Arial"/>
              </a:rPr>
              <a:t>(in Stata)?</a:t>
            </a:r>
          </a:p>
        </p:txBody>
      </p:sp>
      <p:sp>
        <p:nvSpPr>
          <p:cNvPr id="228" name="Shape 228"/>
          <p:cNvSpPr txBox="1"/>
          <p:nvPr>
            <p:ph idx="1" type="body"/>
          </p:nvPr>
        </p:nvSpPr>
        <p:spPr>
          <a:xfrm>
            <a:off x="759373" y="1398208"/>
            <a:ext cx="7593900" cy="455700"/>
          </a:xfrm>
          <a:prstGeom prst="rect">
            <a:avLst/>
          </a:prstGeom>
          <a:noFill/>
          <a:ln>
            <a:noFill/>
          </a:ln>
        </p:spPr>
        <p:txBody>
          <a:bodyPr anchorCtr="0" anchor="t" bIns="35725" lIns="35725" rIns="35725" wrap="square" tIns="35725">
            <a:noAutofit/>
          </a:bodyPr>
          <a:lstStyle/>
          <a:p>
            <a:pPr indent="0" lvl="0" marL="0" marR="0" rtl="0" algn="l">
              <a:lnSpc>
                <a:spcPct val="120000"/>
              </a:lnSpc>
              <a:spcBef>
                <a:spcPts val="0"/>
              </a:spcBef>
              <a:spcAft>
                <a:spcPts val="0"/>
              </a:spcAft>
              <a:buClr>
                <a:srgbClr val="000000"/>
              </a:buClr>
              <a:buFont typeface="Arial"/>
              <a:buNone/>
            </a:pPr>
            <a:r>
              <a:rPr b="1" i="0" lang="en-US" sz="2000" u="none" cap="none" strike="noStrike">
                <a:solidFill>
                  <a:srgbClr val="000000"/>
                </a:solidFill>
                <a:latin typeface="Arial"/>
                <a:ea typeface="Arial"/>
                <a:cs typeface="Arial"/>
                <a:sym typeface="Arial"/>
              </a:rPr>
              <a:t>recode</a:t>
            </a:r>
            <a:r>
              <a:rPr b="0" i="0" lang="en-US" sz="2000" u="none" cap="none" strike="noStrike">
                <a:solidFill>
                  <a:srgbClr val="000000"/>
                </a:solidFill>
                <a:latin typeface="Arial"/>
                <a:ea typeface="Arial"/>
                <a:cs typeface="Arial"/>
                <a:sym typeface="Arial"/>
              </a:rPr>
              <a:t> -- Recode categorical variables</a:t>
            </a:r>
          </a:p>
        </p:txBody>
      </p:sp>
      <p:sp>
        <p:nvSpPr>
          <p:cNvPr id="229" name="Shape 229"/>
          <p:cNvSpPr txBox="1"/>
          <p:nvPr/>
        </p:nvSpPr>
        <p:spPr>
          <a:xfrm>
            <a:off x="268397" y="2890027"/>
            <a:ext cx="8050200" cy="3188400"/>
          </a:xfrm>
          <a:prstGeom prst="rect">
            <a:avLst/>
          </a:prstGeom>
          <a:noFill/>
          <a:ln>
            <a:noFill/>
          </a:ln>
        </p:spPr>
        <p:txBody>
          <a:bodyPr anchorCtr="0" anchor="ctr" bIns="35725" lIns="35725" rIns="35725" wrap="square" tIns="35725">
            <a:noAutofit/>
          </a:bodyPr>
          <a:lstStyle/>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var1 var2 (1 2 = 2) (3/max = 5)</a:t>
            </a:r>
          </a:p>
          <a:p>
            <a:pPr indent="0" lvl="0" marL="0" marR="0" rtl="0" algn="l">
              <a:lnSpc>
                <a:spcPct val="100000"/>
              </a:lnSpc>
              <a:spcBef>
                <a:spcPts val="0"/>
              </a:spcBef>
              <a:spcAft>
                <a:spcPts val="0"/>
              </a:spcAft>
              <a:buClr>
                <a:srgbClr val="000000"/>
              </a:buClr>
              <a:buFont typeface="Helvetica Neue"/>
              <a:buNone/>
            </a:pPr>
            <a:r>
              <a:t/>
            </a:r>
            <a:endParaRPr b="0" i="0" sz="1700" u="none" cap="none" strike="noStrike">
              <a:solidFill>
                <a:srgbClr val="000000"/>
              </a:solidFill>
              <a:latin typeface="Consolas"/>
              <a:ea typeface="Consolas"/>
              <a:cs typeface="Consolas"/>
              <a:sym typeface="Consolas"/>
            </a:endParaRPr>
          </a:p>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a b (1 = 2), prefix("modified_")</a:t>
            </a:r>
          </a:p>
          <a:p>
            <a:pPr indent="0" lvl="0" marL="0" marR="0" rtl="0" algn="l">
              <a:lnSpc>
                <a:spcPct val="100000"/>
              </a:lnSpc>
              <a:spcBef>
                <a:spcPts val="0"/>
              </a:spcBef>
              <a:spcAft>
                <a:spcPts val="0"/>
              </a:spcAft>
              <a:buClr>
                <a:srgbClr val="000000"/>
              </a:buClr>
              <a:buFont typeface="Helvetica Neue"/>
              <a:buNone/>
            </a:pPr>
            <a:r>
              <a:t/>
            </a:r>
            <a:endParaRPr b="0" i="0" sz="1700" u="none" cap="none" strike="noStrike">
              <a:solidFill>
                <a:srgbClr val="000000"/>
              </a:solidFill>
              <a:latin typeface="Consolas"/>
              <a:ea typeface="Consolas"/>
              <a:cs typeface="Consolas"/>
              <a:sym typeface="Consolas"/>
            </a:endParaRPr>
          </a:p>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x y (1 = 2), generate(modified_x modified_y)</a:t>
            </a:r>
          </a:p>
          <a:p>
            <a:pPr indent="0" lvl="0" marL="0" marR="0" rtl="0" algn="l">
              <a:lnSpc>
                <a:spcPct val="100000"/>
              </a:lnSpc>
              <a:spcBef>
                <a:spcPts val="0"/>
              </a:spcBef>
              <a:spcAft>
                <a:spcPts val="0"/>
              </a:spcAft>
              <a:buClr>
                <a:srgbClr val="000000"/>
              </a:buClr>
              <a:buFont typeface="Helvetica Neue"/>
              <a:buNone/>
            </a:pPr>
            <a:r>
              <a:t/>
            </a:r>
            <a:endParaRPr b="0" i="0" sz="1700" u="none" cap="none" strike="noStrike">
              <a:solidFill>
                <a:srgbClr val="000000"/>
              </a:solidFill>
              <a:latin typeface="Consolas"/>
              <a:ea typeface="Consolas"/>
              <a:cs typeface="Consolas"/>
              <a:sym typeface="Consolas"/>
            </a:endParaRPr>
          </a:p>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x y (1 = 2 "Labelfor2") (3 = 5 "Labelfor5")</a:t>
            </a:r>
          </a:p>
          <a:p>
            <a:pPr indent="0" lvl="0" marL="0" marR="0" rtl="0" algn="l">
              <a:lnSpc>
                <a:spcPct val="100000"/>
              </a:lnSpc>
              <a:spcBef>
                <a:spcPts val="0"/>
              </a:spcBef>
              <a:spcAft>
                <a:spcPts val="0"/>
              </a:spcAft>
              <a:buClr>
                <a:srgbClr val="000000"/>
              </a:buClr>
              <a:buFont typeface="Helvetica Neue"/>
              <a:buNone/>
            </a:pPr>
            <a:r>
              <a:t/>
            </a:r>
            <a:endParaRPr b="0" i="0" sz="1700" u="none" cap="none" strike="noStrike">
              <a:solidFill>
                <a:srgbClr val="000000"/>
              </a:solidFill>
              <a:latin typeface="Consolas"/>
              <a:ea typeface="Consolas"/>
              <a:cs typeface="Consolas"/>
              <a:sym typeface="Consolas"/>
            </a:endParaRPr>
          </a:p>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total (0/140=0 F) (141/180=1 D) (181/210=2 C) (211/234=3 B) (235/300=4 A), gen(grade)</a:t>
            </a:r>
          </a:p>
          <a:p>
            <a:pPr indent="0" lvl="0" marL="0" marR="0" rtl="0" algn="l">
              <a:lnSpc>
                <a:spcPct val="100000"/>
              </a:lnSpc>
              <a:spcBef>
                <a:spcPts val="0"/>
              </a:spcBef>
              <a:spcAft>
                <a:spcPts val="0"/>
              </a:spcAft>
              <a:buClr>
                <a:srgbClr val="000000"/>
              </a:buClr>
              <a:buFont typeface="Helvetica Neue"/>
              <a:buNone/>
            </a:pPr>
            <a:r>
              <a:t/>
            </a:r>
            <a:endParaRPr b="0" i="0" sz="1700" u="none" cap="none" strike="noStrike">
              <a:solidFill>
                <a:srgbClr val="000000"/>
              </a:solidFill>
              <a:latin typeface="Consolas"/>
              <a:ea typeface="Consolas"/>
              <a:cs typeface="Consolas"/>
              <a:sym typeface="Consolas"/>
            </a:endParaRPr>
          </a:p>
          <a:p>
            <a:pPr indent="0" lvl="0" marL="0" marR="0" rtl="0" algn="l">
              <a:lnSpc>
                <a:spcPct val="100000"/>
              </a:lnSpc>
              <a:spcBef>
                <a:spcPts val="0"/>
              </a:spcBef>
              <a:spcAft>
                <a:spcPts val="0"/>
              </a:spcAft>
              <a:buClr>
                <a:srgbClr val="961B04"/>
              </a:buClr>
              <a:buFont typeface="Consolas"/>
              <a:buNone/>
            </a:pPr>
            <a:r>
              <a:rPr b="0" i="0" lang="en-US" sz="1700" u="none" cap="none" strike="noStrike">
                <a:solidFill>
                  <a:srgbClr val="961B04"/>
                </a:solidFill>
                <a:latin typeface="Consolas"/>
                <a:ea typeface="Consolas"/>
                <a:cs typeface="Consolas"/>
                <a:sym typeface="Consolas"/>
              </a:rPr>
              <a:t>recode </a:t>
            </a:r>
            <a:r>
              <a:rPr b="0" i="0" lang="en-US" sz="1700" u="none" cap="none" strike="noStrike">
                <a:solidFill>
                  <a:srgbClr val="000000"/>
                </a:solidFill>
                <a:latin typeface="Consolas"/>
                <a:ea typeface="Consolas"/>
                <a:cs typeface="Consolas"/>
                <a:sym typeface="Consolas"/>
              </a:rPr>
              <a:t>a (1 . .a 5/6 = 7) (nonmissing = 8) (missing = 9) (* = 2)</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5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animEffect filter="fade" transition="in">
                                      <p:cBhvr>
                                        <p:cTn dur="500"/>
                                        <p:tgtEl>
                                          <p:spTgt spid="2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animEffect filter="fade" transition="in">
                                      <p:cBhvr>
                                        <p:cTn dur="500"/>
                                        <p:tgtEl>
                                          <p:spTgt spid="2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animEffect filter="fade" transition="in">
                                      <p:cBhvr>
                                        <p:cTn dur="500"/>
                                        <p:tgtEl>
                                          <p:spTgt spid="2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animEffect filter="fade" transition="in">
                                      <p:cBhvr>
                                        <p:cTn dur="500"/>
                                        <p:tgtEl>
                                          <p:spTgt spid="2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5" st="5"/>
                                            </p:txEl>
                                          </p:spTgt>
                                        </p:tgtEl>
                                        <p:attrNameLst>
                                          <p:attrName>style.visibility</p:attrName>
                                        </p:attrNameLst>
                                      </p:cBhvr>
                                      <p:to>
                                        <p:strVal val="visible"/>
                                      </p:to>
                                    </p:set>
                                    <p:animEffect filter="fade" transition="in">
                                      <p:cBhvr>
                                        <p:cTn dur="500"/>
                                        <p:tgtEl>
                                          <p:spTgt spid="22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6" st="6"/>
                                            </p:txEl>
                                          </p:spTgt>
                                        </p:tgtEl>
                                        <p:attrNameLst>
                                          <p:attrName>style.visibility</p:attrName>
                                        </p:attrNameLst>
                                      </p:cBhvr>
                                      <p:to>
                                        <p:strVal val="visible"/>
                                      </p:to>
                                    </p:set>
                                    <p:animEffect filter="fade" transition="in">
                                      <p:cBhvr>
                                        <p:cTn dur="500"/>
                                        <p:tgtEl>
                                          <p:spTgt spid="22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7" st="7"/>
                                            </p:txEl>
                                          </p:spTgt>
                                        </p:tgtEl>
                                        <p:attrNameLst>
                                          <p:attrName>style.visibility</p:attrName>
                                        </p:attrNameLst>
                                      </p:cBhvr>
                                      <p:to>
                                        <p:strVal val="visible"/>
                                      </p:to>
                                    </p:set>
                                    <p:animEffect filter="fade" transition="in">
                                      <p:cBhvr>
                                        <p:cTn dur="500"/>
                                        <p:tgtEl>
                                          <p:spTgt spid="22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8" st="8"/>
                                            </p:txEl>
                                          </p:spTgt>
                                        </p:tgtEl>
                                        <p:attrNameLst>
                                          <p:attrName>style.visibility</p:attrName>
                                        </p:attrNameLst>
                                      </p:cBhvr>
                                      <p:to>
                                        <p:strVal val="visible"/>
                                      </p:to>
                                    </p:set>
                                    <p:animEffect filter="fade" transition="in">
                                      <p:cBhvr>
                                        <p:cTn dur="500"/>
                                        <p:tgtEl>
                                          <p:spTgt spid="229">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9" st="9"/>
                                            </p:txEl>
                                          </p:spTgt>
                                        </p:tgtEl>
                                        <p:attrNameLst>
                                          <p:attrName>style.visibility</p:attrName>
                                        </p:attrNameLst>
                                      </p:cBhvr>
                                      <p:to>
                                        <p:strVal val="visible"/>
                                      </p:to>
                                    </p:set>
                                    <p:animEffect filter="fade" transition="in">
                                      <p:cBhvr>
                                        <p:cTn dur="500"/>
                                        <p:tgtEl>
                                          <p:spTgt spid="229">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0" st="10"/>
                                            </p:txEl>
                                          </p:spTgt>
                                        </p:tgtEl>
                                        <p:attrNameLst>
                                          <p:attrName>style.visibility</p:attrName>
                                        </p:attrNameLst>
                                      </p:cBhvr>
                                      <p:to>
                                        <p:strVal val="visible"/>
                                      </p:to>
                                    </p:set>
                                    <p:animEffect filter="fade" transition="in">
                                      <p:cBhvr>
                                        <p:cTn dur="500"/>
                                        <p:tgtEl>
                                          <p:spTgt spid="229">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Shape 234"/>
          <p:cNvSpPr txBox="1"/>
          <p:nvPr>
            <p:ph type="title"/>
          </p:nvPr>
        </p:nvSpPr>
        <p:spPr>
          <a:xfrm>
            <a:off x="759374" y="506249"/>
            <a:ext cx="7593900" cy="1265700"/>
          </a:xfrm>
          <a:prstGeom prst="rect">
            <a:avLst/>
          </a:prstGeom>
          <a:noFill/>
          <a:ln>
            <a:noFill/>
          </a:ln>
        </p:spPr>
        <p:txBody>
          <a:bodyPr anchorCtr="0" anchor="t" bIns="35725" lIns="35725" rIns="35725" wrap="square" tIns="35725">
            <a:noAutofit/>
          </a:bodyPr>
          <a:lstStyle/>
          <a:p>
            <a:pPr indent="0" lvl="0" marL="0" marR="0" rtl="0" algn="l">
              <a:lnSpc>
                <a:spcPct val="100000"/>
              </a:lnSpc>
              <a:spcBef>
                <a:spcPts val="0"/>
              </a:spcBef>
              <a:spcAft>
                <a:spcPts val="0"/>
              </a:spcAft>
              <a:buClr>
                <a:srgbClr val="000000"/>
              </a:buClr>
              <a:buFont typeface="Arial"/>
              <a:buNone/>
            </a:pPr>
            <a:r>
              <a:rPr b="0" i="0" lang="en-US" sz="4200" u="none" cap="none" strike="noStrike">
                <a:solidFill>
                  <a:srgbClr val="000000"/>
                </a:solidFill>
                <a:latin typeface="Arial"/>
                <a:ea typeface="Arial"/>
                <a:cs typeface="Arial"/>
                <a:sym typeface="Arial"/>
              </a:rPr>
              <a:t>What is </a:t>
            </a:r>
            <a:r>
              <a:rPr b="0" i="0" lang="en-US" sz="4200" u="none" cap="none" strike="noStrike">
                <a:solidFill>
                  <a:srgbClr val="961B04"/>
                </a:solidFill>
                <a:latin typeface="Consolas"/>
                <a:ea typeface="Consolas"/>
                <a:cs typeface="Consolas"/>
                <a:sym typeface="Consolas"/>
              </a:rPr>
              <a:t>recode</a:t>
            </a:r>
            <a:r>
              <a:rPr b="0" i="0" lang="en-US" sz="4200" u="none" cap="none" strike="noStrike">
                <a:solidFill>
                  <a:srgbClr val="961B04"/>
                </a:solidFill>
                <a:latin typeface="Arial"/>
                <a:ea typeface="Arial"/>
                <a:cs typeface="Arial"/>
                <a:sym typeface="Arial"/>
              </a:rPr>
              <a:t> </a:t>
            </a:r>
            <a:r>
              <a:rPr b="0" i="0" lang="en-US" sz="4200" u="none" cap="none" strike="noStrike">
                <a:solidFill>
                  <a:srgbClr val="000000"/>
                </a:solidFill>
                <a:latin typeface="Arial"/>
                <a:ea typeface="Arial"/>
                <a:cs typeface="Arial"/>
                <a:sym typeface="Arial"/>
              </a:rPr>
              <a:t>(in </a:t>
            </a:r>
            <a:r>
              <a:rPr lang="en-US"/>
              <a:t>SPSS</a:t>
            </a:r>
            <a:r>
              <a:rPr b="0" i="0" lang="en-US" sz="4200" u="none" cap="none" strike="noStrike">
                <a:solidFill>
                  <a:srgbClr val="000000"/>
                </a:solidFill>
                <a:latin typeface="Arial"/>
                <a:ea typeface="Arial"/>
                <a:cs typeface="Arial"/>
                <a:sym typeface="Arial"/>
              </a:rPr>
              <a:t>)?</a:t>
            </a:r>
          </a:p>
        </p:txBody>
      </p:sp>
      <p:sp>
        <p:nvSpPr>
          <p:cNvPr id="235" name="Shape 235"/>
          <p:cNvSpPr txBox="1"/>
          <p:nvPr/>
        </p:nvSpPr>
        <p:spPr>
          <a:xfrm>
            <a:off x="759375" y="1505400"/>
            <a:ext cx="7102200" cy="3000000"/>
          </a:xfrm>
          <a:prstGeom prst="rect">
            <a:avLst/>
          </a:prstGeom>
          <a:noFill/>
          <a:ln>
            <a:noFill/>
          </a:ln>
        </p:spPr>
        <p:txBody>
          <a:bodyPr anchorCtr="0" anchor="ctr" bIns="91425" lIns="91425" rIns="91425" wrap="square" tIns="91425">
            <a:noAutofit/>
          </a:bodyPr>
          <a:lstStyle/>
          <a:p>
            <a:pPr indent="0" lvl="0" marL="0" rtl="0">
              <a:spcBef>
                <a:spcPts val="0"/>
              </a:spcBef>
              <a:buNone/>
            </a:pPr>
            <a:r>
              <a:rPr lang="en-US"/>
              <a:t>RECODE </a:t>
            </a:r>
            <a:r>
              <a:rPr b="1" lang="en-US"/>
              <a:t>var1 var2 var3 </a:t>
            </a:r>
            <a:r>
              <a:rPr lang="en-US"/>
              <a:t>(-1=7) (-2=8).</a:t>
            </a:r>
          </a:p>
          <a:p>
            <a:pPr indent="0" lvl="0" marL="0" rtl="0">
              <a:spcBef>
                <a:spcPts val="0"/>
              </a:spcBef>
              <a:buNone/>
            </a:pPr>
            <a:r>
              <a:t/>
            </a:r>
            <a:endParaRPr/>
          </a:p>
          <a:p>
            <a:pPr indent="0" lvl="0" marL="0" rtl="0">
              <a:spcBef>
                <a:spcPts val="0"/>
              </a:spcBef>
              <a:buNone/>
            </a:pPr>
            <a:r>
              <a:rPr lang="en-US"/>
              <a:t>RECODE </a:t>
            </a:r>
            <a:r>
              <a:rPr b="1" lang="en-US"/>
              <a:t>AGE </a:t>
            </a:r>
            <a:r>
              <a:rPr lang="en-US"/>
              <a:t>(</a:t>
            </a:r>
            <a:r>
              <a:rPr i="1" lang="en-US"/>
              <a:t>MISSING</a:t>
            </a:r>
            <a:r>
              <a:rPr lang="en-US"/>
              <a:t>=9) (18 </a:t>
            </a:r>
            <a:r>
              <a:rPr i="1" lang="en-US"/>
              <a:t>THRU HI</a:t>
            </a:r>
            <a:r>
              <a:rPr lang="en-US"/>
              <a:t>=1) (0 </a:t>
            </a:r>
            <a:r>
              <a:rPr i="1" lang="en-US"/>
              <a:t>THRU </a:t>
            </a:r>
            <a:r>
              <a:rPr lang="en-US"/>
              <a:t>18=0) </a:t>
            </a:r>
            <a:r>
              <a:rPr i="1" lang="en-US"/>
              <a:t>INTO </a:t>
            </a:r>
            <a:r>
              <a:rPr b="1" lang="en-US"/>
              <a:t>VOTER</a:t>
            </a:r>
            <a:r>
              <a:rPr lang="en-US"/>
              <a:t>.</a:t>
            </a:r>
          </a:p>
          <a:p>
            <a:pPr indent="0" lvl="0" marL="0" rtl="0">
              <a:spcBef>
                <a:spcPts val="0"/>
              </a:spcBef>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9" name="Shape 239"/>
        <p:cNvGrpSpPr/>
        <p:nvPr/>
      </p:nvGrpSpPr>
      <p:grpSpPr>
        <a:xfrm>
          <a:off x="0" y="0"/>
          <a:ext cx="0" cy="0"/>
          <a:chOff x="0" y="0"/>
          <a:chExt cx="0" cy="0"/>
        </a:xfrm>
      </p:grpSpPr>
      <p:sp>
        <p:nvSpPr>
          <p:cNvPr id="240" name="Shape 240"/>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Recode in JSON</a:t>
            </a:r>
          </a:p>
        </p:txBody>
      </p:sp>
      <p:pic>
        <p:nvPicPr>
          <p:cNvPr id="241" name="Shape 241"/>
          <p:cNvPicPr preferRelativeResize="0"/>
          <p:nvPr/>
        </p:nvPicPr>
        <p:blipFill>
          <a:blip r:embed="rId3">
            <a:alphaModFix/>
          </a:blip>
          <a:stretch>
            <a:fillRect/>
          </a:stretch>
        </p:blipFill>
        <p:spPr>
          <a:xfrm>
            <a:off x="5114514" y="0"/>
            <a:ext cx="3469821" cy="68579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Shape 246"/>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SDTL Development</a:t>
            </a:r>
          </a:p>
        </p:txBody>
      </p:sp>
      <p:sp>
        <p:nvSpPr>
          <p:cNvPr id="247" name="Shape 247"/>
          <p:cNvSpPr txBox="1"/>
          <p:nvPr>
            <p:ph idx="1" type="body"/>
          </p:nvPr>
        </p:nvSpPr>
        <p:spPr>
          <a:xfrm>
            <a:off x="759373" y="1762945"/>
            <a:ext cx="7593900" cy="4050000"/>
          </a:xfrm>
          <a:prstGeom prst="rect">
            <a:avLst/>
          </a:prstGeom>
        </p:spPr>
        <p:txBody>
          <a:bodyPr anchorCtr="0" anchor="t" bIns="64275" lIns="64275" rIns="64275" wrap="square" tIns="64275">
            <a:noAutofit/>
          </a:bodyPr>
          <a:lstStyle/>
          <a:p>
            <a:pPr indent="-292100" lvl="0" marL="457200" rtl="0">
              <a:spcBef>
                <a:spcPts val="0"/>
              </a:spcBef>
              <a:spcAft>
                <a:spcPts val="0"/>
              </a:spcAft>
              <a:buSzPts val="1000"/>
              <a:buChar char="●"/>
            </a:pPr>
            <a:r>
              <a:rPr lang="en-US"/>
              <a:t>Still in active development</a:t>
            </a:r>
          </a:p>
          <a:p>
            <a:pPr indent="-292100" lvl="0" marL="457200" rtl="0">
              <a:spcBef>
                <a:spcPts val="0"/>
              </a:spcBef>
              <a:spcAft>
                <a:spcPts val="0"/>
              </a:spcAft>
              <a:buSzPts val="1000"/>
              <a:buChar char="●"/>
            </a:pPr>
            <a:r>
              <a:rPr lang="en-US" u="sng">
                <a:solidFill>
                  <a:schemeClr val="hlink"/>
                </a:solidFill>
                <a:hlinkClick r:id="rId3"/>
              </a:rPr>
              <a:t>http://c2metadata.gitlab.io/sdtl-docs/</a:t>
            </a:r>
          </a:p>
          <a:p>
            <a:pPr indent="-292100" lvl="0" marL="457200">
              <a:spcBef>
                <a:spcPts val="0"/>
              </a:spcBef>
              <a:buSzPts val="1000"/>
              <a:buChar char="●"/>
            </a:pPr>
            <a:r>
              <a:rPr lang="en-US"/>
              <a:t>Using COGS, an open source production framework to generate JSON schema, XML schema, and rich documentation</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9999"/>
        </a:solidFill>
      </p:bgPr>
    </p:bg>
    <p:spTree>
      <p:nvGrpSpPr>
        <p:cNvPr id="251" name="Shape 251"/>
        <p:cNvGrpSpPr/>
        <p:nvPr/>
      </p:nvGrpSpPr>
      <p:grpSpPr>
        <a:xfrm>
          <a:off x="0" y="0"/>
          <a:ext cx="0" cy="0"/>
          <a:chOff x="0" y="0"/>
          <a:chExt cx="0" cy="0"/>
        </a:xfrm>
      </p:grpSpPr>
      <p:sp>
        <p:nvSpPr>
          <p:cNvPr id="252" name="Shape 252"/>
          <p:cNvSpPr txBox="1"/>
          <p:nvPr>
            <p:ph type="title"/>
          </p:nvPr>
        </p:nvSpPr>
        <p:spPr>
          <a:xfrm>
            <a:off x="713949" y="2796149"/>
            <a:ext cx="7593900" cy="1265700"/>
          </a:xfrm>
          <a:prstGeom prst="rect">
            <a:avLst/>
          </a:prstGeom>
        </p:spPr>
        <p:txBody>
          <a:bodyPr anchorCtr="0" anchor="t" bIns="64275" lIns="64275" rIns="64275" wrap="square" tIns="64275">
            <a:noAutofit/>
          </a:bodyPr>
          <a:lstStyle/>
          <a:p>
            <a:pPr indent="0" lvl="0" marL="0">
              <a:spcBef>
                <a:spcPts val="0"/>
              </a:spcBef>
              <a:buNone/>
            </a:pPr>
            <a:r>
              <a:rPr lang="en-US">
                <a:solidFill>
                  <a:srgbClr val="F3F3F3"/>
                </a:solidFill>
              </a:rPr>
              <a:t>Apps to Detect Transforms</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Shape 257"/>
          <p:cNvSpPr txBox="1"/>
          <p:nvPr>
            <p:ph type="title"/>
          </p:nvPr>
        </p:nvSpPr>
        <p:spPr>
          <a:xfrm>
            <a:off x="759374" y="506249"/>
            <a:ext cx="7593900" cy="745800"/>
          </a:xfrm>
          <a:prstGeom prst="rect">
            <a:avLst/>
          </a:prstGeom>
          <a:noFill/>
          <a:ln>
            <a:noFill/>
          </a:ln>
        </p:spPr>
        <p:txBody>
          <a:bodyPr anchorCtr="0" anchor="t" bIns="35725" lIns="35725" rIns="35725" wrap="square" tIns="35725">
            <a:noAutofit/>
          </a:bodyPr>
          <a:lstStyle/>
          <a:p>
            <a:pPr indent="0" lvl="0" marL="0" marR="0" rtl="0" algn="l">
              <a:lnSpc>
                <a:spcPct val="100000"/>
              </a:lnSpc>
              <a:spcBef>
                <a:spcPts val="0"/>
              </a:spcBef>
              <a:spcAft>
                <a:spcPts val="0"/>
              </a:spcAft>
              <a:buClr>
                <a:srgbClr val="000000"/>
              </a:buClr>
              <a:buFont typeface="Arial"/>
              <a:buNone/>
            </a:pPr>
            <a:r>
              <a:rPr lang="en-US" sz="3800"/>
              <a:t>Stata Parser Tool: Online</a:t>
            </a:r>
          </a:p>
        </p:txBody>
      </p:sp>
      <p:sp>
        <p:nvSpPr>
          <p:cNvPr id="258" name="Shape 258"/>
          <p:cNvSpPr txBox="1"/>
          <p:nvPr>
            <p:ph idx="1" type="body"/>
          </p:nvPr>
        </p:nvSpPr>
        <p:spPr>
          <a:xfrm>
            <a:off x="759373" y="2140714"/>
            <a:ext cx="7593900" cy="4510500"/>
          </a:xfrm>
          <a:prstGeom prst="rect">
            <a:avLst/>
          </a:prstGeom>
          <a:noFill/>
          <a:ln>
            <a:noFill/>
          </a:ln>
        </p:spPr>
        <p:txBody>
          <a:bodyPr anchorCtr="0" anchor="t" bIns="35725" lIns="35725" rIns="35725" wrap="square" tIns="35725">
            <a:noAutofit/>
          </a:bodyPr>
          <a:lstStyle/>
          <a:p>
            <a:pPr indent="0" lvl="0" marL="0" marR="0" rtl="0" algn="l">
              <a:lnSpc>
                <a:spcPct val="120000"/>
              </a:lnSpc>
              <a:spcBef>
                <a:spcPts val="0"/>
              </a:spcBef>
              <a:spcAft>
                <a:spcPts val="0"/>
              </a:spcAft>
              <a:buClr>
                <a:srgbClr val="000000"/>
              </a:buClr>
              <a:buFont typeface="Arial"/>
              <a:buNone/>
            </a:pPr>
            <a:r>
              <a:t/>
            </a:r>
            <a:endParaRPr/>
          </a:p>
          <a:p>
            <a:pPr indent="0" lvl="0" marL="0" marR="0" rtl="0" algn="l">
              <a:lnSpc>
                <a:spcPct val="12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Font typeface="Arial"/>
              <a:buNone/>
            </a:pPr>
            <a:r>
              <a:rPr b="0" i="0" lang="en-US" sz="2000" u="none" cap="none" strike="noStrike">
                <a:solidFill>
                  <a:srgbClr val="000000"/>
                </a:solidFill>
                <a:latin typeface="Arial"/>
                <a:ea typeface="Arial"/>
                <a:cs typeface="Arial"/>
                <a:sym typeface="Arial"/>
              </a:rPr>
              <a:t>Functional recode parser available at</a:t>
            </a:r>
          </a:p>
          <a:p>
            <a:pPr indent="0" lvl="0" marL="0" marR="0" rtl="0" algn="l">
              <a:lnSpc>
                <a:spcPct val="120000"/>
              </a:lnSpc>
              <a:spcBef>
                <a:spcPts val="0"/>
              </a:spcBef>
              <a:spcAft>
                <a:spcPts val="0"/>
              </a:spcAft>
              <a:buClr>
                <a:srgbClr val="000000"/>
              </a:buClr>
              <a:buFont typeface="Arial"/>
              <a:buNone/>
            </a:pPr>
            <a:r>
              <a:rPr b="0" i="0" lang="en-US" sz="2000" u="sng" cap="none" strike="noStrike">
                <a:solidFill>
                  <a:schemeClr val="hlink"/>
                </a:solidFill>
                <a:latin typeface="Arial"/>
                <a:ea typeface="Arial"/>
                <a:cs typeface="Arial"/>
                <a:sym typeface="Arial"/>
                <a:hlinkClick r:id="rId3"/>
              </a:rPr>
              <a:t>http://ekstern.nsd.no/metacap/stata2vtl</a:t>
            </a:r>
            <a:r>
              <a:rPr b="0" i="0" lang="en-US" sz="2000" u="none" cap="none" strike="noStrike">
                <a:solidFill>
                  <a:srgbClr val="000000"/>
                </a:solidFill>
                <a:latin typeface="Arial"/>
                <a:ea typeface="Arial"/>
                <a:cs typeface="Arial"/>
                <a:sym typeface="Arial"/>
              </a:rPr>
              <a:t>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Shape 263"/>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sz="3800"/>
              <a:t>SPSS: Command line</a:t>
            </a:r>
          </a:p>
        </p:txBody>
      </p:sp>
      <p:pic>
        <p:nvPicPr>
          <p:cNvPr id="264" name="Shape 264"/>
          <p:cNvPicPr preferRelativeResize="0"/>
          <p:nvPr/>
        </p:nvPicPr>
        <p:blipFill>
          <a:blip r:embed="rId3">
            <a:alphaModFix/>
          </a:blip>
          <a:stretch>
            <a:fillRect/>
          </a:stretch>
        </p:blipFill>
        <p:spPr>
          <a:xfrm>
            <a:off x="0" y="2445000"/>
            <a:ext cx="9144000" cy="196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Shape 269"/>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SDTL Reader</a:t>
            </a:r>
          </a:p>
        </p:txBody>
      </p:sp>
      <p:sp>
        <p:nvSpPr>
          <p:cNvPr id="270" name="Shape 270"/>
          <p:cNvSpPr txBox="1"/>
          <p:nvPr>
            <p:ph idx="1" type="body"/>
          </p:nvPr>
        </p:nvSpPr>
        <p:spPr>
          <a:xfrm>
            <a:off x="759373" y="1762945"/>
            <a:ext cx="7593900" cy="4050000"/>
          </a:xfrm>
          <a:prstGeom prst="rect">
            <a:avLst/>
          </a:prstGeom>
        </p:spPr>
        <p:txBody>
          <a:bodyPr anchorCtr="0" anchor="t" bIns="64275" lIns="64275" rIns="64275" wrap="square" tIns="64275">
            <a:noAutofit/>
          </a:bodyPr>
          <a:lstStyle/>
          <a:p>
            <a:pPr indent="-292100" lvl="0" marL="457200" rtl="0">
              <a:spcBef>
                <a:spcPts val="0"/>
              </a:spcBef>
              <a:spcAft>
                <a:spcPts val="0"/>
              </a:spcAft>
              <a:buSzPts val="1000"/>
              <a:buChar char="●"/>
            </a:pPr>
            <a:r>
              <a:rPr lang="en-US"/>
              <a:t>Desktop application for Windows, macOS, and Linux</a:t>
            </a:r>
          </a:p>
          <a:p>
            <a:pPr indent="-292100" lvl="0" marL="457200" rtl="0">
              <a:spcBef>
                <a:spcPts val="0"/>
              </a:spcBef>
              <a:spcAft>
                <a:spcPts val="0"/>
              </a:spcAft>
              <a:buSzPts val="1000"/>
              <a:buChar char="●"/>
            </a:pPr>
            <a:r>
              <a:rPr lang="en-US"/>
              <a:t>Open SPSS syntax files (*.sps)</a:t>
            </a:r>
          </a:p>
          <a:p>
            <a:pPr indent="-292100" lvl="0" marL="457200">
              <a:spcBef>
                <a:spcPts val="0"/>
              </a:spcBef>
              <a:buSzPts val="1000"/>
              <a:buChar char="●"/>
            </a:pPr>
            <a:r>
              <a:rPr lang="en-US"/>
              <a:t>Open SDTL JSON files</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pic>
        <p:nvPicPr>
          <p:cNvPr id="275" name="Shape 275"/>
          <p:cNvPicPr preferRelativeResize="0"/>
          <p:nvPr/>
        </p:nvPicPr>
        <p:blipFill>
          <a:blip r:embed="rId3">
            <a:alphaModFix/>
          </a:blip>
          <a:stretch>
            <a:fillRect/>
          </a:stretch>
        </p:blipFill>
        <p:spPr>
          <a:xfrm>
            <a:off x="152400" y="152400"/>
            <a:ext cx="8298965" cy="65531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pic>
        <p:nvPicPr>
          <p:cNvPr id="280" name="Shape 280"/>
          <p:cNvPicPr preferRelativeResize="0"/>
          <p:nvPr/>
        </p:nvPicPr>
        <p:blipFill>
          <a:blip r:embed="rId3">
            <a:alphaModFix/>
          </a:blip>
          <a:stretch>
            <a:fillRect/>
          </a:stretch>
        </p:blipFill>
        <p:spPr>
          <a:xfrm>
            <a:off x="152400" y="152400"/>
            <a:ext cx="8544600" cy="65531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pic>
        <p:nvPicPr>
          <p:cNvPr id="285" name="Shape 285"/>
          <p:cNvPicPr preferRelativeResize="0"/>
          <p:nvPr/>
        </p:nvPicPr>
        <p:blipFill>
          <a:blip r:embed="rId3">
            <a:alphaModFix/>
          </a:blip>
          <a:stretch>
            <a:fillRect/>
          </a:stretch>
        </p:blipFill>
        <p:spPr>
          <a:xfrm>
            <a:off x="1416350" y="1238250"/>
            <a:ext cx="6743700" cy="4381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Shape 290"/>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DDI Metadata Updater</a:t>
            </a:r>
          </a:p>
        </p:txBody>
      </p:sp>
      <p:sp>
        <p:nvSpPr>
          <p:cNvPr id="291" name="Shape 291"/>
          <p:cNvSpPr txBox="1"/>
          <p:nvPr>
            <p:ph idx="1" type="body"/>
          </p:nvPr>
        </p:nvSpPr>
        <p:spPr>
          <a:xfrm>
            <a:off x="759373" y="1762945"/>
            <a:ext cx="7593900" cy="4050000"/>
          </a:xfrm>
          <a:prstGeom prst="rect">
            <a:avLst/>
          </a:prstGeom>
        </p:spPr>
        <p:txBody>
          <a:bodyPr anchorCtr="0" anchor="t" bIns="64275" lIns="64275" rIns="64275" wrap="square" tIns="64275">
            <a:noAutofit/>
          </a:bodyPr>
          <a:lstStyle/>
          <a:p>
            <a:pPr indent="0" lvl="0" marL="0">
              <a:spcBef>
                <a:spcPts val="0"/>
              </a:spcBef>
              <a:buNone/>
            </a:pPr>
            <a:r>
              <a:t/>
            </a:r>
            <a:endParaRPr/>
          </a:p>
        </p:txBody>
      </p:sp>
      <p:pic>
        <p:nvPicPr>
          <p:cNvPr id="292" name="Shape 292"/>
          <p:cNvPicPr preferRelativeResize="0"/>
          <p:nvPr/>
        </p:nvPicPr>
        <p:blipFill>
          <a:blip r:embed="rId3">
            <a:alphaModFix/>
          </a:blip>
          <a:stretch>
            <a:fillRect/>
          </a:stretch>
        </p:blipFill>
        <p:spPr>
          <a:xfrm>
            <a:off x="1070725" y="1762950"/>
            <a:ext cx="6858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9999"/>
        </a:solidFill>
      </p:bgPr>
    </p:bg>
    <p:spTree>
      <p:nvGrpSpPr>
        <p:cNvPr id="296" name="Shape 296"/>
        <p:cNvGrpSpPr/>
        <p:nvPr/>
      </p:nvGrpSpPr>
      <p:grpSpPr>
        <a:xfrm>
          <a:off x="0" y="0"/>
          <a:ext cx="0" cy="0"/>
          <a:chOff x="0" y="0"/>
          <a:chExt cx="0" cy="0"/>
        </a:xfrm>
      </p:grpSpPr>
      <p:sp>
        <p:nvSpPr>
          <p:cNvPr id="297" name="Shape 297"/>
          <p:cNvSpPr txBox="1"/>
          <p:nvPr>
            <p:ph type="title"/>
          </p:nvPr>
        </p:nvSpPr>
        <p:spPr>
          <a:xfrm>
            <a:off x="713949" y="2796149"/>
            <a:ext cx="7593900" cy="1265700"/>
          </a:xfrm>
          <a:prstGeom prst="rect">
            <a:avLst/>
          </a:prstGeom>
        </p:spPr>
        <p:txBody>
          <a:bodyPr anchorCtr="0" anchor="t" bIns="64275" lIns="64275" rIns="64275" wrap="square" tIns="64275">
            <a:noAutofit/>
          </a:bodyPr>
          <a:lstStyle/>
          <a:p>
            <a:pPr indent="0" lvl="0" marL="0" rtl="0">
              <a:spcBef>
                <a:spcPts val="0"/>
              </a:spcBef>
              <a:buNone/>
            </a:pPr>
            <a:r>
              <a:rPr lang="en-US">
                <a:solidFill>
                  <a:srgbClr val="F3F3F3"/>
                </a:solidFill>
              </a:rPr>
              <a:t>Future</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Shape 302"/>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Continuing Work</a:t>
            </a:r>
          </a:p>
        </p:txBody>
      </p:sp>
      <p:sp>
        <p:nvSpPr>
          <p:cNvPr id="303" name="Shape 303"/>
          <p:cNvSpPr txBox="1"/>
          <p:nvPr>
            <p:ph idx="1" type="body"/>
          </p:nvPr>
        </p:nvSpPr>
        <p:spPr>
          <a:xfrm>
            <a:off x="759373" y="1762945"/>
            <a:ext cx="7593900" cy="4050000"/>
          </a:xfrm>
          <a:prstGeom prst="rect">
            <a:avLst/>
          </a:prstGeom>
        </p:spPr>
        <p:txBody>
          <a:bodyPr anchorCtr="0" anchor="t" bIns="64275" lIns="64275" rIns="64275" wrap="square" tIns="64275">
            <a:noAutofit/>
          </a:bodyPr>
          <a:lstStyle/>
          <a:p>
            <a:pPr indent="-292100" lvl="0" marL="457200" rtl="0">
              <a:spcBef>
                <a:spcPts val="0"/>
              </a:spcBef>
              <a:spcAft>
                <a:spcPts val="0"/>
              </a:spcAft>
              <a:buSzPts val="1000"/>
              <a:buChar char="●"/>
            </a:pPr>
            <a:r>
              <a:rPr lang="en-US"/>
              <a:t>Describe more types of transformations</a:t>
            </a:r>
          </a:p>
          <a:p>
            <a:pPr indent="-292100" lvl="0" marL="457200" rtl="0">
              <a:spcBef>
                <a:spcPts val="0"/>
              </a:spcBef>
              <a:spcAft>
                <a:spcPts val="0"/>
              </a:spcAft>
              <a:buSzPts val="1000"/>
              <a:buChar char="●"/>
            </a:pPr>
            <a:r>
              <a:rPr lang="en-US"/>
              <a:t>Detect those transformations in SPSS, Stata, SAS</a:t>
            </a:r>
          </a:p>
          <a:p>
            <a:pPr indent="-292100" lvl="0" marL="457200">
              <a:spcBef>
                <a:spcPts val="0"/>
              </a:spcBef>
              <a:buSzPts val="1000"/>
              <a:buChar char="●"/>
            </a:pPr>
            <a:r>
              <a:rPr lang="en-US"/>
              <a:t>R library for transforming data</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 name="Shape 307"/>
        <p:cNvGrpSpPr/>
        <p:nvPr/>
      </p:nvGrpSpPr>
      <p:grpSpPr>
        <a:xfrm>
          <a:off x="0" y="0"/>
          <a:ext cx="0" cy="0"/>
          <a:chOff x="0" y="0"/>
          <a:chExt cx="0" cy="0"/>
        </a:xfrm>
      </p:grpSpPr>
      <p:sp>
        <p:nvSpPr>
          <p:cNvPr id="308" name="Shape 308"/>
          <p:cNvSpPr txBox="1"/>
          <p:nvPr>
            <p:ph type="title"/>
          </p:nvPr>
        </p:nvSpPr>
        <p:spPr>
          <a:xfrm>
            <a:off x="759374" y="506249"/>
            <a:ext cx="7593900" cy="1265700"/>
          </a:xfrm>
          <a:prstGeom prst="rect">
            <a:avLst/>
          </a:prstGeom>
        </p:spPr>
        <p:txBody>
          <a:bodyPr anchorCtr="0" anchor="t" bIns="64275" lIns="64275" rIns="64275" wrap="square" tIns="64275">
            <a:noAutofit/>
          </a:bodyPr>
          <a:lstStyle/>
          <a:p>
            <a:pPr indent="0" lvl="0" marL="0">
              <a:spcBef>
                <a:spcPts val="0"/>
              </a:spcBef>
              <a:buNone/>
            </a:pPr>
            <a:r>
              <a:rPr lang="en-US"/>
              <a:t>Follow Along</a:t>
            </a:r>
          </a:p>
        </p:txBody>
      </p:sp>
      <p:sp>
        <p:nvSpPr>
          <p:cNvPr id="309" name="Shape 309"/>
          <p:cNvSpPr txBox="1"/>
          <p:nvPr>
            <p:ph idx="1" type="body"/>
          </p:nvPr>
        </p:nvSpPr>
        <p:spPr>
          <a:xfrm>
            <a:off x="759373" y="1762945"/>
            <a:ext cx="7593900" cy="4050000"/>
          </a:xfrm>
          <a:prstGeom prst="rect">
            <a:avLst/>
          </a:prstGeom>
        </p:spPr>
        <p:txBody>
          <a:bodyPr anchorCtr="0" anchor="t" bIns="64275" lIns="64275" rIns="64275" wrap="square" tIns="64275">
            <a:noAutofit/>
          </a:bodyPr>
          <a:lstStyle/>
          <a:p>
            <a:pPr indent="-292100" lvl="0" marL="457200" rtl="0">
              <a:spcBef>
                <a:spcPts val="0"/>
              </a:spcBef>
              <a:spcAft>
                <a:spcPts val="0"/>
              </a:spcAft>
              <a:buSzPts val="1000"/>
              <a:buChar char="●"/>
            </a:pPr>
            <a:r>
              <a:rPr lang="en-US"/>
              <a:t>Project website at c2metadata.org</a:t>
            </a:r>
          </a:p>
          <a:p>
            <a:pPr indent="-292100" lvl="0" marL="457200" rtl="0">
              <a:spcBef>
                <a:spcPts val="0"/>
              </a:spcBef>
              <a:spcAft>
                <a:spcPts val="0"/>
              </a:spcAft>
              <a:buSzPts val="1000"/>
              <a:buChar char="●"/>
            </a:pPr>
            <a:r>
              <a:rPr lang="en-US"/>
              <a:t>Source code managed at gitlab.com/c2metadata</a:t>
            </a:r>
          </a:p>
          <a:p>
            <a:pPr indent="-292100" lvl="0" marL="457200" rtl="0">
              <a:spcBef>
                <a:spcPts val="0"/>
              </a:spcBef>
              <a:buSzPts val="1000"/>
              <a:buChar char="●"/>
            </a:pPr>
            <a:r>
              <a:rPr lang="en-US"/>
              <a:t>Public Proof-of-Concept app in March</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9999"/>
        </a:solidFill>
      </p:bgPr>
    </p:bg>
    <p:spTree>
      <p:nvGrpSpPr>
        <p:cNvPr id="313" name="Shape 313"/>
        <p:cNvGrpSpPr/>
        <p:nvPr/>
      </p:nvGrpSpPr>
      <p:grpSpPr>
        <a:xfrm>
          <a:off x="0" y="0"/>
          <a:ext cx="0" cy="0"/>
          <a:chOff x="0" y="0"/>
          <a:chExt cx="0" cy="0"/>
        </a:xfrm>
      </p:grpSpPr>
      <p:sp>
        <p:nvSpPr>
          <p:cNvPr id="314" name="Shape 314"/>
          <p:cNvSpPr txBox="1"/>
          <p:nvPr>
            <p:ph type="title"/>
          </p:nvPr>
        </p:nvSpPr>
        <p:spPr>
          <a:xfrm>
            <a:off x="685800" y="1066800"/>
            <a:ext cx="7772400" cy="1143000"/>
          </a:xfrm>
          <a:prstGeom prst="rect">
            <a:avLst/>
          </a:prstGeom>
        </p:spPr>
        <p:txBody>
          <a:bodyPr anchorCtr="0" anchor="ctr" bIns="91425" lIns="91425" rIns="91425" wrap="square" tIns="91425">
            <a:noAutofit/>
          </a:bodyPr>
          <a:lstStyle/>
          <a:p>
            <a:pPr indent="0" lvl="0" marL="0" algn="ctr">
              <a:spcBef>
                <a:spcPts val="0"/>
              </a:spcBef>
              <a:buNone/>
            </a:pPr>
            <a:r>
              <a:rPr lang="en-US">
                <a:solidFill>
                  <a:srgbClr val="F3F3F3"/>
                </a:solidFill>
              </a:rPr>
              <a:t>Thanks!</a:t>
            </a:r>
          </a:p>
        </p:txBody>
      </p:sp>
      <p:sp>
        <p:nvSpPr>
          <p:cNvPr id="315" name="Shape 315"/>
          <p:cNvSpPr txBox="1"/>
          <p:nvPr/>
        </p:nvSpPr>
        <p:spPr>
          <a:xfrm>
            <a:off x="2459688" y="2209800"/>
            <a:ext cx="4224600" cy="1004700"/>
          </a:xfrm>
          <a:prstGeom prst="rect">
            <a:avLst/>
          </a:prstGeom>
          <a:noFill/>
          <a:ln>
            <a:noFill/>
          </a:ln>
        </p:spPr>
        <p:txBody>
          <a:bodyPr anchorCtr="0" anchor="ctr" bIns="91425" lIns="91425" rIns="91425" wrap="square" tIns="91425">
            <a:noAutofit/>
          </a:bodyPr>
          <a:lstStyle/>
          <a:p>
            <a:pPr indent="0" lvl="0" marL="0" rtl="0" algn="ctr">
              <a:spcBef>
                <a:spcPts val="0"/>
              </a:spcBef>
              <a:buNone/>
            </a:pPr>
            <a:r>
              <a:rPr lang="en-US" sz="3000">
                <a:solidFill>
                  <a:srgbClr val="F3F3F3"/>
                </a:solidFill>
                <a:latin typeface="Calibri"/>
                <a:ea typeface="Calibri"/>
                <a:cs typeface="Calibri"/>
                <a:sym typeface="Calibri"/>
              </a:rPr>
              <a:t>http://c2metadata.org/</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319" name="Shape 319"/>
        <p:cNvGrpSpPr/>
        <p:nvPr/>
      </p:nvGrpSpPr>
      <p:grpSpPr>
        <a:xfrm>
          <a:off x="0" y="0"/>
          <a:ext cx="0" cy="0"/>
          <a:chOff x="0" y="0"/>
          <a:chExt cx="0" cy="0"/>
        </a:xfrm>
      </p:grpSpPr>
      <p:sp>
        <p:nvSpPr>
          <p:cNvPr id="320" name="Shape 320"/>
          <p:cNvSpPr txBox="1"/>
          <p:nvPr>
            <p:ph type="title"/>
          </p:nvPr>
        </p:nvSpPr>
        <p:spPr>
          <a:xfrm>
            <a:off x="685800" y="1066800"/>
            <a:ext cx="7772400" cy="1143000"/>
          </a:xfrm>
          <a:prstGeom prst="rect">
            <a:avLst/>
          </a:prstGeom>
        </p:spPr>
        <p:txBody>
          <a:bodyPr anchorCtr="0" anchor="ctr" bIns="91425" lIns="91425" rIns="91425" wrap="square" tIns="91425">
            <a:noAutofit/>
          </a:bodyPr>
          <a:lstStyle/>
          <a:p>
            <a:pPr indent="0" lvl="0" marL="0" rtl="0">
              <a:spcBef>
                <a:spcPts val="0"/>
              </a:spcBef>
              <a:buNone/>
            </a:pPr>
            <a:r>
              <a:rPr lang="en-US" sz="2400">
                <a:solidFill>
                  <a:srgbClr val="999999"/>
                </a:solidFill>
              </a:rPr>
              <a:t>Following are slides not used in the main presentation...</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324" name="Shape 324"/>
        <p:cNvGrpSpPr/>
        <p:nvPr/>
      </p:nvGrpSpPr>
      <p:grpSpPr>
        <a:xfrm>
          <a:off x="0" y="0"/>
          <a:ext cx="0" cy="0"/>
          <a:chOff x="0" y="0"/>
          <a:chExt cx="0" cy="0"/>
        </a:xfrm>
      </p:grpSpPr>
      <p:pic>
        <p:nvPicPr>
          <p:cNvPr id="325" name="Shape 325"/>
          <p:cNvPicPr preferRelativeResize="0"/>
          <p:nvPr/>
        </p:nvPicPr>
        <p:blipFill rotWithShape="1">
          <a:blip r:embed="rId3">
            <a:alphaModFix/>
          </a:blip>
          <a:srcRect b="0" l="0" r="0" t="0"/>
          <a:stretch/>
        </p:blipFill>
        <p:spPr>
          <a:xfrm>
            <a:off x="1181100" y="451960"/>
            <a:ext cx="6781800" cy="5954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E3C58">
            <a:alpha val="0"/>
          </a:srgbClr>
        </a:solidFill>
      </p:bgPr>
    </p:bg>
    <p:spTree>
      <p:nvGrpSpPr>
        <p:cNvPr id="329" name="Shape 329"/>
        <p:cNvGrpSpPr/>
        <p:nvPr/>
      </p:nvGrpSpPr>
      <p:grpSpPr>
        <a:xfrm>
          <a:off x="0" y="0"/>
          <a:ext cx="0" cy="0"/>
          <a:chOff x="0" y="0"/>
          <a:chExt cx="0" cy="0"/>
        </a:xfrm>
      </p:grpSpPr>
      <p:pic>
        <p:nvPicPr>
          <p:cNvPr id="330" name="Shape 330"/>
          <p:cNvPicPr preferRelativeResize="0"/>
          <p:nvPr/>
        </p:nvPicPr>
        <p:blipFill>
          <a:blip r:embed="rId3">
            <a:alphaModFix/>
          </a:blip>
          <a:stretch>
            <a:fillRect/>
          </a:stretch>
        </p:blipFill>
        <p:spPr>
          <a:xfrm>
            <a:off x="728663" y="2362200"/>
            <a:ext cx="7686675" cy="2133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334" name="Shape 334"/>
        <p:cNvGrpSpPr/>
        <p:nvPr/>
      </p:nvGrpSpPr>
      <p:grpSpPr>
        <a:xfrm>
          <a:off x="0" y="0"/>
          <a:ext cx="0" cy="0"/>
          <a:chOff x="0" y="0"/>
          <a:chExt cx="0" cy="0"/>
        </a:xfrm>
      </p:grpSpPr>
      <p:sp>
        <p:nvSpPr>
          <p:cNvPr id="335" name="Shape 335"/>
          <p:cNvSpPr txBox="1"/>
          <p:nvPr/>
        </p:nvSpPr>
        <p:spPr>
          <a:xfrm>
            <a:off x="2989204" y="38099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sp>
        <p:nvSpPr>
          <p:cNvPr id="336" name="Shape 336"/>
          <p:cNvSpPr/>
          <p:nvPr/>
        </p:nvSpPr>
        <p:spPr>
          <a:xfrm>
            <a:off x="2911734" y="5574347"/>
            <a:ext cx="1064260" cy="798195"/>
          </a:xfrm>
          <a:prstGeom prst="verticalScroll">
            <a:avLst>
              <a:gd fmla="val 12500" name="adj"/>
            </a:avLst>
          </a:prstGeom>
          <a:no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DDI XML</a:t>
            </a:r>
          </a:p>
        </p:txBody>
      </p:sp>
      <p:sp>
        <p:nvSpPr>
          <p:cNvPr id="337" name="Shape 337"/>
          <p:cNvSpPr txBox="1"/>
          <p:nvPr/>
        </p:nvSpPr>
        <p:spPr>
          <a:xfrm>
            <a:off x="2989204" y="5066347"/>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 metadata</a:t>
            </a:r>
          </a:p>
        </p:txBody>
      </p:sp>
      <p:pic>
        <p:nvPicPr>
          <p:cNvPr id="338" name="Shape 338"/>
          <p:cNvPicPr preferRelativeResize="0"/>
          <p:nvPr/>
        </p:nvPicPr>
        <p:blipFill rotWithShape="1">
          <a:blip r:embed="rId3">
            <a:alphaModFix/>
          </a:blip>
          <a:srcRect b="0" l="0" r="0" t="0"/>
          <a:stretch/>
        </p:blipFill>
        <p:spPr>
          <a:xfrm>
            <a:off x="2892030" y="958774"/>
            <a:ext cx="1156374" cy="779387"/>
          </a:xfrm>
          <a:prstGeom prst="rect">
            <a:avLst/>
          </a:prstGeom>
          <a:noFill/>
          <a:ln>
            <a:noFill/>
          </a:ln>
        </p:spPr>
      </p:pic>
      <p:sp>
        <p:nvSpPr>
          <p:cNvPr id="339" name="Shape 339"/>
          <p:cNvSpPr/>
          <p:nvPr/>
        </p:nvSpPr>
        <p:spPr>
          <a:xfrm>
            <a:off x="304800" y="2738597"/>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a:t>
            </a:r>
          </a:p>
        </p:txBody>
      </p:sp>
      <p:cxnSp>
        <p:nvCxnSpPr>
          <p:cNvPr id="340" name="Shape 340"/>
          <p:cNvCxnSpPr/>
          <p:nvPr/>
        </p:nvCxnSpPr>
        <p:spPr>
          <a:xfrm>
            <a:off x="1413798" y="3571739"/>
            <a:ext cx="290159" cy="807469"/>
          </a:xfrm>
          <a:prstGeom prst="straightConnector1">
            <a:avLst/>
          </a:prstGeom>
          <a:noFill/>
          <a:ln cap="flat" cmpd="sng" w="25400">
            <a:solidFill>
              <a:schemeClr val="dk1"/>
            </a:solidFill>
            <a:prstDash val="solid"/>
            <a:round/>
            <a:headEnd len="med" w="med" type="none"/>
            <a:tailEnd len="lg" w="lg" type="stealth"/>
          </a:ln>
        </p:spPr>
      </p:cxnSp>
      <p:cxnSp>
        <p:nvCxnSpPr>
          <p:cNvPr id="341" name="Shape 341"/>
          <p:cNvCxnSpPr>
            <a:endCxn id="338" idx="1"/>
          </p:cNvCxnSpPr>
          <p:nvPr/>
        </p:nvCxnSpPr>
        <p:spPr>
          <a:xfrm flipH="1" rot="10800000">
            <a:off x="1340730" y="1348468"/>
            <a:ext cx="1551300" cy="1535100"/>
          </a:xfrm>
          <a:prstGeom prst="straightConnector1">
            <a:avLst/>
          </a:prstGeom>
          <a:noFill/>
          <a:ln cap="flat" cmpd="sng" w="25400">
            <a:solidFill>
              <a:schemeClr val="dk1"/>
            </a:solidFill>
            <a:prstDash val="solid"/>
            <a:round/>
            <a:headEnd len="med" w="med" type="none"/>
            <a:tailEnd len="lg" w="lg" type="stealth"/>
          </a:ln>
        </p:spPr>
      </p:cxnSp>
      <p:cxnSp>
        <p:nvCxnSpPr>
          <p:cNvPr id="342" name="Shape 342"/>
          <p:cNvCxnSpPr/>
          <p:nvPr/>
        </p:nvCxnSpPr>
        <p:spPr>
          <a:xfrm>
            <a:off x="2057400" y="5066347"/>
            <a:ext cx="931804" cy="864618"/>
          </a:xfrm>
          <a:prstGeom prst="straightConnector1">
            <a:avLst/>
          </a:prstGeom>
          <a:noFill/>
          <a:ln cap="flat" cmpd="sng" w="25400">
            <a:solidFill>
              <a:schemeClr val="dk1"/>
            </a:solidFill>
            <a:prstDash val="solid"/>
            <a:round/>
            <a:headEnd len="med" w="med" type="none"/>
            <a:tailEnd len="lg" w="lg" type="stealth"/>
          </a:ln>
        </p:spPr>
      </p:cxnSp>
      <p:sp>
        <p:nvSpPr>
          <p:cNvPr id="343" name="Shape 343"/>
          <p:cNvSpPr/>
          <p:nvPr/>
        </p:nvSpPr>
        <p:spPr>
          <a:xfrm>
            <a:off x="1095093" y="4379208"/>
            <a:ext cx="1217727" cy="933369"/>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 to DDI</a:t>
            </a:r>
          </a:p>
        </p:txBody>
      </p:sp>
      <p:sp>
        <p:nvSpPr>
          <p:cNvPr id="344" name="Shape 344"/>
          <p:cNvSpPr txBox="1"/>
          <p:nvPr/>
        </p:nvSpPr>
        <p:spPr>
          <a:xfrm>
            <a:off x="107892" y="4578475"/>
            <a:ext cx="962025" cy="1015663"/>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Convert to DDI: </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CollecticaMQDS</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others</a:t>
            </a:r>
          </a:p>
        </p:txBody>
      </p:sp>
      <p:sp>
        <p:nvSpPr>
          <p:cNvPr id="345" name="Shape 345"/>
          <p:cNvSpPr txBox="1"/>
          <p:nvPr/>
        </p:nvSpPr>
        <p:spPr>
          <a:xfrm>
            <a:off x="474389" y="2033122"/>
            <a:ext cx="1055636" cy="646331"/>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Computer Assisted Interviewing</a:t>
            </a:r>
          </a:p>
        </p:txBody>
      </p:sp>
      <p:sp>
        <p:nvSpPr>
          <p:cNvPr id="346" name="Shape 346"/>
          <p:cNvSpPr txBox="1"/>
          <p:nvPr/>
        </p:nvSpPr>
        <p:spPr>
          <a:xfrm>
            <a:off x="2032636" y="3398080"/>
            <a:ext cx="2875159" cy="1015663"/>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We already have tools to convert CAI to machine-readable metadata.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350" name="Shape 350"/>
        <p:cNvGrpSpPr/>
        <p:nvPr/>
      </p:nvGrpSpPr>
      <p:grpSpPr>
        <a:xfrm>
          <a:off x="0" y="0"/>
          <a:ext cx="0" cy="0"/>
          <a:chOff x="0" y="0"/>
          <a:chExt cx="0" cy="0"/>
        </a:xfrm>
      </p:grpSpPr>
      <p:cxnSp>
        <p:nvCxnSpPr>
          <p:cNvPr id="351" name="Shape 351"/>
          <p:cNvCxnSpPr/>
          <p:nvPr/>
        </p:nvCxnSpPr>
        <p:spPr>
          <a:xfrm flipH="1" rot="10800000">
            <a:off x="3585238" y="2507834"/>
            <a:ext cx="1497936" cy="461526"/>
          </a:xfrm>
          <a:prstGeom prst="straightConnector1">
            <a:avLst/>
          </a:prstGeom>
          <a:noFill/>
          <a:ln cap="flat" cmpd="sng" w="25400">
            <a:solidFill>
              <a:schemeClr val="dk1"/>
            </a:solidFill>
            <a:prstDash val="solid"/>
            <a:round/>
            <a:headEnd len="med" w="med" type="none"/>
            <a:tailEnd len="lg" w="lg" type="stealth"/>
          </a:ln>
        </p:spPr>
      </p:cxnSp>
      <p:sp>
        <p:nvSpPr>
          <p:cNvPr id="352" name="Shape 352"/>
          <p:cNvSpPr/>
          <p:nvPr/>
        </p:nvSpPr>
        <p:spPr>
          <a:xfrm>
            <a:off x="2971597" y="2507834"/>
            <a:ext cx="688340" cy="934720"/>
          </a:xfrm>
          <a:prstGeom prst="verticalScroll">
            <a:avLst>
              <a:gd fmla="val 12500" name="adj"/>
            </a:avLst>
          </a:prstGeom>
          <a:solidFill>
            <a:srgbClr val="00B050"/>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sp>
        <p:nvSpPr>
          <p:cNvPr id="353" name="Shape 353"/>
          <p:cNvSpPr txBox="1"/>
          <p:nvPr/>
        </p:nvSpPr>
        <p:spPr>
          <a:xfrm>
            <a:off x="2869362" y="1978879"/>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Command scripts:</a:t>
            </a:r>
          </a:p>
        </p:txBody>
      </p:sp>
      <p:sp>
        <p:nvSpPr>
          <p:cNvPr id="354" name="Shape 354"/>
          <p:cNvSpPr txBox="1"/>
          <p:nvPr/>
        </p:nvSpPr>
        <p:spPr>
          <a:xfrm>
            <a:off x="2989204" y="38099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sp>
        <p:nvSpPr>
          <p:cNvPr id="355" name="Shape 355"/>
          <p:cNvSpPr/>
          <p:nvPr/>
        </p:nvSpPr>
        <p:spPr>
          <a:xfrm>
            <a:off x="2911734" y="5574347"/>
            <a:ext cx="1064260" cy="798195"/>
          </a:xfrm>
          <a:prstGeom prst="verticalScroll">
            <a:avLst>
              <a:gd fmla="val 12500" name="adj"/>
            </a:avLst>
          </a:prstGeom>
          <a:no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DDI XML</a:t>
            </a:r>
          </a:p>
        </p:txBody>
      </p:sp>
      <p:cxnSp>
        <p:nvCxnSpPr>
          <p:cNvPr id="356" name="Shape 356"/>
          <p:cNvCxnSpPr>
            <a:stCxn id="355" idx="3"/>
          </p:cNvCxnSpPr>
          <p:nvPr/>
        </p:nvCxnSpPr>
        <p:spPr>
          <a:xfrm flipH="1" rot="10800000">
            <a:off x="3876220" y="5969544"/>
            <a:ext cx="929700" cy="3900"/>
          </a:xfrm>
          <a:prstGeom prst="straightConnector1">
            <a:avLst/>
          </a:prstGeom>
          <a:noFill/>
          <a:ln cap="flat" cmpd="sng" w="25400">
            <a:solidFill>
              <a:schemeClr val="dk1"/>
            </a:solidFill>
            <a:prstDash val="solid"/>
            <a:round/>
            <a:headEnd len="med" w="med" type="none"/>
            <a:tailEnd len="lg" w="lg" type="stealth"/>
          </a:ln>
        </p:spPr>
      </p:cxnSp>
      <p:sp>
        <p:nvSpPr>
          <p:cNvPr id="357" name="Shape 357"/>
          <p:cNvSpPr txBox="1"/>
          <p:nvPr/>
        </p:nvSpPr>
        <p:spPr>
          <a:xfrm>
            <a:off x="2989204" y="5066347"/>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 metadata</a:t>
            </a:r>
          </a:p>
        </p:txBody>
      </p:sp>
      <p:pic>
        <p:nvPicPr>
          <p:cNvPr descr="D:\Users\altergc\AppData\Local\Microsoft\Windows\Temporary Internet Files\Content.IE5\O2FSAC4O\MC900320164[1].wmf" id="358" name="Shape 358"/>
          <p:cNvPicPr preferRelativeResize="0"/>
          <p:nvPr/>
        </p:nvPicPr>
        <p:blipFill rotWithShape="1">
          <a:blip r:embed="rId3">
            <a:alphaModFix/>
          </a:blip>
          <a:srcRect b="0" l="0" r="0" t="0"/>
          <a:stretch/>
        </p:blipFill>
        <p:spPr>
          <a:xfrm>
            <a:off x="4805930" y="5512752"/>
            <a:ext cx="641909" cy="913486"/>
          </a:xfrm>
          <a:prstGeom prst="rect">
            <a:avLst/>
          </a:prstGeom>
          <a:noFill/>
          <a:ln>
            <a:noFill/>
          </a:ln>
        </p:spPr>
      </p:pic>
      <p:pic>
        <p:nvPicPr>
          <p:cNvPr id="359" name="Shape 359"/>
          <p:cNvPicPr preferRelativeResize="0"/>
          <p:nvPr/>
        </p:nvPicPr>
        <p:blipFill rotWithShape="1">
          <a:blip r:embed="rId4">
            <a:alphaModFix/>
          </a:blip>
          <a:srcRect b="0" l="0" r="0" t="0"/>
          <a:stretch/>
        </p:blipFill>
        <p:spPr>
          <a:xfrm>
            <a:off x="2892030" y="958774"/>
            <a:ext cx="1156374" cy="779387"/>
          </a:xfrm>
          <a:prstGeom prst="rect">
            <a:avLst/>
          </a:prstGeom>
          <a:noFill/>
          <a:ln>
            <a:noFill/>
          </a:ln>
        </p:spPr>
      </p:pic>
      <p:sp>
        <p:nvSpPr>
          <p:cNvPr id="360" name="Shape 360"/>
          <p:cNvSpPr txBox="1"/>
          <p:nvPr/>
        </p:nvSpPr>
        <p:spPr>
          <a:xfrm>
            <a:off x="7401387" y="196361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Revised</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pic>
        <p:nvPicPr>
          <p:cNvPr id="361" name="Shape 361"/>
          <p:cNvPicPr preferRelativeResize="0"/>
          <p:nvPr/>
        </p:nvPicPr>
        <p:blipFill rotWithShape="1">
          <a:blip r:embed="rId4">
            <a:alphaModFix/>
          </a:blip>
          <a:srcRect b="0" l="0" r="0" t="0"/>
          <a:stretch/>
        </p:blipFill>
        <p:spPr>
          <a:xfrm>
            <a:off x="7304213" y="2490840"/>
            <a:ext cx="1156374" cy="779387"/>
          </a:xfrm>
          <a:prstGeom prst="rect">
            <a:avLst/>
          </a:prstGeom>
          <a:noFill/>
          <a:ln>
            <a:noFill/>
          </a:ln>
        </p:spPr>
      </p:pic>
      <p:sp>
        <p:nvSpPr>
          <p:cNvPr id="362" name="Shape 362"/>
          <p:cNvSpPr/>
          <p:nvPr/>
        </p:nvSpPr>
        <p:spPr>
          <a:xfrm>
            <a:off x="4724400" y="1748292"/>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cxnSp>
        <p:nvCxnSpPr>
          <p:cNvPr id="363" name="Shape 363"/>
          <p:cNvCxnSpPr>
            <a:stCxn id="362" idx="3"/>
          </p:cNvCxnSpPr>
          <p:nvPr/>
        </p:nvCxnSpPr>
        <p:spPr>
          <a:xfrm>
            <a:off x="6254635" y="2279922"/>
            <a:ext cx="1026900" cy="578700"/>
          </a:xfrm>
          <a:prstGeom prst="straightConnector1">
            <a:avLst/>
          </a:prstGeom>
          <a:noFill/>
          <a:ln cap="flat" cmpd="sng" w="25400">
            <a:solidFill>
              <a:schemeClr val="dk1"/>
            </a:solidFill>
            <a:prstDash val="solid"/>
            <a:round/>
            <a:headEnd len="med" w="med" type="none"/>
            <a:tailEnd len="lg" w="lg" type="stealth"/>
          </a:ln>
        </p:spPr>
      </p:cxnSp>
      <p:cxnSp>
        <p:nvCxnSpPr>
          <p:cNvPr id="364" name="Shape 364"/>
          <p:cNvCxnSpPr>
            <a:stCxn id="359" idx="3"/>
          </p:cNvCxnSpPr>
          <p:nvPr/>
        </p:nvCxnSpPr>
        <p:spPr>
          <a:xfrm>
            <a:off x="4048404" y="1348468"/>
            <a:ext cx="1078500" cy="678300"/>
          </a:xfrm>
          <a:prstGeom prst="straightConnector1">
            <a:avLst/>
          </a:prstGeom>
          <a:noFill/>
          <a:ln cap="flat" cmpd="sng" w="25400">
            <a:solidFill>
              <a:schemeClr val="dk1"/>
            </a:solidFill>
            <a:prstDash val="solid"/>
            <a:round/>
            <a:headEnd len="med" w="med" type="none"/>
            <a:tailEnd len="lg" w="lg" type="stealth"/>
          </a:ln>
        </p:spPr>
      </p:cxnSp>
      <p:sp>
        <p:nvSpPr>
          <p:cNvPr id="365" name="Shape 365"/>
          <p:cNvSpPr/>
          <p:nvPr/>
        </p:nvSpPr>
        <p:spPr>
          <a:xfrm>
            <a:off x="304800" y="2738597"/>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a:t>
            </a:r>
          </a:p>
        </p:txBody>
      </p:sp>
      <p:cxnSp>
        <p:nvCxnSpPr>
          <p:cNvPr id="366" name="Shape 366"/>
          <p:cNvCxnSpPr/>
          <p:nvPr/>
        </p:nvCxnSpPr>
        <p:spPr>
          <a:xfrm>
            <a:off x="1413798" y="3571739"/>
            <a:ext cx="290159" cy="807469"/>
          </a:xfrm>
          <a:prstGeom prst="straightConnector1">
            <a:avLst/>
          </a:prstGeom>
          <a:noFill/>
          <a:ln cap="flat" cmpd="sng" w="25400">
            <a:solidFill>
              <a:schemeClr val="dk1"/>
            </a:solidFill>
            <a:prstDash val="solid"/>
            <a:round/>
            <a:headEnd len="med" w="med" type="none"/>
            <a:tailEnd len="lg" w="lg" type="stealth"/>
          </a:ln>
        </p:spPr>
      </p:cxnSp>
      <p:cxnSp>
        <p:nvCxnSpPr>
          <p:cNvPr id="367" name="Shape 367"/>
          <p:cNvCxnSpPr>
            <a:endCxn id="359" idx="1"/>
          </p:cNvCxnSpPr>
          <p:nvPr/>
        </p:nvCxnSpPr>
        <p:spPr>
          <a:xfrm flipH="1" rot="10800000">
            <a:off x="1340730" y="1348468"/>
            <a:ext cx="1551300" cy="1535100"/>
          </a:xfrm>
          <a:prstGeom prst="straightConnector1">
            <a:avLst/>
          </a:prstGeom>
          <a:noFill/>
          <a:ln cap="flat" cmpd="sng" w="25400">
            <a:solidFill>
              <a:schemeClr val="dk1"/>
            </a:solidFill>
            <a:prstDash val="solid"/>
            <a:round/>
            <a:headEnd len="med" w="med" type="none"/>
            <a:tailEnd len="lg" w="lg" type="stealth"/>
          </a:ln>
        </p:spPr>
      </p:cxnSp>
      <p:cxnSp>
        <p:nvCxnSpPr>
          <p:cNvPr id="368" name="Shape 368"/>
          <p:cNvCxnSpPr/>
          <p:nvPr/>
        </p:nvCxnSpPr>
        <p:spPr>
          <a:xfrm>
            <a:off x="2057400" y="5066347"/>
            <a:ext cx="931804" cy="864618"/>
          </a:xfrm>
          <a:prstGeom prst="straightConnector1">
            <a:avLst/>
          </a:prstGeom>
          <a:noFill/>
          <a:ln cap="flat" cmpd="sng" w="25400">
            <a:solidFill>
              <a:schemeClr val="dk1"/>
            </a:solidFill>
            <a:prstDash val="solid"/>
            <a:round/>
            <a:headEnd len="med" w="med" type="none"/>
            <a:tailEnd len="lg" w="lg" type="stealth"/>
          </a:ln>
        </p:spPr>
      </p:cxnSp>
      <p:sp>
        <p:nvSpPr>
          <p:cNvPr id="369" name="Shape 369"/>
          <p:cNvSpPr/>
          <p:nvPr/>
        </p:nvSpPr>
        <p:spPr>
          <a:xfrm>
            <a:off x="1095093" y="4379208"/>
            <a:ext cx="1217727" cy="933369"/>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 to DDI</a:t>
            </a:r>
          </a:p>
        </p:txBody>
      </p:sp>
      <p:sp>
        <p:nvSpPr>
          <p:cNvPr id="370" name="Shape 370"/>
          <p:cNvSpPr txBox="1"/>
          <p:nvPr/>
        </p:nvSpPr>
        <p:spPr>
          <a:xfrm>
            <a:off x="5045392" y="1258820"/>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Statistical Packages</a:t>
            </a:r>
          </a:p>
        </p:txBody>
      </p:sp>
      <p:sp>
        <p:nvSpPr>
          <p:cNvPr id="371" name="Shape 371"/>
          <p:cNvSpPr txBox="1"/>
          <p:nvPr/>
        </p:nvSpPr>
        <p:spPr>
          <a:xfrm>
            <a:off x="107892" y="4578475"/>
            <a:ext cx="962025" cy="1015663"/>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Convert to DDI: </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CollecticaMQDS</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others</a:t>
            </a:r>
          </a:p>
        </p:txBody>
      </p:sp>
      <p:sp>
        <p:nvSpPr>
          <p:cNvPr id="372" name="Shape 372"/>
          <p:cNvSpPr txBox="1"/>
          <p:nvPr/>
        </p:nvSpPr>
        <p:spPr>
          <a:xfrm>
            <a:off x="474389" y="2033122"/>
            <a:ext cx="1055636" cy="646331"/>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Computer Assisted Interviewing</a:t>
            </a:r>
          </a:p>
        </p:txBody>
      </p:sp>
      <p:sp>
        <p:nvSpPr>
          <p:cNvPr id="373" name="Shape 373"/>
          <p:cNvSpPr txBox="1"/>
          <p:nvPr/>
        </p:nvSpPr>
        <p:spPr>
          <a:xfrm>
            <a:off x="4415212" y="351022"/>
            <a:ext cx="2986175" cy="707886"/>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What happens when a project modifies the data.</a:t>
            </a:r>
          </a:p>
        </p:txBody>
      </p:sp>
      <p:sp>
        <p:nvSpPr>
          <p:cNvPr id="374" name="Shape 374"/>
          <p:cNvSpPr txBox="1"/>
          <p:nvPr/>
        </p:nvSpPr>
        <p:spPr>
          <a:xfrm>
            <a:off x="4118792" y="4162976"/>
            <a:ext cx="2016183" cy="1323439"/>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The modified data no longer match the metadata.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378" name="Shape 378"/>
        <p:cNvGrpSpPr/>
        <p:nvPr/>
      </p:nvGrpSpPr>
      <p:grpSpPr>
        <a:xfrm>
          <a:off x="0" y="0"/>
          <a:ext cx="0" cy="0"/>
          <a:chOff x="0" y="0"/>
          <a:chExt cx="0" cy="0"/>
        </a:xfrm>
      </p:grpSpPr>
      <p:cxnSp>
        <p:nvCxnSpPr>
          <p:cNvPr id="379" name="Shape 379"/>
          <p:cNvCxnSpPr/>
          <p:nvPr/>
        </p:nvCxnSpPr>
        <p:spPr>
          <a:xfrm flipH="1" rot="10800000">
            <a:off x="3585238" y="2507834"/>
            <a:ext cx="1497936" cy="461526"/>
          </a:xfrm>
          <a:prstGeom prst="straightConnector1">
            <a:avLst/>
          </a:prstGeom>
          <a:noFill/>
          <a:ln cap="flat" cmpd="sng" w="25400">
            <a:solidFill>
              <a:schemeClr val="dk1"/>
            </a:solidFill>
            <a:prstDash val="solid"/>
            <a:round/>
            <a:headEnd len="med" w="med" type="none"/>
            <a:tailEnd len="lg" w="lg" type="stealth"/>
          </a:ln>
        </p:spPr>
      </p:cxnSp>
      <p:sp>
        <p:nvSpPr>
          <p:cNvPr id="380" name="Shape 380"/>
          <p:cNvSpPr/>
          <p:nvPr/>
        </p:nvSpPr>
        <p:spPr>
          <a:xfrm>
            <a:off x="2971597" y="2507834"/>
            <a:ext cx="688340" cy="934720"/>
          </a:xfrm>
          <a:prstGeom prst="verticalScroll">
            <a:avLst>
              <a:gd fmla="val 12500" name="adj"/>
            </a:avLst>
          </a:prstGeom>
          <a:solidFill>
            <a:srgbClr val="00B050"/>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sp>
        <p:nvSpPr>
          <p:cNvPr id="381" name="Shape 381"/>
          <p:cNvSpPr txBox="1"/>
          <p:nvPr/>
        </p:nvSpPr>
        <p:spPr>
          <a:xfrm>
            <a:off x="2869362" y="1978879"/>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Command scripts:</a:t>
            </a:r>
          </a:p>
        </p:txBody>
      </p:sp>
      <p:sp>
        <p:nvSpPr>
          <p:cNvPr id="382" name="Shape 382"/>
          <p:cNvSpPr txBox="1"/>
          <p:nvPr/>
        </p:nvSpPr>
        <p:spPr>
          <a:xfrm>
            <a:off x="2989204" y="38099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sp>
        <p:nvSpPr>
          <p:cNvPr id="383" name="Shape 383"/>
          <p:cNvSpPr/>
          <p:nvPr/>
        </p:nvSpPr>
        <p:spPr>
          <a:xfrm>
            <a:off x="2911734" y="5574347"/>
            <a:ext cx="1064260" cy="798195"/>
          </a:xfrm>
          <a:prstGeom prst="verticalScroll">
            <a:avLst>
              <a:gd fmla="val 12500" name="adj"/>
            </a:avLst>
          </a:prstGeom>
          <a:no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DDI XML</a:t>
            </a:r>
          </a:p>
        </p:txBody>
      </p:sp>
      <p:cxnSp>
        <p:nvCxnSpPr>
          <p:cNvPr id="384" name="Shape 384"/>
          <p:cNvCxnSpPr>
            <a:stCxn id="383" idx="3"/>
          </p:cNvCxnSpPr>
          <p:nvPr/>
        </p:nvCxnSpPr>
        <p:spPr>
          <a:xfrm flipH="1" rot="10800000">
            <a:off x="3876220" y="5969544"/>
            <a:ext cx="929700" cy="3900"/>
          </a:xfrm>
          <a:prstGeom prst="straightConnector1">
            <a:avLst/>
          </a:prstGeom>
          <a:noFill/>
          <a:ln cap="flat" cmpd="sng" w="25400">
            <a:solidFill>
              <a:schemeClr val="dk1"/>
            </a:solidFill>
            <a:prstDash val="solid"/>
            <a:round/>
            <a:headEnd len="med" w="med" type="none"/>
            <a:tailEnd len="lg" w="lg" type="stealth"/>
          </a:ln>
        </p:spPr>
      </p:cxnSp>
      <p:sp>
        <p:nvSpPr>
          <p:cNvPr id="385" name="Shape 385"/>
          <p:cNvSpPr txBox="1"/>
          <p:nvPr/>
        </p:nvSpPr>
        <p:spPr>
          <a:xfrm>
            <a:off x="2989204" y="5066347"/>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 metadata</a:t>
            </a:r>
          </a:p>
        </p:txBody>
      </p:sp>
      <p:pic>
        <p:nvPicPr>
          <p:cNvPr descr="D:\Users\altergc\AppData\Local\Microsoft\Windows\Temporary Internet Files\Content.IE5\O2FSAC4O\MC900320164[1].wmf" id="386" name="Shape 386"/>
          <p:cNvPicPr preferRelativeResize="0"/>
          <p:nvPr/>
        </p:nvPicPr>
        <p:blipFill rotWithShape="1">
          <a:blip r:embed="rId3">
            <a:alphaModFix/>
          </a:blip>
          <a:srcRect b="0" l="0" r="0" t="0"/>
          <a:stretch/>
        </p:blipFill>
        <p:spPr>
          <a:xfrm>
            <a:off x="4805930" y="5512752"/>
            <a:ext cx="641909" cy="913486"/>
          </a:xfrm>
          <a:prstGeom prst="rect">
            <a:avLst/>
          </a:prstGeom>
          <a:noFill/>
          <a:ln>
            <a:noFill/>
          </a:ln>
        </p:spPr>
      </p:pic>
      <p:pic>
        <p:nvPicPr>
          <p:cNvPr id="387" name="Shape 387"/>
          <p:cNvPicPr preferRelativeResize="0"/>
          <p:nvPr/>
        </p:nvPicPr>
        <p:blipFill rotWithShape="1">
          <a:blip r:embed="rId4">
            <a:alphaModFix/>
          </a:blip>
          <a:srcRect b="0" l="0" r="0" t="0"/>
          <a:stretch/>
        </p:blipFill>
        <p:spPr>
          <a:xfrm>
            <a:off x="2892030" y="958774"/>
            <a:ext cx="1156374" cy="779387"/>
          </a:xfrm>
          <a:prstGeom prst="rect">
            <a:avLst/>
          </a:prstGeom>
          <a:noFill/>
          <a:ln>
            <a:noFill/>
          </a:ln>
        </p:spPr>
      </p:pic>
      <p:sp>
        <p:nvSpPr>
          <p:cNvPr id="388" name="Shape 388"/>
          <p:cNvSpPr txBox="1"/>
          <p:nvPr/>
        </p:nvSpPr>
        <p:spPr>
          <a:xfrm>
            <a:off x="7401387" y="196361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Revised</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pic>
        <p:nvPicPr>
          <p:cNvPr id="389" name="Shape 389"/>
          <p:cNvPicPr preferRelativeResize="0"/>
          <p:nvPr/>
        </p:nvPicPr>
        <p:blipFill rotWithShape="1">
          <a:blip r:embed="rId4">
            <a:alphaModFix/>
          </a:blip>
          <a:srcRect b="0" l="0" r="0" t="0"/>
          <a:stretch/>
        </p:blipFill>
        <p:spPr>
          <a:xfrm>
            <a:off x="7304213" y="2490840"/>
            <a:ext cx="1156374" cy="779387"/>
          </a:xfrm>
          <a:prstGeom prst="rect">
            <a:avLst/>
          </a:prstGeom>
          <a:noFill/>
          <a:ln>
            <a:noFill/>
          </a:ln>
        </p:spPr>
      </p:pic>
      <p:sp>
        <p:nvSpPr>
          <p:cNvPr id="390" name="Shape 390"/>
          <p:cNvSpPr/>
          <p:nvPr/>
        </p:nvSpPr>
        <p:spPr>
          <a:xfrm>
            <a:off x="4724400" y="1748292"/>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cxnSp>
        <p:nvCxnSpPr>
          <p:cNvPr id="391" name="Shape 391"/>
          <p:cNvCxnSpPr>
            <a:stCxn id="390" idx="3"/>
          </p:cNvCxnSpPr>
          <p:nvPr/>
        </p:nvCxnSpPr>
        <p:spPr>
          <a:xfrm>
            <a:off x="6254635" y="2279922"/>
            <a:ext cx="1026900" cy="578700"/>
          </a:xfrm>
          <a:prstGeom prst="straightConnector1">
            <a:avLst/>
          </a:prstGeom>
          <a:noFill/>
          <a:ln cap="flat" cmpd="sng" w="25400">
            <a:solidFill>
              <a:schemeClr val="dk1"/>
            </a:solidFill>
            <a:prstDash val="solid"/>
            <a:round/>
            <a:headEnd len="med" w="med" type="none"/>
            <a:tailEnd len="lg" w="lg" type="stealth"/>
          </a:ln>
        </p:spPr>
      </p:cxnSp>
      <p:cxnSp>
        <p:nvCxnSpPr>
          <p:cNvPr id="392" name="Shape 392"/>
          <p:cNvCxnSpPr>
            <a:stCxn id="387" idx="3"/>
          </p:cNvCxnSpPr>
          <p:nvPr/>
        </p:nvCxnSpPr>
        <p:spPr>
          <a:xfrm>
            <a:off x="4048404" y="1348468"/>
            <a:ext cx="1078500" cy="678300"/>
          </a:xfrm>
          <a:prstGeom prst="straightConnector1">
            <a:avLst/>
          </a:prstGeom>
          <a:noFill/>
          <a:ln cap="flat" cmpd="sng" w="25400">
            <a:solidFill>
              <a:schemeClr val="dk1"/>
            </a:solidFill>
            <a:prstDash val="solid"/>
            <a:round/>
            <a:headEnd len="med" w="med" type="none"/>
            <a:tailEnd len="lg" w="lg" type="stealth"/>
          </a:ln>
        </p:spPr>
      </p:cxnSp>
      <p:sp>
        <p:nvSpPr>
          <p:cNvPr id="393" name="Shape 393"/>
          <p:cNvSpPr/>
          <p:nvPr/>
        </p:nvSpPr>
        <p:spPr>
          <a:xfrm>
            <a:off x="304800" y="2738597"/>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a:t>
            </a:r>
          </a:p>
        </p:txBody>
      </p:sp>
      <p:cxnSp>
        <p:nvCxnSpPr>
          <p:cNvPr id="394" name="Shape 394"/>
          <p:cNvCxnSpPr/>
          <p:nvPr/>
        </p:nvCxnSpPr>
        <p:spPr>
          <a:xfrm>
            <a:off x="1413798" y="3571739"/>
            <a:ext cx="290159" cy="807469"/>
          </a:xfrm>
          <a:prstGeom prst="straightConnector1">
            <a:avLst/>
          </a:prstGeom>
          <a:noFill/>
          <a:ln cap="flat" cmpd="sng" w="25400">
            <a:solidFill>
              <a:schemeClr val="dk1"/>
            </a:solidFill>
            <a:prstDash val="solid"/>
            <a:round/>
            <a:headEnd len="med" w="med" type="none"/>
            <a:tailEnd len="lg" w="lg" type="stealth"/>
          </a:ln>
        </p:spPr>
      </p:cxnSp>
      <p:cxnSp>
        <p:nvCxnSpPr>
          <p:cNvPr id="395" name="Shape 395"/>
          <p:cNvCxnSpPr>
            <a:endCxn id="387" idx="1"/>
          </p:cNvCxnSpPr>
          <p:nvPr/>
        </p:nvCxnSpPr>
        <p:spPr>
          <a:xfrm flipH="1" rot="10800000">
            <a:off x="1340730" y="1348468"/>
            <a:ext cx="1551300" cy="1535100"/>
          </a:xfrm>
          <a:prstGeom prst="straightConnector1">
            <a:avLst/>
          </a:prstGeom>
          <a:noFill/>
          <a:ln cap="flat" cmpd="sng" w="25400">
            <a:solidFill>
              <a:schemeClr val="dk1"/>
            </a:solidFill>
            <a:prstDash val="solid"/>
            <a:round/>
            <a:headEnd len="med" w="med" type="none"/>
            <a:tailEnd len="lg" w="lg" type="stealth"/>
          </a:ln>
        </p:spPr>
      </p:cxnSp>
      <p:cxnSp>
        <p:nvCxnSpPr>
          <p:cNvPr id="396" name="Shape 396"/>
          <p:cNvCxnSpPr/>
          <p:nvPr/>
        </p:nvCxnSpPr>
        <p:spPr>
          <a:xfrm>
            <a:off x="2057400" y="5066347"/>
            <a:ext cx="931804" cy="864618"/>
          </a:xfrm>
          <a:prstGeom prst="straightConnector1">
            <a:avLst/>
          </a:prstGeom>
          <a:noFill/>
          <a:ln cap="flat" cmpd="sng" w="25400">
            <a:solidFill>
              <a:schemeClr val="dk1"/>
            </a:solidFill>
            <a:prstDash val="solid"/>
            <a:round/>
            <a:headEnd len="med" w="med" type="none"/>
            <a:tailEnd len="lg" w="lg" type="stealth"/>
          </a:ln>
        </p:spPr>
      </p:cxnSp>
      <p:sp>
        <p:nvSpPr>
          <p:cNvPr id="397" name="Shape 397"/>
          <p:cNvSpPr/>
          <p:nvPr/>
        </p:nvSpPr>
        <p:spPr>
          <a:xfrm>
            <a:off x="1095093" y="4379208"/>
            <a:ext cx="1217727" cy="933369"/>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 to DDI</a:t>
            </a:r>
          </a:p>
        </p:txBody>
      </p:sp>
      <p:sp>
        <p:nvSpPr>
          <p:cNvPr id="398" name="Shape 398"/>
          <p:cNvSpPr txBox="1"/>
          <p:nvPr/>
        </p:nvSpPr>
        <p:spPr>
          <a:xfrm>
            <a:off x="5045392" y="1258820"/>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Statistical Packages</a:t>
            </a:r>
          </a:p>
        </p:txBody>
      </p:sp>
      <p:sp>
        <p:nvSpPr>
          <p:cNvPr id="399" name="Shape 399"/>
          <p:cNvSpPr txBox="1"/>
          <p:nvPr/>
        </p:nvSpPr>
        <p:spPr>
          <a:xfrm>
            <a:off x="107892" y="4578475"/>
            <a:ext cx="962025" cy="1015663"/>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Convert to DDI: </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CollecticaMQDS</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others</a:t>
            </a:r>
          </a:p>
        </p:txBody>
      </p:sp>
      <p:sp>
        <p:nvSpPr>
          <p:cNvPr id="400" name="Shape 400"/>
          <p:cNvSpPr txBox="1"/>
          <p:nvPr/>
        </p:nvSpPr>
        <p:spPr>
          <a:xfrm>
            <a:off x="474389" y="2033122"/>
            <a:ext cx="1055636" cy="646331"/>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Computer Assisted Interviewing</a:t>
            </a:r>
          </a:p>
        </p:txBody>
      </p:sp>
      <p:sp>
        <p:nvSpPr>
          <p:cNvPr id="401" name="Shape 401"/>
          <p:cNvSpPr txBox="1"/>
          <p:nvPr/>
        </p:nvSpPr>
        <p:spPr>
          <a:xfrm>
            <a:off x="6215080" y="242499"/>
            <a:ext cx="2016183" cy="1323439"/>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Metadata are re-created after the data are transformed.</a:t>
            </a:r>
          </a:p>
        </p:txBody>
      </p:sp>
      <p:pic>
        <p:nvPicPr>
          <p:cNvPr descr="D:\Users\altergc\AppData\Local\Microsoft\Windows\Temporary Internet Files\Content.IE5\6CP6Q1JJ\MM900046599[1].gif" id="402" name="Shape 402"/>
          <p:cNvPicPr preferRelativeResize="0"/>
          <p:nvPr/>
        </p:nvPicPr>
        <p:blipFill rotWithShape="1">
          <a:blip r:embed="rId5">
            <a:alphaModFix/>
          </a:blip>
          <a:srcRect b="0" l="0" r="0" t="0"/>
          <a:stretch/>
        </p:blipFill>
        <p:spPr>
          <a:xfrm>
            <a:off x="4879234" y="3274716"/>
            <a:ext cx="990600" cy="895350"/>
          </a:xfrm>
          <a:prstGeom prst="rect">
            <a:avLst/>
          </a:prstGeom>
          <a:noFill/>
          <a:ln>
            <a:noFill/>
          </a:ln>
        </p:spPr>
      </p:pic>
      <p:cxnSp>
        <p:nvCxnSpPr>
          <p:cNvPr id="403" name="Shape 403"/>
          <p:cNvCxnSpPr>
            <a:stCxn id="380" idx="3"/>
          </p:cNvCxnSpPr>
          <p:nvPr/>
        </p:nvCxnSpPr>
        <p:spPr>
          <a:xfrm>
            <a:off x="3573895" y="2975194"/>
            <a:ext cx="1150500" cy="596400"/>
          </a:xfrm>
          <a:prstGeom prst="straightConnector1">
            <a:avLst/>
          </a:prstGeom>
          <a:noFill/>
          <a:ln cap="flat" cmpd="sng" w="25400">
            <a:solidFill>
              <a:schemeClr val="dk1"/>
            </a:solidFill>
            <a:prstDash val="solid"/>
            <a:round/>
            <a:headEnd len="med" w="med" type="none"/>
            <a:tailEnd len="lg" w="lg" type="stealth"/>
          </a:ln>
        </p:spPr>
      </p:cxnSp>
      <p:sp>
        <p:nvSpPr>
          <p:cNvPr id="404" name="Shape 404"/>
          <p:cNvSpPr txBox="1"/>
          <p:nvPr/>
        </p:nvSpPr>
        <p:spPr>
          <a:xfrm>
            <a:off x="4587644" y="4216512"/>
            <a:ext cx="1419773" cy="646331"/>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Transformations are documented by hand</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408" name="Shape 408"/>
        <p:cNvGrpSpPr/>
        <p:nvPr/>
      </p:nvGrpSpPr>
      <p:grpSpPr>
        <a:xfrm>
          <a:off x="0" y="0"/>
          <a:ext cx="0" cy="0"/>
          <a:chOff x="0" y="0"/>
          <a:chExt cx="0" cy="0"/>
        </a:xfrm>
      </p:grpSpPr>
      <p:sp>
        <p:nvSpPr>
          <p:cNvPr id="409" name="Shape 409"/>
          <p:cNvSpPr/>
          <p:nvPr/>
        </p:nvSpPr>
        <p:spPr>
          <a:xfrm>
            <a:off x="4438545" y="3896092"/>
            <a:ext cx="688340" cy="802817"/>
          </a:xfrm>
          <a:prstGeom prst="verticalScroll">
            <a:avLst>
              <a:gd fmla="val 12500" name="adj"/>
            </a:avLst>
          </a:prstGeom>
          <a:solidFill>
            <a:srgbClr val="C00000"/>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SDTL</a:t>
            </a:r>
          </a:p>
        </p:txBody>
      </p:sp>
      <p:sp>
        <p:nvSpPr>
          <p:cNvPr id="410" name="Shape 410"/>
          <p:cNvSpPr/>
          <p:nvPr/>
        </p:nvSpPr>
        <p:spPr>
          <a:xfrm>
            <a:off x="5526405" y="4037904"/>
            <a:ext cx="1371600" cy="79121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XML Updater</a:t>
            </a:r>
          </a:p>
        </p:txBody>
      </p:sp>
      <p:sp>
        <p:nvSpPr>
          <p:cNvPr id="411" name="Shape 411"/>
          <p:cNvSpPr/>
          <p:nvPr/>
        </p:nvSpPr>
        <p:spPr>
          <a:xfrm>
            <a:off x="7179310" y="4025839"/>
            <a:ext cx="1064260" cy="798195"/>
          </a:xfrm>
          <a:prstGeom prst="verticalScroll">
            <a:avLst>
              <a:gd fmla="val 12500" name="adj"/>
            </a:avLst>
          </a:prstGeom>
          <a:no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DDI XML</a:t>
            </a:r>
          </a:p>
        </p:txBody>
      </p:sp>
      <p:cxnSp>
        <p:nvCxnSpPr>
          <p:cNvPr id="412" name="Shape 412"/>
          <p:cNvCxnSpPr/>
          <p:nvPr/>
        </p:nvCxnSpPr>
        <p:spPr>
          <a:xfrm flipH="1" rot="10800000">
            <a:off x="3585238" y="2507834"/>
            <a:ext cx="1497936" cy="461526"/>
          </a:xfrm>
          <a:prstGeom prst="straightConnector1">
            <a:avLst/>
          </a:prstGeom>
          <a:noFill/>
          <a:ln cap="flat" cmpd="sng" w="25400">
            <a:solidFill>
              <a:schemeClr val="dk1"/>
            </a:solidFill>
            <a:prstDash val="solid"/>
            <a:round/>
            <a:headEnd len="med" w="med" type="none"/>
            <a:tailEnd len="lg" w="lg" type="stealth"/>
          </a:ln>
        </p:spPr>
      </p:cxnSp>
      <p:cxnSp>
        <p:nvCxnSpPr>
          <p:cNvPr id="413" name="Shape 413"/>
          <p:cNvCxnSpPr/>
          <p:nvPr/>
        </p:nvCxnSpPr>
        <p:spPr>
          <a:xfrm flipH="1" rot="10800000">
            <a:off x="5066898" y="4287400"/>
            <a:ext cx="648102" cy="20202"/>
          </a:xfrm>
          <a:prstGeom prst="straightConnector1">
            <a:avLst/>
          </a:prstGeom>
          <a:noFill/>
          <a:ln cap="flat" cmpd="sng" w="25400">
            <a:solidFill>
              <a:schemeClr val="dk1"/>
            </a:solidFill>
            <a:prstDash val="solid"/>
            <a:round/>
            <a:headEnd len="med" w="med" type="none"/>
            <a:tailEnd len="lg" w="lg" type="stealth"/>
          </a:ln>
        </p:spPr>
      </p:cxnSp>
      <p:cxnSp>
        <p:nvCxnSpPr>
          <p:cNvPr id="414" name="Shape 414"/>
          <p:cNvCxnSpPr/>
          <p:nvPr/>
        </p:nvCxnSpPr>
        <p:spPr>
          <a:xfrm>
            <a:off x="6898005" y="4447479"/>
            <a:ext cx="375285" cy="0"/>
          </a:xfrm>
          <a:prstGeom prst="straightConnector1">
            <a:avLst/>
          </a:prstGeom>
          <a:noFill/>
          <a:ln cap="flat" cmpd="sng" w="25400">
            <a:solidFill>
              <a:schemeClr val="dk1"/>
            </a:solidFill>
            <a:prstDash val="solid"/>
            <a:round/>
            <a:headEnd len="med" w="med" type="none"/>
            <a:tailEnd len="lg" w="lg" type="stealth"/>
          </a:ln>
        </p:spPr>
      </p:cxnSp>
      <p:sp>
        <p:nvSpPr>
          <p:cNvPr id="415" name="Shape 415"/>
          <p:cNvSpPr/>
          <p:nvPr/>
        </p:nvSpPr>
        <p:spPr>
          <a:xfrm>
            <a:off x="2971597" y="2507834"/>
            <a:ext cx="688340" cy="934720"/>
          </a:xfrm>
          <a:prstGeom prst="verticalScroll">
            <a:avLst>
              <a:gd fmla="val 12500" name="adj"/>
            </a:avLst>
          </a:prstGeom>
          <a:solidFill>
            <a:srgbClr val="00B050"/>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sp>
        <p:nvSpPr>
          <p:cNvPr id="416" name="Shape 416"/>
          <p:cNvSpPr/>
          <p:nvPr/>
        </p:nvSpPr>
        <p:spPr>
          <a:xfrm>
            <a:off x="2743199" y="3890664"/>
            <a:ext cx="1217727" cy="933369"/>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Script Parser</a:t>
            </a:r>
          </a:p>
        </p:txBody>
      </p:sp>
      <p:cxnSp>
        <p:nvCxnSpPr>
          <p:cNvPr id="417" name="Shape 417"/>
          <p:cNvCxnSpPr>
            <a:stCxn id="415" idx="2"/>
            <a:endCxn id="416" idx="0"/>
          </p:cNvCxnSpPr>
          <p:nvPr/>
        </p:nvCxnSpPr>
        <p:spPr>
          <a:xfrm>
            <a:off x="3315767" y="3442554"/>
            <a:ext cx="36300" cy="448200"/>
          </a:xfrm>
          <a:prstGeom prst="straightConnector1">
            <a:avLst/>
          </a:prstGeom>
          <a:noFill/>
          <a:ln cap="flat" cmpd="sng" w="25400">
            <a:solidFill>
              <a:schemeClr val="dk1"/>
            </a:solidFill>
            <a:prstDash val="solid"/>
            <a:round/>
            <a:headEnd len="med" w="med" type="none"/>
            <a:tailEnd len="lg" w="lg" type="stealth"/>
          </a:ln>
        </p:spPr>
      </p:cxnSp>
      <p:cxnSp>
        <p:nvCxnSpPr>
          <p:cNvPr id="418" name="Shape 418"/>
          <p:cNvCxnSpPr>
            <a:stCxn id="416" idx="3"/>
            <a:endCxn id="409" idx="1"/>
          </p:cNvCxnSpPr>
          <p:nvPr/>
        </p:nvCxnSpPr>
        <p:spPr>
          <a:xfrm flipH="1" rot="10800000">
            <a:off x="3960926" y="4297649"/>
            <a:ext cx="563700" cy="59700"/>
          </a:xfrm>
          <a:prstGeom prst="straightConnector1">
            <a:avLst/>
          </a:prstGeom>
          <a:noFill/>
          <a:ln cap="flat" cmpd="sng" w="25400">
            <a:solidFill>
              <a:schemeClr val="dk1"/>
            </a:solidFill>
            <a:prstDash val="solid"/>
            <a:round/>
            <a:headEnd len="med" w="med" type="none"/>
            <a:tailEnd len="lg" w="lg" type="stealth"/>
          </a:ln>
        </p:spPr>
      </p:cxnSp>
      <p:sp>
        <p:nvSpPr>
          <p:cNvPr id="419" name="Shape 419"/>
          <p:cNvSpPr txBox="1"/>
          <p:nvPr/>
        </p:nvSpPr>
        <p:spPr>
          <a:xfrm>
            <a:off x="2869362" y="1978879"/>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Command scripts:</a:t>
            </a:r>
          </a:p>
        </p:txBody>
      </p:sp>
      <p:sp>
        <p:nvSpPr>
          <p:cNvPr id="420" name="Shape 420"/>
          <p:cNvSpPr txBox="1"/>
          <p:nvPr/>
        </p:nvSpPr>
        <p:spPr>
          <a:xfrm>
            <a:off x="2989204" y="38099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sp>
        <p:nvSpPr>
          <p:cNvPr id="421" name="Shape 421"/>
          <p:cNvSpPr txBox="1"/>
          <p:nvPr/>
        </p:nvSpPr>
        <p:spPr>
          <a:xfrm>
            <a:off x="7270115" y="3503869"/>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Revised metadata</a:t>
            </a:r>
          </a:p>
        </p:txBody>
      </p:sp>
      <p:sp>
        <p:nvSpPr>
          <p:cNvPr id="422" name="Shape 422"/>
          <p:cNvSpPr/>
          <p:nvPr/>
        </p:nvSpPr>
        <p:spPr>
          <a:xfrm>
            <a:off x="2911734" y="5574347"/>
            <a:ext cx="1064260" cy="798195"/>
          </a:xfrm>
          <a:prstGeom prst="verticalScroll">
            <a:avLst>
              <a:gd fmla="val 12500" name="adj"/>
            </a:avLst>
          </a:prstGeom>
          <a:no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DDI XML</a:t>
            </a:r>
          </a:p>
        </p:txBody>
      </p:sp>
      <p:cxnSp>
        <p:nvCxnSpPr>
          <p:cNvPr id="423" name="Shape 423"/>
          <p:cNvCxnSpPr>
            <a:stCxn id="422" idx="3"/>
          </p:cNvCxnSpPr>
          <p:nvPr/>
        </p:nvCxnSpPr>
        <p:spPr>
          <a:xfrm flipH="1" rot="10800000">
            <a:off x="3876220" y="4645944"/>
            <a:ext cx="2046600" cy="1327500"/>
          </a:xfrm>
          <a:prstGeom prst="straightConnector1">
            <a:avLst/>
          </a:prstGeom>
          <a:noFill/>
          <a:ln cap="flat" cmpd="sng" w="25400">
            <a:solidFill>
              <a:schemeClr val="dk1"/>
            </a:solidFill>
            <a:prstDash val="solid"/>
            <a:round/>
            <a:headEnd len="med" w="med" type="none"/>
            <a:tailEnd len="lg" w="lg" type="stealth"/>
          </a:ln>
        </p:spPr>
      </p:cxnSp>
      <p:sp>
        <p:nvSpPr>
          <p:cNvPr id="424" name="Shape 424"/>
          <p:cNvSpPr txBox="1"/>
          <p:nvPr/>
        </p:nvSpPr>
        <p:spPr>
          <a:xfrm>
            <a:off x="2989204" y="5066347"/>
            <a:ext cx="962025" cy="44640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Original metadata</a:t>
            </a:r>
          </a:p>
        </p:txBody>
      </p:sp>
      <p:pic>
        <p:nvPicPr>
          <p:cNvPr id="425" name="Shape 425"/>
          <p:cNvPicPr preferRelativeResize="0"/>
          <p:nvPr/>
        </p:nvPicPr>
        <p:blipFill rotWithShape="1">
          <a:blip r:embed="rId3">
            <a:alphaModFix/>
          </a:blip>
          <a:srcRect b="0" l="0" r="0" t="0"/>
          <a:stretch/>
        </p:blipFill>
        <p:spPr>
          <a:xfrm>
            <a:off x="2892030" y="958774"/>
            <a:ext cx="1156374" cy="779387"/>
          </a:xfrm>
          <a:prstGeom prst="rect">
            <a:avLst/>
          </a:prstGeom>
          <a:noFill/>
          <a:ln>
            <a:noFill/>
          </a:ln>
        </p:spPr>
      </p:pic>
      <p:sp>
        <p:nvSpPr>
          <p:cNvPr id="426" name="Shape 426"/>
          <p:cNvSpPr txBox="1"/>
          <p:nvPr/>
        </p:nvSpPr>
        <p:spPr>
          <a:xfrm>
            <a:off x="7401387" y="1963619"/>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Revised</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a:t>
            </a:r>
          </a:p>
        </p:txBody>
      </p:sp>
      <p:pic>
        <p:nvPicPr>
          <p:cNvPr id="427" name="Shape 427"/>
          <p:cNvPicPr preferRelativeResize="0"/>
          <p:nvPr/>
        </p:nvPicPr>
        <p:blipFill rotWithShape="1">
          <a:blip r:embed="rId3">
            <a:alphaModFix/>
          </a:blip>
          <a:srcRect b="0" l="0" r="0" t="0"/>
          <a:stretch/>
        </p:blipFill>
        <p:spPr>
          <a:xfrm>
            <a:off x="7304213" y="2490840"/>
            <a:ext cx="1156374" cy="779387"/>
          </a:xfrm>
          <a:prstGeom prst="rect">
            <a:avLst/>
          </a:prstGeom>
          <a:noFill/>
          <a:ln>
            <a:noFill/>
          </a:ln>
        </p:spPr>
      </p:pic>
      <p:sp>
        <p:nvSpPr>
          <p:cNvPr id="428" name="Shape 428"/>
          <p:cNvSpPr/>
          <p:nvPr/>
        </p:nvSpPr>
        <p:spPr>
          <a:xfrm>
            <a:off x="4724400" y="1748292"/>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SPSS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SAS</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Stata</a:t>
            </a:r>
          </a:p>
          <a:p>
            <a:pPr indent="0" lvl="0" marL="0" marR="0" rtl="0" algn="ctr">
              <a:spcBef>
                <a:spcPts val="0"/>
              </a:spcBef>
              <a:spcAft>
                <a:spcPts val="0"/>
              </a:spcAft>
              <a:buNone/>
            </a:pPr>
            <a:r>
              <a:rPr b="0" i="0" lang="en-US" sz="1000" u="none" cap="none" strike="noStrike">
                <a:solidFill>
                  <a:srgbClr val="FFFFFF"/>
                </a:solidFill>
                <a:latin typeface="Georgia"/>
                <a:ea typeface="Georgia"/>
                <a:cs typeface="Georgia"/>
                <a:sym typeface="Georgia"/>
              </a:rPr>
              <a:t>R</a:t>
            </a:r>
          </a:p>
        </p:txBody>
      </p:sp>
      <p:cxnSp>
        <p:nvCxnSpPr>
          <p:cNvPr id="429" name="Shape 429"/>
          <p:cNvCxnSpPr>
            <a:stCxn id="428" idx="3"/>
          </p:cNvCxnSpPr>
          <p:nvPr/>
        </p:nvCxnSpPr>
        <p:spPr>
          <a:xfrm>
            <a:off x="6254635" y="2279922"/>
            <a:ext cx="1026900" cy="578700"/>
          </a:xfrm>
          <a:prstGeom prst="straightConnector1">
            <a:avLst/>
          </a:prstGeom>
          <a:noFill/>
          <a:ln cap="flat" cmpd="sng" w="25400">
            <a:solidFill>
              <a:schemeClr val="dk1"/>
            </a:solidFill>
            <a:prstDash val="solid"/>
            <a:round/>
            <a:headEnd len="med" w="med" type="none"/>
            <a:tailEnd len="lg" w="lg" type="stealth"/>
          </a:ln>
        </p:spPr>
      </p:cxnSp>
      <p:cxnSp>
        <p:nvCxnSpPr>
          <p:cNvPr id="430" name="Shape 430"/>
          <p:cNvCxnSpPr>
            <a:stCxn id="425" idx="3"/>
          </p:cNvCxnSpPr>
          <p:nvPr/>
        </p:nvCxnSpPr>
        <p:spPr>
          <a:xfrm>
            <a:off x="4048404" y="1348468"/>
            <a:ext cx="1078500" cy="678300"/>
          </a:xfrm>
          <a:prstGeom prst="straightConnector1">
            <a:avLst/>
          </a:prstGeom>
          <a:noFill/>
          <a:ln cap="flat" cmpd="sng" w="25400">
            <a:solidFill>
              <a:schemeClr val="dk1"/>
            </a:solidFill>
            <a:prstDash val="solid"/>
            <a:round/>
            <a:headEnd len="med" w="med" type="none"/>
            <a:tailEnd len="lg" w="lg" type="stealth"/>
          </a:ln>
        </p:spPr>
      </p:cxnSp>
      <p:sp>
        <p:nvSpPr>
          <p:cNvPr id="431" name="Shape 431"/>
          <p:cNvSpPr/>
          <p:nvPr/>
        </p:nvSpPr>
        <p:spPr>
          <a:xfrm>
            <a:off x="304800" y="2738597"/>
            <a:ext cx="1530235" cy="1063260"/>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a:t>
            </a:r>
          </a:p>
        </p:txBody>
      </p:sp>
      <p:cxnSp>
        <p:nvCxnSpPr>
          <p:cNvPr id="432" name="Shape 432"/>
          <p:cNvCxnSpPr/>
          <p:nvPr/>
        </p:nvCxnSpPr>
        <p:spPr>
          <a:xfrm>
            <a:off x="1413798" y="3571739"/>
            <a:ext cx="290159" cy="807469"/>
          </a:xfrm>
          <a:prstGeom prst="straightConnector1">
            <a:avLst/>
          </a:prstGeom>
          <a:noFill/>
          <a:ln cap="flat" cmpd="sng" w="25400">
            <a:solidFill>
              <a:schemeClr val="dk1"/>
            </a:solidFill>
            <a:prstDash val="solid"/>
            <a:round/>
            <a:headEnd len="med" w="med" type="none"/>
            <a:tailEnd len="lg" w="lg" type="stealth"/>
          </a:ln>
        </p:spPr>
      </p:cxnSp>
      <p:cxnSp>
        <p:nvCxnSpPr>
          <p:cNvPr id="433" name="Shape 433"/>
          <p:cNvCxnSpPr>
            <a:endCxn id="425" idx="1"/>
          </p:cNvCxnSpPr>
          <p:nvPr/>
        </p:nvCxnSpPr>
        <p:spPr>
          <a:xfrm flipH="1" rot="10800000">
            <a:off x="1340730" y="1348468"/>
            <a:ext cx="1551300" cy="1535100"/>
          </a:xfrm>
          <a:prstGeom prst="straightConnector1">
            <a:avLst/>
          </a:prstGeom>
          <a:noFill/>
          <a:ln cap="flat" cmpd="sng" w="25400">
            <a:solidFill>
              <a:schemeClr val="dk1"/>
            </a:solidFill>
            <a:prstDash val="solid"/>
            <a:round/>
            <a:headEnd len="med" w="med" type="none"/>
            <a:tailEnd len="lg" w="lg" type="stealth"/>
          </a:ln>
        </p:spPr>
      </p:cxnSp>
      <p:cxnSp>
        <p:nvCxnSpPr>
          <p:cNvPr id="434" name="Shape 434"/>
          <p:cNvCxnSpPr/>
          <p:nvPr/>
        </p:nvCxnSpPr>
        <p:spPr>
          <a:xfrm>
            <a:off x="2057400" y="5066347"/>
            <a:ext cx="931804" cy="864618"/>
          </a:xfrm>
          <a:prstGeom prst="straightConnector1">
            <a:avLst/>
          </a:prstGeom>
          <a:noFill/>
          <a:ln cap="flat" cmpd="sng" w="25400">
            <a:solidFill>
              <a:schemeClr val="dk1"/>
            </a:solidFill>
            <a:prstDash val="solid"/>
            <a:round/>
            <a:headEnd len="med" w="med" type="none"/>
            <a:tailEnd len="lg" w="lg" type="stealth"/>
          </a:ln>
        </p:spPr>
      </p:cxnSp>
      <p:sp>
        <p:nvSpPr>
          <p:cNvPr id="435" name="Shape 435"/>
          <p:cNvSpPr/>
          <p:nvPr/>
        </p:nvSpPr>
        <p:spPr>
          <a:xfrm>
            <a:off x="1095093" y="4379208"/>
            <a:ext cx="1217727" cy="933369"/>
          </a:xfrm>
          <a:prstGeom prst="flowChartDecision">
            <a:avLst/>
          </a:prstGeom>
          <a:solidFill>
            <a:schemeClr val="accent1"/>
          </a:solidFill>
          <a:ln cap="flat" cmpd="sng" w="25400">
            <a:solidFill>
              <a:srgbClr val="2E3C58"/>
            </a:solidFill>
            <a:prstDash val="solid"/>
            <a:round/>
            <a:headEnd len="med" w="med" type="none"/>
            <a:tailEnd len="med" w="med" type="none"/>
          </a:ln>
        </p:spPr>
        <p:txBody>
          <a:bodyPr anchorCtr="0" anchor="ctr" bIns="45700" lIns="91425"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Georgia"/>
                <a:ea typeface="Georgia"/>
                <a:cs typeface="Georgia"/>
                <a:sym typeface="Georgia"/>
              </a:rPr>
              <a:t>CAI to DDI</a:t>
            </a:r>
          </a:p>
        </p:txBody>
      </p:sp>
      <p:sp>
        <p:nvSpPr>
          <p:cNvPr id="436" name="Shape 436"/>
          <p:cNvSpPr txBox="1"/>
          <p:nvPr/>
        </p:nvSpPr>
        <p:spPr>
          <a:xfrm>
            <a:off x="5045392" y="1258820"/>
            <a:ext cx="962025" cy="461665"/>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Statistical Packages</a:t>
            </a:r>
          </a:p>
        </p:txBody>
      </p:sp>
      <p:sp>
        <p:nvSpPr>
          <p:cNvPr id="437" name="Shape 437"/>
          <p:cNvSpPr txBox="1"/>
          <p:nvPr/>
        </p:nvSpPr>
        <p:spPr>
          <a:xfrm>
            <a:off x="4103629" y="3027055"/>
            <a:ext cx="1489498" cy="830997"/>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Standard</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Data Transformation Language</a:t>
            </a:r>
          </a:p>
        </p:txBody>
      </p:sp>
      <p:sp>
        <p:nvSpPr>
          <p:cNvPr id="438" name="Shape 438"/>
          <p:cNvSpPr txBox="1"/>
          <p:nvPr/>
        </p:nvSpPr>
        <p:spPr>
          <a:xfrm>
            <a:off x="107892" y="4578475"/>
            <a:ext cx="962025" cy="1015663"/>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Convert to DDI: </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CollecticaMQDS</a:t>
            </a:r>
          </a:p>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others</a:t>
            </a:r>
          </a:p>
        </p:txBody>
      </p:sp>
      <p:sp>
        <p:nvSpPr>
          <p:cNvPr id="439" name="Shape 439"/>
          <p:cNvSpPr txBox="1"/>
          <p:nvPr/>
        </p:nvSpPr>
        <p:spPr>
          <a:xfrm>
            <a:off x="474389" y="2033122"/>
            <a:ext cx="1055636" cy="646331"/>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indent="0" lvl="0" marL="0" marR="0" rtl="0" algn="ctr">
              <a:spcBef>
                <a:spcPts val="0"/>
              </a:spcBef>
              <a:spcAft>
                <a:spcPts val="0"/>
              </a:spcAft>
              <a:buNone/>
            </a:pPr>
            <a:r>
              <a:rPr b="0" i="0" lang="en-US" sz="1200" u="none" cap="none" strike="noStrike">
                <a:solidFill>
                  <a:srgbClr val="000000"/>
                </a:solidFill>
                <a:latin typeface="Georgia"/>
                <a:ea typeface="Georgia"/>
                <a:cs typeface="Georgia"/>
                <a:sym typeface="Georgia"/>
              </a:rPr>
              <a:t>Computer Assisted Interviewing</a:t>
            </a:r>
          </a:p>
        </p:txBody>
      </p:sp>
      <p:sp>
        <p:nvSpPr>
          <p:cNvPr id="440" name="Shape 440"/>
          <p:cNvSpPr txBox="1"/>
          <p:nvPr/>
        </p:nvSpPr>
        <p:spPr>
          <a:xfrm>
            <a:off x="6077555" y="242499"/>
            <a:ext cx="2016183" cy="1323439"/>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Automating the capture of transformation metadata.</a:t>
            </a:r>
          </a:p>
        </p:txBody>
      </p:sp>
      <p:sp>
        <p:nvSpPr>
          <p:cNvPr id="441" name="Shape 441"/>
          <p:cNvSpPr txBox="1"/>
          <p:nvPr/>
        </p:nvSpPr>
        <p:spPr>
          <a:xfrm>
            <a:off x="6254635" y="5306922"/>
            <a:ext cx="2438400" cy="707886"/>
          </a:xfrm>
          <a:prstGeom prst="rect">
            <a:avLst/>
          </a:prstGeom>
          <a:solidFill>
            <a:srgbClr val="FF0000"/>
          </a:solidFill>
          <a:ln>
            <a:noFill/>
          </a:ln>
        </p:spPr>
        <p:txBody>
          <a:bodyPr anchorCtr="0" anchor="t" bIns="45700" lIns="91425" rIns="91425" wrap="square" tIns="45700">
            <a:noAutofit/>
          </a:bodyPr>
          <a:lstStyle/>
          <a:p>
            <a:pPr indent="0" lvl="0" marL="0" marR="0" rtl="0" algn="ctr">
              <a:spcBef>
                <a:spcPts val="0"/>
              </a:spcBef>
              <a:spcAft>
                <a:spcPts val="0"/>
              </a:spcAft>
              <a:buNone/>
            </a:pPr>
            <a:r>
              <a:rPr b="1" i="0" lang="en-US" sz="2000" u="none" cap="none" strike="noStrike">
                <a:solidFill>
                  <a:schemeClr val="dk1"/>
                </a:solidFill>
                <a:latin typeface="Times"/>
                <a:ea typeface="Times"/>
                <a:cs typeface="Times"/>
                <a:sym typeface="Times"/>
              </a:rPr>
              <a:t>Missing links that we will build.</a:t>
            </a:r>
          </a:p>
        </p:txBody>
      </p:sp>
      <p:cxnSp>
        <p:nvCxnSpPr>
          <p:cNvPr id="442" name="Shape 442"/>
          <p:cNvCxnSpPr/>
          <p:nvPr/>
        </p:nvCxnSpPr>
        <p:spPr>
          <a:xfrm rot="10800000">
            <a:off x="3831387" y="4595329"/>
            <a:ext cx="2423248" cy="1217936"/>
          </a:xfrm>
          <a:prstGeom prst="straightConnector1">
            <a:avLst/>
          </a:prstGeom>
          <a:solidFill>
            <a:schemeClr val="accent1"/>
          </a:solidFill>
          <a:ln cap="flat" cmpd="sng" w="63500">
            <a:solidFill>
              <a:srgbClr val="FF0000"/>
            </a:solidFill>
            <a:prstDash val="solid"/>
            <a:round/>
            <a:headEnd len="med" w="med" type="none"/>
            <a:tailEnd len="lg" w="lg" type="triangle"/>
          </a:ln>
        </p:spPr>
      </p:cxnSp>
      <p:cxnSp>
        <p:nvCxnSpPr>
          <p:cNvPr id="443" name="Shape 443"/>
          <p:cNvCxnSpPr>
            <a:endCxn id="410" idx="2"/>
          </p:cNvCxnSpPr>
          <p:nvPr/>
        </p:nvCxnSpPr>
        <p:spPr>
          <a:xfrm rot="10800000">
            <a:off x="6212205" y="4829114"/>
            <a:ext cx="118500" cy="679500"/>
          </a:xfrm>
          <a:prstGeom prst="straightConnector1">
            <a:avLst/>
          </a:prstGeom>
          <a:solidFill>
            <a:schemeClr val="accent1"/>
          </a:solidFill>
          <a:ln cap="flat" cmpd="sng" w="63500">
            <a:solidFill>
              <a:srgbClr val="FF0000"/>
            </a:solidFill>
            <a:prstDash val="solid"/>
            <a:round/>
            <a:headEnd len="med" w="med" type="none"/>
            <a:tailEnd len="lg" w="lg"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NSD PP mal-ENG-1">
  <a:themeElements>
    <a:clrScheme name="NSD PP mal-ENG-1">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CPSR-blackbar-presentation (1)">
  <a:themeElements>
    <a:clrScheme name="icpsr-bright">
      <a:dk1>
        <a:srgbClr val="0C266C"/>
      </a:dk1>
      <a:lt1>
        <a:srgbClr val="E7EFFF"/>
      </a:lt1>
      <a:dk2>
        <a:srgbClr val="0C266C"/>
      </a:dk2>
      <a:lt2>
        <a:srgbClr val="A5B3CA"/>
      </a:lt2>
      <a:accent1>
        <a:srgbClr val="405379"/>
      </a:accent1>
      <a:accent2>
        <a:srgbClr val="F76108"/>
      </a:accent2>
      <a:accent3>
        <a:srgbClr val="A50859"/>
      </a:accent3>
      <a:accent4>
        <a:srgbClr val="60246D"/>
      </a:accent4>
      <a:accent5>
        <a:srgbClr val="23636E"/>
      </a:accent5>
      <a:accent6>
        <a:srgbClr val="F99509"/>
      </a:accent6>
      <a:hlink>
        <a:srgbClr val="1654FE"/>
      </a:hlink>
      <a:folHlink>
        <a:srgbClr val="7ABC3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