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863" r:id="rId1"/>
  </p:sldMasterIdLst>
  <p:notesMasterIdLst>
    <p:notesMasterId r:id="rId11"/>
  </p:notesMasterIdLst>
  <p:sldIdLst>
    <p:sldId id="365" r:id="rId2"/>
    <p:sldId id="362" r:id="rId3"/>
    <p:sldId id="366" r:id="rId4"/>
    <p:sldId id="363" r:id="rId5"/>
    <p:sldId id="351" r:id="rId6"/>
    <p:sldId id="349" r:id="rId7"/>
    <p:sldId id="317" r:id="rId8"/>
    <p:sldId id="368" r:id="rId9"/>
    <p:sldId id="3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35"/>
    <p:restoredTop sz="94599"/>
  </p:normalViewPr>
  <p:slideViewPr>
    <p:cSldViewPr snapToGrid="0" snapToObjects="1">
      <p:cViewPr varScale="1">
        <p:scale>
          <a:sx n="64" d="100"/>
          <a:sy n="64" d="100"/>
        </p:scale>
        <p:origin x="59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3D141-A1D9-3B4A-A782-0DBFDC5DED3B}" type="datetimeFigureOut">
              <a:rPr lang="en-US" smtClean="0"/>
              <a:t>3/28/2018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103FEB-9FB6-A04E-9D3F-08BE8E221E20}" type="slidenum">
              <a:rPr lang="en-US" smtClean="0"/>
              <a:t>‹#›</a:t>
            </a:fld>
            <a:endParaRPr lang="en-US"/>
          </a:p>
        </p:txBody>
      </p:sp>
    </p:spTree>
    <p:extLst>
      <p:ext uri="{BB962C8B-B14F-4D97-AF65-F5344CB8AC3E}">
        <p14:creationId xmlns:p14="http://schemas.microsoft.com/office/powerpoint/2010/main" val="550139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2BEF21-64B4-914B-9190-9F30AC0E824D}"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BEF21-64B4-914B-9190-9F30AC0E824D}"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BEF21-64B4-914B-9190-9F30AC0E824D}"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2BEF21-64B4-914B-9190-9F30AC0E824D}"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2BEF21-64B4-914B-9190-9F30AC0E824D}" type="datetimeFigureOut">
              <a:rPr lang="en-US" smtClean="0"/>
              <a:t>3/28/2018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2BEF21-64B4-914B-9190-9F30AC0E824D}" type="datetimeFigureOut">
              <a:rPr lang="en-US" smtClean="0"/>
              <a:t>3/28/2018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BEF21-64B4-914B-9190-9F30AC0E824D}" type="datetimeFigureOut">
              <a:rPr lang="en-US" smtClean="0"/>
              <a:t>3/28/2018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BEF21-64B4-914B-9190-9F30AC0E824D}"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BEF21-64B4-914B-9190-9F30AC0E824D}" type="datetimeFigureOut">
              <a:rPr lang="en-US" smtClean="0"/>
              <a:t>3/28/2018</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BEF21-64B4-914B-9190-9F30AC0E824D}"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BEF21-64B4-914B-9190-9F30AC0E824D}"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603B1-59BE-EF45-A927-FF647639845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BEF21-64B4-914B-9190-9F30AC0E824D}" type="datetimeFigureOut">
              <a:rPr lang="en-US" smtClean="0"/>
              <a:t>3/28/2018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603B1-59BE-EF45-A927-FF6476398458}" type="slidenum">
              <a:rPr lang="en-US" smtClean="0"/>
              <a:t>‹#›</a:t>
            </a:fld>
            <a:endParaRPr lang="en-US"/>
          </a:p>
        </p:txBody>
      </p:sp>
    </p:spTree>
    <p:extLst>
      <p:ext uri="{BB962C8B-B14F-4D97-AF65-F5344CB8AC3E}">
        <p14:creationId xmlns:p14="http://schemas.microsoft.com/office/powerpoint/2010/main" val="2043711375"/>
      </p:ext>
    </p:extLst>
  </p:cSld>
  <p:clrMap bg1="lt1" tx1="dk1" bg2="lt2" tx2="dk2" accent1="accent1" accent2="accent2" accent3="accent3" accent4="accent4" accent5="accent5" accent6="accent6" hlink="hlink" folHlink="folHlink"/>
  <p:sldLayoutIdLst>
    <p:sldLayoutId id="2147485864" r:id="rId1"/>
    <p:sldLayoutId id="2147485865" r:id="rId2"/>
    <p:sldLayoutId id="2147485866" r:id="rId3"/>
    <p:sldLayoutId id="2147485867" r:id="rId4"/>
    <p:sldLayoutId id="2147485868" r:id="rId5"/>
    <p:sldLayoutId id="2147485869" r:id="rId6"/>
    <p:sldLayoutId id="2147485870" r:id="rId7"/>
    <p:sldLayoutId id="2147485871" r:id="rId8"/>
    <p:sldLayoutId id="2147485872" r:id="rId9"/>
    <p:sldLayoutId id="2147485873" r:id="rId10"/>
    <p:sldLayoutId id="21474858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3299012"/>
          </a:xfrm>
        </p:spPr>
        <p:txBody>
          <a:bodyPr>
            <a:normAutofit/>
          </a:bodyPr>
          <a:lstStyle/>
          <a:p>
            <a:r>
              <a:rPr lang="en-US" sz="4400" b="1" i="1" dirty="0" smtClean="0">
                <a:ea typeface="Apple Chancery" charset="0"/>
                <a:cs typeface="Apple Chancery" charset="0"/>
              </a:rPr>
              <a:t>Submerged in Silence</a:t>
            </a:r>
            <a:br>
              <a:rPr lang="en-US" sz="4400" b="1" i="1" dirty="0" smtClean="0">
                <a:ea typeface="Apple Chancery" charset="0"/>
                <a:cs typeface="Apple Chancery" charset="0"/>
              </a:rPr>
            </a:br>
            <a:r>
              <a:rPr lang="en-US" sz="4400" b="1" i="1" dirty="0" smtClean="0">
                <a:ea typeface="Apple Chancery" charset="0"/>
                <a:cs typeface="Apple Chancery" charset="0"/>
              </a:rPr>
              <a:t>Surrounding Sexual Violence</a:t>
            </a:r>
            <a:endParaRPr lang="en-US" sz="4400" b="1" i="1" dirty="0">
              <a:ea typeface="Apple Chancery" charset="0"/>
              <a:cs typeface="Apple Chancery" charset="0"/>
            </a:endParaRPr>
          </a:p>
        </p:txBody>
      </p:sp>
      <p:sp>
        <p:nvSpPr>
          <p:cNvPr id="3" name="Subtitle 2"/>
          <p:cNvSpPr>
            <a:spLocks noGrp="1"/>
          </p:cNvSpPr>
          <p:nvPr>
            <p:ph type="subTitle" idx="1"/>
          </p:nvPr>
        </p:nvSpPr>
        <p:spPr>
          <a:xfrm>
            <a:off x="1524000" y="3299012"/>
            <a:ext cx="9144000" cy="3558988"/>
          </a:xfrm>
        </p:spPr>
        <p:txBody>
          <a:bodyPr>
            <a:normAutofit/>
          </a:bodyPr>
          <a:lstStyle/>
          <a:p>
            <a:endParaRPr lang="en-US" sz="2800" b="1" dirty="0"/>
          </a:p>
          <a:p>
            <a:r>
              <a:rPr lang="en-US" sz="2800" b="1" dirty="0" smtClean="0"/>
              <a:t>A Stop Motion Animation Project </a:t>
            </a:r>
          </a:p>
          <a:p>
            <a:endParaRPr lang="en-US" sz="2800" b="1" dirty="0"/>
          </a:p>
          <a:p>
            <a:r>
              <a:rPr lang="en-US" sz="2800" dirty="0" smtClean="0"/>
              <a:t>Laura Magnusson</a:t>
            </a:r>
          </a:p>
          <a:p>
            <a:r>
              <a:rPr lang="en-US" dirty="0" smtClean="0"/>
              <a:t>Library Mini Grant 2017/2018</a:t>
            </a:r>
          </a:p>
        </p:txBody>
      </p:sp>
    </p:spTree>
    <p:extLst>
      <p:ext uri="{BB962C8B-B14F-4D97-AF65-F5344CB8AC3E}">
        <p14:creationId xmlns:p14="http://schemas.microsoft.com/office/powerpoint/2010/main" val="1902737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Autofit/>
          </a:bodyPr>
          <a:lstStyle/>
          <a:p>
            <a:pPr marL="0" indent="0">
              <a:buNone/>
            </a:pPr>
            <a:r>
              <a:rPr lang="en-CA" sz="3200" dirty="0" smtClean="0"/>
              <a:t>“What </a:t>
            </a:r>
            <a:r>
              <a:rPr lang="en-CA" sz="3200" dirty="0"/>
              <a:t>the trauma survivor cannot articulate for herself is ironically set against the compulsion to tell, to capture the experience in thought, memory, and speech in order to make sense of the nonsensical, of an experience that defies reason or logic, and one that results in the shutting down of the self</a:t>
            </a:r>
            <a:r>
              <a:rPr lang="en-CA" sz="3200" dirty="0" smtClean="0"/>
              <a:t>.”</a:t>
            </a:r>
          </a:p>
          <a:p>
            <a:pPr marL="0" indent="0" algn="r">
              <a:lnSpc>
                <a:spcPct val="100000"/>
              </a:lnSpc>
              <a:buNone/>
            </a:pPr>
            <a:endParaRPr lang="en-US" dirty="0"/>
          </a:p>
          <a:p>
            <a:pPr marL="0" indent="0" algn="r">
              <a:lnSpc>
                <a:spcPct val="100000"/>
              </a:lnSpc>
              <a:buNone/>
            </a:pPr>
            <a:r>
              <a:rPr lang="en-CA" dirty="0" smtClean="0"/>
              <a:t>Christina Liam</a:t>
            </a:r>
          </a:p>
          <a:p>
            <a:pPr marL="0" indent="0" algn="r">
              <a:lnSpc>
                <a:spcPct val="100000"/>
              </a:lnSpc>
              <a:buNone/>
            </a:pPr>
            <a:endParaRPr lang="en-US" dirty="0" smtClean="0"/>
          </a:p>
          <a:p>
            <a:pPr marL="0" indent="0">
              <a:lnSpc>
                <a:spcPct val="100000"/>
              </a:lnSpc>
              <a:buNone/>
            </a:pPr>
            <a:endParaRPr lang="en-US" dirty="0"/>
          </a:p>
        </p:txBody>
      </p:sp>
    </p:spTree>
    <p:extLst>
      <p:ext uri="{BB962C8B-B14F-4D97-AF65-F5344CB8AC3E}">
        <p14:creationId xmlns:p14="http://schemas.microsoft.com/office/powerpoint/2010/main" val="610014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grayscl/>
            <a:extLst>
              <a:ext uri="{BEBA8EAE-BF5A-486C-A8C5-ECC9F3942E4B}">
                <a14:imgProps xmlns:a14="http://schemas.microsoft.com/office/drawing/2010/main">
                  <a14:imgLayer r:embed="rId3">
                    <a14:imgEffect>
                      <a14:sharpenSoften amount="50000"/>
                    </a14:imgEffect>
                    <a14:imgEffect>
                      <a14:saturation sat="66000"/>
                    </a14:imgEffect>
                  </a14:imgLayer>
                </a14:imgProps>
              </a:ext>
              <a:ext uri="{28A0092B-C50C-407E-A947-70E740481C1C}">
                <a14:useLocalDpi xmlns:a14="http://schemas.microsoft.com/office/drawing/2010/main" val="0"/>
              </a:ext>
            </a:extLst>
          </a:blip>
          <a:srcRect b="4319"/>
          <a:stretch/>
        </p:blipFill>
        <p:spPr>
          <a:xfrm>
            <a:off x="0" y="1"/>
            <a:ext cx="12192000" cy="6858000"/>
          </a:xfrm>
          <a:prstGeom prst="rect">
            <a:avLst/>
          </a:prstGeom>
        </p:spPr>
      </p:pic>
    </p:spTree>
    <p:extLst>
      <p:ext uri="{BB962C8B-B14F-4D97-AF65-F5344CB8AC3E}">
        <p14:creationId xmlns:p14="http://schemas.microsoft.com/office/powerpoint/2010/main" val="111519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rotWithShape="1">
          <a:blip r:embed="rId2">
            <a:grayscl/>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0"/>
                    </a14:imgEffect>
                    <a14:imgEffect>
                      <a14:brightnessContrast bright="3000" contrast="50000"/>
                    </a14:imgEffect>
                  </a14:imgLayer>
                </a14:imgProps>
              </a:ext>
              <a:ext uri="{28A0092B-C50C-407E-A947-70E740481C1C}">
                <a14:useLocalDpi xmlns:a14="http://schemas.microsoft.com/office/drawing/2010/main" val="0"/>
              </a:ext>
            </a:extLst>
          </a:blip>
          <a:srcRect t="12500" b="12500"/>
          <a:stretch/>
        </p:blipFill>
        <p:spPr>
          <a:xfrm>
            <a:off x="0" y="0"/>
            <a:ext cx="12192000" cy="6858000"/>
          </a:xfrm>
          <a:prstGeom prst="rect">
            <a:avLst/>
          </a:prstGeom>
        </p:spPr>
      </p:pic>
    </p:spTree>
    <p:extLst>
      <p:ext uri="{BB962C8B-B14F-4D97-AF65-F5344CB8AC3E}">
        <p14:creationId xmlns:p14="http://schemas.microsoft.com/office/powerpoint/2010/main" val="178811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ithout Shell (Dec 14 Meeting).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grayscl/>
          </a:blip>
          <a:stretch>
            <a:fillRect/>
          </a:stretch>
        </p:blipFill>
        <p:spPr>
          <a:xfrm>
            <a:off x="0" y="0"/>
            <a:ext cx="12192000" cy="6858000"/>
          </a:xfrm>
          <a:prstGeom prst="rect">
            <a:avLst/>
          </a:prstGeom>
        </p:spPr>
      </p:pic>
    </p:spTree>
    <p:extLst>
      <p:ext uri="{BB962C8B-B14F-4D97-AF65-F5344CB8AC3E}">
        <p14:creationId xmlns:p14="http://schemas.microsoft.com/office/powerpoint/2010/main" val="3922840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grayscl/>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33000"/>
                    </a14:imgEffect>
                    <a14:imgEffect>
                      <a14:brightnessContrast bright="15000" contrast="30000"/>
                    </a14:imgEffect>
                  </a14:imgLayer>
                </a14:imgProps>
              </a:ext>
              <a:ext uri="{28A0092B-C50C-407E-A947-70E740481C1C}">
                <a14:useLocalDpi xmlns:a14="http://schemas.microsoft.com/office/drawing/2010/main" val="0"/>
              </a:ext>
            </a:extLst>
          </a:blip>
          <a:srcRect l="5516" r="1596" b="919"/>
          <a:stretch/>
        </p:blipFill>
        <p:spPr>
          <a:xfrm>
            <a:off x="0" y="0"/>
            <a:ext cx="12192000" cy="6858000"/>
          </a:xfrm>
          <a:prstGeom prst="rect">
            <a:avLst/>
          </a:prstGeom>
        </p:spPr>
      </p:pic>
    </p:spTree>
    <p:extLst>
      <p:ext uri="{BB962C8B-B14F-4D97-AF65-F5344CB8AC3E}">
        <p14:creationId xmlns:p14="http://schemas.microsoft.com/office/powerpoint/2010/main" val="592215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0073" y="365125"/>
            <a:ext cx="11052811" cy="2309616"/>
          </a:xfrm>
        </p:spPr>
        <p:txBody>
          <a:bodyPr>
            <a:normAutofit/>
          </a:bodyPr>
          <a:lstStyle/>
          <a:p>
            <a:r>
              <a:rPr lang="en-US" sz="3200" b="1" dirty="0" smtClean="0"/>
              <a:t>STOP MOTION ANIMATION</a:t>
            </a:r>
            <a:br>
              <a:rPr lang="en-US" sz="3200" b="1" dirty="0" smtClean="0"/>
            </a:br>
            <a:r>
              <a:rPr lang="en-US" sz="3200" b="1" dirty="0" smtClean="0"/>
              <a:t/>
            </a:r>
            <a:br>
              <a:rPr lang="en-US" sz="3200" b="1" dirty="0" smtClean="0"/>
            </a:br>
            <a:r>
              <a:rPr lang="en-US" sz="3200" b="1" dirty="0" smtClean="0"/>
              <a:t>MULTIPLANE CAMERA</a:t>
            </a:r>
            <a:endParaRPr lang="en-US" sz="3200" b="1" dirty="0"/>
          </a:p>
        </p:txBody>
      </p:sp>
      <p:pic>
        <p:nvPicPr>
          <p:cNvPr id="8" name="Content Placeholder 7"/>
          <p:cNvPicPr>
            <a:picLocks noGrp="1" noChangeAspect="1"/>
          </p:cNvPicPr>
          <p:nvPr>
            <p:ph sz="half" idx="2"/>
          </p:nvPr>
        </p:nvPicPr>
        <p:blipFill>
          <a:blip r:embed="rId2">
            <a:grayscl/>
            <a:extLst>
              <a:ext uri="{28A0092B-C50C-407E-A947-70E740481C1C}">
                <a14:useLocalDpi xmlns:a14="http://schemas.microsoft.com/office/drawing/2010/main" val="0"/>
              </a:ext>
            </a:extLst>
          </a:blip>
          <a:stretch>
            <a:fillRect/>
          </a:stretch>
        </p:blipFill>
        <p:spPr>
          <a:xfrm>
            <a:off x="600074" y="2674741"/>
            <a:ext cx="7072313" cy="3748326"/>
          </a:xfrm>
          <a:ln w="12700">
            <a:solidFill>
              <a:schemeClr val="tx1"/>
            </a:solidFill>
          </a:ln>
        </p:spPr>
      </p:pic>
      <p:pic>
        <p:nvPicPr>
          <p:cNvPr id="11" name="Content Placeholder 10"/>
          <p:cNvPicPr>
            <a:picLocks noGrp="1" noChangeAspect="1"/>
          </p:cNvPicPr>
          <p:nvPr>
            <p:ph sz="quarter" idx="4"/>
          </p:nvPr>
        </p:nvPicPr>
        <p:blipFill>
          <a:blip r:embed="rId3">
            <a:grayscl/>
            <a:extLst>
              <a:ext uri="{28A0092B-C50C-407E-A947-70E740481C1C}">
                <a14:useLocalDpi xmlns:a14="http://schemas.microsoft.com/office/drawing/2010/main" val="0"/>
              </a:ext>
            </a:extLst>
          </a:blip>
          <a:stretch>
            <a:fillRect/>
          </a:stretch>
        </p:blipFill>
        <p:spPr>
          <a:xfrm>
            <a:off x="8086725" y="936667"/>
            <a:ext cx="3566160" cy="5524458"/>
          </a:xfrm>
          <a:ln w="38100">
            <a:solidFill>
              <a:schemeClr val="tx1"/>
            </a:solidFill>
            <a:prstDash val="sysDot"/>
          </a:ln>
        </p:spPr>
      </p:pic>
    </p:spTree>
    <p:extLst>
      <p:ext uri="{BB962C8B-B14F-4D97-AF65-F5344CB8AC3E}">
        <p14:creationId xmlns:p14="http://schemas.microsoft.com/office/powerpoint/2010/main" val="746009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grayscl/>
            <a:extLst>
              <a:ext uri="{BEBA8EAE-BF5A-486C-A8C5-ECC9F3942E4B}">
                <a14:imgProps xmlns:a14="http://schemas.microsoft.com/office/drawing/2010/main">
                  <a14:imgLayer r:embed="rId3">
                    <a14:imgEffect>
                      <a14:sharpenSoften amount="5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54751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t>LIBRARY SUPPORT</a:t>
            </a:r>
            <a:endParaRPr lang="en-US" sz="3200" b="1" u="sng" dirty="0"/>
          </a:p>
        </p:txBody>
      </p:sp>
      <p:sp>
        <p:nvSpPr>
          <p:cNvPr id="3" name="Content Placeholder 2"/>
          <p:cNvSpPr>
            <a:spLocks noGrp="1"/>
          </p:cNvSpPr>
          <p:nvPr>
            <p:ph sz="half" idx="1"/>
          </p:nvPr>
        </p:nvSpPr>
        <p:spPr>
          <a:xfrm>
            <a:off x="838200" y="1825625"/>
            <a:ext cx="11353800" cy="4351338"/>
          </a:xfrm>
        </p:spPr>
        <p:txBody>
          <a:bodyPr>
            <a:normAutofit lnSpcReduction="10000"/>
          </a:bodyPr>
          <a:lstStyle/>
          <a:p>
            <a:pPr>
              <a:lnSpc>
                <a:spcPct val="100000"/>
              </a:lnSpc>
              <a:spcBef>
                <a:spcPts val="0"/>
              </a:spcBef>
            </a:pPr>
            <a:r>
              <a:rPr lang="en-US" sz="2000" dirty="0" smtClean="0"/>
              <a:t>Mentorship with Jamie Vander Broek</a:t>
            </a:r>
          </a:p>
          <a:p>
            <a:pPr>
              <a:lnSpc>
                <a:spcPct val="100000"/>
              </a:lnSpc>
              <a:spcBef>
                <a:spcPts val="0"/>
              </a:spcBef>
            </a:pPr>
            <a:endParaRPr lang="en-US" sz="2000" dirty="0"/>
          </a:p>
          <a:p>
            <a:pPr>
              <a:lnSpc>
                <a:spcPct val="100000"/>
              </a:lnSpc>
              <a:spcBef>
                <a:spcPts val="0"/>
              </a:spcBef>
            </a:pPr>
            <a:r>
              <a:rPr lang="en-US" sz="2000" dirty="0" smtClean="0"/>
              <a:t>Connection with other librarians (Pablo Alvarez, Jeff Pearson, Meredith Kahn, Phil Hallman, Tim Utter)</a:t>
            </a:r>
          </a:p>
          <a:p>
            <a:pPr>
              <a:lnSpc>
                <a:spcPct val="100000"/>
              </a:lnSpc>
              <a:spcBef>
                <a:spcPts val="0"/>
              </a:spcBef>
            </a:pPr>
            <a:endParaRPr lang="en-US" sz="2000" dirty="0"/>
          </a:p>
          <a:p>
            <a:pPr>
              <a:lnSpc>
                <a:spcPct val="100000"/>
              </a:lnSpc>
              <a:spcBef>
                <a:spcPts val="0"/>
              </a:spcBef>
            </a:pPr>
            <a:r>
              <a:rPr lang="en-US" sz="2000" dirty="0" smtClean="0"/>
              <a:t>Use of Askwith Media Library (animation references)</a:t>
            </a:r>
          </a:p>
          <a:p>
            <a:pPr>
              <a:lnSpc>
                <a:spcPct val="100000"/>
              </a:lnSpc>
              <a:spcBef>
                <a:spcPts val="0"/>
              </a:spcBef>
            </a:pPr>
            <a:endParaRPr lang="en-US" sz="2000" dirty="0" smtClean="0"/>
          </a:p>
          <a:p>
            <a:pPr>
              <a:lnSpc>
                <a:spcPct val="100000"/>
              </a:lnSpc>
              <a:spcBef>
                <a:spcPts val="0"/>
              </a:spcBef>
            </a:pPr>
            <a:r>
              <a:rPr lang="en-US" sz="2000" dirty="0" smtClean="0"/>
              <a:t>Use of Clark Library (visual representations of water, digitization on large format scanner)</a:t>
            </a:r>
          </a:p>
          <a:p>
            <a:pPr>
              <a:lnSpc>
                <a:spcPct val="100000"/>
              </a:lnSpc>
              <a:spcBef>
                <a:spcPts val="0"/>
              </a:spcBef>
            </a:pPr>
            <a:endParaRPr lang="en-US" sz="2000" dirty="0"/>
          </a:p>
          <a:p>
            <a:pPr>
              <a:lnSpc>
                <a:spcPct val="100000"/>
              </a:lnSpc>
              <a:spcBef>
                <a:spcPts val="0"/>
              </a:spcBef>
            </a:pPr>
            <a:r>
              <a:rPr lang="en-US" sz="2000" dirty="0" smtClean="0"/>
              <a:t>Use of Groundworks (meetings with media specialists, skill acquisition, use of technology)</a:t>
            </a:r>
          </a:p>
          <a:p>
            <a:pPr>
              <a:lnSpc>
                <a:spcPct val="100000"/>
              </a:lnSpc>
              <a:spcBef>
                <a:spcPts val="0"/>
              </a:spcBef>
            </a:pPr>
            <a:endParaRPr lang="en-US" sz="2000" dirty="0"/>
          </a:p>
          <a:p>
            <a:pPr>
              <a:lnSpc>
                <a:spcPct val="100000"/>
              </a:lnSpc>
              <a:spcBef>
                <a:spcPts val="0"/>
              </a:spcBef>
            </a:pPr>
            <a:r>
              <a:rPr lang="en-US" sz="2000" dirty="0" smtClean="0"/>
              <a:t>Use of AAEL Special Collections (artists’ books)</a:t>
            </a:r>
          </a:p>
          <a:p>
            <a:pPr>
              <a:lnSpc>
                <a:spcPct val="100000"/>
              </a:lnSpc>
              <a:spcBef>
                <a:spcPts val="0"/>
              </a:spcBef>
            </a:pPr>
            <a:endParaRPr lang="en-US" sz="2000" dirty="0"/>
          </a:p>
          <a:p>
            <a:pPr>
              <a:lnSpc>
                <a:spcPct val="100000"/>
              </a:lnSpc>
              <a:spcBef>
                <a:spcPts val="0"/>
              </a:spcBef>
            </a:pPr>
            <a:r>
              <a:rPr lang="en-US" sz="2000" dirty="0" smtClean="0"/>
              <a:t>Use of Special Collections Library (illuminated manuscripts)</a:t>
            </a:r>
          </a:p>
          <a:p>
            <a:pPr>
              <a:lnSpc>
                <a:spcPct val="100000"/>
              </a:lnSpc>
              <a:spcBef>
                <a:spcPts val="0"/>
              </a:spcBef>
            </a:pPr>
            <a:endParaRPr lang="en-US" sz="2000" dirty="0"/>
          </a:p>
          <a:p>
            <a:pPr>
              <a:lnSpc>
                <a:spcPct val="100000"/>
              </a:lnSpc>
              <a:spcBef>
                <a:spcPts val="0"/>
              </a:spcBef>
            </a:pPr>
            <a:r>
              <a:rPr lang="en-US" sz="2000" dirty="0" smtClean="0"/>
              <a:t>Supplies to carry out animation (building materials for stand, paper for cutouts, technical support)</a:t>
            </a:r>
          </a:p>
        </p:txBody>
      </p:sp>
    </p:spTree>
    <p:extLst>
      <p:ext uri="{BB962C8B-B14F-4D97-AF65-F5344CB8AC3E}">
        <p14:creationId xmlns:p14="http://schemas.microsoft.com/office/powerpoint/2010/main" val="1025921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7316</TotalTime>
  <Words>183</Words>
  <Application>Microsoft Office PowerPoint</Application>
  <PresentationFormat>Widescreen</PresentationFormat>
  <Paragraphs>26</Paragraphs>
  <Slides>9</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Apple Chancery</vt:lpstr>
      <vt:lpstr>Arial</vt:lpstr>
      <vt:lpstr>Calibri</vt:lpstr>
      <vt:lpstr>Calibri Light</vt:lpstr>
      <vt:lpstr>Office Theme</vt:lpstr>
      <vt:lpstr>Submerged in Silence Surrounding Sexual Violence</vt:lpstr>
      <vt:lpstr>PowerPoint Presentation</vt:lpstr>
      <vt:lpstr>PowerPoint Presentation</vt:lpstr>
      <vt:lpstr>PowerPoint Presentation</vt:lpstr>
      <vt:lpstr>PowerPoint Presentation</vt:lpstr>
      <vt:lpstr>PowerPoint Presentation</vt:lpstr>
      <vt:lpstr>STOP MOTION ANIMATION  MULTIPLANE CAMERA</vt:lpstr>
      <vt:lpstr>PowerPoint Presentation</vt:lpstr>
      <vt:lpstr>LIBRARY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Laura Magnusson</dc:title>
  <dc:creator>Magnusson, Laura</dc:creator>
  <cp:lastModifiedBy>Browne, Tiffany</cp:lastModifiedBy>
  <cp:revision>196</cp:revision>
  <dcterms:created xsi:type="dcterms:W3CDTF">2017-12-09T18:05:47Z</dcterms:created>
  <dcterms:modified xsi:type="dcterms:W3CDTF">2018-03-28T13:56:41Z</dcterms:modified>
</cp:coreProperties>
</file>