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Lato" panose="020B0604020202020204" charset="0"/>
      <p:regular r:id="rId8"/>
      <p:bold r:id="rId9"/>
      <p:italic r:id="rId10"/>
      <p:boldItalic r:id="rId11"/>
    </p:embeddedFont>
    <p:embeddedFont>
      <p:font typeface="Raleway" panose="020B060402020202020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3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Folks think of digital studies as novel which it partly is for what it affords us, but it’s also important to investigate as a tool of power and its effects on marginalized groups.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Often their reaction to digital studies because htey see often unexamined progress narrative so what we wanted to try to do is a place where black and digital studies engage and see how its useful to them. And so our three main goals for this project are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Say verbally what we discussed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Shape 10"/>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1" name="Shape 11"/>
          <p:cNvGrpSpPr/>
          <p:nvPr/>
        </p:nvGrpSpPr>
        <p:grpSpPr>
          <a:xfrm>
            <a:off x="830392" y="1191256"/>
            <a:ext cx="745763" cy="45826"/>
            <a:chOff x="4580561" y="2589004"/>
            <a:chExt cx="1064464" cy="25200"/>
          </a:xfrm>
        </p:grpSpPr>
        <p:sp>
          <p:nvSpPr>
            <p:cNvPr id="12" name="Shape 1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4" name="Shape 14"/>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5" name="Shape 15"/>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Shape 1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Shape 18"/>
          <p:cNvGrpSpPr/>
          <p:nvPr/>
        </p:nvGrpSpPr>
        <p:grpSpPr>
          <a:xfrm>
            <a:off x="830392" y="1191256"/>
            <a:ext cx="745763" cy="45826"/>
            <a:chOff x="4580561" y="2589004"/>
            <a:chExt cx="1064464" cy="25200"/>
          </a:xfrm>
        </p:grpSpPr>
        <p:sp>
          <p:nvSpPr>
            <p:cNvPr id="19" name="Shape 19"/>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20"/>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1" name="Shape 21"/>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Shape 2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Shape 2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5" name="Shape 25"/>
          <p:cNvGrpSpPr/>
          <p:nvPr/>
        </p:nvGrpSpPr>
        <p:grpSpPr>
          <a:xfrm>
            <a:off x="830392" y="1191256"/>
            <a:ext cx="745763" cy="45826"/>
            <a:chOff x="4580561" y="2589004"/>
            <a:chExt cx="1064464" cy="25200"/>
          </a:xfrm>
        </p:grpSpPr>
        <p:sp>
          <p:nvSpPr>
            <p:cNvPr id="26" name="Shape 2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Shape 2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8" name="Shape 2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29" name="Shape 29"/>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Shape 3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Shape 32"/>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3" name="Shape 33"/>
          <p:cNvGrpSpPr/>
          <p:nvPr/>
        </p:nvGrpSpPr>
        <p:grpSpPr>
          <a:xfrm>
            <a:off x="830392" y="1191256"/>
            <a:ext cx="745763" cy="45826"/>
            <a:chOff x="4580561" y="2589004"/>
            <a:chExt cx="1064464" cy="25200"/>
          </a:xfrm>
        </p:grpSpPr>
        <p:sp>
          <p:nvSpPr>
            <p:cNvPr id="34" name="Shape 3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 name="Shape 3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6" name="Shape 3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37" name="Shape 37"/>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8" name="Shape 38"/>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9" name="Shape 3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Shape 41"/>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2" name="Shape 42"/>
          <p:cNvGrpSpPr/>
          <p:nvPr/>
        </p:nvGrpSpPr>
        <p:grpSpPr>
          <a:xfrm>
            <a:off x="830392" y="1191256"/>
            <a:ext cx="745763" cy="45826"/>
            <a:chOff x="4580561" y="2589004"/>
            <a:chExt cx="1064464" cy="25200"/>
          </a:xfrm>
        </p:grpSpPr>
        <p:sp>
          <p:nvSpPr>
            <p:cNvPr id="43" name="Shape 4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 name="Shape 4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5" name="Shape 4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6" name="Shape 4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Shape 48"/>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9" name="Shape 49"/>
          <p:cNvGrpSpPr/>
          <p:nvPr/>
        </p:nvGrpSpPr>
        <p:grpSpPr>
          <a:xfrm>
            <a:off x="830392" y="1191256"/>
            <a:ext cx="745763" cy="45826"/>
            <a:chOff x="4580561" y="2589004"/>
            <a:chExt cx="1064464" cy="25200"/>
          </a:xfrm>
        </p:grpSpPr>
        <p:sp>
          <p:nvSpPr>
            <p:cNvPr id="50" name="Shape 50"/>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 name="Shape 51"/>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2" name="Shape 52"/>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3" name="Shape 53"/>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Shape 5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Shape 56"/>
          <p:cNvGrpSpPr/>
          <p:nvPr/>
        </p:nvGrpSpPr>
        <p:grpSpPr>
          <a:xfrm>
            <a:off x="830392" y="4169130"/>
            <a:ext cx="745763" cy="45826"/>
            <a:chOff x="4580561" y="2589004"/>
            <a:chExt cx="1064464" cy="25200"/>
          </a:xfrm>
        </p:grpSpPr>
        <p:sp>
          <p:nvSpPr>
            <p:cNvPr id="57" name="Shape 57"/>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 name="Shape 5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9" name="Shape 59"/>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Shape 6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Shape 62"/>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63" name="Shape 63"/>
          <p:cNvGrpSpPr/>
          <p:nvPr/>
        </p:nvGrpSpPr>
        <p:grpSpPr>
          <a:xfrm>
            <a:off x="830392" y="1191256"/>
            <a:ext cx="745763" cy="45826"/>
            <a:chOff x="4580561" y="2589004"/>
            <a:chExt cx="1064464" cy="25200"/>
          </a:xfrm>
        </p:grpSpPr>
        <p:sp>
          <p:nvSpPr>
            <p:cNvPr id="64" name="Shape 6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 name="Shape 6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66" name="Shape 66"/>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67" name="Shape 67"/>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Shape 68"/>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9" name="Shape 6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Shape 71"/>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300"/>
              <a:buNone/>
              <a:defRPr/>
            </a:lvl1pPr>
          </a:lstStyle>
          <a:p>
            <a:endParaRPr/>
          </a:p>
        </p:txBody>
      </p:sp>
      <p:sp>
        <p:nvSpPr>
          <p:cNvPr id="72" name="Shape 7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Shape 74"/>
          <p:cNvGrpSpPr/>
          <p:nvPr/>
        </p:nvGrpSpPr>
        <p:grpSpPr>
          <a:xfrm>
            <a:off x="830392" y="4169130"/>
            <a:ext cx="745763" cy="45826"/>
            <a:chOff x="4580561" y="2589004"/>
            <a:chExt cx="1064464" cy="25200"/>
          </a:xfrm>
        </p:grpSpPr>
        <p:sp>
          <p:nvSpPr>
            <p:cNvPr id="75" name="Shape 75"/>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 name="Shape 76"/>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77" name="Shape 77"/>
          <p:cNvSpPr txBox="1">
            <a:spLocks noGrp="1"/>
          </p:cNvSpPr>
          <p:nvPr>
            <p:ph type="title"/>
          </p:nvPr>
        </p:nvSpPr>
        <p:spPr>
          <a:xfrm>
            <a:off x="729450" y="733950"/>
            <a:ext cx="7688400" cy="1244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endParaRPr/>
          </a:p>
        </p:txBody>
      </p:sp>
      <p:sp>
        <p:nvSpPr>
          <p:cNvPr id="78" name="Shape 78"/>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79" name="Shape 7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Shape 8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Shape 8"/>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Digital Studies and Blackness </a:t>
            </a:r>
            <a:endParaRPr/>
          </a:p>
        </p:txBody>
      </p:sp>
      <p:sp>
        <p:nvSpPr>
          <p:cNvPr id="87" name="Shape 87"/>
          <p:cNvSpPr txBox="1">
            <a:spLocks noGrp="1"/>
          </p:cNvSpPr>
          <p:nvPr>
            <p:ph type="subTitle" idx="1"/>
          </p:nvPr>
        </p:nvSpPr>
        <p:spPr>
          <a:xfrm>
            <a:off x="311700" y="2834125"/>
            <a:ext cx="8520600" cy="1187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r>
              <a:rPr lang="en"/>
              <a:t>Black Research Roundtable (RIW)</a:t>
            </a:r>
            <a:endParaRPr/>
          </a:p>
          <a:p>
            <a:pPr marL="0" lvl="0" indent="0">
              <a:spcBef>
                <a:spcPts val="0"/>
              </a:spcBef>
              <a:spcAft>
                <a:spcPts val="0"/>
              </a:spcAft>
              <a:buNone/>
            </a:pPr>
            <a:r>
              <a:rPr lang="en"/>
              <a:t>Presenters: Eshe Sherley and Casidy Campbell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21750" y="2259025"/>
            <a:ext cx="8500500" cy="1403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Why does Black Studies matter for Digital Studies?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Goals</a:t>
            </a:r>
            <a:endParaRPr/>
          </a:p>
        </p:txBody>
      </p:sp>
      <p:sp>
        <p:nvSpPr>
          <p:cNvPr id="98" name="Shape 98"/>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Clr>
                <a:srgbClr val="000000"/>
              </a:buClr>
              <a:buSzPts val="1800"/>
              <a:buChar char="●"/>
            </a:pPr>
            <a:r>
              <a:rPr lang="en" sz="1800">
                <a:solidFill>
                  <a:srgbClr val="000000"/>
                </a:solidFill>
              </a:rPr>
              <a:t>Access to skills for  graduate students and professors </a:t>
            </a:r>
            <a:endParaRPr sz="1800">
              <a:solidFill>
                <a:srgbClr val="000000"/>
              </a:solidFill>
            </a:endParaRPr>
          </a:p>
          <a:p>
            <a:pPr marL="457200" lvl="0" indent="-342900" rtl="0">
              <a:spcBef>
                <a:spcPts val="0"/>
              </a:spcBef>
              <a:spcAft>
                <a:spcPts val="0"/>
              </a:spcAft>
              <a:buClr>
                <a:srgbClr val="000000"/>
              </a:buClr>
              <a:buSzPts val="1800"/>
              <a:buChar char="●"/>
            </a:pPr>
            <a:r>
              <a:rPr lang="en" sz="1800">
                <a:solidFill>
                  <a:srgbClr val="000000"/>
                </a:solidFill>
              </a:rPr>
              <a:t>Open conversation about Digital Studies</a:t>
            </a:r>
            <a:endParaRPr sz="1800">
              <a:solidFill>
                <a:srgbClr val="000000"/>
              </a:solidFill>
            </a:endParaRPr>
          </a:p>
          <a:p>
            <a:pPr marL="457200" lvl="0" indent="-342900">
              <a:spcBef>
                <a:spcPts val="0"/>
              </a:spcBef>
              <a:spcAft>
                <a:spcPts val="0"/>
              </a:spcAft>
              <a:buClr>
                <a:srgbClr val="000000"/>
              </a:buClr>
              <a:buSzPts val="1800"/>
              <a:buChar char="●"/>
            </a:pPr>
            <a:r>
              <a:rPr lang="en" sz="1800">
                <a:solidFill>
                  <a:srgbClr val="000000"/>
                </a:solidFill>
              </a:rPr>
              <a:t>Showcase work already being done </a:t>
            </a:r>
            <a:endParaRPr sz="1800">
              <a:solidFill>
                <a:srgbClr val="000000"/>
              </a:solidFill>
            </a:endParaRPr>
          </a:p>
        </p:txBody>
      </p:sp>
      <p:pic>
        <p:nvPicPr>
          <p:cNvPr id="99" name="Shape 99"/>
          <p:cNvPicPr preferRelativeResize="0"/>
          <p:nvPr/>
        </p:nvPicPr>
        <p:blipFill>
          <a:blip r:embed="rId3">
            <a:alphaModFix/>
          </a:blip>
          <a:stretch>
            <a:fillRect/>
          </a:stretch>
        </p:blipFill>
        <p:spPr>
          <a:xfrm>
            <a:off x="5045875" y="661275"/>
            <a:ext cx="3221977" cy="41311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Black Digital Studies Panel</a:t>
            </a:r>
            <a:endParaRPr/>
          </a:p>
        </p:txBody>
      </p:sp>
      <p:sp>
        <p:nvSpPr>
          <p:cNvPr id="105" name="Shape 105"/>
          <p:cNvSpPr txBox="1">
            <a:spLocks noGrp="1"/>
          </p:cNvSpPr>
          <p:nvPr>
            <p:ph type="body" idx="1"/>
          </p:nvPr>
        </p:nvSpPr>
        <p:spPr>
          <a:xfrm>
            <a:off x="729450" y="2078875"/>
            <a:ext cx="7688700" cy="2788200"/>
          </a:xfrm>
          <a:prstGeom prst="rect">
            <a:avLst/>
          </a:prstGeom>
        </p:spPr>
        <p:txBody>
          <a:bodyPr spcFirstLastPara="1" wrap="square" lIns="91425" tIns="91425" rIns="91425" bIns="91425" anchor="t" anchorCtr="0">
            <a:noAutofit/>
          </a:bodyPr>
          <a:lstStyle/>
          <a:p>
            <a:pPr marL="457200" lvl="0" indent="-342900">
              <a:spcBef>
                <a:spcPts val="0"/>
              </a:spcBef>
              <a:spcAft>
                <a:spcPts val="0"/>
              </a:spcAft>
              <a:buClr>
                <a:srgbClr val="313131"/>
              </a:buClr>
              <a:buSzPts val="1800"/>
              <a:buFont typeface="Arial"/>
              <a:buChar char="●"/>
            </a:pPr>
            <a:r>
              <a:rPr lang="en" sz="1800">
                <a:solidFill>
                  <a:srgbClr val="313131"/>
                </a:solidFill>
                <a:highlight>
                  <a:srgbClr val="FFFFFF"/>
                </a:highlight>
                <a:latin typeface="Arial"/>
                <a:ea typeface="Arial"/>
                <a:cs typeface="Arial"/>
                <a:sym typeface="Arial"/>
              </a:rPr>
              <a:t>For people curious about the intersection of digital studies and interdisciplinary work on the African diaspora and race. Explore what Digital Studies is and how it can be useful across disciplines. </a:t>
            </a:r>
            <a:endParaRPr sz="1800">
              <a:solidFill>
                <a:srgbClr val="313131"/>
              </a:solidFill>
              <a:highlight>
                <a:srgbClr val="FFFFFF"/>
              </a:highlight>
              <a:latin typeface="Arial"/>
              <a:ea typeface="Arial"/>
              <a:cs typeface="Arial"/>
              <a:sym typeface="Arial"/>
            </a:endParaRPr>
          </a:p>
          <a:p>
            <a:pPr marL="457200" lvl="0" indent="-342900" rtl="0">
              <a:spcBef>
                <a:spcPts val="0"/>
              </a:spcBef>
              <a:spcAft>
                <a:spcPts val="0"/>
              </a:spcAft>
              <a:buClr>
                <a:srgbClr val="313131"/>
              </a:buClr>
              <a:buSzPts val="1800"/>
              <a:buFont typeface="Arial"/>
              <a:buChar char="●"/>
            </a:pPr>
            <a:r>
              <a:rPr lang="en" sz="1800">
                <a:solidFill>
                  <a:srgbClr val="313131"/>
                </a:solidFill>
                <a:highlight>
                  <a:srgbClr val="FFFFFF"/>
                </a:highlight>
                <a:latin typeface="Arial"/>
                <a:ea typeface="Arial"/>
                <a:cs typeface="Arial"/>
                <a:sym typeface="Arial"/>
              </a:rPr>
              <a:t>Panelists discussed their own work at this intersection and engaged in a dialogue exploring its implications. </a:t>
            </a:r>
            <a:endParaRPr sz="1800">
              <a:solidFill>
                <a:srgbClr val="313131"/>
              </a:solidFill>
              <a:highlight>
                <a:srgbClr val="FFFFFF"/>
              </a:highlight>
              <a:latin typeface="Arial"/>
              <a:ea typeface="Arial"/>
              <a:cs typeface="Arial"/>
              <a:sym typeface="Arial"/>
            </a:endParaRPr>
          </a:p>
          <a:p>
            <a:pPr marL="457200" lvl="0" indent="-342900" rtl="0">
              <a:spcBef>
                <a:spcPts val="0"/>
              </a:spcBef>
              <a:spcAft>
                <a:spcPts val="0"/>
              </a:spcAft>
              <a:buClr>
                <a:srgbClr val="313131"/>
              </a:buClr>
              <a:buSzPts val="1800"/>
              <a:buFont typeface="Arial"/>
              <a:buChar char="●"/>
            </a:pPr>
            <a:r>
              <a:rPr lang="en" sz="1800">
                <a:solidFill>
                  <a:srgbClr val="313131"/>
                </a:solidFill>
                <a:highlight>
                  <a:srgbClr val="FFFFFF"/>
                </a:highlight>
                <a:latin typeface="Arial"/>
                <a:ea typeface="Arial"/>
                <a:cs typeface="Arial"/>
                <a:sym typeface="Arial"/>
              </a:rPr>
              <a:t>Explor the growing edge of Black Studies and think about how to incorporate these possibilities into research and professional work.</a:t>
            </a:r>
            <a:r>
              <a:rPr lang="en" sz="1100">
                <a:solidFill>
                  <a:srgbClr val="313131"/>
                </a:solidFill>
                <a:highlight>
                  <a:srgbClr val="FFFFFF"/>
                </a:highlight>
                <a:latin typeface="Arial"/>
                <a:ea typeface="Arial"/>
                <a:cs typeface="Arial"/>
                <a:sym typeface="Arial"/>
              </a:rPr>
              <a:t> </a:t>
            </a:r>
            <a:endParaRPr sz="1100">
              <a:solidFill>
                <a:srgbClr val="313131"/>
              </a:solidFill>
              <a:highlight>
                <a:srgbClr val="FFFFFF"/>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Next Steps </a:t>
            </a:r>
            <a:endParaRPr/>
          </a:p>
        </p:txBody>
      </p:sp>
      <p:sp>
        <p:nvSpPr>
          <p:cNvPr id="111" name="Shape 111"/>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p>
            <a:pPr marL="457200" lvl="0" indent="-342900">
              <a:spcBef>
                <a:spcPts val="0"/>
              </a:spcBef>
              <a:spcAft>
                <a:spcPts val="0"/>
              </a:spcAft>
              <a:buClr>
                <a:srgbClr val="000000"/>
              </a:buClr>
              <a:buSzPts val="1800"/>
              <a:buChar char="●"/>
            </a:pPr>
            <a:r>
              <a:rPr lang="en" sz="1800">
                <a:solidFill>
                  <a:srgbClr val="000000"/>
                </a:solidFill>
              </a:rPr>
              <a:t>Digital Skills Workshop</a:t>
            </a:r>
            <a:endParaRPr sz="1800">
              <a:solidFill>
                <a:srgbClr val="000000"/>
              </a:solidFill>
            </a:endParaRPr>
          </a:p>
          <a:p>
            <a:pPr marL="457200" lvl="0" indent="-342900">
              <a:spcBef>
                <a:spcPts val="0"/>
              </a:spcBef>
              <a:spcAft>
                <a:spcPts val="0"/>
              </a:spcAft>
              <a:buClr>
                <a:srgbClr val="000000"/>
              </a:buClr>
              <a:buSzPts val="1800"/>
              <a:buChar char="●"/>
            </a:pPr>
            <a:r>
              <a:rPr lang="en" sz="1800">
                <a:solidFill>
                  <a:srgbClr val="000000"/>
                </a:solidFill>
              </a:rPr>
              <a:t>Movie Screening </a:t>
            </a:r>
            <a:endParaRPr sz="1800">
              <a:solidFill>
                <a:srgbClr val="000000"/>
              </a:solidFill>
            </a:endParaRPr>
          </a:p>
          <a:p>
            <a:pPr marL="0" lvl="0" indent="0">
              <a:spcBef>
                <a:spcPts val="1600"/>
              </a:spcBef>
              <a:spcAft>
                <a:spcPts val="0"/>
              </a:spcAft>
              <a:buNone/>
            </a:pPr>
            <a:endParaRPr/>
          </a:p>
          <a:p>
            <a:pPr marL="0" lvl="0" indent="0">
              <a:spcBef>
                <a:spcPts val="1600"/>
              </a:spcBef>
              <a:spcAft>
                <a:spcPts val="1600"/>
              </a:spcAft>
              <a:buNone/>
            </a:pPr>
            <a:endParaRPr/>
          </a:p>
        </p:txBody>
      </p:sp>
      <p:pic>
        <p:nvPicPr>
          <p:cNvPr id="112" name="Shape 112"/>
          <p:cNvPicPr preferRelativeResize="0"/>
          <p:nvPr/>
        </p:nvPicPr>
        <p:blipFill>
          <a:blip r:embed="rId3">
            <a:alphaModFix/>
          </a:blip>
          <a:stretch>
            <a:fillRect/>
          </a:stretch>
        </p:blipFill>
        <p:spPr>
          <a:xfrm>
            <a:off x="4380200" y="573988"/>
            <a:ext cx="3575175" cy="4119224"/>
          </a:xfrm>
          <a:prstGeom prst="rect">
            <a:avLst/>
          </a:prstGeom>
          <a:noFill/>
          <a:ln>
            <a:noFill/>
          </a:ln>
        </p:spPr>
      </p:pic>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215</Words>
  <Application>Microsoft Office PowerPoint</Application>
  <PresentationFormat>On-screen Show (16:9)</PresentationFormat>
  <Paragraphs>20</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Lato</vt:lpstr>
      <vt:lpstr>Raleway</vt:lpstr>
      <vt:lpstr>Streamline</vt:lpstr>
      <vt:lpstr>Digital Studies and Blackness </vt:lpstr>
      <vt:lpstr>Why does Black Studies matter for Digital Studies?</vt:lpstr>
      <vt:lpstr>Goals</vt:lpstr>
      <vt:lpstr>Black Digital Studies Panel</vt:lpstr>
      <vt:lpstr>Next Steps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Studies and Blackness </dc:title>
  <dc:creator>Browne, Tiffany</dc:creator>
  <cp:lastModifiedBy>Browne, Tiffany</cp:lastModifiedBy>
  <cp:revision>1</cp:revision>
  <dcterms:modified xsi:type="dcterms:W3CDTF">2018-03-28T13:55:49Z</dcterms:modified>
</cp:coreProperties>
</file>