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Merriweather" panose="020B0604020202020204" charset="0"/>
      <p:regular r:id="rId17"/>
      <p:bold r:id="rId18"/>
      <p:italic r:id="rId19"/>
      <p:boldItalic r:id="rId20"/>
    </p:embeddedFont>
    <p:embeddedFont>
      <p:font typeface="Roboto" panose="020B060402020202020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730"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Shape 61"/>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2" name="Shape 6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8" name="Shape 6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 name="Shape 7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Shape 7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Studies have shown that this steady loss of vision can lead to an increase in depression and anxiety in the geriatric patient.</a:t>
            </a:r>
            <a:endParaRPr/>
          </a:p>
          <a:p>
            <a:pPr marL="0" lvl="0" indent="0">
              <a:spcBef>
                <a:spcPts val="0"/>
              </a:spcBef>
              <a:spcAft>
                <a:spcPts val="0"/>
              </a:spcAft>
              <a:buNone/>
            </a:pPr>
            <a:endParaRPr/>
          </a:p>
          <a:p>
            <a:pPr marL="0" lvl="0" indent="0">
              <a:spcBef>
                <a:spcPts val="0"/>
              </a:spcBef>
              <a:spcAft>
                <a:spcPts val="0"/>
              </a:spcAft>
              <a:buNone/>
            </a:pPr>
            <a:r>
              <a:rPr lang="en"/>
              <a:t>When reading is a large part of your life it can be stressing to lose the ability to do something you once used to love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 name="Shape 10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 name="Shape 10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 name="Shape 11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Over the span of a week in January I selected novels for the grant. Using different filters and suggestions from my librarian I was able to select 185 novels for the library. I also received some recommendations from residents about which genres they would like to see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5" name="Shape 12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Shape 13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1" name="Shape 13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7" name="Shape 13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3" name="Shape 14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Shape 10"/>
          <p:cNvSpPr/>
          <p:nvPr/>
        </p:nvSpPr>
        <p:spPr>
          <a:xfrm>
            <a:off x="-125" y="0"/>
            <a:ext cx="9144250" cy="4398100"/>
          </a:xfrm>
          <a:custGeom>
            <a:avLst/>
            <a:gdLst/>
            <a:ahLst/>
            <a:cxnLst/>
            <a:rect l="0" t="0" r="0" b="0"/>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Shape 11"/>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2" name="Shape 1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Shape 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solidFill>
                  <a:schemeClr val="lt1"/>
                </a:solidFill>
              </a:defRPr>
            </a:lvl1pPr>
            <a:lvl2pPr lvl="1">
              <a:spcBef>
                <a:spcPts val="0"/>
              </a:spcBef>
              <a:buNone/>
              <a:defRPr>
                <a:solidFill>
                  <a:schemeClr val="lt1"/>
                </a:solidFill>
              </a:defRPr>
            </a:lvl2pPr>
            <a:lvl3pPr lvl="2">
              <a:spcBef>
                <a:spcPts val="0"/>
              </a:spcBef>
              <a:buNone/>
              <a:defRPr>
                <a:solidFill>
                  <a:schemeClr val="lt1"/>
                </a:solidFill>
              </a:defRPr>
            </a:lvl3pPr>
            <a:lvl4pPr lvl="3">
              <a:spcBef>
                <a:spcPts val="0"/>
              </a:spcBef>
              <a:buNone/>
              <a:defRPr>
                <a:solidFill>
                  <a:schemeClr val="lt1"/>
                </a:solidFill>
              </a:defRPr>
            </a:lvl4pPr>
            <a:lvl5pPr lvl="4">
              <a:spcBef>
                <a:spcPts val="0"/>
              </a:spcBef>
              <a:buNone/>
              <a:defRPr>
                <a:solidFill>
                  <a:schemeClr val="lt1"/>
                </a:solidFill>
              </a:defRPr>
            </a:lvl5pPr>
            <a:lvl6pPr lvl="5">
              <a:spcBef>
                <a:spcPts val="0"/>
              </a:spcBef>
              <a:buNone/>
              <a:defRPr>
                <a:solidFill>
                  <a:schemeClr val="lt1"/>
                </a:solidFill>
              </a:defRPr>
            </a:lvl6pPr>
            <a:lvl7pPr lvl="6">
              <a:spcBef>
                <a:spcPts val="0"/>
              </a:spcBef>
              <a:buNone/>
              <a:defRPr>
                <a:solidFill>
                  <a:schemeClr val="lt1"/>
                </a:solidFill>
              </a:defRPr>
            </a:lvl7pPr>
            <a:lvl8pPr lvl="7">
              <a:spcBef>
                <a:spcPts val="0"/>
              </a:spcBef>
              <a:buNone/>
              <a:defRPr>
                <a:solidFill>
                  <a:schemeClr val="lt1"/>
                </a:solidFill>
              </a:defRPr>
            </a:lvl8pPr>
            <a:lvl9pPr lvl="8">
              <a:spcBef>
                <a:spcPts val="0"/>
              </a:spcBef>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4"/>
        <p:cNvGrpSpPr/>
        <p:nvPr/>
      </p:nvGrpSpPr>
      <p:grpSpPr>
        <a:xfrm>
          <a:off x="0" y="0"/>
          <a:ext cx="0" cy="0"/>
          <a:chOff x="0" y="0"/>
          <a:chExt cx="0" cy="0"/>
        </a:xfrm>
      </p:grpSpPr>
      <p:sp>
        <p:nvSpPr>
          <p:cNvPr id="15" name="Shape 15"/>
          <p:cNvSpPr/>
          <p:nvPr/>
        </p:nvSpPr>
        <p:spPr>
          <a:xfrm>
            <a:off x="0" y="48099"/>
            <a:ext cx="9144250" cy="4398100"/>
          </a:xfrm>
          <a:custGeom>
            <a:avLst/>
            <a:gdLst/>
            <a:ahLst/>
            <a:cxnLst/>
            <a:rect l="0" t="0" r="0" b="0"/>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Shape 16"/>
          <p:cNvSpPr/>
          <p:nvPr/>
        </p:nvSpPr>
        <p:spPr>
          <a:xfrm>
            <a:off x="0" y="0"/>
            <a:ext cx="9144250" cy="4398100"/>
          </a:xfrm>
          <a:custGeom>
            <a:avLst/>
            <a:gdLst/>
            <a:ahLst/>
            <a:cxnLst/>
            <a:rect l="0" t="0" r="0" b="0"/>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Shape 17"/>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8" name="Shape 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solidFill>
                  <a:schemeClr val="accent1"/>
                </a:solidFill>
              </a:defRPr>
            </a:lvl1pPr>
            <a:lvl2pPr lvl="1">
              <a:spcBef>
                <a:spcPts val="0"/>
              </a:spcBef>
              <a:buNone/>
              <a:defRPr>
                <a:solidFill>
                  <a:schemeClr val="accent1"/>
                </a:solidFill>
              </a:defRPr>
            </a:lvl2pPr>
            <a:lvl3pPr lvl="2">
              <a:spcBef>
                <a:spcPts val="0"/>
              </a:spcBef>
              <a:buNone/>
              <a:defRPr>
                <a:solidFill>
                  <a:schemeClr val="accent1"/>
                </a:solidFill>
              </a:defRPr>
            </a:lvl3pPr>
            <a:lvl4pPr lvl="3">
              <a:spcBef>
                <a:spcPts val="0"/>
              </a:spcBef>
              <a:buNone/>
              <a:defRPr>
                <a:solidFill>
                  <a:schemeClr val="accent1"/>
                </a:solidFill>
              </a:defRPr>
            </a:lvl4pPr>
            <a:lvl5pPr lvl="4">
              <a:spcBef>
                <a:spcPts val="0"/>
              </a:spcBef>
              <a:buNone/>
              <a:defRPr>
                <a:solidFill>
                  <a:schemeClr val="accent1"/>
                </a:solidFill>
              </a:defRPr>
            </a:lvl5pPr>
            <a:lvl6pPr lvl="5">
              <a:spcBef>
                <a:spcPts val="0"/>
              </a:spcBef>
              <a:buNone/>
              <a:defRPr>
                <a:solidFill>
                  <a:schemeClr val="accent1"/>
                </a:solidFill>
              </a:defRPr>
            </a:lvl6pPr>
            <a:lvl7pPr lvl="6">
              <a:spcBef>
                <a:spcPts val="0"/>
              </a:spcBef>
              <a:buNone/>
              <a:defRPr>
                <a:solidFill>
                  <a:schemeClr val="accent1"/>
                </a:solidFill>
              </a:defRPr>
            </a:lvl7pPr>
            <a:lvl8pPr lvl="7">
              <a:spcBef>
                <a:spcPts val="0"/>
              </a:spcBef>
              <a:buNone/>
              <a:defRPr>
                <a:solidFill>
                  <a:schemeClr val="accent1"/>
                </a:solidFill>
              </a:defRPr>
            </a:lvl8pPr>
            <a:lvl9pPr lvl="8">
              <a:spcBef>
                <a:spcPts val="0"/>
              </a:spcBef>
              <a:buNone/>
              <a:defRPr>
                <a:solidFill>
                  <a:schemeClr val="accen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Shape 20"/>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21"/>
          <p:cNvSpPr/>
          <p:nvPr/>
        </p:nvSpPr>
        <p:spPr>
          <a:xfrm>
            <a:off x="0" y="44125"/>
            <a:ext cx="4313625" cy="4399375"/>
          </a:xfrm>
          <a:custGeom>
            <a:avLst/>
            <a:gdLst/>
            <a:ahLst/>
            <a:cxnLst/>
            <a:rect l="0" t="0" r="0" b="0"/>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Shape 22"/>
          <p:cNvSpPr/>
          <p:nvPr/>
        </p:nvSpPr>
        <p:spPr>
          <a:xfrm>
            <a:off x="-125" y="0"/>
            <a:ext cx="4316900" cy="4395600"/>
          </a:xfrm>
          <a:custGeom>
            <a:avLst/>
            <a:gdLst/>
            <a:ahLst/>
            <a:cxnLst/>
            <a:rect l="0" t="0" r="0" b="0"/>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Shape 23"/>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Shape 2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25" name="Shape 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Shape 27"/>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8" name="Shape 28"/>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Shape 29"/>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0" name="Shape 30"/>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1" name="Shape 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Shape 33"/>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4" name="Shape 34"/>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5" name="Shape 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Shape 37"/>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8" name="Shape 38"/>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9" name="Shape 39"/>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1600"/>
              </a:spcBef>
              <a:spcAft>
                <a:spcPts val="0"/>
              </a:spcAft>
              <a:buClr>
                <a:schemeClr val="accent2"/>
              </a:buClr>
              <a:buSzPts val="1100"/>
              <a:buChar char="○"/>
              <a:defRPr>
                <a:solidFill>
                  <a:schemeClr val="accent2"/>
                </a:solidFill>
              </a:defRPr>
            </a:lvl2pPr>
            <a:lvl3pPr marL="1371600" lvl="2" indent="-298450">
              <a:spcBef>
                <a:spcPts val="1600"/>
              </a:spcBef>
              <a:spcAft>
                <a:spcPts val="0"/>
              </a:spcAft>
              <a:buClr>
                <a:schemeClr val="accent2"/>
              </a:buClr>
              <a:buSzPts val="1100"/>
              <a:buChar char="■"/>
              <a:defRPr>
                <a:solidFill>
                  <a:schemeClr val="accent2"/>
                </a:solidFill>
              </a:defRPr>
            </a:lvl3pPr>
            <a:lvl4pPr marL="1828800" lvl="3" indent="-298450">
              <a:spcBef>
                <a:spcPts val="1600"/>
              </a:spcBef>
              <a:spcAft>
                <a:spcPts val="0"/>
              </a:spcAft>
              <a:buClr>
                <a:schemeClr val="accent2"/>
              </a:buClr>
              <a:buSzPts val="1100"/>
              <a:buChar char="●"/>
              <a:defRPr>
                <a:solidFill>
                  <a:schemeClr val="accent2"/>
                </a:solidFill>
              </a:defRPr>
            </a:lvl4pPr>
            <a:lvl5pPr marL="2286000" lvl="4" indent="-298450">
              <a:spcBef>
                <a:spcPts val="1600"/>
              </a:spcBef>
              <a:spcAft>
                <a:spcPts val="0"/>
              </a:spcAft>
              <a:buClr>
                <a:schemeClr val="accent2"/>
              </a:buClr>
              <a:buSzPts val="1100"/>
              <a:buChar char="○"/>
              <a:defRPr>
                <a:solidFill>
                  <a:schemeClr val="accent2"/>
                </a:solidFill>
              </a:defRPr>
            </a:lvl5pPr>
            <a:lvl6pPr marL="2743200" lvl="5" indent="-298450">
              <a:spcBef>
                <a:spcPts val="1600"/>
              </a:spcBef>
              <a:spcAft>
                <a:spcPts val="0"/>
              </a:spcAft>
              <a:buClr>
                <a:schemeClr val="accent2"/>
              </a:buClr>
              <a:buSzPts val="1100"/>
              <a:buChar char="■"/>
              <a:defRPr>
                <a:solidFill>
                  <a:schemeClr val="accent2"/>
                </a:solidFill>
              </a:defRPr>
            </a:lvl6pPr>
            <a:lvl7pPr marL="3200400" lvl="6" indent="-298450">
              <a:spcBef>
                <a:spcPts val="1600"/>
              </a:spcBef>
              <a:spcAft>
                <a:spcPts val="0"/>
              </a:spcAft>
              <a:buClr>
                <a:schemeClr val="accent2"/>
              </a:buClr>
              <a:buSzPts val="1100"/>
              <a:buChar char="●"/>
              <a:defRPr>
                <a:solidFill>
                  <a:schemeClr val="accent2"/>
                </a:solidFill>
              </a:defRPr>
            </a:lvl7pPr>
            <a:lvl8pPr marL="3657600" lvl="7" indent="-298450">
              <a:spcBef>
                <a:spcPts val="1600"/>
              </a:spcBef>
              <a:spcAft>
                <a:spcPts val="0"/>
              </a:spcAft>
              <a:buClr>
                <a:schemeClr val="accent2"/>
              </a:buClr>
              <a:buSzPts val="1100"/>
              <a:buChar char="○"/>
              <a:defRPr>
                <a:solidFill>
                  <a:schemeClr val="accent2"/>
                </a:solidFill>
              </a:defRPr>
            </a:lvl8pPr>
            <a:lvl9pPr marL="4114800" lvl="8" indent="-298450">
              <a:spcBef>
                <a:spcPts val="1600"/>
              </a:spcBef>
              <a:spcAft>
                <a:spcPts val="1600"/>
              </a:spcAft>
              <a:buClr>
                <a:schemeClr val="accent2"/>
              </a:buClr>
              <a:buSzPts val="1100"/>
              <a:buChar char="■"/>
              <a:defRPr>
                <a:solidFill>
                  <a:schemeClr val="accent2"/>
                </a:solidFill>
              </a:defRPr>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43" name="Shape 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solidFill>
                  <a:schemeClr val="accent1"/>
                </a:solidFill>
              </a:defRPr>
            </a:lvl1pPr>
            <a:lvl2pPr lvl="1">
              <a:spcBef>
                <a:spcPts val="0"/>
              </a:spcBef>
              <a:buNone/>
              <a:defRPr>
                <a:solidFill>
                  <a:schemeClr val="accent1"/>
                </a:solidFill>
              </a:defRPr>
            </a:lvl2pPr>
            <a:lvl3pPr lvl="2">
              <a:spcBef>
                <a:spcPts val="0"/>
              </a:spcBef>
              <a:buNone/>
              <a:defRPr>
                <a:solidFill>
                  <a:schemeClr val="accent1"/>
                </a:solidFill>
              </a:defRPr>
            </a:lvl3pPr>
            <a:lvl4pPr lvl="3">
              <a:spcBef>
                <a:spcPts val="0"/>
              </a:spcBef>
              <a:buNone/>
              <a:defRPr>
                <a:solidFill>
                  <a:schemeClr val="accent1"/>
                </a:solidFill>
              </a:defRPr>
            </a:lvl4pPr>
            <a:lvl5pPr lvl="4">
              <a:spcBef>
                <a:spcPts val="0"/>
              </a:spcBef>
              <a:buNone/>
              <a:defRPr>
                <a:solidFill>
                  <a:schemeClr val="accent1"/>
                </a:solidFill>
              </a:defRPr>
            </a:lvl5pPr>
            <a:lvl6pPr lvl="5">
              <a:spcBef>
                <a:spcPts val="0"/>
              </a:spcBef>
              <a:buNone/>
              <a:defRPr>
                <a:solidFill>
                  <a:schemeClr val="accent1"/>
                </a:solidFill>
              </a:defRPr>
            </a:lvl6pPr>
            <a:lvl7pPr lvl="6">
              <a:spcBef>
                <a:spcPts val="0"/>
              </a:spcBef>
              <a:buNone/>
              <a:defRPr>
                <a:solidFill>
                  <a:schemeClr val="accent1"/>
                </a:solidFill>
              </a:defRPr>
            </a:lvl7pPr>
            <a:lvl8pPr lvl="7">
              <a:spcBef>
                <a:spcPts val="0"/>
              </a:spcBef>
              <a:buNone/>
              <a:defRPr>
                <a:solidFill>
                  <a:schemeClr val="accent1"/>
                </a:solidFill>
              </a:defRPr>
            </a:lvl8pPr>
            <a:lvl9pPr lvl="8">
              <a:spcBef>
                <a:spcPts val="0"/>
              </a:spcBef>
              <a:buNone/>
              <a:defRPr>
                <a:solidFill>
                  <a:schemeClr val="accen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sp>
        <p:nvSpPr>
          <p:cNvPr id="45" name="Shape 45"/>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6" name="Shape 46"/>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7" name="Shape 47"/>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48" name="Shape 48"/>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49" name="Shape 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Shape 51"/>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 name="Shape 52"/>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Shape 5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solidFill>
                  <a:schemeClr val="lt1"/>
                </a:solidFill>
              </a:defRPr>
            </a:lvl1pPr>
            <a:lvl2pPr lvl="1">
              <a:spcBef>
                <a:spcPts val="0"/>
              </a:spcBef>
              <a:buNone/>
              <a:defRPr>
                <a:solidFill>
                  <a:schemeClr val="lt1"/>
                </a:solidFill>
              </a:defRPr>
            </a:lvl2pPr>
            <a:lvl3pPr lvl="2">
              <a:spcBef>
                <a:spcPts val="0"/>
              </a:spcBef>
              <a:buNone/>
              <a:defRPr>
                <a:solidFill>
                  <a:schemeClr val="lt1"/>
                </a:solidFill>
              </a:defRPr>
            </a:lvl3pPr>
            <a:lvl4pPr lvl="3">
              <a:spcBef>
                <a:spcPts val="0"/>
              </a:spcBef>
              <a:buNone/>
              <a:defRPr>
                <a:solidFill>
                  <a:schemeClr val="lt1"/>
                </a:solidFill>
              </a:defRPr>
            </a:lvl4pPr>
            <a:lvl5pPr lvl="4">
              <a:spcBef>
                <a:spcPts val="0"/>
              </a:spcBef>
              <a:buNone/>
              <a:defRPr>
                <a:solidFill>
                  <a:schemeClr val="lt1"/>
                </a:solidFill>
              </a:defRPr>
            </a:lvl5pPr>
            <a:lvl6pPr lvl="5">
              <a:spcBef>
                <a:spcPts val="0"/>
              </a:spcBef>
              <a:buNone/>
              <a:defRPr>
                <a:solidFill>
                  <a:schemeClr val="lt1"/>
                </a:solidFill>
              </a:defRPr>
            </a:lvl6pPr>
            <a:lvl7pPr lvl="6">
              <a:spcBef>
                <a:spcPts val="0"/>
              </a:spcBef>
              <a:buNone/>
              <a:defRPr>
                <a:solidFill>
                  <a:schemeClr val="lt1"/>
                </a:solidFill>
              </a:defRPr>
            </a:lvl7pPr>
            <a:lvl8pPr lvl="7">
              <a:spcBef>
                <a:spcPts val="0"/>
              </a:spcBef>
              <a:buNone/>
              <a:defRPr>
                <a:solidFill>
                  <a:schemeClr val="lt1"/>
                </a:solidFill>
              </a:defRPr>
            </a:lvl8pPr>
            <a:lvl9pPr lvl="8">
              <a:spcBef>
                <a:spcPts val="0"/>
              </a:spcBef>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311750" y="831175"/>
            <a:ext cx="5334900" cy="1244700"/>
          </a:xfrm>
          <a:prstGeom prst="rect">
            <a:avLst/>
          </a:prstGeom>
        </p:spPr>
        <p:txBody>
          <a:bodyPr spcFirstLastPara="1" wrap="square" lIns="91425" tIns="91425" rIns="91425" bIns="91425" anchor="b" anchorCtr="0"/>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endParaRPr/>
          </a:p>
        </p:txBody>
      </p:sp>
      <p:sp>
        <p:nvSpPr>
          <p:cNvPr id="56" name="Shape 56"/>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1600"/>
              </a:spcBef>
              <a:spcAft>
                <a:spcPts val="0"/>
              </a:spcAft>
              <a:buClr>
                <a:schemeClr val="accent2"/>
              </a:buClr>
              <a:buSzPts val="1100"/>
              <a:buChar char="○"/>
              <a:defRPr>
                <a:solidFill>
                  <a:schemeClr val="accent2"/>
                </a:solidFill>
              </a:defRPr>
            </a:lvl2pPr>
            <a:lvl3pPr marL="1371600" lvl="2" indent="-298450">
              <a:spcBef>
                <a:spcPts val="1600"/>
              </a:spcBef>
              <a:spcAft>
                <a:spcPts val="0"/>
              </a:spcAft>
              <a:buClr>
                <a:schemeClr val="accent2"/>
              </a:buClr>
              <a:buSzPts val="1100"/>
              <a:buChar char="■"/>
              <a:defRPr>
                <a:solidFill>
                  <a:schemeClr val="accent2"/>
                </a:solidFill>
              </a:defRPr>
            </a:lvl3pPr>
            <a:lvl4pPr marL="1828800" lvl="3" indent="-298450">
              <a:spcBef>
                <a:spcPts val="1600"/>
              </a:spcBef>
              <a:spcAft>
                <a:spcPts val="0"/>
              </a:spcAft>
              <a:buClr>
                <a:schemeClr val="accent2"/>
              </a:buClr>
              <a:buSzPts val="1100"/>
              <a:buChar char="●"/>
              <a:defRPr>
                <a:solidFill>
                  <a:schemeClr val="accent2"/>
                </a:solidFill>
              </a:defRPr>
            </a:lvl4pPr>
            <a:lvl5pPr marL="2286000" lvl="4" indent="-298450">
              <a:spcBef>
                <a:spcPts val="1600"/>
              </a:spcBef>
              <a:spcAft>
                <a:spcPts val="0"/>
              </a:spcAft>
              <a:buClr>
                <a:schemeClr val="accent2"/>
              </a:buClr>
              <a:buSzPts val="1100"/>
              <a:buChar char="○"/>
              <a:defRPr>
                <a:solidFill>
                  <a:schemeClr val="accent2"/>
                </a:solidFill>
              </a:defRPr>
            </a:lvl5pPr>
            <a:lvl6pPr marL="2743200" lvl="5" indent="-298450">
              <a:spcBef>
                <a:spcPts val="1600"/>
              </a:spcBef>
              <a:spcAft>
                <a:spcPts val="0"/>
              </a:spcAft>
              <a:buClr>
                <a:schemeClr val="accent2"/>
              </a:buClr>
              <a:buSzPts val="1100"/>
              <a:buChar char="■"/>
              <a:defRPr>
                <a:solidFill>
                  <a:schemeClr val="accent2"/>
                </a:solidFill>
              </a:defRPr>
            </a:lvl6pPr>
            <a:lvl7pPr marL="3200400" lvl="6" indent="-298450">
              <a:spcBef>
                <a:spcPts val="1600"/>
              </a:spcBef>
              <a:spcAft>
                <a:spcPts val="0"/>
              </a:spcAft>
              <a:buClr>
                <a:schemeClr val="accent2"/>
              </a:buClr>
              <a:buSzPts val="1100"/>
              <a:buChar char="●"/>
              <a:defRPr>
                <a:solidFill>
                  <a:schemeClr val="accent2"/>
                </a:solidFill>
              </a:defRPr>
            </a:lvl7pPr>
            <a:lvl8pPr marL="3657600" lvl="7" indent="-298450">
              <a:spcBef>
                <a:spcPts val="1600"/>
              </a:spcBef>
              <a:spcAft>
                <a:spcPts val="0"/>
              </a:spcAft>
              <a:buClr>
                <a:schemeClr val="accent2"/>
              </a:buClr>
              <a:buSzPts val="1100"/>
              <a:buChar char="○"/>
              <a:defRPr>
                <a:solidFill>
                  <a:schemeClr val="accent2"/>
                </a:solidFill>
              </a:defRPr>
            </a:lvl8pPr>
            <a:lvl9pPr marL="4114800" lvl="8" indent="-298450">
              <a:spcBef>
                <a:spcPts val="1600"/>
              </a:spcBef>
              <a:spcAft>
                <a:spcPts val="1600"/>
              </a:spcAft>
              <a:buClr>
                <a:schemeClr val="accent2"/>
              </a:buClr>
              <a:buSzPts val="1100"/>
              <a:buChar char="■"/>
              <a:defRPr>
                <a:solidFill>
                  <a:schemeClr val="accent2"/>
                </a:solidFill>
              </a:defRPr>
            </a:lvl9pPr>
          </a:lstStyle>
          <a:p>
            <a:endParaRPr/>
          </a:p>
        </p:txBody>
      </p:sp>
      <p:sp>
        <p:nvSpPr>
          <p:cNvPr id="57" name="Shape 5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solidFill>
                  <a:schemeClr val="lt1"/>
                </a:solidFill>
              </a:defRPr>
            </a:lvl1pPr>
            <a:lvl2pPr lvl="1">
              <a:spcBef>
                <a:spcPts val="0"/>
              </a:spcBef>
              <a:buNone/>
              <a:defRPr>
                <a:solidFill>
                  <a:schemeClr val="lt1"/>
                </a:solidFill>
              </a:defRPr>
            </a:lvl2pPr>
            <a:lvl3pPr lvl="2">
              <a:spcBef>
                <a:spcPts val="0"/>
              </a:spcBef>
              <a:buNone/>
              <a:defRPr>
                <a:solidFill>
                  <a:schemeClr val="lt1"/>
                </a:solidFill>
              </a:defRPr>
            </a:lvl3pPr>
            <a:lvl4pPr lvl="3">
              <a:spcBef>
                <a:spcPts val="0"/>
              </a:spcBef>
              <a:buNone/>
              <a:defRPr>
                <a:solidFill>
                  <a:schemeClr val="lt1"/>
                </a:solidFill>
              </a:defRPr>
            </a:lvl4pPr>
            <a:lvl5pPr lvl="4">
              <a:spcBef>
                <a:spcPts val="0"/>
              </a:spcBef>
              <a:buNone/>
              <a:defRPr>
                <a:solidFill>
                  <a:schemeClr val="lt1"/>
                </a:solidFill>
              </a:defRPr>
            </a:lvl5pPr>
            <a:lvl6pPr lvl="5">
              <a:spcBef>
                <a:spcPts val="0"/>
              </a:spcBef>
              <a:buNone/>
              <a:defRPr>
                <a:solidFill>
                  <a:schemeClr val="lt1"/>
                </a:solidFill>
              </a:defRPr>
            </a:lvl6pPr>
            <a:lvl7pPr lvl="6">
              <a:spcBef>
                <a:spcPts val="0"/>
              </a:spcBef>
              <a:buNone/>
              <a:defRPr>
                <a:solidFill>
                  <a:schemeClr val="lt1"/>
                </a:solidFill>
              </a:defRPr>
            </a:lvl7pPr>
            <a:lvl8pPr lvl="7">
              <a:spcBef>
                <a:spcPts val="0"/>
              </a:spcBef>
              <a:buNone/>
              <a:defRPr>
                <a:solidFill>
                  <a:schemeClr val="lt1"/>
                </a:solidFill>
              </a:defRPr>
            </a:lvl8pPr>
            <a:lvl9pPr lvl="8">
              <a:spcBef>
                <a:spcPts val="0"/>
              </a:spcBef>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Shape 5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spcBef>
                <a:spcPts val="0"/>
              </a:spcBef>
              <a:buNone/>
              <a:defRPr sz="1000">
                <a:solidFill>
                  <a:schemeClr val="dk2"/>
                </a:solidFill>
                <a:latin typeface="Roboto"/>
                <a:ea typeface="Roboto"/>
                <a:cs typeface="Roboto"/>
                <a:sym typeface="Roboto"/>
              </a:defRPr>
            </a:lvl1pPr>
            <a:lvl2pPr lvl="1" algn="r">
              <a:spcBef>
                <a:spcPts val="0"/>
              </a:spcBef>
              <a:buNone/>
              <a:defRPr sz="1000">
                <a:solidFill>
                  <a:schemeClr val="dk2"/>
                </a:solidFill>
                <a:latin typeface="Roboto"/>
                <a:ea typeface="Roboto"/>
                <a:cs typeface="Roboto"/>
                <a:sym typeface="Roboto"/>
              </a:defRPr>
            </a:lvl2pPr>
            <a:lvl3pPr lvl="2" algn="r">
              <a:spcBef>
                <a:spcPts val="0"/>
              </a:spcBef>
              <a:buNone/>
              <a:defRPr sz="1000">
                <a:solidFill>
                  <a:schemeClr val="dk2"/>
                </a:solidFill>
                <a:latin typeface="Roboto"/>
                <a:ea typeface="Roboto"/>
                <a:cs typeface="Roboto"/>
                <a:sym typeface="Roboto"/>
              </a:defRPr>
            </a:lvl3pPr>
            <a:lvl4pPr lvl="3" algn="r">
              <a:spcBef>
                <a:spcPts val="0"/>
              </a:spcBef>
              <a:buNone/>
              <a:defRPr sz="1000">
                <a:solidFill>
                  <a:schemeClr val="dk2"/>
                </a:solidFill>
                <a:latin typeface="Roboto"/>
                <a:ea typeface="Roboto"/>
                <a:cs typeface="Roboto"/>
                <a:sym typeface="Roboto"/>
              </a:defRPr>
            </a:lvl4pPr>
            <a:lvl5pPr lvl="4" algn="r">
              <a:spcBef>
                <a:spcPts val="0"/>
              </a:spcBef>
              <a:buNone/>
              <a:defRPr sz="1000">
                <a:solidFill>
                  <a:schemeClr val="dk2"/>
                </a:solidFill>
                <a:latin typeface="Roboto"/>
                <a:ea typeface="Roboto"/>
                <a:cs typeface="Roboto"/>
                <a:sym typeface="Roboto"/>
              </a:defRPr>
            </a:lvl5pPr>
            <a:lvl6pPr lvl="5" algn="r">
              <a:spcBef>
                <a:spcPts val="0"/>
              </a:spcBef>
              <a:buNone/>
              <a:defRPr sz="1000">
                <a:solidFill>
                  <a:schemeClr val="dk2"/>
                </a:solidFill>
                <a:latin typeface="Roboto"/>
                <a:ea typeface="Roboto"/>
                <a:cs typeface="Roboto"/>
                <a:sym typeface="Roboto"/>
              </a:defRPr>
            </a:lvl6pPr>
            <a:lvl7pPr lvl="6" algn="r">
              <a:spcBef>
                <a:spcPts val="0"/>
              </a:spcBef>
              <a:buNone/>
              <a:defRPr sz="1000">
                <a:solidFill>
                  <a:schemeClr val="dk2"/>
                </a:solidFill>
                <a:latin typeface="Roboto"/>
                <a:ea typeface="Roboto"/>
                <a:cs typeface="Roboto"/>
                <a:sym typeface="Roboto"/>
              </a:defRPr>
            </a:lvl7pPr>
            <a:lvl8pPr lvl="7" algn="r">
              <a:spcBef>
                <a:spcPts val="0"/>
              </a:spcBef>
              <a:buNone/>
              <a:defRPr sz="1000">
                <a:solidFill>
                  <a:schemeClr val="dk2"/>
                </a:solidFill>
                <a:latin typeface="Roboto"/>
                <a:ea typeface="Roboto"/>
                <a:cs typeface="Roboto"/>
                <a:sym typeface="Roboto"/>
              </a:defRPr>
            </a:lvl8pPr>
            <a:lvl9pPr lvl="8" algn="r">
              <a:spcBef>
                <a:spcPts val="0"/>
              </a:spcBef>
              <a:buNone/>
              <a:defRPr sz="1000">
                <a:solidFill>
                  <a:schemeClr val="dk2"/>
                </a:solidFill>
                <a:latin typeface="Roboto"/>
                <a:ea typeface="Roboto"/>
                <a:cs typeface="Roboto"/>
                <a:sym typeface="Roboto"/>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Shape 64"/>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“Continuing the Commons Library”</a:t>
            </a:r>
            <a:endParaRPr/>
          </a:p>
        </p:txBody>
      </p:sp>
      <p:sp>
        <p:nvSpPr>
          <p:cNvPr id="65" name="Shape 65"/>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i="1"/>
              <a:t>A Comprehensive Presentation of the work done by Library Grant Recipient Erin Similuk</a:t>
            </a:r>
            <a:endParaRPr i="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1038525" y="2004200"/>
            <a:ext cx="6751500" cy="1244700"/>
          </a:xfrm>
          <a:prstGeom prst="rect">
            <a:avLst/>
          </a:prstGeom>
          <a:noFill/>
        </p:spPr>
        <p:txBody>
          <a:bodyPr spcFirstLastPara="1" wrap="square" lIns="91425" tIns="91425" rIns="91425" bIns="91425" anchor="b" anchorCtr="0">
            <a:noAutofit/>
          </a:bodyPr>
          <a:lstStyle/>
          <a:p>
            <a:pPr marL="0" lvl="0" indent="0">
              <a:spcBef>
                <a:spcPts val="0"/>
              </a:spcBef>
              <a:spcAft>
                <a:spcPts val="0"/>
              </a:spcAft>
              <a:buNone/>
            </a:pPr>
            <a:endParaRPr sz="3000"/>
          </a:p>
          <a:p>
            <a:pPr marL="0" lvl="0" indent="0">
              <a:spcBef>
                <a:spcPts val="0"/>
              </a:spcBef>
              <a:spcAft>
                <a:spcPts val="0"/>
              </a:spcAft>
              <a:buNone/>
            </a:pPr>
            <a:r>
              <a:rPr lang="en" sz="3000"/>
              <a:t>“Until I feared I would lose it, I never loved to read. One does not love breathing.” </a:t>
            </a:r>
            <a:endParaRPr sz="3000">
              <a:solidFill>
                <a:srgbClr val="FFFFFF"/>
              </a:solidFill>
              <a:highlight>
                <a:srgbClr val="FFFFFF"/>
              </a:highlight>
            </a:endParaRPr>
          </a:p>
          <a:p>
            <a:pPr marL="0" lvl="0" indent="0">
              <a:spcBef>
                <a:spcPts val="0"/>
              </a:spcBef>
              <a:spcAft>
                <a:spcPts val="0"/>
              </a:spcAft>
              <a:buNone/>
            </a:pPr>
            <a:endParaRPr sz="3000"/>
          </a:p>
        </p:txBody>
      </p:sp>
      <p:sp>
        <p:nvSpPr>
          <p:cNvPr id="71" name="Shape 71"/>
          <p:cNvSpPr txBox="1">
            <a:spLocks noGrp="1"/>
          </p:cNvSpPr>
          <p:nvPr>
            <p:ph type="body" idx="1"/>
          </p:nvPr>
        </p:nvSpPr>
        <p:spPr>
          <a:xfrm>
            <a:off x="1038525" y="2885475"/>
            <a:ext cx="5334900" cy="942600"/>
          </a:xfrm>
          <a:prstGeom prst="rect">
            <a:avLst/>
          </a:prstGeom>
        </p:spPr>
        <p:txBody>
          <a:bodyPr spcFirstLastPara="1" wrap="square" lIns="91425" tIns="91425" rIns="91425" bIns="91425" anchor="t" anchorCtr="0">
            <a:noAutofit/>
          </a:bodyPr>
          <a:lstStyle/>
          <a:p>
            <a:pPr marL="0" lvl="0" indent="0" rtl="0">
              <a:lnSpc>
                <a:spcPct val="100000"/>
              </a:lnSpc>
              <a:spcBef>
                <a:spcPts val="0"/>
              </a:spcBef>
              <a:spcAft>
                <a:spcPts val="0"/>
              </a:spcAft>
              <a:buNone/>
            </a:pPr>
            <a:r>
              <a:rPr lang="en"/>
              <a:t>-Harper Lee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Shape 76"/>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Background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My Role </a:t>
            </a:r>
            <a:endParaRPr/>
          </a:p>
        </p:txBody>
      </p:sp>
      <p:sp>
        <p:nvSpPr>
          <p:cNvPr id="82" name="Shape 82"/>
          <p:cNvSpPr txBox="1"/>
          <p:nvPr/>
        </p:nvSpPr>
        <p:spPr>
          <a:xfrm>
            <a:off x="736250" y="1752075"/>
            <a:ext cx="7808400" cy="2674200"/>
          </a:xfrm>
          <a:prstGeom prst="rect">
            <a:avLst/>
          </a:prstGeom>
          <a:noFill/>
          <a:ln>
            <a:noFill/>
          </a:ln>
        </p:spPr>
        <p:txBody>
          <a:bodyPr spcFirstLastPara="1" wrap="square" lIns="91425" tIns="91425" rIns="91425" bIns="91425" anchor="t" anchorCtr="0">
            <a:noAutofit/>
          </a:bodyPr>
          <a:lstStyle/>
          <a:p>
            <a:pPr marL="457200" lvl="0" indent="-317500" rtl="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Senior nursing clinical at Chelsea Retirement Center</a:t>
            </a:r>
            <a:endParaRPr>
              <a:solidFill>
                <a:schemeClr val="dk2"/>
              </a:solidFill>
              <a:latin typeface="Roboto"/>
              <a:ea typeface="Roboto"/>
              <a:cs typeface="Roboto"/>
              <a:sym typeface="Roboto"/>
            </a:endParaRPr>
          </a:p>
          <a:p>
            <a:pPr marL="457200" lvl="0" indent="-317500" rtl="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Weekly trips to visit and assist with the residents in Glazier Commons</a:t>
            </a:r>
            <a:endParaRPr>
              <a:solidFill>
                <a:schemeClr val="dk2"/>
              </a:solidFill>
              <a:latin typeface="Roboto"/>
              <a:ea typeface="Roboto"/>
              <a:cs typeface="Roboto"/>
              <a:sym typeface="Roboto"/>
            </a:endParaRPr>
          </a:p>
          <a:p>
            <a:pPr marL="457200" lvl="0" indent="-317500" rtl="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Library for residents begun by Catherine Doman</a:t>
            </a:r>
            <a:endParaRPr>
              <a:solidFill>
                <a:schemeClr val="dk2"/>
              </a:solidFill>
              <a:latin typeface="Roboto"/>
              <a:ea typeface="Roboto"/>
              <a:cs typeface="Roboto"/>
              <a:sym typeface="Roboto"/>
            </a:endParaRPr>
          </a:p>
          <a:p>
            <a:pPr marL="914400" lvl="1" indent="-317500" rtl="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Sorted by Dewey Decimal System </a:t>
            </a:r>
            <a:endParaRPr>
              <a:solidFill>
                <a:schemeClr val="dk2"/>
              </a:solidFill>
              <a:latin typeface="Roboto"/>
              <a:ea typeface="Roboto"/>
              <a:cs typeface="Roboto"/>
              <a:sym typeface="Roboto"/>
            </a:endParaRPr>
          </a:p>
          <a:p>
            <a:pPr marL="914400" lvl="1" indent="-317500" rtl="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All books were donated</a:t>
            </a:r>
            <a:endParaRPr>
              <a:solidFill>
                <a:schemeClr val="dk2"/>
              </a:solidFill>
              <a:latin typeface="Roboto"/>
              <a:ea typeface="Roboto"/>
              <a:cs typeface="Roboto"/>
              <a:sym typeface="Roboto"/>
            </a:endParaRPr>
          </a:p>
          <a:p>
            <a:pPr marL="914400" lvl="1" indent="-317500" rtl="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Not many large print novels </a:t>
            </a:r>
            <a:endParaRPr>
              <a:solidFill>
                <a:schemeClr val="dk2"/>
              </a:solidFill>
              <a:latin typeface="Roboto"/>
              <a:ea typeface="Roboto"/>
              <a:cs typeface="Roboto"/>
              <a:sym typeface="Roboto"/>
            </a:endParaRPr>
          </a:p>
          <a:p>
            <a:pPr marL="457200" lvl="0" indent="-317500" rtl="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Noticed the books did not fit the resident’s need </a:t>
            </a:r>
            <a:endParaRPr>
              <a:solidFill>
                <a:schemeClr val="dk2"/>
              </a:solidFill>
              <a:latin typeface="Roboto"/>
              <a:ea typeface="Roboto"/>
              <a:cs typeface="Roboto"/>
              <a:sym typeface="Roboto"/>
            </a:endParaRPr>
          </a:p>
          <a:p>
            <a:pPr marL="457200" lvl="0" indent="0">
              <a:spcBef>
                <a:spcPts val="0"/>
              </a:spcBef>
              <a:spcAft>
                <a:spcPts val="0"/>
              </a:spcAft>
              <a:buNone/>
            </a:pPr>
            <a:endParaRPr>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The Problem:</a:t>
            </a:r>
            <a:endParaRPr/>
          </a:p>
        </p:txBody>
      </p:sp>
      <p:sp>
        <p:nvSpPr>
          <p:cNvPr id="88" name="Shape 88"/>
          <p:cNvSpPr txBox="1"/>
          <p:nvPr/>
        </p:nvSpPr>
        <p:spPr>
          <a:xfrm>
            <a:off x="987850" y="2003650"/>
            <a:ext cx="5758500" cy="1938000"/>
          </a:xfrm>
          <a:prstGeom prst="rect">
            <a:avLst/>
          </a:prstGeom>
          <a:noFill/>
          <a:ln>
            <a:noFill/>
          </a:ln>
        </p:spPr>
        <p:txBody>
          <a:bodyPr spcFirstLastPara="1" wrap="square" lIns="91425" tIns="91425" rIns="91425" bIns="91425" anchor="t" anchorCtr="0">
            <a:noAutofit/>
          </a:bodyPr>
          <a:lstStyle/>
          <a:p>
            <a:pPr marL="457200" lvl="0" indent="-317500">
              <a:lnSpc>
                <a:spcPct val="100000"/>
              </a:lnSpc>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Many geriatric patients suffer from vision loss that can impair their ability to read</a:t>
            </a:r>
            <a:endParaRPr>
              <a:solidFill>
                <a:schemeClr val="dk2"/>
              </a:solidFill>
              <a:latin typeface="Roboto"/>
              <a:ea typeface="Roboto"/>
              <a:cs typeface="Roboto"/>
              <a:sym typeface="Roboto"/>
            </a:endParaRPr>
          </a:p>
          <a:p>
            <a:pPr marL="457200" lvl="0" indent="-317500" rtl="0">
              <a:lnSpc>
                <a:spcPct val="100000"/>
              </a:lnSpc>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Font size is mass printed novels is too small</a:t>
            </a:r>
            <a:endParaRPr>
              <a:solidFill>
                <a:schemeClr val="dk2"/>
              </a:solidFill>
              <a:latin typeface="Roboto"/>
              <a:ea typeface="Roboto"/>
              <a:cs typeface="Roboto"/>
              <a:sym typeface="Roboto"/>
            </a:endParaRPr>
          </a:p>
          <a:p>
            <a:pPr marL="457200" lvl="0" indent="-317500">
              <a:lnSpc>
                <a:spcPct val="100000"/>
              </a:lnSpc>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Needed large print novels for their library</a:t>
            </a:r>
            <a:endParaRPr>
              <a:solidFill>
                <a:schemeClr val="dk2"/>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The Library Before...</a:t>
            </a:r>
            <a:endParaRPr/>
          </a:p>
        </p:txBody>
      </p:sp>
      <p:pic>
        <p:nvPicPr>
          <p:cNvPr id="94" name="Shape 94"/>
          <p:cNvPicPr preferRelativeResize="0"/>
          <p:nvPr/>
        </p:nvPicPr>
        <p:blipFill>
          <a:blip r:embed="rId3">
            <a:alphaModFix/>
          </a:blip>
          <a:stretch>
            <a:fillRect/>
          </a:stretch>
        </p:blipFill>
        <p:spPr>
          <a:xfrm>
            <a:off x="152400" y="1277025"/>
            <a:ext cx="2466072" cy="1849546"/>
          </a:xfrm>
          <a:prstGeom prst="rect">
            <a:avLst/>
          </a:prstGeom>
          <a:noFill/>
          <a:ln>
            <a:noFill/>
          </a:ln>
        </p:spPr>
      </p:pic>
      <p:pic>
        <p:nvPicPr>
          <p:cNvPr id="95" name="Shape 95"/>
          <p:cNvPicPr preferRelativeResize="0"/>
          <p:nvPr/>
        </p:nvPicPr>
        <p:blipFill>
          <a:blip r:embed="rId4">
            <a:alphaModFix/>
          </a:blip>
          <a:stretch>
            <a:fillRect/>
          </a:stretch>
        </p:blipFill>
        <p:spPr>
          <a:xfrm>
            <a:off x="2758251" y="2393876"/>
            <a:ext cx="1968873" cy="2625175"/>
          </a:xfrm>
          <a:prstGeom prst="rect">
            <a:avLst/>
          </a:prstGeom>
          <a:noFill/>
          <a:ln>
            <a:noFill/>
          </a:ln>
        </p:spPr>
      </p:pic>
      <p:pic>
        <p:nvPicPr>
          <p:cNvPr id="96" name="Shape 96"/>
          <p:cNvPicPr preferRelativeResize="0"/>
          <p:nvPr/>
        </p:nvPicPr>
        <p:blipFill>
          <a:blip r:embed="rId5">
            <a:alphaModFix/>
          </a:blip>
          <a:stretch>
            <a:fillRect/>
          </a:stretch>
        </p:blipFill>
        <p:spPr>
          <a:xfrm>
            <a:off x="4879525" y="1277025"/>
            <a:ext cx="1656124" cy="2208175"/>
          </a:xfrm>
          <a:prstGeom prst="rect">
            <a:avLst/>
          </a:prstGeom>
          <a:noFill/>
          <a:ln>
            <a:noFill/>
          </a:ln>
        </p:spPr>
      </p:pic>
      <p:pic>
        <p:nvPicPr>
          <p:cNvPr id="97" name="Shape 97"/>
          <p:cNvPicPr preferRelativeResize="0"/>
          <p:nvPr/>
        </p:nvPicPr>
        <p:blipFill>
          <a:blip r:embed="rId6">
            <a:alphaModFix/>
          </a:blip>
          <a:stretch>
            <a:fillRect/>
          </a:stretch>
        </p:blipFill>
        <p:spPr>
          <a:xfrm>
            <a:off x="6688049" y="1947650"/>
            <a:ext cx="2303555" cy="307140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The Project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Our Objectives </a:t>
            </a:r>
            <a:endParaRPr/>
          </a:p>
        </p:txBody>
      </p:sp>
      <p:sp>
        <p:nvSpPr>
          <p:cNvPr id="108" name="Shape 108"/>
          <p:cNvSpPr txBox="1">
            <a:spLocks noGrp="1"/>
          </p:cNvSpPr>
          <p:nvPr>
            <p:ph type="body" idx="1"/>
          </p:nvPr>
        </p:nvSpPr>
        <p:spPr>
          <a:xfrm>
            <a:off x="4012781" y="500992"/>
            <a:ext cx="4683000" cy="4141500"/>
          </a:xfrm>
          <a:prstGeom prst="rect">
            <a:avLst/>
          </a:prstGeom>
        </p:spPr>
        <p:txBody>
          <a:bodyPr spcFirstLastPara="1" wrap="square" lIns="91425" tIns="91425" rIns="91425" bIns="91425" anchor="t" anchorCtr="0">
            <a:noAutofit/>
          </a:bodyPr>
          <a:lstStyle/>
          <a:p>
            <a:pPr marL="457200" lvl="0" indent="-317500">
              <a:spcBef>
                <a:spcPts val="1000"/>
              </a:spcBef>
              <a:spcAft>
                <a:spcPts val="0"/>
              </a:spcAft>
              <a:buClr>
                <a:schemeClr val="lt2"/>
              </a:buClr>
              <a:buSzPts val="1400"/>
              <a:buChar char="●"/>
            </a:pPr>
            <a:r>
              <a:rPr lang="en" sz="1400">
                <a:solidFill>
                  <a:schemeClr val="lt2"/>
                </a:solidFill>
              </a:rPr>
              <a:t>Buy enough large print novels to support a new library</a:t>
            </a:r>
            <a:endParaRPr sz="1400">
              <a:solidFill>
                <a:schemeClr val="lt2"/>
              </a:solidFill>
            </a:endParaRPr>
          </a:p>
          <a:p>
            <a:pPr marL="457200" lvl="0" indent="-317500">
              <a:spcBef>
                <a:spcPts val="1600"/>
              </a:spcBef>
              <a:spcAft>
                <a:spcPts val="0"/>
              </a:spcAft>
              <a:buClr>
                <a:schemeClr val="lt2"/>
              </a:buClr>
              <a:buSzPts val="1400"/>
              <a:buChar char="●"/>
            </a:pPr>
            <a:r>
              <a:rPr lang="en" sz="1400">
                <a:solidFill>
                  <a:schemeClr val="lt2"/>
                </a:solidFill>
              </a:rPr>
              <a:t>Continue using the Dewey Decimal System to organize novels while also having colors for the residents to see</a:t>
            </a:r>
            <a:endParaRPr sz="1400">
              <a:solidFill>
                <a:schemeClr val="lt2"/>
              </a:solidFill>
            </a:endParaRPr>
          </a:p>
          <a:p>
            <a:pPr marL="457200" lvl="0" indent="-317500">
              <a:spcBef>
                <a:spcPts val="1600"/>
              </a:spcBef>
              <a:spcAft>
                <a:spcPts val="0"/>
              </a:spcAft>
              <a:buClr>
                <a:schemeClr val="lt2"/>
              </a:buClr>
              <a:buSzPts val="1400"/>
              <a:buChar char="●"/>
            </a:pPr>
            <a:r>
              <a:rPr lang="en" sz="1400">
                <a:solidFill>
                  <a:schemeClr val="lt2"/>
                </a:solidFill>
              </a:rPr>
              <a:t>Sell old library books in a book sale to raise money for the library </a:t>
            </a:r>
            <a:endParaRPr sz="1400">
              <a:solidFill>
                <a:schemeClr val="lt2"/>
              </a:solidFill>
            </a:endParaRPr>
          </a:p>
          <a:p>
            <a:pPr marL="457200" lvl="0" indent="-317500">
              <a:spcBef>
                <a:spcPts val="1600"/>
              </a:spcBef>
              <a:spcAft>
                <a:spcPts val="0"/>
              </a:spcAft>
              <a:buClr>
                <a:schemeClr val="lt2"/>
              </a:buClr>
              <a:buSzPts val="1400"/>
              <a:buChar char="●"/>
            </a:pPr>
            <a:r>
              <a:rPr lang="en" sz="1400">
                <a:solidFill>
                  <a:schemeClr val="lt2"/>
                </a:solidFill>
              </a:rPr>
              <a:t>Create an efficient check out process to keep track of books </a:t>
            </a:r>
            <a:endParaRPr sz="1400">
              <a:solidFill>
                <a:schemeClr val="lt2"/>
              </a:solidFill>
            </a:endParaRPr>
          </a:p>
          <a:p>
            <a:pPr marL="457200" lvl="0" indent="-317500">
              <a:spcBef>
                <a:spcPts val="1600"/>
              </a:spcBef>
              <a:spcAft>
                <a:spcPts val="0"/>
              </a:spcAft>
              <a:buClr>
                <a:schemeClr val="lt2"/>
              </a:buClr>
              <a:buSzPts val="1400"/>
              <a:buChar char="●"/>
            </a:pPr>
            <a:r>
              <a:rPr lang="en" sz="1400">
                <a:solidFill>
                  <a:schemeClr val="lt2"/>
                </a:solidFill>
              </a:rPr>
              <a:t>Create a “Reading Buddies” program</a:t>
            </a:r>
            <a:endParaRPr sz="1400">
              <a:solidFill>
                <a:schemeClr val="lt2"/>
              </a:solidFill>
            </a:endParaRPr>
          </a:p>
          <a:p>
            <a:pPr marL="0" lvl="0" indent="0">
              <a:spcBef>
                <a:spcPts val="1600"/>
              </a:spcBef>
              <a:spcAft>
                <a:spcPts val="1600"/>
              </a:spcAft>
              <a:buNone/>
            </a:pPr>
            <a:endParaRPr sz="1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The Books </a:t>
            </a:r>
            <a:endParaRPr/>
          </a:p>
        </p:txBody>
      </p:sp>
      <p:sp>
        <p:nvSpPr>
          <p:cNvPr id="114" name="Shape 114"/>
          <p:cNvSpPr txBox="1">
            <a:spLocks noGrp="1"/>
          </p:cNvSpPr>
          <p:nvPr>
            <p:ph type="subTitle" idx="1"/>
          </p:nvPr>
        </p:nvSpPr>
        <p:spPr>
          <a:xfrm>
            <a:off x="248875" y="1219725"/>
            <a:ext cx="3704400" cy="926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How do you buy enough books for a library?</a:t>
            </a:r>
            <a:endParaRPr/>
          </a:p>
        </p:txBody>
      </p:sp>
      <p:sp>
        <p:nvSpPr>
          <p:cNvPr id="115" name="Shape 115"/>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noAutofit/>
          </a:bodyPr>
          <a:lstStyle/>
          <a:p>
            <a:pPr marL="457200" lvl="0" indent="-317500">
              <a:spcBef>
                <a:spcPts val="1000"/>
              </a:spcBef>
              <a:spcAft>
                <a:spcPts val="0"/>
              </a:spcAft>
              <a:buSzPts val="1400"/>
              <a:buChar char="●"/>
            </a:pPr>
            <a:r>
              <a:rPr lang="en" sz="1400"/>
              <a:t>Used Thriftbooks.com </a:t>
            </a:r>
            <a:endParaRPr sz="1400"/>
          </a:p>
          <a:p>
            <a:pPr marL="457200" lvl="0" indent="-317500">
              <a:spcBef>
                <a:spcPts val="1600"/>
              </a:spcBef>
              <a:spcAft>
                <a:spcPts val="0"/>
              </a:spcAft>
              <a:buSzPts val="1400"/>
              <a:buChar char="●"/>
            </a:pPr>
            <a:r>
              <a:rPr lang="en" sz="1400"/>
              <a:t>Bought 185 novels </a:t>
            </a:r>
            <a:endParaRPr sz="1400"/>
          </a:p>
          <a:p>
            <a:pPr marL="457200" lvl="0" indent="-317500">
              <a:spcBef>
                <a:spcPts val="1600"/>
              </a:spcBef>
              <a:spcAft>
                <a:spcPts val="0"/>
              </a:spcAft>
              <a:buSzPts val="1400"/>
              <a:buChar char="●"/>
            </a:pPr>
            <a:r>
              <a:rPr lang="en" sz="1400"/>
              <a:t>Were able to categorize into 16 genres </a:t>
            </a:r>
            <a:endParaRPr sz="1400"/>
          </a:p>
          <a:p>
            <a:pPr marL="0" lvl="0" indent="0" rtl="0">
              <a:spcBef>
                <a:spcPts val="1600"/>
              </a:spcBef>
              <a:spcAft>
                <a:spcPts val="0"/>
              </a:spcAft>
              <a:buNone/>
            </a:pPr>
            <a:r>
              <a:rPr lang="en" sz="1400"/>
              <a:t>Western </a:t>
            </a:r>
            <a:endParaRPr sz="1400"/>
          </a:p>
          <a:p>
            <a:pPr marL="0" lvl="0" indent="0" rtl="0">
              <a:spcBef>
                <a:spcPts val="0"/>
              </a:spcBef>
              <a:spcAft>
                <a:spcPts val="0"/>
              </a:spcAft>
              <a:buNone/>
            </a:pPr>
            <a:r>
              <a:rPr lang="en" sz="1400"/>
              <a:t>Thriller </a:t>
            </a:r>
            <a:endParaRPr sz="1400"/>
          </a:p>
          <a:p>
            <a:pPr marL="0" lvl="0" indent="0" rtl="0">
              <a:spcBef>
                <a:spcPts val="0"/>
              </a:spcBef>
              <a:spcAft>
                <a:spcPts val="0"/>
              </a:spcAft>
              <a:buNone/>
            </a:pPr>
            <a:r>
              <a:rPr lang="en" sz="1400"/>
              <a:t>Science Fiction </a:t>
            </a:r>
            <a:endParaRPr sz="1400"/>
          </a:p>
          <a:p>
            <a:pPr marL="0" lvl="0" indent="0" rtl="0">
              <a:spcBef>
                <a:spcPts val="0"/>
              </a:spcBef>
              <a:spcAft>
                <a:spcPts val="0"/>
              </a:spcAft>
              <a:buNone/>
            </a:pPr>
            <a:r>
              <a:rPr lang="en" sz="1400"/>
              <a:t>Romance </a:t>
            </a:r>
            <a:endParaRPr sz="1400"/>
          </a:p>
          <a:p>
            <a:pPr marL="0" lvl="0" indent="0" rtl="0">
              <a:spcBef>
                <a:spcPts val="0"/>
              </a:spcBef>
              <a:spcAft>
                <a:spcPts val="0"/>
              </a:spcAft>
              <a:buNone/>
            </a:pPr>
            <a:r>
              <a:rPr lang="en" sz="1400"/>
              <a:t>Mystery </a:t>
            </a:r>
            <a:endParaRPr sz="1400"/>
          </a:p>
          <a:p>
            <a:pPr marL="0" lvl="0" indent="0" rtl="0">
              <a:spcBef>
                <a:spcPts val="0"/>
              </a:spcBef>
              <a:spcAft>
                <a:spcPts val="0"/>
              </a:spcAft>
              <a:buNone/>
            </a:pPr>
            <a:r>
              <a:rPr lang="en" sz="1400"/>
              <a:t>Memoir </a:t>
            </a:r>
            <a:endParaRPr sz="1400"/>
          </a:p>
          <a:p>
            <a:pPr marL="0" lvl="0" indent="0" rtl="0">
              <a:spcBef>
                <a:spcPts val="0"/>
              </a:spcBef>
              <a:spcAft>
                <a:spcPts val="0"/>
              </a:spcAft>
              <a:buNone/>
            </a:pPr>
            <a:r>
              <a:rPr lang="en" sz="1400"/>
              <a:t>Historical Fiction</a:t>
            </a:r>
            <a:endParaRPr sz="1400"/>
          </a:p>
          <a:p>
            <a:pPr marL="0" lvl="0" indent="0" rtl="0">
              <a:spcBef>
                <a:spcPts val="0"/>
              </a:spcBef>
              <a:spcAft>
                <a:spcPts val="0"/>
              </a:spcAft>
              <a:buNone/>
            </a:pPr>
            <a:r>
              <a:rPr lang="en" sz="1400"/>
              <a:t>History </a:t>
            </a:r>
            <a:endParaRPr sz="1400"/>
          </a:p>
          <a:p>
            <a:pPr marL="0" lvl="0" indent="0">
              <a:spcBef>
                <a:spcPts val="0"/>
              </a:spcBef>
              <a:spcAft>
                <a:spcPts val="0"/>
              </a:spcAft>
              <a:buNone/>
            </a:pPr>
            <a:endParaRPr sz="1400"/>
          </a:p>
          <a:p>
            <a:pPr marL="457200" lvl="0" indent="-317500">
              <a:spcBef>
                <a:spcPts val="1600"/>
              </a:spcBef>
              <a:spcAft>
                <a:spcPts val="0"/>
              </a:spcAft>
              <a:buSzPts val="1400"/>
              <a:buChar char="●"/>
            </a:pPr>
            <a:r>
              <a:rPr lang="en" sz="1400"/>
              <a:t>The entirety of our grant was used to purchase these novels </a:t>
            </a:r>
            <a:endParaRPr sz="1400"/>
          </a:p>
        </p:txBody>
      </p:sp>
      <p:sp>
        <p:nvSpPr>
          <p:cNvPr id="116" name="Shape 116"/>
          <p:cNvSpPr txBox="1"/>
          <p:nvPr/>
        </p:nvSpPr>
        <p:spPr>
          <a:xfrm>
            <a:off x="6755650" y="1941425"/>
            <a:ext cx="1919400" cy="15375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
                <a:solidFill>
                  <a:schemeClr val="dk2"/>
                </a:solidFill>
                <a:latin typeface="Roboto"/>
                <a:ea typeface="Roboto"/>
                <a:cs typeface="Roboto"/>
                <a:sym typeface="Roboto"/>
              </a:rPr>
              <a:t>Fiction </a:t>
            </a:r>
            <a:endParaRPr>
              <a:solidFill>
                <a:schemeClr val="dk2"/>
              </a:solidFill>
              <a:latin typeface="Roboto"/>
              <a:ea typeface="Roboto"/>
              <a:cs typeface="Roboto"/>
              <a:sym typeface="Roboto"/>
            </a:endParaRPr>
          </a:p>
          <a:p>
            <a:pPr marL="0" lvl="0" indent="0" rtl="0">
              <a:lnSpc>
                <a:spcPct val="115000"/>
              </a:lnSpc>
              <a:spcBef>
                <a:spcPts val="0"/>
              </a:spcBef>
              <a:spcAft>
                <a:spcPts val="0"/>
              </a:spcAft>
              <a:buNone/>
            </a:pPr>
            <a:r>
              <a:rPr lang="en">
                <a:solidFill>
                  <a:schemeClr val="dk2"/>
                </a:solidFill>
                <a:latin typeface="Roboto"/>
                <a:ea typeface="Roboto"/>
                <a:cs typeface="Roboto"/>
                <a:sym typeface="Roboto"/>
              </a:rPr>
              <a:t>Fantasy </a:t>
            </a:r>
            <a:endParaRPr>
              <a:solidFill>
                <a:schemeClr val="dk2"/>
              </a:solidFill>
              <a:latin typeface="Roboto"/>
              <a:ea typeface="Roboto"/>
              <a:cs typeface="Roboto"/>
              <a:sym typeface="Roboto"/>
            </a:endParaRPr>
          </a:p>
          <a:p>
            <a:pPr marL="0" lvl="0" indent="0" rtl="0">
              <a:lnSpc>
                <a:spcPct val="115000"/>
              </a:lnSpc>
              <a:spcBef>
                <a:spcPts val="0"/>
              </a:spcBef>
              <a:spcAft>
                <a:spcPts val="0"/>
              </a:spcAft>
              <a:buNone/>
            </a:pPr>
            <a:r>
              <a:rPr lang="en">
                <a:solidFill>
                  <a:schemeClr val="dk2"/>
                </a:solidFill>
                <a:latin typeface="Roboto"/>
                <a:ea typeface="Roboto"/>
                <a:cs typeface="Roboto"/>
                <a:sym typeface="Roboto"/>
              </a:rPr>
              <a:t>Nonfiction </a:t>
            </a:r>
            <a:endParaRPr>
              <a:solidFill>
                <a:schemeClr val="dk2"/>
              </a:solidFill>
              <a:latin typeface="Roboto"/>
              <a:ea typeface="Roboto"/>
              <a:cs typeface="Roboto"/>
              <a:sym typeface="Roboto"/>
            </a:endParaRPr>
          </a:p>
          <a:p>
            <a:pPr marL="0" lvl="0" indent="0" rtl="0">
              <a:lnSpc>
                <a:spcPct val="115000"/>
              </a:lnSpc>
              <a:spcBef>
                <a:spcPts val="0"/>
              </a:spcBef>
              <a:spcAft>
                <a:spcPts val="0"/>
              </a:spcAft>
              <a:buNone/>
            </a:pPr>
            <a:r>
              <a:rPr lang="en">
                <a:solidFill>
                  <a:schemeClr val="dk2"/>
                </a:solidFill>
                <a:latin typeface="Roboto"/>
                <a:ea typeface="Roboto"/>
                <a:cs typeface="Roboto"/>
                <a:sym typeface="Roboto"/>
              </a:rPr>
              <a:t>Contemporary Fiction </a:t>
            </a:r>
            <a:endParaRPr>
              <a:solidFill>
                <a:schemeClr val="dk2"/>
              </a:solidFill>
              <a:latin typeface="Roboto"/>
              <a:ea typeface="Roboto"/>
              <a:cs typeface="Roboto"/>
              <a:sym typeface="Roboto"/>
            </a:endParaRPr>
          </a:p>
          <a:p>
            <a:pPr marL="0" lvl="0" indent="0" rtl="0">
              <a:lnSpc>
                <a:spcPct val="115000"/>
              </a:lnSpc>
              <a:spcBef>
                <a:spcPts val="0"/>
              </a:spcBef>
              <a:spcAft>
                <a:spcPts val="0"/>
              </a:spcAft>
              <a:buNone/>
            </a:pPr>
            <a:r>
              <a:rPr lang="en">
                <a:solidFill>
                  <a:schemeClr val="dk2"/>
                </a:solidFill>
                <a:latin typeface="Roboto"/>
                <a:ea typeface="Roboto"/>
                <a:cs typeface="Roboto"/>
                <a:sym typeface="Roboto"/>
              </a:rPr>
              <a:t>Classics </a:t>
            </a:r>
            <a:endParaRPr>
              <a:solidFill>
                <a:schemeClr val="dk2"/>
              </a:solidFill>
              <a:latin typeface="Roboto"/>
              <a:ea typeface="Roboto"/>
              <a:cs typeface="Roboto"/>
              <a:sym typeface="Roboto"/>
            </a:endParaRPr>
          </a:p>
          <a:p>
            <a:pPr marL="0" lvl="0" indent="0" rtl="0">
              <a:lnSpc>
                <a:spcPct val="115000"/>
              </a:lnSpc>
              <a:spcBef>
                <a:spcPts val="0"/>
              </a:spcBef>
              <a:spcAft>
                <a:spcPts val="0"/>
              </a:spcAft>
              <a:buNone/>
            </a:pPr>
            <a:r>
              <a:rPr lang="en">
                <a:solidFill>
                  <a:schemeClr val="dk2"/>
                </a:solidFill>
                <a:latin typeface="Roboto"/>
                <a:ea typeface="Roboto"/>
                <a:cs typeface="Roboto"/>
                <a:sym typeface="Roboto"/>
              </a:rPr>
              <a:t>Christian Fiction </a:t>
            </a:r>
            <a:endParaRPr>
              <a:solidFill>
                <a:schemeClr val="dk2"/>
              </a:solidFill>
              <a:latin typeface="Roboto"/>
              <a:ea typeface="Roboto"/>
              <a:cs typeface="Roboto"/>
              <a:sym typeface="Roboto"/>
            </a:endParaRPr>
          </a:p>
          <a:p>
            <a:pPr marL="0" lvl="0" indent="0" rtl="0">
              <a:lnSpc>
                <a:spcPct val="115000"/>
              </a:lnSpc>
              <a:spcBef>
                <a:spcPts val="0"/>
              </a:spcBef>
              <a:spcAft>
                <a:spcPts val="0"/>
              </a:spcAft>
              <a:buNone/>
            </a:pPr>
            <a:r>
              <a:rPr lang="en">
                <a:solidFill>
                  <a:schemeClr val="dk2"/>
                </a:solidFill>
                <a:latin typeface="Roboto"/>
                <a:ea typeface="Roboto"/>
                <a:cs typeface="Roboto"/>
                <a:sym typeface="Roboto"/>
              </a:rPr>
              <a:t>Religion </a:t>
            </a:r>
            <a:endParaRPr>
              <a:solidFill>
                <a:schemeClr val="dk2"/>
              </a:solidFill>
              <a:latin typeface="Roboto"/>
              <a:ea typeface="Roboto"/>
              <a:cs typeface="Roboto"/>
              <a:sym typeface="Roboto"/>
            </a:endParaRPr>
          </a:p>
          <a:p>
            <a:pPr marL="0" lvl="0" indent="0" rtl="0">
              <a:lnSpc>
                <a:spcPct val="115000"/>
              </a:lnSpc>
              <a:spcBef>
                <a:spcPts val="0"/>
              </a:spcBef>
              <a:spcAft>
                <a:spcPts val="0"/>
              </a:spcAft>
              <a:buNone/>
            </a:pPr>
            <a:r>
              <a:rPr lang="en">
                <a:solidFill>
                  <a:schemeClr val="dk2"/>
                </a:solidFill>
                <a:latin typeface="Roboto"/>
                <a:ea typeface="Roboto"/>
                <a:cs typeface="Roboto"/>
                <a:sym typeface="Roboto"/>
              </a:rPr>
              <a:t>Biography </a:t>
            </a:r>
            <a:endParaRPr>
              <a:solidFill>
                <a:schemeClr val="dk2"/>
              </a:solidFill>
              <a:latin typeface="Roboto"/>
              <a:ea typeface="Roboto"/>
              <a:cs typeface="Roboto"/>
              <a:sym typeface="Roboto"/>
            </a:endParaRPr>
          </a:p>
          <a:p>
            <a:pPr marL="0" lvl="0" indent="0" rtl="0">
              <a:lnSpc>
                <a:spcPct val="115000"/>
              </a:lnSpc>
              <a:spcBef>
                <a:spcPts val="0"/>
              </a:spcBef>
              <a:spcAft>
                <a:spcPts val="0"/>
              </a:spcAft>
              <a:buNone/>
            </a:pPr>
            <a:endParaRPr>
              <a:latin typeface="Roboto"/>
              <a:ea typeface="Roboto"/>
              <a:cs typeface="Roboto"/>
              <a:sym typeface="Roboto"/>
            </a:endParaRPr>
          </a:p>
        </p:txBody>
      </p:sp>
      <p:pic>
        <p:nvPicPr>
          <p:cNvPr id="117" name="Shape 117"/>
          <p:cNvPicPr preferRelativeResize="0"/>
          <p:nvPr/>
        </p:nvPicPr>
        <p:blipFill rotWithShape="1">
          <a:blip r:embed="rId3">
            <a:alphaModFix/>
          </a:blip>
          <a:srcRect t="26448"/>
          <a:stretch/>
        </p:blipFill>
        <p:spPr>
          <a:xfrm>
            <a:off x="856738" y="2550525"/>
            <a:ext cx="2488685" cy="24405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The Next Steps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Reading Buddies</a:t>
            </a:r>
            <a:endParaRPr/>
          </a:p>
        </p:txBody>
      </p:sp>
      <p:sp>
        <p:nvSpPr>
          <p:cNvPr id="128" name="Shape 128"/>
          <p:cNvSpPr txBox="1"/>
          <p:nvPr/>
        </p:nvSpPr>
        <p:spPr>
          <a:xfrm>
            <a:off x="773525" y="1724100"/>
            <a:ext cx="7053600" cy="2795400"/>
          </a:xfrm>
          <a:prstGeom prst="rect">
            <a:avLst/>
          </a:prstGeom>
          <a:noFill/>
          <a:ln>
            <a:noFill/>
          </a:ln>
        </p:spPr>
        <p:txBody>
          <a:bodyPr spcFirstLastPara="1" wrap="square" lIns="91425" tIns="91425" rIns="91425" bIns="91425" anchor="t" anchorCtr="0">
            <a:noAutofit/>
          </a:bodyPr>
          <a:lstStyle/>
          <a:p>
            <a:pPr marL="457200" lvl="0" indent="-317500" rtl="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Creating a flyer to provide for volunteers outlining responsibilities </a:t>
            </a:r>
            <a:endParaRPr>
              <a:solidFill>
                <a:schemeClr val="dk2"/>
              </a:solidFill>
              <a:latin typeface="Roboto"/>
              <a:ea typeface="Roboto"/>
              <a:cs typeface="Roboto"/>
              <a:sym typeface="Roboto"/>
            </a:endParaRPr>
          </a:p>
          <a:p>
            <a:pPr marL="457200" lvl="0" indent="-317500" rtl="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Reaching out to various University of Michigan clubs regarding this volunteer opportunity</a:t>
            </a:r>
            <a:endParaRPr>
              <a:solidFill>
                <a:schemeClr val="dk2"/>
              </a:solidFill>
              <a:latin typeface="Roboto"/>
              <a:ea typeface="Roboto"/>
              <a:cs typeface="Roboto"/>
              <a:sym typeface="Roboto"/>
            </a:endParaRPr>
          </a:p>
          <a:p>
            <a:pPr marL="914400" lvl="1" indent="-317500" rtl="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Circle K</a:t>
            </a:r>
            <a:endParaRPr>
              <a:solidFill>
                <a:schemeClr val="dk2"/>
              </a:solidFill>
              <a:latin typeface="Roboto"/>
              <a:ea typeface="Roboto"/>
              <a:cs typeface="Roboto"/>
              <a:sym typeface="Roboto"/>
            </a:endParaRPr>
          </a:p>
          <a:p>
            <a:pPr marL="914400" lvl="1" indent="-317500" rtl="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Companions Through the Ages </a:t>
            </a:r>
            <a:endParaRPr>
              <a:solidFill>
                <a:schemeClr val="dk2"/>
              </a:solidFill>
              <a:latin typeface="Roboto"/>
              <a:ea typeface="Roboto"/>
              <a:cs typeface="Roboto"/>
              <a:sym typeface="Roboto"/>
            </a:endParaRPr>
          </a:p>
          <a:p>
            <a:pPr marL="457200" lvl="0" indent="-317500" rtl="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Reaching out to various groups in Chelsea, Michigan</a:t>
            </a:r>
            <a:endParaRPr>
              <a:solidFill>
                <a:schemeClr val="dk2"/>
              </a:solidFill>
              <a:latin typeface="Roboto"/>
              <a:ea typeface="Roboto"/>
              <a:cs typeface="Roboto"/>
              <a:sym typeface="Roboto"/>
            </a:endParaRPr>
          </a:p>
          <a:p>
            <a:pPr marL="914400" lvl="1" indent="-317500" rtl="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Church organizations </a:t>
            </a:r>
            <a:endParaRPr>
              <a:solidFill>
                <a:schemeClr val="dk2"/>
              </a:solidFill>
              <a:latin typeface="Roboto"/>
              <a:ea typeface="Roboto"/>
              <a:cs typeface="Roboto"/>
              <a:sym typeface="Roboto"/>
            </a:endParaRPr>
          </a:p>
          <a:p>
            <a:pPr marL="914400" lvl="1" indent="-317500" rtl="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Chelsea Public Library </a:t>
            </a:r>
            <a:endParaRPr>
              <a:solidFill>
                <a:schemeClr val="dk2"/>
              </a:solidFill>
              <a:latin typeface="Roboto"/>
              <a:ea typeface="Roboto"/>
              <a:cs typeface="Roboto"/>
              <a:sym typeface="Roboto"/>
            </a:endParaRPr>
          </a:p>
          <a:p>
            <a:pPr marL="914400" lvl="1" indent="-31750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High Schools in the area </a:t>
            </a:r>
            <a:endParaRPr>
              <a:solidFill>
                <a:schemeClr val="dk2"/>
              </a:solidFill>
              <a:latin typeface="Roboto"/>
              <a:ea typeface="Roboto"/>
              <a:cs typeface="Roboto"/>
              <a:sym typeface="Roboto"/>
            </a:endParaRPr>
          </a:p>
          <a:p>
            <a:pPr marL="0" lvl="0" indent="0">
              <a:spcBef>
                <a:spcPts val="0"/>
              </a:spcBef>
              <a:spcAft>
                <a:spcPts val="0"/>
              </a:spcAft>
              <a:buNone/>
            </a:pPr>
            <a:endParaRPr>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Shape 133"/>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The Library </a:t>
            </a:r>
            <a:endParaRPr/>
          </a:p>
        </p:txBody>
      </p:sp>
      <p:sp>
        <p:nvSpPr>
          <p:cNvPr id="134" name="Shape 134"/>
          <p:cNvSpPr txBox="1"/>
          <p:nvPr/>
        </p:nvSpPr>
        <p:spPr>
          <a:xfrm>
            <a:off x="540575" y="1668200"/>
            <a:ext cx="7426500" cy="2683500"/>
          </a:xfrm>
          <a:prstGeom prst="rect">
            <a:avLst/>
          </a:prstGeom>
          <a:noFill/>
          <a:ln>
            <a:noFill/>
          </a:ln>
        </p:spPr>
        <p:txBody>
          <a:bodyPr spcFirstLastPara="1" wrap="square" lIns="91425" tIns="91425" rIns="91425" bIns="91425" anchor="t" anchorCtr="0">
            <a:noAutofit/>
          </a:bodyPr>
          <a:lstStyle/>
          <a:p>
            <a:pPr marL="457200" lvl="0" indent="-31750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Anticipate adding the novels into the library in the next coming weeks </a:t>
            </a:r>
            <a:endParaRPr>
              <a:solidFill>
                <a:schemeClr val="dk2"/>
              </a:solidFill>
              <a:latin typeface="Roboto"/>
              <a:ea typeface="Roboto"/>
              <a:cs typeface="Roboto"/>
              <a:sym typeface="Roboto"/>
            </a:endParaRPr>
          </a:p>
          <a:p>
            <a:pPr marL="457200" lvl="0" indent="-31750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Implementing our check-out process </a:t>
            </a:r>
            <a:endParaRPr>
              <a:solidFill>
                <a:schemeClr val="dk2"/>
              </a:solidFill>
              <a:latin typeface="Roboto"/>
              <a:ea typeface="Roboto"/>
              <a:cs typeface="Roboto"/>
              <a:sym typeface="Roboto"/>
            </a:endParaRPr>
          </a:p>
          <a:p>
            <a:pPr marL="457200" lvl="0" indent="-31750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Official opening with the residents will be in March</a:t>
            </a:r>
            <a:endParaRPr>
              <a:solidFill>
                <a:schemeClr val="dk2"/>
              </a:solidFill>
              <a:latin typeface="Roboto"/>
              <a:ea typeface="Roboto"/>
              <a:cs typeface="Roboto"/>
              <a:sym typeface="Roboto"/>
            </a:endParaRPr>
          </a:p>
          <a:p>
            <a:pPr marL="457200" lvl="0" indent="-317500" rtl="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Health Fair hosted by the nursing cohort </a:t>
            </a:r>
            <a:endParaRPr>
              <a:solidFill>
                <a:schemeClr val="dk2"/>
              </a:solidFill>
              <a:latin typeface="Roboto"/>
              <a:ea typeface="Roboto"/>
              <a:cs typeface="Roboto"/>
              <a:sym typeface="Roboto"/>
            </a:endParaRPr>
          </a:p>
          <a:p>
            <a:pPr marL="914400" lvl="1" indent="-317500" rtl="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Selling old library books</a:t>
            </a:r>
            <a:endParaRPr>
              <a:solidFill>
                <a:schemeClr val="dk2"/>
              </a:solidFill>
              <a:latin typeface="Roboto"/>
              <a:ea typeface="Roboto"/>
              <a:cs typeface="Roboto"/>
              <a:sym typeface="Roboto"/>
            </a:endParaRPr>
          </a:p>
          <a:p>
            <a:pPr marL="914400" lvl="1" indent="-317500" rtl="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advertising our work for the new library</a:t>
            </a:r>
            <a:endParaRPr>
              <a:solidFill>
                <a:schemeClr val="dk2"/>
              </a:solidFill>
              <a:latin typeface="Roboto"/>
              <a:ea typeface="Roboto"/>
              <a:cs typeface="Roboto"/>
              <a:sym typeface="Roboto"/>
            </a:endParaRPr>
          </a:p>
          <a:p>
            <a:pPr marL="914400" lvl="1" indent="-317500">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Sign up for “Reading Buddy” volunteers </a:t>
            </a:r>
            <a:endParaRPr>
              <a:solidFill>
                <a:schemeClr val="dk2"/>
              </a:solidFill>
              <a:latin typeface="Roboto"/>
              <a:ea typeface="Roboto"/>
              <a:cs typeface="Roboto"/>
              <a:sym typeface="Roboto"/>
            </a:endParaRPr>
          </a:p>
          <a:p>
            <a:pPr marL="0" lvl="0" indent="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Shape 139"/>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Summary</a:t>
            </a:r>
            <a:endParaRPr/>
          </a:p>
        </p:txBody>
      </p:sp>
      <p:sp>
        <p:nvSpPr>
          <p:cNvPr id="140" name="Shape 140"/>
          <p:cNvSpPr txBox="1">
            <a:spLocks noGrp="1"/>
          </p:cNvSpPr>
          <p:nvPr>
            <p:ph type="body" idx="1"/>
          </p:nvPr>
        </p:nvSpPr>
        <p:spPr>
          <a:xfrm>
            <a:off x="311700" y="1505700"/>
            <a:ext cx="7215600" cy="30762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With the help of the library staff and my clinical team we’ve been able to accomplish many of our goals and our making progress towards completing all we’ve set out to do with this grant</a:t>
            </a:r>
            <a:endParaRPr/>
          </a:p>
          <a:p>
            <a:pPr marL="457200" lvl="0" indent="-311150">
              <a:spcBef>
                <a:spcPts val="1600"/>
              </a:spcBef>
              <a:spcAft>
                <a:spcPts val="0"/>
              </a:spcAft>
              <a:buSzPts val="1300"/>
              <a:buChar char="●"/>
            </a:pPr>
            <a:r>
              <a:rPr lang="en"/>
              <a:t>Bought 185 novels for the library</a:t>
            </a:r>
            <a:endParaRPr/>
          </a:p>
          <a:p>
            <a:pPr marL="457200" lvl="0" indent="-311150">
              <a:spcBef>
                <a:spcPts val="0"/>
              </a:spcBef>
              <a:spcAft>
                <a:spcPts val="0"/>
              </a:spcAft>
              <a:buSzPts val="1300"/>
              <a:buChar char="●"/>
            </a:pPr>
            <a:r>
              <a:rPr lang="en"/>
              <a:t>Are sorting and placing them in the actual location for use by the residents</a:t>
            </a:r>
            <a:endParaRPr/>
          </a:p>
          <a:p>
            <a:pPr marL="457200" lvl="0" indent="-311150">
              <a:spcBef>
                <a:spcPts val="0"/>
              </a:spcBef>
              <a:spcAft>
                <a:spcPts val="0"/>
              </a:spcAft>
              <a:buSzPts val="1300"/>
              <a:buChar char="●"/>
            </a:pPr>
            <a:r>
              <a:rPr lang="en"/>
              <a:t>They will be easily identified and kept track of with our Dewey Decimal and check out systems</a:t>
            </a:r>
            <a:endParaRPr/>
          </a:p>
          <a:p>
            <a:pPr marL="457200" lvl="0" indent="-311150">
              <a:spcBef>
                <a:spcPts val="0"/>
              </a:spcBef>
              <a:spcAft>
                <a:spcPts val="0"/>
              </a:spcAft>
              <a:buSzPts val="1300"/>
              <a:buChar char="●"/>
            </a:pPr>
            <a:r>
              <a:rPr lang="en"/>
              <a:t>“Reading Buddies” will start and become an opportunity to connect young adults with the older population of the residents at Chelsea Retirement Center</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Shape 145"/>
          <p:cNvSpPr txBox="1">
            <a:spLocks noGrp="1"/>
          </p:cNvSpPr>
          <p:nvPr>
            <p:ph type="title"/>
          </p:nvPr>
        </p:nvSpPr>
        <p:spPr>
          <a:xfrm>
            <a:off x="311700" y="-221750"/>
            <a:ext cx="5334900" cy="12447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 sz="3600"/>
              <a:t>Acknowledgments </a:t>
            </a:r>
            <a:endParaRPr sz="3600"/>
          </a:p>
        </p:txBody>
      </p:sp>
      <p:sp>
        <p:nvSpPr>
          <p:cNvPr id="146" name="Shape 146"/>
          <p:cNvSpPr txBox="1">
            <a:spLocks noGrp="1"/>
          </p:cNvSpPr>
          <p:nvPr>
            <p:ph type="body" idx="1"/>
          </p:nvPr>
        </p:nvSpPr>
        <p:spPr>
          <a:xfrm>
            <a:off x="311700" y="1375975"/>
            <a:ext cx="5334900" cy="942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b="1" i="1"/>
              <a:t>Catherine Doman- </a:t>
            </a:r>
            <a:r>
              <a:rPr lang="en"/>
              <a:t>Without her, this library would not exist and be able to thrive as well as it has. She is an inspiration, and I will strive to be half the nurse that she is. </a:t>
            </a:r>
            <a:endParaRPr/>
          </a:p>
          <a:p>
            <a:pPr marL="0" lvl="0" indent="0">
              <a:spcBef>
                <a:spcPts val="1600"/>
              </a:spcBef>
              <a:spcAft>
                <a:spcPts val="0"/>
              </a:spcAft>
              <a:buNone/>
            </a:pPr>
            <a:r>
              <a:rPr lang="en" b="1" i="1"/>
              <a:t>Pam McIntosh</a:t>
            </a:r>
            <a:r>
              <a:rPr lang="en"/>
              <a:t>- Your support has not gone unnoticed and I thank you for all your help with finding resources and being successful. </a:t>
            </a:r>
            <a:endParaRPr/>
          </a:p>
          <a:p>
            <a:pPr marL="0" lvl="0" indent="0">
              <a:spcBef>
                <a:spcPts val="1600"/>
              </a:spcBef>
              <a:spcAft>
                <a:spcPts val="0"/>
              </a:spcAft>
              <a:buNone/>
            </a:pPr>
            <a:r>
              <a:rPr lang="en" b="1" i="1"/>
              <a:t>Robert Bilsky</a:t>
            </a:r>
            <a:r>
              <a:rPr lang="en"/>
              <a:t>- For his unwavering support with cataloging the novels and keeping me on track with everything I need to do. </a:t>
            </a:r>
            <a:endParaRPr/>
          </a:p>
          <a:p>
            <a:pPr marL="0" lvl="0" indent="0">
              <a:spcBef>
                <a:spcPts val="1600"/>
              </a:spcBef>
              <a:spcAft>
                <a:spcPts val="1600"/>
              </a:spcAft>
              <a:buNone/>
            </a:pPr>
            <a:r>
              <a:rPr lang="en" b="1" i="1"/>
              <a:t>The University of Michigan Libraries</a:t>
            </a:r>
            <a:r>
              <a:rPr lang="en"/>
              <a:t>- For providing this grant and giving me the opportunity to work with a population near to my heart and provide them with the opportunity to continue reading. </a:t>
            </a:r>
            <a:endParaRPr/>
          </a:p>
        </p:txBody>
      </p:sp>
    </p:spTree>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668</Words>
  <Application>Microsoft Office PowerPoint</Application>
  <PresentationFormat>On-screen Show (16:9)</PresentationFormat>
  <Paragraphs>82</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Merriweather</vt:lpstr>
      <vt:lpstr>Roboto</vt:lpstr>
      <vt:lpstr>Arial</vt:lpstr>
      <vt:lpstr>Paradigm</vt:lpstr>
      <vt:lpstr>“Continuing the Commons Library”</vt:lpstr>
      <vt:lpstr> “Until I feared I would lose it, I never loved to read. One does not love breathing.”  </vt:lpstr>
      <vt:lpstr>Background</vt:lpstr>
      <vt:lpstr>My Role </vt:lpstr>
      <vt:lpstr>The Problem:</vt:lpstr>
      <vt:lpstr>The Library Before...</vt:lpstr>
      <vt:lpstr>The Project</vt:lpstr>
      <vt:lpstr>Our Objectives </vt:lpstr>
      <vt:lpstr>The Books </vt:lpstr>
      <vt:lpstr>The Next Steps </vt:lpstr>
      <vt:lpstr>Reading Buddies</vt:lpstr>
      <vt:lpstr>The Library </vt:lpstr>
      <vt:lpstr>Summary</vt:lpstr>
      <vt:lpstr>Acknowledgments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“Continuing the Commons Library”</dc:title>
  <dc:creator>Browne, Tiffany</dc:creator>
  <cp:lastModifiedBy>Browne, Tiffany</cp:lastModifiedBy>
  <cp:revision>1</cp:revision>
  <dcterms:modified xsi:type="dcterms:W3CDTF">2018-03-28T13:23:44Z</dcterms:modified>
</cp:coreProperties>
</file>