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8"/>
  </p:notesMasterIdLst>
  <p:sldIdLst>
    <p:sldId id="259" r:id="rId2"/>
    <p:sldId id="260" r:id="rId3"/>
    <p:sldId id="261" r:id="rId4"/>
    <p:sldId id="262" r:id="rId5"/>
    <p:sldId id="263" r:id="rId6"/>
    <p:sldId id="264" r:id="rId7"/>
    <p:sldId id="265" r:id="rId8"/>
    <p:sldId id="276" r:id="rId9"/>
    <p:sldId id="266" r:id="rId10"/>
    <p:sldId id="267" r:id="rId11"/>
    <p:sldId id="268" r:id="rId12"/>
    <p:sldId id="269" r:id="rId13"/>
    <p:sldId id="272" r:id="rId14"/>
    <p:sldId id="277" r:id="rId15"/>
    <p:sldId id="273" r:id="rId16"/>
    <p:sldId id="275" r:id="rId17"/>
  </p:sldIdLst>
  <p:sldSz cx="9144000" cy="6858000" type="screen4x3"/>
  <p:notesSz cx="6985000" cy="92837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049" autoAdjust="0"/>
  </p:normalViewPr>
  <p:slideViewPr>
    <p:cSldViewPr snapToGrid="0">
      <p:cViewPr varScale="1">
        <p:scale>
          <a:sx n="52" d="100"/>
          <a:sy n="52" d="100"/>
        </p:scale>
        <p:origin x="1926" y="6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 y="0"/>
            <a:ext cx="3026832" cy="464185"/>
          </a:xfrm>
          <a:prstGeom prst="rect">
            <a:avLst/>
          </a:prstGeom>
          <a:noFill/>
          <a:ln>
            <a:noFill/>
          </a:ln>
        </p:spPr>
        <p:txBody>
          <a:bodyPr lIns="92943" tIns="92943" rIns="92943" bIns="92943"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64790" marR="0" lvl="1" indent="0" algn="l" rtl="0">
              <a:spcBef>
                <a:spcPts val="0"/>
              </a:spcBef>
              <a:buNone/>
              <a:defRPr sz="1800" b="0" i="0" u="none" strike="noStrike" cap="none">
                <a:solidFill>
                  <a:schemeClr val="dk1"/>
                </a:solidFill>
                <a:latin typeface="Calibri"/>
                <a:ea typeface="Calibri"/>
                <a:cs typeface="Calibri"/>
                <a:sym typeface="Calibri"/>
              </a:defRPr>
            </a:lvl2pPr>
            <a:lvl3pPr marL="929579" marR="0" lvl="2" indent="0" algn="l" rtl="0">
              <a:spcBef>
                <a:spcPts val="0"/>
              </a:spcBef>
              <a:buNone/>
              <a:defRPr sz="1800" b="0" i="0" u="none" strike="noStrike" cap="none">
                <a:solidFill>
                  <a:schemeClr val="dk1"/>
                </a:solidFill>
                <a:latin typeface="Calibri"/>
                <a:ea typeface="Calibri"/>
                <a:cs typeface="Calibri"/>
                <a:sym typeface="Calibri"/>
              </a:defRPr>
            </a:lvl3pPr>
            <a:lvl4pPr marL="1394369" marR="0" lvl="3" indent="0" algn="l" rtl="0">
              <a:spcBef>
                <a:spcPts val="0"/>
              </a:spcBef>
              <a:buNone/>
              <a:defRPr sz="1800" b="0" i="0" u="none" strike="noStrike" cap="none">
                <a:solidFill>
                  <a:schemeClr val="dk1"/>
                </a:solidFill>
                <a:latin typeface="Calibri"/>
                <a:ea typeface="Calibri"/>
                <a:cs typeface="Calibri"/>
                <a:sym typeface="Calibri"/>
              </a:defRPr>
            </a:lvl4pPr>
            <a:lvl5pPr marL="1859158" marR="0" lvl="4" indent="0" algn="l" rtl="0">
              <a:spcBef>
                <a:spcPts val="0"/>
              </a:spcBef>
              <a:buNone/>
              <a:defRPr sz="1800" b="0" i="0" u="none" strike="noStrike" cap="none">
                <a:solidFill>
                  <a:schemeClr val="dk1"/>
                </a:solidFill>
                <a:latin typeface="Calibri"/>
                <a:ea typeface="Calibri"/>
                <a:cs typeface="Calibri"/>
                <a:sym typeface="Calibri"/>
              </a:defRPr>
            </a:lvl5pPr>
            <a:lvl6pPr marL="2323948" marR="0" lvl="5" indent="0" algn="l" rtl="0">
              <a:spcBef>
                <a:spcPts val="0"/>
              </a:spcBef>
              <a:buNone/>
              <a:defRPr sz="1800" b="0" i="0" u="none" strike="noStrike" cap="none">
                <a:solidFill>
                  <a:schemeClr val="dk1"/>
                </a:solidFill>
                <a:latin typeface="Calibri"/>
                <a:ea typeface="Calibri"/>
                <a:cs typeface="Calibri"/>
                <a:sym typeface="Calibri"/>
              </a:defRPr>
            </a:lvl6pPr>
            <a:lvl7pPr marL="2788737" marR="0" lvl="6" indent="0" algn="l" rtl="0">
              <a:spcBef>
                <a:spcPts val="0"/>
              </a:spcBef>
              <a:buNone/>
              <a:defRPr sz="1800" b="0" i="0" u="none" strike="noStrike" cap="none">
                <a:solidFill>
                  <a:schemeClr val="dk1"/>
                </a:solidFill>
                <a:latin typeface="Calibri"/>
                <a:ea typeface="Calibri"/>
                <a:cs typeface="Calibri"/>
                <a:sym typeface="Calibri"/>
              </a:defRPr>
            </a:lvl7pPr>
            <a:lvl8pPr marL="3253527" marR="0" lvl="7" indent="0" algn="l" rtl="0">
              <a:spcBef>
                <a:spcPts val="0"/>
              </a:spcBef>
              <a:buNone/>
              <a:defRPr sz="1800" b="0" i="0" u="none" strike="noStrike" cap="none">
                <a:solidFill>
                  <a:schemeClr val="dk1"/>
                </a:solidFill>
                <a:latin typeface="Calibri"/>
                <a:ea typeface="Calibri"/>
                <a:cs typeface="Calibri"/>
                <a:sym typeface="Calibri"/>
              </a:defRPr>
            </a:lvl8pPr>
            <a:lvl9pPr marL="3718316"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956550" y="0"/>
            <a:ext cx="3026832" cy="464185"/>
          </a:xfrm>
          <a:prstGeom prst="rect">
            <a:avLst/>
          </a:prstGeom>
          <a:noFill/>
          <a:ln>
            <a:noFill/>
          </a:ln>
        </p:spPr>
        <p:txBody>
          <a:bodyPr lIns="92943" tIns="92943" rIns="92943" bIns="92943"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64790" marR="0" lvl="1" indent="0" algn="l" rtl="0">
              <a:spcBef>
                <a:spcPts val="0"/>
              </a:spcBef>
              <a:buNone/>
              <a:defRPr sz="1800" b="0" i="0" u="none" strike="noStrike" cap="none">
                <a:solidFill>
                  <a:schemeClr val="dk1"/>
                </a:solidFill>
                <a:latin typeface="Calibri"/>
                <a:ea typeface="Calibri"/>
                <a:cs typeface="Calibri"/>
                <a:sym typeface="Calibri"/>
              </a:defRPr>
            </a:lvl2pPr>
            <a:lvl3pPr marL="929579" marR="0" lvl="2" indent="0" algn="l" rtl="0">
              <a:spcBef>
                <a:spcPts val="0"/>
              </a:spcBef>
              <a:buNone/>
              <a:defRPr sz="1800" b="0" i="0" u="none" strike="noStrike" cap="none">
                <a:solidFill>
                  <a:schemeClr val="dk1"/>
                </a:solidFill>
                <a:latin typeface="Calibri"/>
                <a:ea typeface="Calibri"/>
                <a:cs typeface="Calibri"/>
                <a:sym typeface="Calibri"/>
              </a:defRPr>
            </a:lvl3pPr>
            <a:lvl4pPr marL="1394369" marR="0" lvl="3" indent="0" algn="l" rtl="0">
              <a:spcBef>
                <a:spcPts val="0"/>
              </a:spcBef>
              <a:buNone/>
              <a:defRPr sz="1800" b="0" i="0" u="none" strike="noStrike" cap="none">
                <a:solidFill>
                  <a:schemeClr val="dk1"/>
                </a:solidFill>
                <a:latin typeface="Calibri"/>
                <a:ea typeface="Calibri"/>
                <a:cs typeface="Calibri"/>
                <a:sym typeface="Calibri"/>
              </a:defRPr>
            </a:lvl4pPr>
            <a:lvl5pPr marL="1859158" marR="0" lvl="4" indent="0" algn="l" rtl="0">
              <a:spcBef>
                <a:spcPts val="0"/>
              </a:spcBef>
              <a:buNone/>
              <a:defRPr sz="1800" b="0" i="0" u="none" strike="noStrike" cap="none">
                <a:solidFill>
                  <a:schemeClr val="dk1"/>
                </a:solidFill>
                <a:latin typeface="Calibri"/>
                <a:ea typeface="Calibri"/>
                <a:cs typeface="Calibri"/>
                <a:sym typeface="Calibri"/>
              </a:defRPr>
            </a:lvl5pPr>
            <a:lvl6pPr marL="2323948" marR="0" lvl="5" indent="0" algn="l" rtl="0">
              <a:spcBef>
                <a:spcPts val="0"/>
              </a:spcBef>
              <a:buNone/>
              <a:defRPr sz="1800" b="0" i="0" u="none" strike="noStrike" cap="none">
                <a:solidFill>
                  <a:schemeClr val="dk1"/>
                </a:solidFill>
                <a:latin typeface="Calibri"/>
                <a:ea typeface="Calibri"/>
                <a:cs typeface="Calibri"/>
                <a:sym typeface="Calibri"/>
              </a:defRPr>
            </a:lvl6pPr>
            <a:lvl7pPr marL="2788737" marR="0" lvl="6" indent="0" algn="l" rtl="0">
              <a:spcBef>
                <a:spcPts val="0"/>
              </a:spcBef>
              <a:buNone/>
              <a:defRPr sz="1800" b="0" i="0" u="none" strike="noStrike" cap="none">
                <a:solidFill>
                  <a:schemeClr val="dk1"/>
                </a:solidFill>
                <a:latin typeface="Calibri"/>
                <a:ea typeface="Calibri"/>
                <a:cs typeface="Calibri"/>
                <a:sym typeface="Calibri"/>
              </a:defRPr>
            </a:lvl7pPr>
            <a:lvl8pPr marL="3253527" marR="0" lvl="7" indent="0" algn="l" rtl="0">
              <a:spcBef>
                <a:spcPts val="0"/>
              </a:spcBef>
              <a:buNone/>
              <a:defRPr sz="1800" b="0" i="0" u="none" strike="noStrike" cap="none">
                <a:solidFill>
                  <a:schemeClr val="dk1"/>
                </a:solidFill>
                <a:latin typeface="Calibri"/>
                <a:ea typeface="Calibri"/>
                <a:cs typeface="Calibri"/>
                <a:sym typeface="Calibri"/>
              </a:defRPr>
            </a:lvl8pPr>
            <a:lvl9pPr marL="3718316"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98501" y="4409758"/>
            <a:ext cx="5587999" cy="4177665"/>
          </a:xfrm>
          <a:prstGeom prst="rect">
            <a:avLst/>
          </a:prstGeom>
          <a:noFill/>
          <a:ln>
            <a:noFill/>
          </a:ln>
        </p:spPr>
        <p:txBody>
          <a:bodyPr lIns="92943" tIns="92943" rIns="92943" bIns="92943"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1" y="8817904"/>
            <a:ext cx="3026832" cy="464185"/>
          </a:xfrm>
          <a:prstGeom prst="rect">
            <a:avLst/>
          </a:prstGeom>
          <a:noFill/>
          <a:ln>
            <a:noFill/>
          </a:ln>
        </p:spPr>
        <p:txBody>
          <a:bodyPr lIns="92943" tIns="92943" rIns="92943" bIns="92943"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64790" marR="0" lvl="1" indent="0" algn="l" rtl="0">
              <a:spcBef>
                <a:spcPts val="0"/>
              </a:spcBef>
              <a:buNone/>
              <a:defRPr sz="1800" b="0" i="0" u="none" strike="noStrike" cap="none">
                <a:solidFill>
                  <a:schemeClr val="dk1"/>
                </a:solidFill>
                <a:latin typeface="Calibri"/>
                <a:ea typeface="Calibri"/>
                <a:cs typeface="Calibri"/>
                <a:sym typeface="Calibri"/>
              </a:defRPr>
            </a:lvl2pPr>
            <a:lvl3pPr marL="929579" marR="0" lvl="2" indent="0" algn="l" rtl="0">
              <a:spcBef>
                <a:spcPts val="0"/>
              </a:spcBef>
              <a:buNone/>
              <a:defRPr sz="1800" b="0" i="0" u="none" strike="noStrike" cap="none">
                <a:solidFill>
                  <a:schemeClr val="dk1"/>
                </a:solidFill>
                <a:latin typeface="Calibri"/>
                <a:ea typeface="Calibri"/>
                <a:cs typeface="Calibri"/>
                <a:sym typeface="Calibri"/>
              </a:defRPr>
            </a:lvl3pPr>
            <a:lvl4pPr marL="1394369" marR="0" lvl="3" indent="0" algn="l" rtl="0">
              <a:spcBef>
                <a:spcPts val="0"/>
              </a:spcBef>
              <a:buNone/>
              <a:defRPr sz="1800" b="0" i="0" u="none" strike="noStrike" cap="none">
                <a:solidFill>
                  <a:schemeClr val="dk1"/>
                </a:solidFill>
                <a:latin typeface="Calibri"/>
                <a:ea typeface="Calibri"/>
                <a:cs typeface="Calibri"/>
                <a:sym typeface="Calibri"/>
              </a:defRPr>
            </a:lvl4pPr>
            <a:lvl5pPr marL="1859158" marR="0" lvl="4" indent="0" algn="l" rtl="0">
              <a:spcBef>
                <a:spcPts val="0"/>
              </a:spcBef>
              <a:buNone/>
              <a:defRPr sz="1800" b="0" i="0" u="none" strike="noStrike" cap="none">
                <a:solidFill>
                  <a:schemeClr val="dk1"/>
                </a:solidFill>
                <a:latin typeface="Calibri"/>
                <a:ea typeface="Calibri"/>
                <a:cs typeface="Calibri"/>
                <a:sym typeface="Calibri"/>
              </a:defRPr>
            </a:lvl5pPr>
            <a:lvl6pPr marL="2323948" marR="0" lvl="5" indent="0" algn="l" rtl="0">
              <a:spcBef>
                <a:spcPts val="0"/>
              </a:spcBef>
              <a:buNone/>
              <a:defRPr sz="1800" b="0" i="0" u="none" strike="noStrike" cap="none">
                <a:solidFill>
                  <a:schemeClr val="dk1"/>
                </a:solidFill>
                <a:latin typeface="Calibri"/>
                <a:ea typeface="Calibri"/>
                <a:cs typeface="Calibri"/>
                <a:sym typeface="Calibri"/>
              </a:defRPr>
            </a:lvl6pPr>
            <a:lvl7pPr marL="2788737" marR="0" lvl="6" indent="0" algn="l" rtl="0">
              <a:spcBef>
                <a:spcPts val="0"/>
              </a:spcBef>
              <a:buNone/>
              <a:defRPr sz="1800" b="0" i="0" u="none" strike="noStrike" cap="none">
                <a:solidFill>
                  <a:schemeClr val="dk1"/>
                </a:solidFill>
                <a:latin typeface="Calibri"/>
                <a:ea typeface="Calibri"/>
                <a:cs typeface="Calibri"/>
                <a:sym typeface="Calibri"/>
              </a:defRPr>
            </a:lvl7pPr>
            <a:lvl8pPr marL="3253527" marR="0" lvl="7" indent="0" algn="l" rtl="0">
              <a:spcBef>
                <a:spcPts val="0"/>
              </a:spcBef>
              <a:buNone/>
              <a:defRPr sz="1800" b="0" i="0" u="none" strike="noStrike" cap="none">
                <a:solidFill>
                  <a:schemeClr val="dk1"/>
                </a:solidFill>
                <a:latin typeface="Calibri"/>
                <a:ea typeface="Calibri"/>
                <a:cs typeface="Calibri"/>
                <a:sym typeface="Calibri"/>
              </a:defRPr>
            </a:lvl8pPr>
            <a:lvl9pPr marL="3718316"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956550" y="8817904"/>
            <a:ext cx="3026832" cy="464185"/>
          </a:xfrm>
          <a:prstGeom prst="rect">
            <a:avLst/>
          </a:prstGeom>
          <a:noFill/>
          <a:ln>
            <a:noFill/>
          </a:ln>
        </p:spPr>
        <p:txBody>
          <a:bodyPr lIns="92943" tIns="46459" rIns="92943" bIns="46459" anchor="b" anchorCtr="0">
            <a:noAutofit/>
          </a:bodyPr>
          <a:lstStyle/>
          <a:p>
            <a:pPr algn="r">
              <a:buSzPct val="25000"/>
            </a:pPr>
            <a:fld id="{00000000-1234-1234-1234-123412341234}" type="slidenum">
              <a:rPr lang="en-US" sz="1200" smtClean="0">
                <a:solidFill>
                  <a:schemeClr val="dk1"/>
                </a:solidFill>
                <a:latin typeface="Calibri"/>
                <a:ea typeface="Calibri"/>
                <a:cs typeface="Calibri"/>
                <a:sym typeface="Calibri"/>
              </a:rPr>
              <a:pPr algn="r">
                <a:buSzPct val="25000"/>
              </a:pP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3727009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3</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11225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https://www.cep.gov/cep-final-report.html</a:t>
            </a:r>
          </a:p>
          <a:p>
            <a:endParaRPr lang="en-US" dirty="0" smtClean="0"/>
          </a:p>
          <a:p>
            <a:r>
              <a:rPr lang="en-US" dirty="0" smtClean="0"/>
              <a:t>“With robust metadata, researchers inside and outside government will be better able to identify which data are needed and useful for answering policy questions, conducting program evaluations, and reducing inefficient and unnecessary data requests. These metadata should be sufficient to allow users to assess quality and implement privacy-enhancing data matching technologies, such as Secure Multiparty Computation. The metadata must also allow the NSDS and OMB to assess the sensitivity of data in specific contexts and to determine access restrictions and privacy protection protocols as described in Recommendation 2-8.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5</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78381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https://census.icpsr.umich.edu/</a:t>
            </a:r>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200" smtClean="0">
                <a:solidFill>
                  <a:schemeClr val="dk1"/>
                </a:solidFill>
                <a:latin typeface="Calibri"/>
                <a:ea typeface="Calibri"/>
                <a:cs typeface="Calibri"/>
                <a:sym typeface="Calibri"/>
              </a:rPr>
              <a:pPr algn="r">
                <a:buSzPct val="25000"/>
              </a:pPr>
              <a:t>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62370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12</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970368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Shape 16"/>
        <p:cNvGrpSpPr/>
        <p:nvPr/>
      </p:nvGrpSpPr>
      <p:grpSpPr>
        <a:xfrm>
          <a:off x="0" y="0"/>
          <a:ext cx="0" cy="0"/>
          <a:chOff x="0" y="0"/>
          <a:chExt cx="0" cy="0"/>
        </a:xfrm>
      </p:grpSpPr>
      <p:pic>
        <p:nvPicPr>
          <p:cNvPr id="17" name="Shape 17" descr="whole.jpg"/>
          <p:cNvPicPr preferRelativeResize="0"/>
          <p:nvPr/>
        </p:nvPicPr>
        <p:blipFill rotWithShape="1">
          <a:blip r:embed="rId2">
            <a:alphaModFix/>
          </a:blip>
          <a:srcRect/>
          <a:stretch/>
        </p:blipFill>
        <p:spPr>
          <a:xfrm>
            <a:off x="4498417" y="0"/>
            <a:ext cx="4645583" cy="1439672"/>
          </a:xfrm>
          <a:prstGeom prst="rect">
            <a:avLst/>
          </a:prstGeom>
          <a:noFill/>
          <a:ln>
            <a:noFill/>
          </a:ln>
        </p:spPr>
      </p:pic>
      <p:sp>
        <p:nvSpPr>
          <p:cNvPr id="18" name="Shape 18"/>
          <p:cNvSpPr txBox="1">
            <a:spLocks noGrp="1"/>
          </p:cNvSpPr>
          <p:nvPr>
            <p:ph type="subTitle" idx="1"/>
          </p:nvPr>
        </p:nvSpPr>
        <p:spPr>
          <a:xfrm>
            <a:off x="403762" y="4184175"/>
            <a:ext cx="8336475" cy="2070575"/>
          </a:xfrm>
          <a:prstGeom prst="rect">
            <a:avLst/>
          </a:prstGeom>
          <a:noFill/>
          <a:ln>
            <a:noFill/>
          </a:ln>
        </p:spPr>
        <p:txBody>
          <a:bodyPr lIns="91425" tIns="91425" rIns="91425" bIns="91425" anchor="t" anchorCtr="0"/>
          <a:lstStyle>
            <a:lvl1pPr marL="0" marR="0" lvl="0" indent="0" algn="ctr" rtl="0">
              <a:spcBef>
                <a:spcPts val="480"/>
              </a:spcBef>
              <a:buClr>
                <a:srgbClr val="000000"/>
              </a:buClr>
              <a:buFont typeface="Arial"/>
              <a:buNone/>
              <a:defRPr sz="2400" b="0" i="0" u="none" strike="noStrike" cap="none">
                <a:solidFill>
                  <a:srgbClr val="000000"/>
                </a:solidFill>
                <a:latin typeface="Arial"/>
                <a:ea typeface="Arial"/>
                <a:cs typeface="Arial"/>
                <a:sym typeface="Arial"/>
              </a:defRPr>
            </a:lvl1pPr>
            <a:lvl2pPr marL="457200" marR="0" lvl="1" indent="0" algn="ctr" rtl="0">
              <a:spcBef>
                <a:spcPts val="480"/>
              </a:spcBef>
              <a:buClr>
                <a:srgbClr val="888888"/>
              </a:buClr>
              <a:buFont typeface="Arial"/>
              <a:buNone/>
              <a:defRPr sz="2400" b="0" i="0" u="none" strike="noStrike" cap="none">
                <a:solidFill>
                  <a:srgbClr val="888888"/>
                </a:solidFill>
                <a:latin typeface="Arial"/>
                <a:ea typeface="Arial"/>
                <a:cs typeface="Arial"/>
                <a:sym typeface="Arial"/>
              </a:defRPr>
            </a:lvl2pPr>
            <a:lvl3pPr marL="914400" marR="0" lvl="2" indent="0" algn="ctr" rtl="0">
              <a:spcBef>
                <a:spcPts val="400"/>
              </a:spcBef>
              <a:buClr>
                <a:srgbClr val="888888"/>
              </a:buClr>
              <a:buFont typeface="Arial"/>
              <a:buNone/>
              <a:defRPr sz="2000" b="0" i="0" u="none" strike="noStrike" cap="none">
                <a:solidFill>
                  <a:srgbClr val="888888"/>
                </a:solidFill>
                <a:latin typeface="Arial"/>
                <a:ea typeface="Arial"/>
                <a:cs typeface="Arial"/>
                <a:sym typeface="Arial"/>
              </a:defRPr>
            </a:lvl3pPr>
            <a:lvl4pPr marL="1371600" marR="0" lvl="3" indent="0" algn="ctr" rtl="0">
              <a:spcBef>
                <a:spcPts val="360"/>
              </a:spcBef>
              <a:buClr>
                <a:srgbClr val="888888"/>
              </a:buClr>
              <a:buFont typeface="Arial"/>
              <a:buNone/>
              <a:defRPr sz="1800" b="0" i="0" u="none" strike="noStrike" cap="none">
                <a:solidFill>
                  <a:srgbClr val="888888"/>
                </a:solidFill>
                <a:latin typeface="Arial"/>
                <a:ea typeface="Arial"/>
                <a:cs typeface="Arial"/>
                <a:sym typeface="Arial"/>
              </a:defRPr>
            </a:lvl4pPr>
            <a:lvl5pPr marL="1828800" marR="0" lvl="4" indent="0" algn="ctr" rtl="0">
              <a:spcBef>
                <a:spcPts val="360"/>
              </a:spcBef>
              <a:buClr>
                <a:srgbClr val="888888"/>
              </a:buClr>
              <a:buFont typeface="Arial"/>
              <a:buNone/>
              <a:defRPr sz="1800" b="0" i="0" u="none" strike="noStrike" cap="none">
                <a:solidFill>
                  <a:srgbClr val="888888"/>
                </a:solidFill>
                <a:latin typeface="Arial"/>
                <a:ea typeface="Arial"/>
                <a:cs typeface="Arial"/>
                <a:sym typeface="Arial"/>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
        <p:nvSpPr>
          <p:cNvPr id="21" name="Shape 21"/>
          <p:cNvSpPr txBox="1">
            <a:spLocks noGrp="1"/>
          </p:cNvSpPr>
          <p:nvPr>
            <p:ph type="ctrTitle"/>
          </p:nvPr>
        </p:nvSpPr>
        <p:spPr>
          <a:xfrm>
            <a:off x="403762" y="1847153"/>
            <a:ext cx="8336475" cy="2197836"/>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pic>
        <p:nvPicPr>
          <p:cNvPr id="22" name="Shape 22" descr="icpsr-acronym-long.png"/>
          <p:cNvPicPr preferRelativeResize="0"/>
          <p:nvPr/>
        </p:nvPicPr>
        <p:blipFill rotWithShape="1">
          <a:blip r:embed="rId3">
            <a:alphaModFix/>
          </a:blip>
          <a:srcRect/>
          <a:stretch/>
        </p:blipFill>
        <p:spPr>
          <a:xfrm>
            <a:off x="360907" y="6356350"/>
            <a:ext cx="2474525" cy="343958"/>
          </a:xfrm>
          <a:prstGeom prst="rect">
            <a:avLst/>
          </a:prstGeom>
          <a:noFill/>
          <a:ln>
            <a:noFill/>
          </a:ln>
        </p:spPr>
      </p:pic>
      <p:sp>
        <p:nvSpPr>
          <p:cNvPr id="23" name="Shape 23"/>
          <p:cNvSpPr txBox="1"/>
          <p:nvPr/>
        </p:nvSpPr>
        <p:spPr>
          <a:xfrm>
            <a:off x="377667" y="1056919"/>
            <a:ext cx="5223984" cy="307777"/>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400" b="0" i="0" u="none" strike="noStrike" cap="none">
                <a:solidFill>
                  <a:srgbClr val="000000"/>
                </a:solidFill>
                <a:latin typeface="Calibri"/>
                <a:ea typeface="Calibri"/>
                <a:cs typeface="Calibri"/>
                <a:sym typeface="Calibri"/>
              </a:rPr>
              <a:t>SHARING DATA TO ADVANCE SCIENCE</a:t>
            </a:r>
          </a:p>
        </p:txBody>
      </p:sp>
      <p:cxnSp>
        <p:nvCxnSpPr>
          <p:cNvPr id="24" name="Shape 24"/>
          <p:cNvCxnSpPr/>
          <p:nvPr/>
        </p:nvCxnSpPr>
        <p:spPr>
          <a:xfrm>
            <a:off x="0" y="1439671"/>
            <a:ext cx="9144000" cy="0"/>
          </a:xfrm>
          <a:prstGeom prst="straightConnector1">
            <a:avLst/>
          </a:prstGeom>
          <a:noFill/>
          <a:ln w="25400" cap="flat" cmpd="sng">
            <a:solidFill>
              <a:schemeClr val="dk2"/>
            </a:solidFill>
            <a:prstDash val="solid"/>
            <a:round/>
            <a:headEnd type="none" w="med" len="med"/>
            <a:tailEnd type="none" w="med" len="med"/>
          </a:ln>
          <a:effectLst>
            <a:outerShdw blurRad="39999" dist="20000" dir="5400000" rotWithShape="0">
              <a:srgbClr val="000000">
                <a:alpha val="37647"/>
              </a:srgbClr>
            </a:outerShdw>
          </a:effectLst>
        </p:spPr>
      </p:cxnSp>
      <p:pic>
        <p:nvPicPr>
          <p:cNvPr id="25" name="Shape 25" descr="ICPSR_final-logo_rgb.jpg"/>
          <p:cNvPicPr preferRelativeResize="0"/>
          <p:nvPr/>
        </p:nvPicPr>
        <p:blipFill rotWithShape="1">
          <a:blip r:embed="rId4">
            <a:alphaModFix/>
          </a:blip>
          <a:srcRect/>
          <a:stretch/>
        </p:blipFill>
        <p:spPr>
          <a:xfrm>
            <a:off x="403762" y="313161"/>
            <a:ext cx="2693144" cy="56977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Shape 26"/>
        <p:cNvGrpSpPr/>
        <p:nvPr/>
      </p:nvGrpSpPr>
      <p:grpSpPr>
        <a:xfrm>
          <a:off x="0" y="0"/>
          <a:ext cx="0" cy="0"/>
          <a:chOff x="0" y="0"/>
          <a:chExt cx="0" cy="0"/>
        </a:xfrm>
      </p:grpSpPr>
      <p:sp>
        <p:nvSpPr>
          <p:cNvPr id="27" name="Shape 27"/>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0" name="Shape 3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
        <p:nvSpPr>
          <p:cNvPr id="31" name="Shape 31"/>
          <p:cNvSpPr txBox="1">
            <a:spLocks noGrp="1"/>
          </p:cNvSpPr>
          <p:nvPr>
            <p:ph type="title"/>
          </p:nvPr>
        </p:nvSpPr>
        <p:spPr>
          <a:xfrm>
            <a:off x="457200" y="322731"/>
            <a:ext cx="8229600" cy="1185332"/>
          </a:xfrm>
          <a:prstGeom prst="rect">
            <a:avLst/>
          </a:prstGeom>
          <a:noFill/>
          <a:ln>
            <a:noFill/>
          </a:ln>
        </p:spPr>
        <p:txBody>
          <a:bodyPr lIns="91425" tIns="91425" rIns="91425" bIns="91425" anchor="b"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1" name="Shape 41"/>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1pPr>
            <a:lvl2pPr marL="457200" marR="0" lvl="1" indent="0" algn="l" rtl="0">
              <a:spcBef>
                <a:spcPts val="360"/>
              </a:spcBef>
              <a:buClr>
                <a:srgbClr val="888888"/>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320"/>
              </a:spcBef>
              <a:buClr>
                <a:srgbClr val="888888"/>
              </a:buClr>
              <a:buFont typeface="Arial"/>
              <a:buNone/>
              <a:defRPr sz="1600" b="0" i="0" u="none" strike="noStrike" cap="none">
                <a:solidFill>
                  <a:srgbClr val="888888"/>
                </a:solidFill>
                <a:latin typeface="Arial"/>
                <a:ea typeface="Arial"/>
                <a:cs typeface="Arial"/>
                <a:sym typeface="Arial"/>
              </a:defRPr>
            </a:lvl3pPr>
            <a:lvl4pPr marL="1371600" marR="0" lvl="3"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7" name="Shape 47"/>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buClr>
                <a:srgbClr val="000000"/>
              </a:buClr>
              <a:buFont typeface="Arial"/>
              <a:buNone/>
              <a:defRPr sz="2400" b="1" i="0" u="none" strike="noStrike" cap="none">
                <a:solidFill>
                  <a:srgbClr val="000000"/>
                </a:solidFill>
                <a:latin typeface="Arial"/>
                <a:ea typeface="Arial"/>
                <a:cs typeface="Arial"/>
                <a:sym typeface="Arial"/>
              </a:defRPr>
            </a:lvl1pPr>
            <a:lvl2pPr marL="457200" marR="0" lvl="1" indent="0" algn="l" rtl="0">
              <a:spcBef>
                <a:spcPts val="400"/>
              </a:spcBef>
              <a:buClr>
                <a:srgbClr val="000000"/>
              </a:buClr>
              <a:buFont typeface="Arial"/>
              <a:buNone/>
              <a:defRPr sz="2000" b="1" i="0" u="none" strike="noStrike" cap="none">
                <a:solidFill>
                  <a:srgbClr val="000000"/>
                </a:solidFill>
                <a:latin typeface="Arial"/>
                <a:ea typeface="Arial"/>
                <a:cs typeface="Arial"/>
                <a:sym typeface="Arial"/>
              </a:defRPr>
            </a:lvl2pPr>
            <a:lvl3pPr marL="914400" marR="0" lvl="2" indent="0" algn="l" rtl="0">
              <a:spcBef>
                <a:spcPts val="360"/>
              </a:spcBef>
              <a:buClr>
                <a:srgbClr val="000000"/>
              </a:buClr>
              <a:buFont typeface="Arial"/>
              <a:buNone/>
              <a:defRPr sz="1800" b="1" i="0" u="none" strike="noStrike" cap="none">
                <a:solidFill>
                  <a:srgbClr val="000000"/>
                </a:solidFill>
                <a:latin typeface="Arial"/>
                <a:ea typeface="Arial"/>
                <a:cs typeface="Arial"/>
                <a:sym typeface="Arial"/>
              </a:defRPr>
            </a:lvl3pPr>
            <a:lvl4pPr marL="1371600" marR="0" lvl="3" indent="0" algn="l" rtl="0">
              <a:spcBef>
                <a:spcPts val="320"/>
              </a:spcBef>
              <a:buClr>
                <a:srgbClr val="000000"/>
              </a:buClr>
              <a:buFont typeface="Arial"/>
              <a:buNone/>
              <a:defRPr sz="1600" b="1" i="0" u="none" strike="noStrike" cap="none">
                <a:solidFill>
                  <a:srgbClr val="000000"/>
                </a:solidFill>
                <a:latin typeface="Arial"/>
                <a:ea typeface="Arial"/>
                <a:cs typeface="Arial"/>
                <a:sym typeface="Arial"/>
              </a:defRPr>
            </a:lvl4pPr>
            <a:lvl5pPr marL="1828800" marR="0" lvl="4" indent="0" algn="l" rtl="0">
              <a:spcBef>
                <a:spcPts val="320"/>
              </a:spcBef>
              <a:buClr>
                <a:srgbClr val="000000"/>
              </a:buClr>
              <a:buFont typeface="Arial"/>
              <a:buNone/>
              <a:defRPr sz="1600" b="1" i="0" u="none" strike="noStrike" cap="none">
                <a:solidFill>
                  <a:srgbClr val="000000"/>
                </a:solidFill>
                <a:latin typeface="Arial"/>
                <a:ea typeface="Arial"/>
                <a:cs typeface="Arial"/>
                <a:sym typeface="Arial"/>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233363" marR="0" lvl="0" indent="-80963"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1pPr>
            <a:lvl2pPr marL="687388" marR="0" lvl="1" indent="-103187"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2pPr>
            <a:lvl3pPr marL="1143000" marR="0" lvl="2"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3pPr>
            <a:lvl4pPr marL="1600200" marR="0" lvl="3" indent="-127000" algn="l" rtl="0">
              <a:spcBef>
                <a:spcPts val="320"/>
              </a:spcBef>
              <a:buClr>
                <a:srgbClr val="000000"/>
              </a:buClr>
              <a:buSzPct val="100000"/>
              <a:buFont typeface="Arial"/>
              <a:buChar char="•"/>
              <a:defRPr sz="1600" b="0" i="0" u="none" strike="noStrike" cap="none">
                <a:solidFill>
                  <a:srgbClr val="000000"/>
                </a:solidFill>
                <a:latin typeface="Arial"/>
                <a:ea typeface="Arial"/>
                <a:cs typeface="Arial"/>
                <a:sym typeface="Arial"/>
              </a:defRPr>
            </a:lvl4pPr>
            <a:lvl5pPr marL="2057400" marR="0" lvl="4" indent="-127000" algn="l" rtl="0">
              <a:spcBef>
                <a:spcPts val="320"/>
              </a:spcBef>
              <a:buClr>
                <a:srgbClr val="000000"/>
              </a:buClr>
              <a:buSzPct val="100000"/>
              <a:buFont typeface="Arial"/>
              <a:buChar char="•"/>
              <a:defRPr sz="1600" b="0" i="0" u="none" strike="noStrike" cap="none">
                <a:solidFill>
                  <a:srgbClr val="000000"/>
                </a:solidFill>
                <a:latin typeface="Arial"/>
                <a:ea typeface="Arial"/>
                <a:cs typeface="Arial"/>
                <a:sym typeface="Arial"/>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buClr>
                <a:srgbClr val="000000"/>
              </a:buClr>
              <a:buFont typeface="Arial"/>
              <a:buNone/>
              <a:defRPr sz="2400" b="1" i="0" u="none" strike="noStrike" cap="none">
                <a:solidFill>
                  <a:srgbClr val="000000"/>
                </a:solidFill>
                <a:latin typeface="Arial"/>
                <a:ea typeface="Arial"/>
                <a:cs typeface="Arial"/>
                <a:sym typeface="Arial"/>
              </a:defRPr>
            </a:lvl1pPr>
            <a:lvl2pPr marL="457200" marR="0" lvl="1" indent="0" algn="l" rtl="0">
              <a:spcBef>
                <a:spcPts val="400"/>
              </a:spcBef>
              <a:buClr>
                <a:srgbClr val="000000"/>
              </a:buClr>
              <a:buFont typeface="Arial"/>
              <a:buNone/>
              <a:defRPr sz="2000" b="1" i="0" u="none" strike="noStrike" cap="none">
                <a:solidFill>
                  <a:srgbClr val="000000"/>
                </a:solidFill>
                <a:latin typeface="Arial"/>
                <a:ea typeface="Arial"/>
                <a:cs typeface="Arial"/>
                <a:sym typeface="Arial"/>
              </a:defRPr>
            </a:lvl2pPr>
            <a:lvl3pPr marL="914400" marR="0" lvl="2" indent="0" algn="l" rtl="0">
              <a:spcBef>
                <a:spcPts val="360"/>
              </a:spcBef>
              <a:buClr>
                <a:srgbClr val="000000"/>
              </a:buClr>
              <a:buFont typeface="Arial"/>
              <a:buNone/>
              <a:defRPr sz="1800" b="1" i="0" u="none" strike="noStrike" cap="none">
                <a:solidFill>
                  <a:srgbClr val="000000"/>
                </a:solidFill>
                <a:latin typeface="Arial"/>
                <a:ea typeface="Arial"/>
                <a:cs typeface="Arial"/>
                <a:sym typeface="Arial"/>
              </a:defRPr>
            </a:lvl3pPr>
            <a:lvl4pPr marL="1371600" marR="0" lvl="3" indent="0" algn="l" rtl="0">
              <a:spcBef>
                <a:spcPts val="320"/>
              </a:spcBef>
              <a:buClr>
                <a:srgbClr val="000000"/>
              </a:buClr>
              <a:buFont typeface="Arial"/>
              <a:buNone/>
              <a:defRPr sz="1600" b="1" i="0" u="none" strike="noStrike" cap="none">
                <a:solidFill>
                  <a:srgbClr val="000000"/>
                </a:solidFill>
                <a:latin typeface="Arial"/>
                <a:ea typeface="Arial"/>
                <a:cs typeface="Arial"/>
                <a:sym typeface="Arial"/>
              </a:defRPr>
            </a:lvl4pPr>
            <a:lvl5pPr marL="1828800" marR="0" lvl="4" indent="0" algn="l" rtl="0">
              <a:spcBef>
                <a:spcPts val="320"/>
              </a:spcBef>
              <a:buClr>
                <a:srgbClr val="000000"/>
              </a:buClr>
              <a:buFont typeface="Arial"/>
              <a:buNone/>
              <a:defRPr sz="1600" b="1" i="0" u="none" strike="noStrike" cap="none">
                <a:solidFill>
                  <a:srgbClr val="000000"/>
                </a:solidFill>
                <a:latin typeface="Arial"/>
                <a:ea typeface="Arial"/>
                <a:cs typeface="Arial"/>
                <a:sym typeface="Arial"/>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233363" marR="0" lvl="0" indent="-80963"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1pPr>
            <a:lvl2pPr marL="687388" marR="0" lvl="1" indent="-103187"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2pPr>
            <a:lvl3pPr marL="1143000" marR="0" lvl="2"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3pPr>
            <a:lvl4pPr marL="1600200" marR="0" lvl="3" indent="-127000" algn="l" rtl="0">
              <a:spcBef>
                <a:spcPts val="320"/>
              </a:spcBef>
              <a:buClr>
                <a:srgbClr val="000000"/>
              </a:buClr>
              <a:buSzPct val="100000"/>
              <a:buFont typeface="Arial"/>
              <a:buChar char="•"/>
              <a:defRPr sz="1600" b="0" i="0" u="none" strike="noStrike" cap="none">
                <a:solidFill>
                  <a:srgbClr val="000000"/>
                </a:solidFill>
                <a:latin typeface="Arial"/>
                <a:ea typeface="Arial"/>
                <a:cs typeface="Arial"/>
                <a:sym typeface="Arial"/>
              </a:defRPr>
            </a:lvl4pPr>
            <a:lvl5pPr marL="2057400" marR="0" lvl="4" indent="-127000" algn="l" rtl="0">
              <a:spcBef>
                <a:spcPts val="320"/>
              </a:spcBef>
              <a:buClr>
                <a:srgbClr val="000000"/>
              </a:buClr>
              <a:buSzPct val="100000"/>
              <a:buFont typeface="Arial"/>
              <a:buChar char="•"/>
              <a:defRPr sz="1600" b="0" i="0" u="none" strike="noStrike" cap="none">
                <a:solidFill>
                  <a:srgbClr val="000000"/>
                </a:solidFill>
                <a:latin typeface="Arial"/>
                <a:ea typeface="Arial"/>
                <a:cs typeface="Arial"/>
                <a:sym typeface="Arial"/>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9"/>
        <p:cNvGrpSpPr/>
        <p:nvPr/>
      </p:nvGrpSpPr>
      <p:grpSpPr>
        <a:xfrm>
          <a:off x="0" y="0"/>
          <a:ext cx="0" cy="0"/>
          <a:chOff x="0" y="0"/>
          <a:chExt cx="0" cy="0"/>
        </a:xfrm>
      </p:grpSpPr>
      <p:sp>
        <p:nvSpPr>
          <p:cNvPr id="60" name="Shape 6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57200" y="273050"/>
            <a:ext cx="3008313" cy="1162049"/>
          </a:xfrm>
          <a:prstGeom prst="rect">
            <a:avLst/>
          </a:prstGeom>
          <a:solidFill>
            <a:schemeClr val="lt1">
              <a:alpha val="69803"/>
            </a:schemeClr>
          </a:solidFill>
          <a:ln>
            <a:noFill/>
          </a:ln>
        </p:spPr>
        <p:txBody>
          <a:bodyPr lIns="91425" tIns="91425" rIns="91425" bIns="91425" anchor="b" anchorCtr="0"/>
          <a:lstStyle>
            <a:lvl1pPr marL="0" marR="0" lvl="0" indent="0" algn="l" rtl="0">
              <a:spcBef>
                <a:spcPts val="0"/>
              </a:spcBef>
              <a:buClr>
                <a:schemeClr val="dk1"/>
              </a:buClr>
              <a:buFont typeface="Arial"/>
              <a:buNone/>
              <a:defRPr sz="2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5" name="Shape 65"/>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body" idx="2"/>
          </p:nvPr>
        </p:nvSpPr>
        <p:spPr>
          <a:xfrm>
            <a:off x="457200" y="1435100"/>
            <a:ext cx="3008313" cy="4691063"/>
          </a:xfrm>
          <a:prstGeom prst="rect">
            <a:avLst/>
          </a:prstGeom>
          <a:solidFill>
            <a:schemeClr val="lt1">
              <a:alpha val="69803"/>
            </a:schemeClr>
          </a:solid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pic>
        <p:nvPicPr>
          <p:cNvPr id="70" name="Shape 70" descr="side.jpg"/>
          <p:cNvPicPr preferRelativeResize="0"/>
          <p:nvPr/>
        </p:nvPicPr>
        <p:blipFill rotWithShape="1">
          <a:blip r:embed="rId2">
            <a:alphaModFix/>
          </a:blip>
          <a:srcRect/>
          <a:stretch/>
        </p:blipFill>
        <p:spPr>
          <a:xfrm flipH="1">
            <a:off x="0" y="0"/>
            <a:ext cx="343534" cy="68580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rgbClr val="000000"/>
              </a:buClr>
              <a:buFont typeface="Arial"/>
              <a:buNone/>
              <a:defRPr sz="2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3" name="Shape 73"/>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rgbClr val="000000"/>
              </a:buClr>
              <a:buFont typeface="Arial"/>
              <a:buNone/>
              <a:defRPr sz="3200" b="0" i="0" u="none" strike="noStrike" cap="none">
                <a:solidFill>
                  <a:srgbClr val="000000"/>
                </a:solidFill>
                <a:latin typeface="Arial"/>
                <a:ea typeface="Arial"/>
                <a:cs typeface="Arial"/>
                <a:sym typeface="Arial"/>
              </a:defRPr>
            </a:lvl1pPr>
            <a:lvl2pPr marL="457200" marR="0" lvl="1" indent="0" algn="l" rtl="0">
              <a:spcBef>
                <a:spcPts val="560"/>
              </a:spcBef>
              <a:buClr>
                <a:srgbClr val="000000"/>
              </a:buClr>
              <a:buFont typeface="Arial"/>
              <a:buNone/>
              <a:defRPr sz="2800" b="0" i="0" u="none" strike="noStrike" cap="none">
                <a:solidFill>
                  <a:srgbClr val="000000"/>
                </a:solidFill>
                <a:latin typeface="Arial"/>
                <a:ea typeface="Arial"/>
                <a:cs typeface="Arial"/>
                <a:sym typeface="Arial"/>
              </a:defRPr>
            </a:lvl2pPr>
            <a:lvl3pPr marL="914400" marR="0" lvl="2" indent="0" algn="l" rtl="0">
              <a:spcBef>
                <a:spcPts val="480"/>
              </a:spcBef>
              <a:buClr>
                <a:srgbClr val="000000"/>
              </a:buClr>
              <a:buFont typeface="Arial"/>
              <a:buNone/>
              <a:defRPr sz="2400" b="0" i="0" u="none" strike="noStrike" cap="none">
                <a:solidFill>
                  <a:srgbClr val="000000"/>
                </a:solidFill>
                <a:latin typeface="Arial"/>
                <a:ea typeface="Arial"/>
                <a:cs typeface="Arial"/>
                <a:sym typeface="Arial"/>
              </a:defRPr>
            </a:lvl3pPr>
            <a:lvl4pPr marL="1371600" marR="0" lvl="3"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4pPr>
            <a:lvl5pPr marL="1828800" marR="0" lvl="4"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4"/>
        <p:cNvGrpSpPr/>
        <p:nvPr/>
      </p:nvGrpSpPr>
      <p:grpSpPr>
        <a:xfrm>
          <a:off x="0" y="0"/>
          <a:ext cx="0" cy="0"/>
          <a:chOff x="0" y="0"/>
          <a:chExt cx="0" cy="0"/>
        </a:xfrm>
      </p:grpSpPr>
      <p:sp>
        <p:nvSpPr>
          <p:cNvPr id="85" name="Shape 85"/>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6" name="Shape 86"/>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Interior gradien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4" name="Content Placeholder 3"/>
          <p:cNvSpPr>
            <a:spLocks noGrp="1"/>
          </p:cNvSpPr>
          <p:nvPr>
            <p:ph sz="quarter" idx="10"/>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139375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Interior no black ba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685800" y="2362200"/>
            <a:ext cx="77724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64664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pic>
        <p:nvPicPr>
          <p:cNvPr id="15" name="Shape 15" descr="side.jpg"/>
          <p:cNvPicPr preferRelativeResize="0"/>
          <p:nvPr/>
        </p:nvPicPr>
        <p:blipFill rotWithShape="1">
          <a:blip r:embed="rId13">
            <a:alphaModFix/>
          </a:blip>
          <a:srcRect/>
          <a:stretch/>
        </p:blipFill>
        <p:spPr>
          <a:xfrm flipH="1">
            <a:off x="0" y="0"/>
            <a:ext cx="343534"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4" r:id="rId5"/>
    <p:sldLayoutId id="2147483655" r:id="rId6"/>
    <p:sldLayoutId id="2147483656" r:id="rId7"/>
    <p:sldLayoutId id="2147483657" r:id="rId8"/>
    <p:sldLayoutId id="2147483658" r:id="rId9"/>
    <p:sldLayoutId id="2147483660" r:id="rId10"/>
    <p:sldLayoutId id="214748366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icpsr.umich.edu/" TargetMode="External"/><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hyperlink" Target="https://census.icpsr.umich.edu/"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09337" y="4470507"/>
            <a:ext cx="7591922" cy="1557632"/>
          </a:xfrm>
        </p:spPr>
        <p:txBody>
          <a:bodyPr/>
          <a:lstStyle/>
          <a:p>
            <a:pPr algn="l"/>
            <a:r>
              <a:rPr lang="en-US" dirty="0" smtClean="0">
                <a:solidFill>
                  <a:schemeClr val="bg1">
                    <a:lumMod val="65000"/>
                  </a:schemeClr>
                </a:solidFill>
              </a:rPr>
              <a:t>Margaret </a:t>
            </a:r>
            <a:r>
              <a:rPr lang="en-US" dirty="0" err="1" smtClean="0">
                <a:solidFill>
                  <a:schemeClr val="bg1">
                    <a:lumMod val="65000"/>
                  </a:schemeClr>
                </a:solidFill>
              </a:rPr>
              <a:t>Levenstein</a:t>
            </a:r>
            <a:r>
              <a:rPr lang="en-US" dirty="0" smtClean="0">
                <a:solidFill>
                  <a:schemeClr val="bg1">
                    <a:lumMod val="65000"/>
                  </a:schemeClr>
                </a:solidFill>
              </a:rPr>
              <a:t> </a:t>
            </a:r>
            <a:r>
              <a:rPr lang="en-US" dirty="0" smtClean="0">
                <a:solidFill>
                  <a:schemeClr val="bg1">
                    <a:lumMod val="65000"/>
                  </a:schemeClr>
                </a:solidFill>
              </a:rPr>
              <a:t>&amp; Jared Lyle</a:t>
            </a:r>
          </a:p>
          <a:p>
            <a:pPr algn="l">
              <a:spcBef>
                <a:spcPts val="0"/>
              </a:spcBef>
            </a:pPr>
            <a:r>
              <a:rPr lang="en-US" dirty="0" smtClean="0">
                <a:solidFill>
                  <a:schemeClr val="bg1">
                    <a:lumMod val="65000"/>
                  </a:schemeClr>
                </a:solidFill>
              </a:rPr>
              <a:t>NADDI 2018</a:t>
            </a:r>
            <a:endParaRPr lang="en-US" dirty="0">
              <a:solidFill>
                <a:schemeClr val="bg1">
                  <a:lumMod val="65000"/>
                </a:schemeClr>
              </a:solidFill>
            </a:endParaRPr>
          </a:p>
          <a:p>
            <a:pPr algn="l">
              <a:spcBef>
                <a:spcPts val="0"/>
              </a:spcBef>
            </a:pPr>
            <a:r>
              <a:rPr lang="en-US" dirty="0" smtClean="0">
                <a:solidFill>
                  <a:schemeClr val="bg1">
                    <a:lumMod val="65000"/>
                  </a:schemeClr>
                </a:solidFill>
              </a:rPr>
              <a:t>Washington, D.C.</a:t>
            </a:r>
            <a:endParaRPr lang="en-US" dirty="0">
              <a:solidFill>
                <a:schemeClr val="bg1">
                  <a:lumMod val="65000"/>
                </a:schemeClr>
              </a:solidFill>
            </a:endParaRPr>
          </a:p>
          <a:p>
            <a:pPr algn="l">
              <a:spcBef>
                <a:spcPts val="0"/>
              </a:spcBef>
            </a:pPr>
            <a:r>
              <a:rPr lang="en-US" dirty="0" smtClean="0">
                <a:solidFill>
                  <a:schemeClr val="bg1">
                    <a:lumMod val="65000"/>
                  </a:schemeClr>
                </a:solidFill>
              </a:rPr>
              <a:t>April 5, 2018</a:t>
            </a:r>
            <a:endParaRPr lang="en-US" dirty="0">
              <a:solidFill>
                <a:schemeClr val="bg1">
                  <a:lumMod val="65000"/>
                </a:schemeClr>
              </a:solidFill>
            </a:endParaRPr>
          </a:p>
          <a:p>
            <a:endParaRPr lang="en-US" dirty="0">
              <a:solidFill>
                <a:schemeClr val="bg1">
                  <a:lumMod val="65000"/>
                </a:schemeClr>
              </a:solidFill>
            </a:endParaRPr>
          </a:p>
        </p:txBody>
      </p:sp>
      <p:sp>
        <p:nvSpPr>
          <p:cNvPr id="5" name="Title 4"/>
          <p:cNvSpPr>
            <a:spLocks noGrp="1"/>
          </p:cNvSpPr>
          <p:nvPr>
            <p:ph type="ctrTitle"/>
          </p:nvPr>
        </p:nvSpPr>
        <p:spPr>
          <a:xfrm>
            <a:off x="599787" y="1856678"/>
            <a:ext cx="8336475" cy="2197836"/>
          </a:xfrm>
        </p:spPr>
        <p:txBody>
          <a:bodyPr>
            <a:normAutofit/>
          </a:bodyPr>
          <a:lstStyle/>
          <a:p>
            <a:r>
              <a:rPr lang="en-US" sz="3600" dirty="0" smtClean="0">
                <a:effectLst>
                  <a:outerShdw blurRad="38100" dist="38100" dir="2700000" algn="tl">
                    <a:srgbClr val="000000">
                      <a:alpha val="43137"/>
                    </a:srgbClr>
                  </a:outerShdw>
                </a:effectLst>
              </a:rPr>
              <a:t>ICPSR Census Metadata Repository</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719324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05273" y="234399"/>
            <a:ext cx="8049068" cy="6046368"/>
          </a:xfrm>
          <a:prstGeom prst="rect">
            <a:avLst/>
          </a:prstGeom>
          <a:solidFill>
            <a:schemeClr val="bg2">
              <a:lumMod val="50000"/>
            </a:schemeClr>
          </a:solidFill>
          <a:ln w="25400">
            <a:solidFill>
              <a:schemeClr val="tx1"/>
            </a:solidFill>
          </a:ln>
          <a:effectLst>
            <a:softEdge rad="25400"/>
          </a:effectLst>
        </p:spPr>
      </p:pic>
      <p:sp>
        <p:nvSpPr>
          <p:cNvPr id="3" name="Rectangle 2"/>
          <p:cNvSpPr/>
          <p:nvPr/>
        </p:nvSpPr>
        <p:spPr>
          <a:xfrm>
            <a:off x="3071340" y="6280767"/>
            <a:ext cx="3316934" cy="400110"/>
          </a:xfrm>
          <a:prstGeom prst="rect">
            <a:avLst/>
          </a:prstGeom>
        </p:spPr>
        <p:txBody>
          <a:bodyPr wrap="none">
            <a:spAutoFit/>
          </a:bodyPr>
          <a:lstStyle/>
          <a:p>
            <a:r>
              <a:rPr lang="en-US" sz="2000" dirty="0">
                <a:solidFill>
                  <a:schemeClr val="tx1"/>
                </a:solidFill>
                <a:hlinkClick r:id="rId3"/>
              </a:rPr>
              <a:t>http://</a:t>
            </a:r>
            <a:r>
              <a:rPr lang="en-US" sz="2000" dirty="0" smtClean="0">
                <a:solidFill>
                  <a:schemeClr val="tx1"/>
                </a:solidFill>
                <a:hlinkClick r:id="rId3"/>
              </a:rPr>
              <a:t>www.icpsr.umich.edu</a:t>
            </a:r>
            <a:r>
              <a:rPr lang="en-US" sz="2000" dirty="0" smtClean="0">
                <a:solidFill>
                  <a:schemeClr val="tx1"/>
                </a:solidFill>
              </a:rPr>
              <a:t> </a:t>
            </a:r>
            <a:endParaRPr lang="en-US" sz="2000" dirty="0">
              <a:solidFill>
                <a:schemeClr val="tx1"/>
              </a:solidFill>
            </a:endParaRPr>
          </a:p>
        </p:txBody>
      </p:sp>
    </p:spTree>
    <p:extLst>
      <p:ext uri="{BB962C8B-B14F-4D97-AF65-F5344CB8AC3E}">
        <p14:creationId xmlns:p14="http://schemas.microsoft.com/office/powerpoint/2010/main" val="35235211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85800" y="1543280"/>
            <a:ext cx="7772400" cy="4114800"/>
          </a:xfrm>
        </p:spPr>
        <p:txBody>
          <a:bodyPr/>
          <a:lstStyle/>
          <a:p>
            <a:pPr>
              <a:spcBef>
                <a:spcPts val="0"/>
              </a:spcBef>
              <a:spcAft>
                <a:spcPts val="1200"/>
              </a:spcAft>
            </a:pPr>
            <a:r>
              <a:rPr lang="en-US" dirty="0" smtClean="0">
                <a:solidFill>
                  <a:srgbClr val="000000"/>
                </a:solidFill>
              </a:rPr>
              <a:t>750+ members around the world</a:t>
            </a:r>
          </a:p>
          <a:p>
            <a:pPr lvl="1">
              <a:spcBef>
                <a:spcPts val="0"/>
              </a:spcBef>
              <a:spcAft>
                <a:spcPts val="1200"/>
              </a:spcAft>
            </a:pPr>
            <a:r>
              <a:rPr lang="en-US" dirty="0" smtClean="0">
                <a:solidFill>
                  <a:srgbClr val="000000"/>
                </a:solidFill>
              </a:rPr>
              <a:t>~400 U.S. institutions</a:t>
            </a:r>
          </a:p>
          <a:p>
            <a:pPr lvl="1">
              <a:spcBef>
                <a:spcPts val="0"/>
              </a:spcBef>
              <a:spcAft>
                <a:spcPts val="1200"/>
              </a:spcAft>
            </a:pPr>
            <a:r>
              <a:rPr lang="en-US" dirty="0" smtClean="0">
                <a:solidFill>
                  <a:srgbClr val="000000"/>
                </a:solidFill>
              </a:rPr>
              <a:t>40+ national memberships</a:t>
            </a:r>
            <a:endParaRPr lang="en-US" dirty="0">
              <a:solidFill>
                <a:srgbClr val="000000"/>
              </a:solidFill>
            </a:endParaRPr>
          </a:p>
          <a:p>
            <a:pPr>
              <a:spcBef>
                <a:spcPts val="0"/>
              </a:spcBef>
              <a:spcAft>
                <a:spcPts val="1200"/>
              </a:spcAft>
            </a:pPr>
            <a:r>
              <a:rPr lang="en-US" dirty="0" smtClean="0">
                <a:solidFill>
                  <a:srgbClr val="000000"/>
                </a:solidFill>
              </a:rPr>
              <a:t>Data dissemination for more than 20 federal and non-government sponsors</a:t>
            </a:r>
          </a:p>
          <a:p>
            <a:pPr>
              <a:spcBef>
                <a:spcPts val="0"/>
              </a:spcBef>
              <a:spcAft>
                <a:spcPts val="1200"/>
              </a:spcAft>
            </a:pPr>
            <a:r>
              <a:rPr lang="en-US" dirty="0" smtClean="0">
                <a:solidFill>
                  <a:srgbClr val="000000"/>
                </a:solidFill>
              </a:rPr>
              <a:t>600,000+ Web visitors per year</a:t>
            </a:r>
          </a:p>
          <a:p>
            <a:pPr>
              <a:spcBef>
                <a:spcPts val="0"/>
              </a:spcBef>
              <a:spcAft>
                <a:spcPts val="1200"/>
              </a:spcAft>
            </a:pPr>
            <a:r>
              <a:rPr lang="en-US" dirty="0" smtClean="0">
                <a:solidFill>
                  <a:srgbClr val="000000"/>
                </a:solidFill>
              </a:rPr>
              <a:t>10,000</a:t>
            </a:r>
            <a:r>
              <a:rPr lang="en-US" dirty="0">
                <a:solidFill>
                  <a:srgbClr val="000000"/>
                </a:solidFill>
              </a:rPr>
              <a:t>+ data </a:t>
            </a:r>
            <a:r>
              <a:rPr lang="en-US" dirty="0" smtClean="0">
                <a:solidFill>
                  <a:srgbClr val="000000"/>
                </a:solidFill>
              </a:rPr>
              <a:t>collections</a:t>
            </a:r>
          </a:p>
        </p:txBody>
      </p:sp>
      <p:sp>
        <p:nvSpPr>
          <p:cNvPr id="5" name="Title 1"/>
          <p:cNvSpPr txBox="1">
            <a:spLocks/>
          </p:cNvSpPr>
          <p:nvPr/>
        </p:nvSpPr>
        <p:spPr>
          <a:xfrm>
            <a:off x="685800" y="500726"/>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rgbClr val="000000"/>
                </a:solidFill>
                <a:effectLst>
                  <a:outerShdw blurRad="38100" dist="38100" dir="2700000" algn="tl">
                    <a:srgbClr val="000000">
                      <a:alpha val="43137"/>
                    </a:srgbClr>
                  </a:outerShdw>
                </a:effectLst>
              </a:rPr>
              <a:t>ICPSR Today</a:t>
            </a:r>
            <a:endParaRPr lang="en-US" dirty="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2579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3810" y="1504333"/>
            <a:ext cx="8242421" cy="1569660"/>
          </a:xfrm>
          <a:prstGeom prst="rect">
            <a:avLst/>
          </a:prstGeom>
        </p:spPr>
        <p:txBody>
          <a:bodyPr wrap="square">
            <a:spAutoFit/>
          </a:bodyPr>
          <a:lstStyle/>
          <a:p>
            <a:r>
              <a:rPr lang="en-US" sz="3200" dirty="0" smtClean="0">
                <a:latin typeface="Arial" panose="020B0604020202020204" pitchFamily="34" charset="0"/>
              </a:rPr>
              <a:t>“I've </a:t>
            </a:r>
            <a:r>
              <a:rPr lang="en-US" sz="3200" dirty="0">
                <a:latin typeface="Arial" panose="020B0604020202020204" pitchFamily="34" charset="0"/>
              </a:rPr>
              <a:t>been tasked with finding ways for us to share our survey instruments, specifications, data dictionaries, and </a:t>
            </a:r>
            <a:r>
              <a:rPr lang="en-US" sz="3200" dirty="0" smtClean="0">
                <a:latin typeface="Arial" panose="020B0604020202020204" pitchFamily="34" charset="0"/>
              </a:rPr>
              <a:t>more…”</a:t>
            </a:r>
          </a:p>
        </p:txBody>
      </p:sp>
    </p:spTree>
    <p:extLst>
      <p:ext uri="{BB962C8B-B14F-4D97-AF65-F5344CB8AC3E}">
        <p14:creationId xmlns:p14="http://schemas.microsoft.com/office/powerpoint/2010/main" val="42869513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3700" y="2744410"/>
            <a:ext cx="7772400" cy="3433157"/>
          </a:xfrm>
        </p:spPr>
        <p:txBody>
          <a:bodyPr/>
          <a:lstStyle/>
          <a:p>
            <a:pPr marL="0" indent="0">
              <a:buNone/>
            </a:pPr>
            <a:r>
              <a:rPr lang="en-US" dirty="0" smtClean="0">
                <a:solidFill>
                  <a:srgbClr val="000000"/>
                </a:solidFill>
              </a:rPr>
              <a:t>"</a:t>
            </a:r>
            <a:r>
              <a:rPr lang="en-US" dirty="0">
                <a:solidFill>
                  <a:srgbClr val="000000"/>
                </a:solidFill>
              </a:rPr>
              <a:t>The Office of Management and Budget should increase efforts to </a:t>
            </a:r>
            <a:r>
              <a:rPr lang="en-US" dirty="0">
                <a:solidFill>
                  <a:srgbClr val="FF0000"/>
                </a:solidFill>
              </a:rPr>
              <a:t>make information available </a:t>
            </a:r>
            <a:r>
              <a:rPr lang="en-US" dirty="0">
                <a:solidFill>
                  <a:srgbClr val="000000"/>
                </a:solidFill>
              </a:rPr>
              <a:t>on existing Federal datasets </a:t>
            </a:r>
            <a:r>
              <a:rPr lang="en-US" dirty="0">
                <a:solidFill>
                  <a:srgbClr val="FF0000"/>
                </a:solidFill>
              </a:rPr>
              <a:t>including data inventories, metadata, and data documentation in a searchable format</a:t>
            </a:r>
            <a:r>
              <a:rPr lang="en-US" dirty="0" smtClean="0">
                <a:solidFill>
                  <a:srgbClr val="000000"/>
                </a:solidFill>
              </a:rPr>
              <a:t>.“</a:t>
            </a:r>
          </a:p>
          <a:p>
            <a:pPr marL="0" indent="0">
              <a:buNone/>
            </a:pPr>
            <a:r>
              <a:rPr lang="en-US" dirty="0" smtClean="0">
                <a:solidFill>
                  <a:srgbClr val="000000"/>
                </a:solidFill>
              </a:rPr>
              <a:t>-Commission </a:t>
            </a:r>
            <a:r>
              <a:rPr lang="en-US" dirty="0">
                <a:solidFill>
                  <a:srgbClr val="000000"/>
                </a:solidFill>
              </a:rPr>
              <a:t>on Evidence-Based Policymaking </a:t>
            </a:r>
            <a:r>
              <a:rPr lang="en-US" dirty="0" smtClean="0">
                <a:solidFill>
                  <a:srgbClr val="000000"/>
                </a:solidFill>
              </a:rPr>
              <a:t>(</a:t>
            </a:r>
            <a:r>
              <a:rPr lang="en-US" dirty="0">
                <a:solidFill>
                  <a:srgbClr val="000000"/>
                </a:solidFill>
              </a:rPr>
              <a:t>Recommendation 4-5</a:t>
            </a:r>
            <a:r>
              <a:rPr lang="en-US" dirty="0" smtClean="0">
                <a:solidFill>
                  <a:srgbClr val="000000"/>
                </a:solidFill>
              </a:rPr>
              <a:t>)</a:t>
            </a:r>
          </a:p>
          <a:p>
            <a:pPr marL="0" indent="0">
              <a:buNone/>
            </a:pPr>
            <a:endParaRPr lang="en-US" dirty="0">
              <a:solidFill>
                <a:srgbClr val="000000"/>
              </a:solidFill>
            </a:endParaRPr>
          </a:p>
        </p:txBody>
      </p:sp>
      <p:pic>
        <p:nvPicPr>
          <p:cNvPr id="4" name="Picture 3"/>
          <p:cNvPicPr>
            <a:picLocks noChangeAspect="1"/>
          </p:cNvPicPr>
          <p:nvPr/>
        </p:nvPicPr>
        <p:blipFill>
          <a:blip r:embed="rId3"/>
          <a:stretch>
            <a:fillRect/>
          </a:stretch>
        </p:blipFill>
        <p:spPr>
          <a:xfrm>
            <a:off x="2283097" y="710573"/>
            <a:ext cx="5353657" cy="1838630"/>
          </a:xfrm>
          <a:prstGeom prst="rect">
            <a:avLst/>
          </a:prstGeom>
        </p:spPr>
      </p:pic>
      <p:pic>
        <p:nvPicPr>
          <p:cNvPr id="5" name="Picture 4"/>
          <p:cNvPicPr>
            <a:picLocks noChangeAspect="1"/>
          </p:cNvPicPr>
          <p:nvPr/>
        </p:nvPicPr>
        <p:blipFill>
          <a:blip r:embed="rId4"/>
          <a:stretch>
            <a:fillRect/>
          </a:stretch>
        </p:blipFill>
        <p:spPr>
          <a:xfrm>
            <a:off x="554530" y="172077"/>
            <a:ext cx="1611710" cy="1573876"/>
          </a:xfrm>
          <a:prstGeom prst="rect">
            <a:avLst/>
          </a:prstGeom>
        </p:spPr>
      </p:pic>
    </p:spTree>
    <p:extLst>
      <p:ext uri="{BB962C8B-B14F-4D97-AF65-F5344CB8AC3E}">
        <p14:creationId xmlns:p14="http://schemas.microsoft.com/office/powerpoint/2010/main" val="1039650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44603" y="252984"/>
            <a:ext cx="7965643" cy="6029071"/>
          </a:xfrm>
          <a:prstGeom prst="rect">
            <a:avLst/>
          </a:prstGeom>
          <a:ln>
            <a:solidFill>
              <a:schemeClr val="accent1"/>
            </a:solidFill>
          </a:ln>
          <a:effectLst/>
        </p:spPr>
      </p:pic>
      <p:sp>
        <p:nvSpPr>
          <p:cNvPr id="2" name="Rectangle 1"/>
          <p:cNvSpPr/>
          <p:nvPr/>
        </p:nvSpPr>
        <p:spPr>
          <a:xfrm>
            <a:off x="3051324" y="6381727"/>
            <a:ext cx="3416320" cy="369332"/>
          </a:xfrm>
          <a:prstGeom prst="rect">
            <a:avLst/>
          </a:prstGeom>
        </p:spPr>
        <p:txBody>
          <a:bodyPr wrap="none">
            <a:spAutoFit/>
          </a:bodyPr>
          <a:lstStyle/>
          <a:p>
            <a:r>
              <a:rPr lang="en-US" sz="1800" dirty="0">
                <a:hlinkClick r:id="rId4"/>
              </a:rPr>
              <a:t>https://census.icpsr.umich.edu</a:t>
            </a:r>
            <a:r>
              <a:rPr lang="en-US" sz="1800" dirty="0" smtClean="0">
                <a:hlinkClick r:id="rId4"/>
              </a:rPr>
              <a:t>/</a:t>
            </a:r>
            <a:r>
              <a:rPr lang="en-US" sz="1800" dirty="0" smtClean="0"/>
              <a:t> </a:t>
            </a:r>
            <a:endParaRPr lang="en-US" sz="1800" dirty="0"/>
          </a:p>
        </p:txBody>
      </p:sp>
    </p:spTree>
    <p:extLst>
      <p:ext uri="{BB962C8B-B14F-4D97-AF65-F5344CB8AC3E}">
        <p14:creationId xmlns:p14="http://schemas.microsoft.com/office/powerpoint/2010/main" val="7054653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113" y="568036"/>
            <a:ext cx="7772400" cy="1143000"/>
          </a:xfrm>
        </p:spPr>
        <p:txBody>
          <a:bodyPr/>
          <a:lstStyle/>
          <a:p>
            <a:r>
              <a:rPr lang="en-US" sz="5400" dirty="0" smtClean="0">
                <a:solidFill>
                  <a:srgbClr val="000000"/>
                </a:solidFill>
                <a:effectLst>
                  <a:outerShdw blurRad="38100" dist="38100" dir="2700000" algn="tl">
                    <a:srgbClr val="000000">
                      <a:alpha val="43137"/>
                    </a:srgbClr>
                  </a:outerShdw>
                </a:effectLst>
              </a:rPr>
              <a:t>Features</a:t>
            </a:r>
            <a:endParaRPr lang="en-US" sz="5400" dirty="0">
              <a:solidFill>
                <a:srgbClr val="000000"/>
              </a:solidFill>
              <a:effectLst>
                <a:outerShdw blurRad="38100" dist="38100" dir="2700000" algn="tl">
                  <a:srgbClr val="000000">
                    <a:alpha val="43137"/>
                  </a:srgbClr>
                </a:outerShdw>
              </a:effectLst>
            </a:endParaRPr>
          </a:p>
        </p:txBody>
      </p:sp>
      <p:sp>
        <p:nvSpPr>
          <p:cNvPr id="3" name="Content Placeholder 2"/>
          <p:cNvSpPr>
            <a:spLocks noGrp="1"/>
          </p:cNvSpPr>
          <p:nvPr>
            <p:ph sz="quarter" idx="10"/>
          </p:nvPr>
        </p:nvSpPr>
        <p:spPr>
          <a:xfrm>
            <a:off x="694112" y="1605741"/>
            <a:ext cx="8014051" cy="4267200"/>
          </a:xfrm>
          <a:noFill/>
        </p:spPr>
        <p:txBody>
          <a:bodyPr/>
          <a:lstStyle/>
          <a:p>
            <a:r>
              <a:rPr lang="en-US" dirty="0" smtClean="0">
                <a:solidFill>
                  <a:srgbClr val="000000"/>
                </a:solidFill>
              </a:rPr>
              <a:t>Deposit (transfer content to trusted repository)</a:t>
            </a:r>
          </a:p>
          <a:p>
            <a:r>
              <a:rPr lang="en-US" dirty="0" smtClean="0">
                <a:solidFill>
                  <a:srgbClr val="000000"/>
                </a:solidFill>
              </a:rPr>
              <a:t>Catalog record </a:t>
            </a:r>
          </a:p>
          <a:p>
            <a:pPr lvl="1"/>
            <a:r>
              <a:rPr lang="en-US" dirty="0" smtClean="0">
                <a:solidFill>
                  <a:srgbClr val="000000"/>
                </a:solidFill>
              </a:rPr>
              <a:t>Descriptive information</a:t>
            </a:r>
          </a:p>
          <a:p>
            <a:pPr lvl="1"/>
            <a:r>
              <a:rPr lang="en-US" dirty="0" smtClean="0">
                <a:solidFill>
                  <a:srgbClr val="000000"/>
                </a:solidFill>
              </a:rPr>
              <a:t>Citation</a:t>
            </a:r>
          </a:p>
          <a:p>
            <a:pPr lvl="1"/>
            <a:r>
              <a:rPr lang="en-US" dirty="0" smtClean="0">
                <a:solidFill>
                  <a:srgbClr val="000000"/>
                </a:solidFill>
              </a:rPr>
              <a:t>Related publications</a:t>
            </a:r>
            <a:endParaRPr lang="en-US" dirty="0">
              <a:solidFill>
                <a:srgbClr val="000000"/>
              </a:solidFill>
            </a:endParaRPr>
          </a:p>
          <a:p>
            <a:r>
              <a:rPr lang="en-US" dirty="0" smtClean="0">
                <a:solidFill>
                  <a:srgbClr val="000000"/>
                </a:solidFill>
              </a:rPr>
              <a:t>Discovery (search &amp; browse)</a:t>
            </a:r>
            <a:endParaRPr lang="en-US" dirty="0">
              <a:solidFill>
                <a:srgbClr val="000000"/>
              </a:solidFill>
            </a:endParaRPr>
          </a:p>
          <a:p>
            <a:r>
              <a:rPr lang="en-US" dirty="0" smtClean="0">
                <a:solidFill>
                  <a:srgbClr val="000000"/>
                </a:solidFill>
              </a:rPr>
              <a:t>Long-term </a:t>
            </a:r>
            <a:r>
              <a:rPr lang="en-US" dirty="0">
                <a:solidFill>
                  <a:srgbClr val="000000"/>
                </a:solidFill>
              </a:rPr>
              <a:t>preservation</a:t>
            </a:r>
          </a:p>
          <a:p>
            <a:endParaRPr lang="en-US" dirty="0">
              <a:solidFill>
                <a:srgbClr val="000000"/>
              </a:solidFill>
            </a:endParaRPr>
          </a:p>
        </p:txBody>
      </p:sp>
    </p:spTree>
    <p:extLst>
      <p:ext uri="{BB962C8B-B14F-4D97-AF65-F5344CB8AC3E}">
        <p14:creationId xmlns:p14="http://schemas.microsoft.com/office/powerpoint/2010/main" val="13802716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712" y="532866"/>
            <a:ext cx="8449887" cy="1143000"/>
          </a:xfrm>
        </p:spPr>
        <p:txBody>
          <a:bodyPr/>
          <a:lstStyle/>
          <a:p>
            <a:r>
              <a:rPr lang="en-US" dirty="0" smtClean="0">
                <a:solidFill>
                  <a:srgbClr val="000000"/>
                </a:solidFill>
                <a:effectLst>
                  <a:outerShdw blurRad="38100" dist="38100" dir="2700000" algn="tl">
                    <a:srgbClr val="000000">
                      <a:alpha val="43137"/>
                    </a:srgbClr>
                  </a:outerShdw>
                </a:effectLst>
              </a:rPr>
              <a:t>Metadata based on DDI-Codebook</a:t>
            </a:r>
            <a:endParaRPr lang="en-US" dirty="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95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309"/>
          <p:cNvSpPr txBox="1">
            <a:spLocks/>
          </p:cNvSpPr>
          <p:nvPr/>
        </p:nvSpPr>
        <p:spPr>
          <a:xfrm>
            <a:off x="344052" y="0"/>
            <a:ext cx="8697397" cy="1143000"/>
          </a:xfrm>
          <a:prstGeom prst="rect">
            <a:avLst/>
          </a:prstGeom>
        </p:spPr>
        <p:txBody>
          <a:bodyPr lIns="91425" tIns="91425" rIns="91425" bIns="91425" anchor="b" anchorCtr="0">
            <a:noAutofit/>
          </a:bodyPr>
          <a:lstStyle>
            <a:lvl1pPr algn="l" rtl="0" eaLnBrk="1" fontAlgn="base" hangingPunct="1">
              <a:spcBef>
                <a:spcPct val="0"/>
              </a:spcBef>
              <a:spcAft>
                <a:spcPct val="0"/>
              </a:spcAft>
              <a:defRPr sz="3600" b="1">
                <a:solidFill>
                  <a:schemeClr val="tx2"/>
                </a:solidFill>
                <a:latin typeface="+mj-lt"/>
                <a:ea typeface="ＭＳ Ｐゴシック" charset="0"/>
                <a:cs typeface="ＭＳ Ｐゴシック" charset="0"/>
              </a:defRPr>
            </a:lvl1pPr>
            <a:lvl2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2pPr>
            <a:lvl3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3pPr>
            <a:lvl4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4pPr>
            <a:lvl5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chemeClr val="tx2"/>
                </a:solidFill>
                <a:latin typeface="Verdana" charset="0"/>
              </a:defRPr>
            </a:lvl6pPr>
            <a:lvl7pPr marL="914400" algn="l" rtl="0" eaLnBrk="1" fontAlgn="base" hangingPunct="1">
              <a:spcBef>
                <a:spcPct val="0"/>
              </a:spcBef>
              <a:spcAft>
                <a:spcPct val="0"/>
              </a:spcAft>
              <a:defRPr sz="3600" b="1">
                <a:solidFill>
                  <a:schemeClr val="tx2"/>
                </a:solidFill>
                <a:latin typeface="Verdana" charset="0"/>
              </a:defRPr>
            </a:lvl7pPr>
            <a:lvl8pPr marL="1371600" algn="l" rtl="0" eaLnBrk="1" fontAlgn="base" hangingPunct="1">
              <a:spcBef>
                <a:spcPct val="0"/>
              </a:spcBef>
              <a:spcAft>
                <a:spcPct val="0"/>
              </a:spcAft>
              <a:defRPr sz="3600" b="1">
                <a:solidFill>
                  <a:schemeClr val="tx2"/>
                </a:solidFill>
                <a:latin typeface="Verdana" charset="0"/>
              </a:defRPr>
            </a:lvl8pPr>
            <a:lvl9pPr marL="1828800" algn="l" rtl="0" eaLnBrk="1" fontAlgn="base" hangingPunct="1">
              <a:spcBef>
                <a:spcPct val="0"/>
              </a:spcBef>
              <a:spcAft>
                <a:spcPct val="0"/>
              </a:spcAft>
              <a:defRPr sz="3600" b="1">
                <a:solidFill>
                  <a:schemeClr val="tx2"/>
                </a:solidFill>
                <a:latin typeface="Verdana" charset="0"/>
              </a:defRPr>
            </a:lvl9pPr>
          </a:lstStyle>
          <a:p>
            <a:pPr>
              <a:spcBef>
                <a:spcPts val="0"/>
              </a:spcBef>
            </a:pPr>
            <a:r>
              <a:rPr lang="en-US" sz="4800" dirty="0" smtClean="0">
                <a:solidFill>
                  <a:srgbClr val="000000"/>
                </a:solidFill>
                <a:effectLst>
                  <a:outerShdw blurRad="38100" dist="38100" dir="2700000" algn="tl">
                    <a:srgbClr val="000000">
                      <a:alpha val="43137"/>
                    </a:srgbClr>
                  </a:outerShdw>
                </a:effectLst>
              </a:rPr>
              <a:t>Deposit</a:t>
            </a:r>
            <a:endParaRPr lang="en-US" sz="4800" dirty="0">
              <a:solidFill>
                <a:srgbClr val="000000"/>
              </a:solidFill>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2"/>
          <a:stretch>
            <a:fillRect/>
          </a:stretch>
        </p:blipFill>
        <p:spPr>
          <a:xfrm>
            <a:off x="492369" y="1598750"/>
            <a:ext cx="8393723" cy="3891071"/>
          </a:xfrm>
          <a:prstGeom prst="rect">
            <a:avLst/>
          </a:prstGeom>
          <a:ln>
            <a:solidFill>
              <a:schemeClr val="accent1"/>
            </a:solidFill>
          </a:ln>
        </p:spPr>
      </p:pic>
    </p:spTree>
    <p:extLst>
      <p:ext uri="{BB962C8B-B14F-4D97-AF65-F5344CB8AC3E}">
        <p14:creationId xmlns:p14="http://schemas.microsoft.com/office/powerpoint/2010/main" val="4324397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166423" y="6483076"/>
            <a:ext cx="2860078" cy="307777"/>
          </a:xfrm>
          <a:prstGeom prst="rect">
            <a:avLst/>
          </a:prstGeom>
        </p:spPr>
        <p:txBody>
          <a:bodyPr wrap="none">
            <a:spAutoFit/>
          </a:bodyPr>
          <a:lstStyle/>
          <a:p>
            <a:r>
              <a:rPr lang="en-US" u="sng" dirty="0">
                <a:solidFill>
                  <a:schemeClr val="bg1">
                    <a:lumMod val="75000"/>
                  </a:schemeClr>
                </a:solidFill>
              </a:rPr>
              <a:t>http://doi.org/10.3886/E101222V1</a:t>
            </a:r>
            <a:endParaRPr lang="en-US" dirty="0">
              <a:solidFill>
                <a:schemeClr val="bg1">
                  <a:lumMod val="75000"/>
                </a:schemeClr>
              </a:solidFill>
            </a:endParaRPr>
          </a:p>
        </p:txBody>
      </p:sp>
      <p:sp>
        <p:nvSpPr>
          <p:cNvPr id="4" name="Shape 309"/>
          <p:cNvSpPr txBox="1">
            <a:spLocks noGrp="1"/>
          </p:cNvSpPr>
          <p:nvPr>
            <p:ph type="title"/>
          </p:nvPr>
        </p:nvSpPr>
        <p:spPr>
          <a:xfrm>
            <a:off x="344053" y="452050"/>
            <a:ext cx="7772400" cy="766985"/>
          </a:xfrm>
          <a:prstGeom prst="rect">
            <a:avLst/>
          </a:prstGeom>
        </p:spPr>
        <p:txBody>
          <a:bodyPr lIns="91425" tIns="91425" rIns="91425" bIns="91425" anchor="b" anchorCtr="0">
            <a:noAutofit/>
          </a:bodyPr>
          <a:lstStyle/>
          <a:p>
            <a:pPr lvl="0" rtl="0">
              <a:spcBef>
                <a:spcPts val="0"/>
              </a:spcBef>
              <a:buNone/>
            </a:pPr>
            <a:r>
              <a:rPr lang="en-US" sz="4800" dirty="0" smtClean="0">
                <a:solidFill>
                  <a:srgbClr val="000000"/>
                </a:solidFill>
                <a:effectLst>
                  <a:outerShdw blurRad="38100" dist="38100" dir="2700000" algn="tl">
                    <a:srgbClr val="000000">
                      <a:alpha val="43137"/>
                    </a:srgbClr>
                  </a:outerShdw>
                </a:effectLst>
              </a:rPr>
              <a:t>Catalog Record</a:t>
            </a:r>
            <a:endParaRPr lang="en-US" sz="4800" dirty="0">
              <a:solidFill>
                <a:srgbClr val="000000"/>
              </a:solidFill>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2"/>
          <a:stretch>
            <a:fillRect/>
          </a:stretch>
        </p:blipFill>
        <p:spPr>
          <a:xfrm>
            <a:off x="633047" y="1646324"/>
            <a:ext cx="8241323" cy="4188213"/>
          </a:xfrm>
          <a:prstGeom prst="rect">
            <a:avLst/>
          </a:prstGeom>
          <a:noFill/>
          <a:ln>
            <a:solidFill>
              <a:schemeClr val="accent1"/>
            </a:solidFill>
          </a:ln>
        </p:spPr>
      </p:pic>
    </p:spTree>
    <p:extLst>
      <p:ext uri="{BB962C8B-B14F-4D97-AF65-F5344CB8AC3E}">
        <p14:creationId xmlns:p14="http://schemas.microsoft.com/office/powerpoint/2010/main" val="28091361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97421" y="784077"/>
            <a:ext cx="7693595" cy="5823162"/>
          </a:xfrm>
          <a:prstGeom prst="rect">
            <a:avLst/>
          </a:prstGeom>
          <a:ln>
            <a:solidFill>
              <a:schemeClr val="accent1"/>
            </a:solidFill>
          </a:ln>
          <a:effectLst/>
        </p:spPr>
      </p:pic>
      <p:sp>
        <p:nvSpPr>
          <p:cNvPr id="4" name="Shape 309"/>
          <p:cNvSpPr txBox="1">
            <a:spLocks/>
          </p:cNvSpPr>
          <p:nvPr/>
        </p:nvSpPr>
        <p:spPr>
          <a:xfrm>
            <a:off x="361144" y="0"/>
            <a:ext cx="7772400" cy="784077"/>
          </a:xfrm>
          <a:prstGeom prst="rect">
            <a:avLst/>
          </a:prstGeom>
        </p:spPr>
        <p:txBody>
          <a:bodyPr lIns="91425" tIns="91425" rIns="91425" bIns="91425" anchor="b" anchorCtr="0">
            <a:noAutofit/>
          </a:bodyPr>
          <a:lstStyle>
            <a:lvl1pPr algn="l" rtl="0" eaLnBrk="1" fontAlgn="base" hangingPunct="1">
              <a:spcBef>
                <a:spcPct val="0"/>
              </a:spcBef>
              <a:spcAft>
                <a:spcPct val="0"/>
              </a:spcAft>
              <a:defRPr sz="3600" b="1">
                <a:solidFill>
                  <a:schemeClr val="tx2"/>
                </a:solidFill>
                <a:latin typeface="+mj-lt"/>
                <a:ea typeface="ＭＳ Ｐゴシック" charset="0"/>
                <a:cs typeface="ＭＳ Ｐゴシック" charset="0"/>
              </a:defRPr>
            </a:lvl1pPr>
            <a:lvl2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2pPr>
            <a:lvl3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3pPr>
            <a:lvl4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4pPr>
            <a:lvl5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chemeClr val="tx2"/>
                </a:solidFill>
                <a:latin typeface="Verdana" charset="0"/>
              </a:defRPr>
            </a:lvl6pPr>
            <a:lvl7pPr marL="914400" algn="l" rtl="0" eaLnBrk="1" fontAlgn="base" hangingPunct="1">
              <a:spcBef>
                <a:spcPct val="0"/>
              </a:spcBef>
              <a:spcAft>
                <a:spcPct val="0"/>
              </a:spcAft>
              <a:defRPr sz="3600" b="1">
                <a:solidFill>
                  <a:schemeClr val="tx2"/>
                </a:solidFill>
                <a:latin typeface="Verdana" charset="0"/>
              </a:defRPr>
            </a:lvl7pPr>
            <a:lvl8pPr marL="1371600" algn="l" rtl="0" eaLnBrk="1" fontAlgn="base" hangingPunct="1">
              <a:spcBef>
                <a:spcPct val="0"/>
              </a:spcBef>
              <a:spcAft>
                <a:spcPct val="0"/>
              </a:spcAft>
              <a:defRPr sz="3600" b="1">
                <a:solidFill>
                  <a:schemeClr val="tx2"/>
                </a:solidFill>
                <a:latin typeface="Verdana" charset="0"/>
              </a:defRPr>
            </a:lvl8pPr>
            <a:lvl9pPr marL="1828800" algn="l" rtl="0" eaLnBrk="1" fontAlgn="base" hangingPunct="1">
              <a:spcBef>
                <a:spcPct val="0"/>
              </a:spcBef>
              <a:spcAft>
                <a:spcPct val="0"/>
              </a:spcAft>
              <a:defRPr sz="3600" b="1">
                <a:solidFill>
                  <a:schemeClr val="tx2"/>
                </a:solidFill>
                <a:latin typeface="Verdana" charset="0"/>
              </a:defRPr>
            </a:lvl9pPr>
          </a:lstStyle>
          <a:p>
            <a:pPr>
              <a:spcBef>
                <a:spcPts val="0"/>
              </a:spcBef>
            </a:pPr>
            <a:r>
              <a:rPr lang="en-US" dirty="0" smtClean="0">
                <a:solidFill>
                  <a:srgbClr val="000000"/>
                </a:solidFill>
                <a:effectLst>
                  <a:outerShdw blurRad="38100" dist="38100" dir="2700000" algn="tl">
                    <a:srgbClr val="000000">
                      <a:alpha val="43137"/>
                    </a:srgbClr>
                  </a:outerShdw>
                </a:effectLst>
              </a:rPr>
              <a:t>Discovery</a:t>
            </a:r>
            <a:endParaRPr lang="en-US" dirty="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872298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79938" y="1148862"/>
            <a:ext cx="8168452" cy="4140352"/>
          </a:xfrm>
          <a:prstGeom prst="rect">
            <a:avLst/>
          </a:prstGeom>
          <a:ln>
            <a:solidFill>
              <a:schemeClr val="accent1"/>
            </a:solidFill>
          </a:ln>
        </p:spPr>
      </p:pic>
    </p:spTree>
    <p:extLst>
      <p:ext uri="{BB962C8B-B14F-4D97-AF65-F5344CB8AC3E}">
        <p14:creationId xmlns:p14="http://schemas.microsoft.com/office/powerpoint/2010/main" val="15706296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iop.org/objects/ccr/cern/56/5/20/CCdat1_05_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8070" y="1536931"/>
            <a:ext cx="6667500" cy="29908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21910" y="4527781"/>
            <a:ext cx="5259821" cy="307777"/>
          </a:xfrm>
          <a:prstGeom prst="rect">
            <a:avLst/>
          </a:prstGeom>
        </p:spPr>
        <p:txBody>
          <a:bodyPr wrap="square">
            <a:spAutoFit/>
          </a:bodyPr>
          <a:lstStyle/>
          <a:p>
            <a:r>
              <a:rPr lang="en-US" dirty="0">
                <a:solidFill>
                  <a:srgbClr val="B2B2B2"/>
                </a:solidFill>
              </a:rPr>
              <a:t>http://images.iop.org/objects/ccr/cern/56/5/20/CCdat1_05_16.jpg</a:t>
            </a:r>
          </a:p>
        </p:txBody>
      </p:sp>
      <p:sp>
        <p:nvSpPr>
          <p:cNvPr id="4" name="Shape 309"/>
          <p:cNvSpPr txBox="1">
            <a:spLocks/>
          </p:cNvSpPr>
          <p:nvPr/>
        </p:nvSpPr>
        <p:spPr>
          <a:xfrm>
            <a:off x="513079" y="171969"/>
            <a:ext cx="7772400" cy="1143000"/>
          </a:xfrm>
          <a:prstGeom prst="rect">
            <a:avLst/>
          </a:prstGeom>
        </p:spPr>
        <p:txBody>
          <a:bodyPr lIns="91425" tIns="91425" rIns="91425" bIns="91425" anchor="b" anchorCtr="0">
            <a:noAutofit/>
          </a:bodyPr>
          <a:lstStyle>
            <a:lvl1pPr algn="l" rtl="0" eaLnBrk="1" fontAlgn="base" hangingPunct="1">
              <a:spcBef>
                <a:spcPct val="0"/>
              </a:spcBef>
              <a:spcAft>
                <a:spcPct val="0"/>
              </a:spcAft>
              <a:defRPr sz="3600" b="1">
                <a:solidFill>
                  <a:schemeClr val="tx2"/>
                </a:solidFill>
                <a:latin typeface="+mj-lt"/>
                <a:ea typeface="ＭＳ Ｐゴシック" charset="0"/>
                <a:cs typeface="ＭＳ Ｐゴシック" charset="0"/>
              </a:defRPr>
            </a:lvl1pPr>
            <a:lvl2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2pPr>
            <a:lvl3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3pPr>
            <a:lvl4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4pPr>
            <a:lvl5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chemeClr val="tx2"/>
                </a:solidFill>
                <a:latin typeface="Verdana" charset="0"/>
              </a:defRPr>
            </a:lvl6pPr>
            <a:lvl7pPr marL="914400" algn="l" rtl="0" eaLnBrk="1" fontAlgn="base" hangingPunct="1">
              <a:spcBef>
                <a:spcPct val="0"/>
              </a:spcBef>
              <a:spcAft>
                <a:spcPct val="0"/>
              </a:spcAft>
              <a:defRPr sz="3600" b="1">
                <a:solidFill>
                  <a:schemeClr val="tx2"/>
                </a:solidFill>
                <a:latin typeface="Verdana" charset="0"/>
              </a:defRPr>
            </a:lvl7pPr>
            <a:lvl8pPr marL="1371600" algn="l" rtl="0" eaLnBrk="1" fontAlgn="base" hangingPunct="1">
              <a:spcBef>
                <a:spcPct val="0"/>
              </a:spcBef>
              <a:spcAft>
                <a:spcPct val="0"/>
              </a:spcAft>
              <a:defRPr sz="3600" b="1">
                <a:solidFill>
                  <a:schemeClr val="tx2"/>
                </a:solidFill>
                <a:latin typeface="Verdana" charset="0"/>
              </a:defRPr>
            </a:lvl8pPr>
            <a:lvl9pPr marL="1828800" algn="l" rtl="0" eaLnBrk="1" fontAlgn="base" hangingPunct="1">
              <a:spcBef>
                <a:spcPct val="0"/>
              </a:spcBef>
              <a:spcAft>
                <a:spcPct val="0"/>
              </a:spcAft>
              <a:defRPr sz="3600" b="1">
                <a:solidFill>
                  <a:schemeClr val="tx2"/>
                </a:solidFill>
                <a:latin typeface="Verdana" charset="0"/>
              </a:defRPr>
            </a:lvl9pPr>
          </a:lstStyle>
          <a:p>
            <a:pPr>
              <a:spcBef>
                <a:spcPts val="0"/>
              </a:spcBef>
            </a:pPr>
            <a:r>
              <a:rPr lang="en-US" sz="4400" dirty="0" smtClean="0">
                <a:solidFill>
                  <a:srgbClr val="000000"/>
                </a:solidFill>
                <a:effectLst>
                  <a:outerShdw blurRad="38100" dist="38100" dir="2700000" algn="tl">
                    <a:srgbClr val="000000">
                      <a:alpha val="43137"/>
                    </a:srgbClr>
                  </a:outerShdw>
                </a:effectLst>
              </a:rPr>
              <a:t>Long-term Preservation</a:t>
            </a:r>
            <a:endParaRPr lang="en-US" sz="4400" dirty="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306421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26831" y="1160585"/>
            <a:ext cx="8069652" cy="4909038"/>
          </a:xfrm>
          <a:prstGeom prst="rect">
            <a:avLst/>
          </a:prstGeom>
          <a:ln>
            <a:solidFill>
              <a:schemeClr val="accent1"/>
            </a:solidFill>
          </a:ln>
        </p:spPr>
      </p:pic>
      <p:sp>
        <p:nvSpPr>
          <p:cNvPr id="5" name="Shape 309"/>
          <p:cNvSpPr txBox="1">
            <a:spLocks/>
          </p:cNvSpPr>
          <p:nvPr/>
        </p:nvSpPr>
        <p:spPr>
          <a:xfrm>
            <a:off x="583417" y="0"/>
            <a:ext cx="7772400" cy="822600"/>
          </a:xfrm>
          <a:prstGeom prst="rect">
            <a:avLst/>
          </a:prstGeom>
        </p:spPr>
        <p:txBody>
          <a:bodyPr lIns="91425" tIns="91425" rIns="91425" bIns="91425" anchor="b" anchorCtr="0">
            <a:noAutofit/>
          </a:bodyPr>
          <a:lstStyle>
            <a:lvl1pPr algn="l" rtl="0" eaLnBrk="1" fontAlgn="base" hangingPunct="1">
              <a:spcBef>
                <a:spcPct val="0"/>
              </a:spcBef>
              <a:spcAft>
                <a:spcPct val="0"/>
              </a:spcAft>
              <a:defRPr sz="3600" b="1">
                <a:solidFill>
                  <a:schemeClr val="tx2"/>
                </a:solidFill>
                <a:latin typeface="+mj-lt"/>
                <a:ea typeface="ＭＳ Ｐゴシック" charset="0"/>
                <a:cs typeface="ＭＳ Ｐゴシック" charset="0"/>
              </a:defRPr>
            </a:lvl1pPr>
            <a:lvl2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2pPr>
            <a:lvl3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3pPr>
            <a:lvl4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4pPr>
            <a:lvl5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chemeClr val="tx2"/>
                </a:solidFill>
                <a:latin typeface="Verdana" charset="0"/>
              </a:defRPr>
            </a:lvl6pPr>
            <a:lvl7pPr marL="914400" algn="l" rtl="0" eaLnBrk="1" fontAlgn="base" hangingPunct="1">
              <a:spcBef>
                <a:spcPct val="0"/>
              </a:spcBef>
              <a:spcAft>
                <a:spcPct val="0"/>
              </a:spcAft>
              <a:defRPr sz="3600" b="1">
                <a:solidFill>
                  <a:schemeClr val="tx2"/>
                </a:solidFill>
                <a:latin typeface="Verdana" charset="0"/>
              </a:defRPr>
            </a:lvl7pPr>
            <a:lvl8pPr marL="1371600" algn="l" rtl="0" eaLnBrk="1" fontAlgn="base" hangingPunct="1">
              <a:spcBef>
                <a:spcPct val="0"/>
              </a:spcBef>
              <a:spcAft>
                <a:spcPct val="0"/>
              </a:spcAft>
              <a:defRPr sz="3600" b="1">
                <a:solidFill>
                  <a:schemeClr val="tx2"/>
                </a:solidFill>
                <a:latin typeface="Verdana" charset="0"/>
              </a:defRPr>
            </a:lvl8pPr>
            <a:lvl9pPr marL="1828800" algn="l" rtl="0" eaLnBrk="1" fontAlgn="base" hangingPunct="1">
              <a:spcBef>
                <a:spcPct val="0"/>
              </a:spcBef>
              <a:spcAft>
                <a:spcPct val="0"/>
              </a:spcAft>
              <a:defRPr sz="3600" b="1">
                <a:solidFill>
                  <a:schemeClr val="tx2"/>
                </a:solidFill>
                <a:latin typeface="Verdana" charset="0"/>
              </a:defRPr>
            </a:lvl9pPr>
          </a:lstStyle>
          <a:p>
            <a:pPr>
              <a:spcBef>
                <a:spcPts val="0"/>
              </a:spcBef>
            </a:pPr>
            <a:r>
              <a:rPr lang="en-US" sz="4000" dirty="0" smtClean="0">
                <a:solidFill>
                  <a:srgbClr val="000000"/>
                </a:solidFill>
                <a:effectLst>
                  <a:outerShdw blurRad="38100" dist="38100" dir="2700000" algn="tl">
                    <a:srgbClr val="000000">
                      <a:alpha val="43137"/>
                    </a:srgbClr>
                  </a:outerShdw>
                </a:effectLst>
              </a:rPr>
              <a:t>Variable-level Metadata</a:t>
            </a:r>
            <a:endParaRPr lang="en-US" sz="4000" dirty="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971709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6624" y="3000370"/>
            <a:ext cx="6245621" cy="830997"/>
          </a:xfrm>
          <a:prstGeom prst="rect">
            <a:avLst/>
          </a:prstGeom>
          <a:noFill/>
        </p:spPr>
        <p:txBody>
          <a:bodyPr wrap="none" rtlCol="0">
            <a:spAutoFit/>
          </a:bodyPr>
          <a:lstStyle/>
          <a:p>
            <a:pPr algn="ctr"/>
            <a:r>
              <a:rPr lang="en-US" sz="4800" b="1" dirty="0" smtClean="0">
                <a:effectLst>
                  <a:outerShdw blurRad="38100" dist="38100" dir="2700000" algn="tl">
                    <a:srgbClr val="000000">
                      <a:alpha val="43137"/>
                    </a:srgbClr>
                  </a:outerShdw>
                </a:effectLst>
              </a:rPr>
              <a:t>Future Collaboration</a:t>
            </a:r>
            <a:endParaRPr lang="en-US" sz="4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895123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CF3BCA5-1E04-E54D-A72B-F5A9E897BE1A}" type="slidenum">
              <a:rPr lang="en-US" smtClean="0">
                <a:solidFill>
                  <a:srgbClr val="000000">
                    <a:tint val="75000"/>
                  </a:srgbClr>
                </a:solidFill>
              </a:rPr>
              <a:pPr/>
              <a:t>16</a:t>
            </a:fld>
            <a:endParaRPr lang="en-US">
              <a:solidFill>
                <a:srgbClr val="000000">
                  <a:tint val="75000"/>
                </a:srgbClr>
              </a:solidFill>
            </a:endParaRPr>
          </a:p>
        </p:txBody>
      </p:sp>
      <p:sp>
        <p:nvSpPr>
          <p:cNvPr id="3" name="Title 2"/>
          <p:cNvSpPr>
            <a:spLocks noGrp="1"/>
          </p:cNvSpPr>
          <p:nvPr>
            <p:ph type="ctrTitle"/>
          </p:nvPr>
        </p:nvSpPr>
        <p:spPr>
          <a:xfrm>
            <a:off x="350324" y="2931675"/>
            <a:ext cx="8336476" cy="2197837"/>
          </a:xfrm>
        </p:spPr>
        <p:txBody>
          <a:bodyPr>
            <a:normAutofit fontScale="90000"/>
          </a:bodyPr>
          <a:lstStyle/>
          <a:p>
            <a:r>
              <a:rPr lang="en-US" sz="4400" dirty="0" smtClean="0">
                <a:effectLst>
                  <a:outerShdw blurRad="38100" dist="38100" dir="2700000" algn="tl">
                    <a:srgbClr val="000000">
                      <a:alpha val="43137"/>
                    </a:srgbClr>
                  </a:outerShdw>
                </a:effectLst>
              </a:rPr>
              <a:t>Thank you!</a:t>
            </a:r>
            <a:r>
              <a:rPr lang="en-US" sz="3600" b="0" dirty="0" smtClean="0"/>
              <a:t/>
            </a:r>
            <a:br>
              <a:rPr lang="en-US" sz="3600" b="0" dirty="0" smtClean="0"/>
            </a:br>
            <a:r>
              <a:rPr lang="en-US" sz="3600" b="0" dirty="0"/>
              <a:t/>
            </a:r>
            <a:br>
              <a:rPr lang="en-US" sz="3600" b="0" dirty="0"/>
            </a:br>
            <a:r>
              <a:rPr lang="en-US" sz="3600" b="0" dirty="0" smtClean="0"/>
              <a:t>maggiel@umich.edu</a:t>
            </a:r>
            <a:r>
              <a:rPr lang="en-US" sz="3600" b="0" dirty="0"/>
              <a:t/>
            </a:r>
            <a:br>
              <a:rPr lang="en-US" sz="3600" b="0" dirty="0"/>
            </a:br>
            <a:r>
              <a:rPr lang="en-US" sz="3600" b="0" dirty="0" smtClean="0"/>
              <a:t>lyle@umich.edu</a:t>
            </a:r>
            <a:endParaRPr lang="en-US" sz="3600" b="0" dirty="0"/>
          </a:p>
        </p:txBody>
      </p:sp>
    </p:spTree>
    <p:extLst>
      <p:ext uri="{BB962C8B-B14F-4D97-AF65-F5344CB8AC3E}">
        <p14:creationId xmlns:p14="http://schemas.microsoft.com/office/powerpoint/2010/main" val="9037892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27">
      <a:dk1>
        <a:srgbClr val="000000"/>
      </a:dk1>
      <a:lt1>
        <a:srgbClr val="FFFFFF"/>
      </a:lt1>
      <a:dk2>
        <a:srgbClr val="00274C"/>
      </a:dk2>
      <a:lt2>
        <a:srgbClr val="EEECE1"/>
      </a:lt2>
      <a:accent1>
        <a:srgbClr val="00274C"/>
      </a:accent1>
      <a:accent2>
        <a:srgbClr val="481A65"/>
      </a:accent2>
      <a:accent3>
        <a:srgbClr val="155494"/>
      </a:accent3>
      <a:accent4>
        <a:srgbClr val="00978C"/>
      </a:accent4>
      <a:accent5>
        <a:srgbClr val="F8C01B"/>
      </a:accent5>
      <a:accent6>
        <a:srgbClr val="FD6108"/>
      </a:accent6>
      <a:hlink>
        <a:srgbClr val="0000FF"/>
      </a:hlink>
      <a:folHlink>
        <a:srgbClr val="E8392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466</TotalTime>
  <Words>283</Words>
  <Application>Microsoft Office PowerPoint</Application>
  <PresentationFormat>On-screen Show (4:3)</PresentationFormat>
  <Paragraphs>44</Paragraphs>
  <Slides>16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ＭＳ Ｐゴシック</vt:lpstr>
      <vt:lpstr>Arial</vt:lpstr>
      <vt:lpstr>Calibri</vt:lpstr>
      <vt:lpstr>Office Theme</vt:lpstr>
      <vt:lpstr>ICPSR Census Metadata Repository</vt:lpstr>
      <vt:lpstr>PowerPoint Presentation</vt:lpstr>
      <vt:lpstr>PowerPoint Presentation</vt:lpstr>
      <vt:lpstr>PowerPoint Presentation</vt:lpstr>
      <vt:lpstr>PowerPoint Presentation</vt:lpstr>
      <vt:lpstr>PowerPoint Presentation</vt:lpstr>
      <vt:lpstr>Features</vt:lpstr>
      <vt:lpstr>Metadata based on DDI-Codebook</vt:lpstr>
      <vt:lpstr>PowerPoint Presentation</vt:lpstr>
      <vt:lpstr>Catalog Record</vt:lpstr>
      <vt:lpstr>PowerPoint Presentation</vt:lpstr>
      <vt:lpstr>PowerPoint Presentation</vt:lpstr>
      <vt:lpstr>PowerPoint Presentation</vt:lpstr>
      <vt:lpstr>PowerPoint Presentation</vt:lpstr>
      <vt:lpstr>PowerPoint Presentation</vt:lpstr>
      <vt:lpstr>Thank you!  maggiel@umich.edu lyle@umich.edu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Update on Archonnex</dc:title>
  <dc:creator>Detterman, Linda</dc:creator>
  <cp:lastModifiedBy>Levenstein, Margaret</cp:lastModifiedBy>
  <cp:revision>73</cp:revision>
  <cp:lastPrinted>2017-07-31T15:40:09Z</cp:lastPrinted>
  <dcterms:modified xsi:type="dcterms:W3CDTF">2018-04-05T11:18:53Z</dcterms:modified>
</cp:coreProperties>
</file>