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41"/>
  </p:notesMasterIdLst>
  <p:sldIdLst>
    <p:sldId id="256" r:id="rId2"/>
    <p:sldId id="273" r:id="rId3"/>
    <p:sldId id="274" r:id="rId4"/>
    <p:sldId id="275" r:id="rId5"/>
    <p:sldId id="276" r:id="rId6"/>
    <p:sldId id="277" r:id="rId7"/>
    <p:sldId id="278" r:id="rId8"/>
    <p:sldId id="279" r:id="rId9"/>
    <p:sldId id="280" r:id="rId10"/>
    <p:sldId id="281" r:id="rId11"/>
    <p:sldId id="282" r:id="rId12"/>
    <p:sldId id="283" r:id="rId13"/>
    <p:sldId id="284" r:id="rId14"/>
    <p:sldId id="285" r:id="rId15"/>
    <p:sldId id="286" r:id="rId16"/>
    <p:sldId id="287" r:id="rId17"/>
    <p:sldId id="288" r:id="rId18"/>
    <p:sldId id="324" r:id="rId19"/>
    <p:sldId id="323" r:id="rId20"/>
    <p:sldId id="330" r:id="rId21"/>
    <p:sldId id="290" r:id="rId22"/>
    <p:sldId id="325" r:id="rId23"/>
    <p:sldId id="316" r:id="rId24"/>
    <p:sldId id="317" r:id="rId25"/>
    <p:sldId id="328" r:id="rId26"/>
    <p:sldId id="293" r:id="rId27"/>
    <p:sldId id="294" r:id="rId28"/>
    <p:sldId id="295" r:id="rId29"/>
    <p:sldId id="296" r:id="rId30"/>
    <p:sldId id="298" r:id="rId31"/>
    <p:sldId id="329" r:id="rId32"/>
    <p:sldId id="301" r:id="rId33"/>
    <p:sldId id="326" r:id="rId34"/>
    <p:sldId id="331" r:id="rId35"/>
    <p:sldId id="327" r:id="rId36"/>
    <p:sldId id="332" r:id="rId37"/>
    <p:sldId id="303" r:id="rId38"/>
    <p:sldId id="300" r:id="rId39"/>
    <p:sldId id="305" r:id="rId40"/>
  </p:sldIdLst>
  <p:sldSz cx="9144000" cy="6858000" type="screen4x3"/>
  <p:notesSz cx="6985000" cy="92837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425" autoAdjust="0"/>
  </p:normalViewPr>
  <p:slideViewPr>
    <p:cSldViewPr snapToGrid="0">
      <p:cViewPr varScale="1">
        <p:scale>
          <a:sx n="111" d="100"/>
          <a:sy n="111" d="100"/>
        </p:scale>
        <p:origin x="1614" y="108"/>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1" y="0"/>
            <a:ext cx="3026832" cy="464185"/>
          </a:xfrm>
          <a:prstGeom prst="rect">
            <a:avLst/>
          </a:prstGeom>
          <a:noFill/>
          <a:ln>
            <a:noFill/>
          </a:ln>
        </p:spPr>
        <p:txBody>
          <a:bodyPr lIns="92943" tIns="92943" rIns="92943" bIns="92943" anchor="t"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464790" marR="0" lvl="1" indent="0" algn="l" rtl="0">
              <a:spcBef>
                <a:spcPts val="0"/>
              </a:spcBef>
              <a:buNone/>
              <a:defRPr sz="1800" b="0" i="0" u="none" strike="noStrike" cap="none">
                <a:solidFill>
                  <a:schemeClr val="dk1"/>
                </a:solidFill>
                <a:latin typeface="Calibri"/>
                <a:ea typeface="Calibri"/>
                <a:cs typeface="Calibri"/>
                <a:sym typeface="Calibri"/>
              </a:defRPr>
            </a:lvl2pPr>
            <a:lvl3pPr marL="929579" marR="0" lvl="2" indent="0" algn="l" rtl="0">
              <a:spcBef>
                <a:spcPts val="0"/>
              </a:spcBef>
              <a:buNone/>
              <a:defRPr sz="1800" b="0" i="0" u="none" strike="noStrike" cap="none">
                <a:solidFill>
                  <a:schemeClr val="dk1"/>
                </a:solidFill>
                <a:latin typeface="Calibri"/>
                <a:ea typeface="Calibri"/>
                <a:cs typeface="Calibri"/>
                <a:sym typeface="Calibri"/>
              </a:defRPr>
            </a:lvl3pPr>
            <a:lvl4pPr marL="1394369" marR="0" lvl="3" indent="0" algn="l" rtl="0">
              <a:spcBef>
                <a:spcPts val="0"/>
              </a:spcBef>
              <a:buNone/>
              <a:defRPr sz="1800" b="0" i="0" u="none" strike="noStrike" cap="none">
                <a:solidFill>
                  <a:schemeClr val="dk1"/>
                </a:solidFill>
                <a:latin typeface="Calibri"/>
                <a:ea typeface="Calibri"/>
                <a:cs typeface="Calibri"/>
                <a:sym typeface="Calibri"/>
              </a:defRPr>
            </a:lvl4pPr>
            <a:lvl5pPr marL="1859158" marR="0" lvl="4" indent="0" algn="l" rtl="0">
              <a:spcBef>
                <a:spcPts val="0"/>
              </a:spcBef>
              <a:buNone/>
              <a:defRPr sz="1800" b="0" i="0" u="none" strike="noStrike" cap="none">
                <a:solidFill>
                  <a:schemeClr val="dk1"/>
                </a:solidFill>
                <a:latin typeface="Calibri"/>
                <a:ea typeface="Calibri"/>
                <a:cs typeface="Calibri"/>
                <a:sym typeface="Calibri"/>
              </a:defRPr>
            </a:lvl5pPr>
            <a:lvl6pPr marL="2323948" marR="0" lvl="5" indent="0" algn="l" rtl="0">
              <a:spcBef>
                <a:spcPts val="0"/>
              </a:spcBef>
              <a:buNone/>
              <a:defRPr sz="1800" b="0" i="0" u="none" strike="noStrike" cap="none">
                <a:solidFill>
                  <a:schemeClr val="dk1"/>
                </a:solidFill>
                <a:latin typeface="Calibri"/>
                <a:ea typeface="Calibri"/>
                <a:cs typeface="Calibri"/>
                <a:sym typeface="Calibri"/>
              </a:defRPr>
            </a:lvl6pPr>
            <a:lvl7pPr marL="2788737" marR="0" lvl="6" indent="0" algn="l" rtl="0">
              <a:spcBef>
                <a:spcPts val="0"/>
              </a:spcBef>
              <a:buNone/>
              <a:defRPr sz="1800" b="0" i="0" u="none" strike="noStrike" cap="none">
                <a:solidFill>
                  <a:schemeClr val="dk1"/>
                </a:solidFill>
                <a:latin typeface="Calibri"/>
                <a:ea typeface="Calibri"/>
                <a:cs typeface="Calibri"/>
                <a:sym typeface="Calibri"/>
              </a:defRPr>
            </a:lvl7pPr>
            <a:lvl8pPr marL="3253527" marR="0" lvl="7" indent="0" algn="l" rtl="0">
              <a:spcBef>
                <a:spcPts val="0"/>
              </a:spcBef>
              <a:buNone/>
              <a:defRPr sz="1800" b="0" i="0" u="none" strike="noStrike" cap="none">
                <a:solidFill>
                  <a:schemeClr val="dk1"/>
                </a:solidFill>
                <a:latin typeface="Calibri"/>
                <a:ea typeface="Calibri"/>
                <a:cs typeface="Calibri"/>
                <a:sym typeface="Calibri"/>
              </a:defRPr>
            </a:lvl8pPr>
            <a:lvl9pPr marL="3718316"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4" name="Shape 4"/>
          <p:cNvSpPr txBox="1">
            <a:spLocks noGrp="1"/>
          </p:cNvSpPr>
          <p:nvPr>
            <p:ph type="dt" idx="10"/>
          </p:nvPr>
        </p:nvSpPr>
        <p:spPr>
          <a:xfrm>
            <a:off x="3956550" y="0"/>
            <a:ext cx="3026832" cy="464185"/>
          </a:xfrm>
          <a:prstGeom prst="rect">
            <a:avLst/>
          </a:prstGeom>
          <a:noFill/>
          <a:ln>
            <a:noFill/>
          </a:ln>
        </p:spPr>
        <p:txBody>
          <a:bodyPr lIns="92943" tIns="92943" rIns="92943" bIns="92943" anchor="t" anchorCtr="0"/>
          <a:lstStyle>
            <a:lvl1pPr marL="0" marR="0" lvl="0" indent="0" algn="r" rtl="0">
              <a:spcBef>
                <a:spcPts val="0"/>
              </a:spcBef>
              <a:buNone/>
              <a:defRPr sz="1200" b="0" i="0" u="none" strike="noStrike" cap="none">
                <a:solidFill>
                  <a:schemeClr val="dk1"/>
                </a:solidFill>
                <a:latin typeface="Calibri"/>
                <a:ea typeface="Calibri"/>
                <a:cs typeface="Calibri"/>
                <a:sym typeface="Calibri"/>
              </a:defRPr>
            </a:lvl1pPr>
            <a:lvl2pPr marL="464790" marR="0" lvl="1" indent="0" algn="l" rtl="0">
              <a:spcBef>
                <a:spcPts val="0"/>
              </a:spcBef>
              <a:buNone/>
              <a:defRPr sz="1800" b="0" i="0" u="none" strike="noStrike" cap="none">
                <a:solidFill>
                  <a:schemeClr val="dk1"/>
                </a:solidFill>
                <a:latin typeface="Calibri"/>
                <a:ea typeface="Calibri"/>
                <a:cs typeface="Calibri"/>
                <a:sym typeface="Calibri"/>
              </a:defRPr>
            </a:lvl2pPr>
            <a:lvl3pPr marL="929579" marR="0" lvl="2" indent="0" algn="l" rtl="0">
              <a:spcBef>
                <a:spcPts val="0"/>
              </a:spcBef>
              <a:buNone/>
              <a:defRPr sz="1800" b="0" i="0" u="none" strike="noStrike" cap="none">
                <a:solidFill>
                  <a:schemeClr val="dk1"/>
                </a:solidFill>
                <a:latin typeface="Calibri"/>
                <a:ea typeface="Calibri"/>
                <a:cs typeface="Calibri"/>
                <a:sym typeface="Calibri"/>
              </a:defRPr>
            </a:lvl3pPr>
            <a:lvl4pPr marL="1394369" marR="0" lvl="3" indent="0" algn="l" rtl="0">
              <a:spcBef>
                <a:spcPts val="0"/>
              </a:spcBef>
              <a:buNone/>
              <a:defRPr sz="1800" b="0" i="0" u="none" strike="noStrike" cap="none">
                <a:solidFill>
                  <a:schemeClr val="dk1"/>
                </a:solidFill>
                <a:latin typeface="Calibri"/>
                <a:ea typeface="Calibri"/>
                <a:cs typeface="Calibri"/>
                <a:sym typeface="Calibri"/>
              </a:defRPr>
            </a:lvl4pPr>
            <a:lvl5pPr marL="1859158" marR="0" lvl="4" indent="0" algn="l" rtl="0">
              <a:spcBef>
                <a:spcPts val="0"/>
              </a:spcBef>
              <a:buNone/>
              <a:defRPr sz="1800" b="0" i="0" u="none" strike="noStrike" cap="none">
                <a:solidFill>
                  <a:schemeClr val="dk1"/>
                </a:solidFill>
                <a:latin typeface="Calibri"/>
                <a:ea typeface="Calibri"/>
                <a:cs typeface="Calibri"/>
                <a:sym typeface="Calibri"/>
              </a:defRPr>
            </a:lvl5pPr>
            <a:lvl6pPr marL="2323948" marR="0" lvl="5" indent="0" algn="l" rtl="0">
              <a:spcBef>
                <a:spcPts val="0"/>
              </a:spcBef>
              <a:buNone/>
              <a:defRPr sz="1800" b="0" i="0" u="none" strike="noStrike" cap="none">
                <a:solidFill>
                  <a:schemeClr val="dk1"/>
                </a:solidFill>
                <a:latin typeface="Calibri"/>
                <a:ea typeface="Calibri"/>
                <a:cs typeface="Calibri"/>
                <a:sym typeface="Calibri"/>
              </a:defRPr>
            </a:lvl6pPr>
            <a:lvl7pPr marL="2788737" marR="0" lvl="6" indent="0" algn="l" rtl="0">
              <a:spcBef>
                <a:spcPts val="0"/>
              </a:spcBef>
              <a:buNone/>
              <a:defRPr sz="1800" b="0" i="0" u="none" strike="noStrike" cap="none">
                <a:solidFill>
                  <a:schemeClr val="dk1"/>
                </a:solidFill>
                <a:latin typeface="Calibri"/>
                <a:ea typeface="Calibri"/>
                <a:cs typeface="Calibri"/>
                <a:sym typeface="Calibri"/>
              </a:defRPr>
            </a:lvl7pPr>
            <a:lvl8pPr marL="3253527" marR="0" lvl="7" indent="0" algn="l" rtl="0">
              <a:spcBef>
                <a:spcPts val="0"/>
              </a:spcBef>
              <a:buNone/>
              <a:defRPr sz="1800" b="0" i="0" u="none" strike="noStrike" cap="none">
                <a:solidFill>
                  <a:schemeClr val="dk1"/>
                </a:solidFill>
                <a:latin typeface="Calibri"/>
                <a:ea typeface="Calibri"/>
                <a:cs typeface="Calibri"/>
                <a:sym typeface="Calibri"/>
              </a:defRPr>
            </a:lvl8pPr>
            <a:lvl9pPr marL="3718316"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5" name="Shape 5"/>
          <p:cNvSpPr>
            <a:spLocks noGrp="1" noRot="1" noChangeAspect="1"/>
          </p:cNvSpPr>
          <p:nvPr>
            <p:ph type="sldImg" idx="3"/>
          </p:nvPr>
        </p:nvSpPr>
        <p:spPr>
          <a:xfrm>
            <a:off x="1171575" y="696913"/>
            <a:ext cx="4641850" cy="3481387"/>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 name="Shape 6"/>
          <p:cNvSpPr txBox="1">
            <a:spLocks noGrp="1"/>
          </p:cNvSpPr>
          <p:nvPr>
            <p:ph type="body" idx="1"/>
          </p:nvPr>
        </p:nvSpPr>
        <p:spPr>
          <a:xfrm>
            <a:off x="698501" y="4409758"/>
            <a:ext cx="5587999" cy="4177665"/>
          </a:xfrm>
          <a:prstGeom prst="rect">
            <a:avLst/>
          </a:prstGeom>
          <a:noFill/>
          <a:ln>
            <a:noFill/>
          </a:ln>
        </p:spPr>
        <p:txBody>
          <a:bodyPr lIns="92943" tIns="92943" rIns="92943" bIns="92943" anchor="t"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200" b="0" i="0" u="none" strike="noStrike" cap="none">
                <a:solidFill>
                  <a:schemeClr val="dk1"/>
                </a:solidFill>
                <a:latin typeface="Calibri"/>
                <a:ea typeface="Calibri"/>
                <a:cs typeface="Calibri"/>
                <a:sym typeface="Calibri"/>
              </a:defRPr>
            </a:lvl2pPr>
            <a:lvl3pPr marL="914400" marR="0" lvl="2" indent="0" algn="l" rtl="0">
              <a:spcBef>
                <a:spcPts val="0"/>
              </a:spcBef>
              <a:buNone/>
              <a:defRPr sz="1200" b="0" i="0" u="none" strike="noStrike" cap="none">
                <a:solidFill>
                  <a:schemeClr val="dk1"/>
                </a:solidFill>
                <a:latin typeface="Calibri"/>
                <a:ea typeface="Calibri"/>
                <a:cs typeface="Calibri"/>
                <a:sym typeface="Calibri"/>
              </a:defRPr>
            </a:lvl3pPr>
            <a:lvl4pPr marL="1371600" marR="0" lvl="3" indent="0" algn="l" rtl="0">
              <a:spcBef>
                <a:spcPts val="0"/>
              </a:spcBef>
              <a:buNone/>
              <a:defRPr sz="1200" b="0" i="0" u="none" strike="noStrike" cap="none">
                <a:solidFill>
                  <a:schemeClr val="dk1"/>
                </a:solidFill>
                <a:latin typeface="Calibri"/>
                <a:ea typeface="Calibri"/>
                <a:cs typeface="Calibri"/>
                <a:sym typeface="Calibri"/>
              </a:defRPr>
            </a:lvl4pPr>
            <a:lvl5pPr marL="1828800" marR="0" lvl="4" indent="0" algn="l" rtl="0">
              <a:spcBef>
                <a:spcPts val="0"/>
              </a:spcBef>
              <a:buNone/>
              <a:defRPr sz="1200" b="0" i="0" u="none" strike="noStrike" cap="none">
                <a:solidFill>
                  <a:schemeClr val="dk1"/>
                </a:solidFill>
                <a:latin typeface="Calibri"/>
                <a:ea typeface="Calibri"/>
                <a:cs typeface="Calibri"/>
                <a:sym typeface="Calibri"/>
              </a:defRPr>
            </a:lvl5pPr>
            <a:lvl6pPr marL="2286000" marR="0" lvl="5" indent="0" algn="l" rtl="0">
              <a:spcBef>
                <a:spcPts val="0"/>
              </a:spcBef>
              <a:buNone/>
              <a:defRPr sz="1200" b="0" i="0" u="none" strike="noStrike" cap="none">
                <a:solidFill>
                  <a:schemeClr val="dk1"/>
                </a:solidFill>
                <a:latin typeface="Calibri"/>
                <a:ea typeface="Calibri"/>
                <a:cs typeface="Calibri"/>
                <a:sym typeface="Calibri"/>
              </a:defRPr>
            </a:lvl6pPr>
            <a:lvl7pPr marL="2743200" marR="0" lvl="6" indent="0" algn="l" rtl="0">
              <a:spcBef>
                <a:spcPts val="0"/>
              </a:spcBef>
              <a:buNone/>
              <a:defRPr sz="1200" b="0" i="0" u="none" strike="noStrike" cap="none">
                <a:solidFill>
                  <a:schemeClr val="dk1"/>
                </a:solidFill>
                <a:latin typeface="Calibri"/>
                <a:ea typeface="Calibri"/>
                <a:cs typeface="Calibri"/>
                <a:sym typeface="Calibri"/>
              </a:defRPr>
            </a:lvl7pPr>
            <a:lvl8pPr marL="3200400" marR="0" lvl="7" indent="0" algn="l" rtl="0">
              <a:spcBef>
                <a:spcPts val="0"/>
              </a:spcBef>
              <a:buNone/>
              <a:defRPr sz="1200" b="0" i="0" u="none" strike="noStrike" cap="none">
                <a:solidFill>
                  <a:schemeClr val="dk1"/>
                </a:solidFill>
                <a:latin typeface="Calibri"/>
                <a:ea typeface="Calibri"/>
                <a:cs typeface="Calibri"/>
                <a:sym typeface="Calibri"/>
              </a:defRPr>
            </a:lvl8pPr>
            <a:lvl9pPr marL="3657600" marR="0" lvl="8" indent="0" algn="l" rtl="0">
              <a:spcBef>
                <a:spcPts val="0"/>
              </a:spcBef>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1" y="8817904"/>
            <a:ext cx="3026832" cy="464185"/>
          </a:xfrm>
          <a:prstGeom prst="rect">
            <a:avLst/>
          </a:prstGeom>
          <a:noFill/>
          <a:ln>
            <a:noFill/>
          </a:ln>
        </p:spPr>
        <p:txBody>
          <a:bodyPr lIns="92943" tIns="92943" rIns="92943" bIns="92943" anchor="b"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464790" marR="0" lvl="1" indent="0" algn="l" rtl="0">
              <a:spcBef>
                <a:spcPts val="0"/>
              </a:spcBef>
              <a:buNone/>
              <a:defRPr sz="1800" b="0" i="0" u="none" strike="noStrike" cap="none">
                <a:solidFill>
                  <a:schemeClr val="dk1"/>
                </a:solidFill>
                <a:latin typeface="Calibri"/>
                <a:ea typeface="Calibri"/>
                <a:cs typeface="Calibri"/>
                <a:sym typeface="Calibri"/>
              </a:defRPr>
            </a:lvl2pPr>
            <a:lvl3pPr marL="929579" marR="0" lvl="2" indent="0" algn="l" rtl="0">
              <a:spcBef>
                <a:spcPts val="0"/>
              </a:spcBef>
              <a:buNone/>
              <a:defRPr sz="1800" b="0" i="0" u="none" strike="noStrike" cap="none">
                <a:solidFill>
                  <a:schemeClr val="dk1"/>
                </a:solidFill>
                <a:latin typeface="Calibri"/>
                <a:ea typeface="Calibri"/>
                <a:cs typeface="Calibri"/>
                <a:sym typeface="Calibri"/>
              </a:defRPr>
            </a:lvl3pPr>
            <a:lvl4pPr marL="1394369" marR="0" lvl="3" indent="0" algn="l" rtl="0">
              <a:spcBef>
                <a:spcPts val="0"/>
              </a:spcBef>
              <a:buNone/>
              <a:defRPr sz="1800" b="0" i="0" u="none" strike="noStrike" cap="none">
                <a:solidFill>
                  <a:schemeClr val="dk1"/>
                </a:solidFill>
                <a:latin typeface="Calibri"/>
                <a:ea typeface="Calibri"/>
                <a:cs typeface="Calibri"/>
                <a:sym typeface="Calibri"/>
              </a:defRPr>
            </a:lvl4pPr>
            <a:lvl5pPr marL="1859158" marR="0" lvl="4" indent="0" algn="l" rtl="0">
              <a:spcBef>
                <a:spcPts val="0"/>
              </a:spcBef>
              <a:buNone/>
              <a:defRPr sz="1800" b="0" i="0" u="none" strike="noStrike" cap="none">
                <a:solidFill>
                  <a:schemeClr val="dk1"/>
                </a:solidFill>
                <a:latin typeface="Calibri"/>
                <a:ea typeface="Calibri"/>
                <a:cs typeface="Calibri"/>
                <a:sym typeface="Calibri"/>
              </a:defRPr>
            </a:lvl5pPr>
            <a:lvl6pPr marL="2323948" marR="0" lvl="5" indent="0" algn="l" rtl="0">
              <a:spcBef>
                <a:spcPts val="0"/>
              </a:spcBef>
              <a:buNone/>
              <a:defRPr sz="1800" b="0" i="0" u="none" strike="noStrike" cap="none">
                <a:solidFill>
                  <a:schemeClr val="dk1"/>
                </a:solidFill>
                <a:latin typeface="Calibri"/>
                <a:ea typeface="Calibri"/>
                <a:cs typeface="Calibri"/>
                <a:sym typeface="Calibri"/>
              </a:defRPr>
            </a:lvl6pPr>
            <a:lvl7pPr marL="2788737" marR="0" lvl="6" indent="0" algn="l" rtl="0">
              <a:spcBef>
                <a:spcPts val="0"/>
              </a:spcBef>
              <a:buNone/>
              <a:defRPr sz="1800" b="0" i="0" u="none" strike="noStrike" cap="none">
                <a:solidFill>
                  <a:schemeClr val="dk1"/>
                </a:solidFill>
                <a:latin typeface="Calibri"/>
                <a:ea typeface="Calibri"/>
                <a:cs typeface="Calibri"/>
                <a:sym typeface="Calibri"/>
              </a:defRPr>
            </a:lvl7pPr>
            <a:lvl8pPr marL="3253527" marR="0" lvl="7" indent="0" algn="l" rtl="0">
              <a:spcBef>
                <a:spcPts val="0"/>
              </a:spcBef>
              <a:buNone/>
              <a:defRPr sz="1800" b="0" i="0" u="none" strike="noStrike" cap="none">
                <a:solidFill>
                  <a:schemeClr val="dk1"/>
                </a:solidFill>
                <a:latin typeface="Calibri"/>
                <a:ea typeface="Calibri"/>
                <a:cs typeface="Calibri"/>
                <a:sym typeface="Calibri"/>
              </a:defRPr>
            </a:lvl8pPr>
            <a:lvl9pPr marL="3718316"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8" name="Shape 8"/>
          <p:cNvSpPr txBox="1">
            <a:spLocks noGrp="1"/>
          </p:cNvSpPr>
          <p:nvPr>
            <p:ph type="sldNum" idx="12"/>
          </p:nvPr>
        </p:nvSpPr>
        <p:spPr>
          <a:xfrm>
            <a:off x="3956550" y="8817904"/>
            <a:ext cx="3026832" cy="464185"/>
          </a:xfrm>
          <a:prstGeom prst="rect">
            <a:avLst/>
          </a:prstGeom>
          <a:noFill/>
          <a:ln>
            <a:noFill/>
          </a:ln>
        </p:spPr>
        <p:txBody>
          <a:bodyPr lIns="92943" tIns="46459" rIns="92943" bIns="46459" anchor="b" anchorCtr="0">
            <a:noAutofit/>
          </a:bodyPr>
          <a:lstStyle/>
          <a:p>
            <a:pPr algn="r">
              <a:buSzPct val="25000"/>
            </a:pPr>
            <a:fld id="{00000000-1234-1234-1234-123412341234}" type="slidenum">
              <a:rPr lang="en-US" sz="1200" smtClean="0">
                <a:solidFill>
                  <a:schemeClr val="dk1"/>
                </a:solidFill>
                <a:latin typeface="Calibri"/>
                <a:ea typeface="Calibri"/>
                <a:cs typeface="Calibri"/>
                <a:sym typeface="Calibri"/>
              </a:rPr>
              <a:pPr algn="r">
                <a:buSzPct val="25000"/>
              </a:pPr>
              <a:t>‹#›</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37270093"/>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techcrunch.com/wp-content/uploads/2015/04/feedback.jpg?w=1390&amp;crop=1" TargetMode="External"/><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www.latize.com/wp-content/uploads/2018/03/Latize_Making_Sense_of_Chaos_through_Big_Data_1.jpg"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Shape 91"/>
          <p:cNvSpPr txBox="1">
            <a:spLocks noGrp="1"/>
          </p:cNvSpPr>
          <p:nvPr>
            <p:ph type="body" idx="1"/>
          </p:nvPr>
        </p:nvSpPr>
        <p:spPr>
          <a:xfrm>
            <a:off x="698501" y="4409758"/>
            <a:ext cx="5587999" cy="4177665"/>
          </a:xfrm>
          <a:prstGeom prst="rect">
            <a:avLst/>
          </a:prstGeom>
        </p:spPr>
        <p:txBody>
          <a:bodyPr lIns="92943" tIns="92943" rIns="92943" bIns="92943" anchor="t" anchorCtr="0">
            <a:noAutofit/>
          </a:bodyPr>
          <a:lstStyle/>
          <a:p>
            <a:pPr marL="0" marR="0" lvl="0" indent="0" algn="l" rtl="0">
              <a:spcBef>
                <a:spcPts val="0"/>
              </a:spcBef>
              <a:spcAft>
                <a:spcPts val="0"/>
              </a:spcAft>
              <a:buClr>
                <a:srgbClr val="000000"/>
              </a:buClr>
              <a:buSzPts val="1100"/>
              <a:buFont typeface="Arial"/>
              <a:buNone/>
            </a:pPr>
            <a:r>
              <a:rPr lang="en-US" sz="1200" dirty="0" smtClean="0">
                <a:highlight>
                  <a:srgbClr val="FFFFFF"/>
                </a:highlight>
                <a:latin typeface="Verdana"/>
                <a:ea typeface="Verdana"/>
                <a:cs typeface="Verdana"/>
                <a:sym typeface="Verdana"/>
              </a:rPr>
              <a:t>Data ingest -- the process by which data and related materials are deposited with an archive -- is the crucial entry point upon which all subsequent curation, preservation, and dissemination activities rely. Ingest includes describing and transferring files, as well as obtaining legal permissions necessary to establish adequate legal and intellectual control over digital objects. This presentation discusses recent activities at ICPSR to optimize the data ingest process. By optimization, we mean making the process as easy and convenient for the depositor while gathering as much information about the data collection to enable reuse and preservation. </a:t>
            </a:r>
          </a:p>
          <a:p>
            <a:pPr marL="0" marR="0" lvl="0" indent="0" algn="l" rtl="0">
              <a:spcBef>
                <a:spcPts val="0"/>
              </a:spcBef>
              <a:spcAft>
                <a:spcPts val="0"/>
              </a:spcAft>
              <a:buClr>
                <a:srgbClr val="000000"/>
              </a:buClr>
              <a:buSzPts val="1100"/>
              <a:buFont typeface="Arial"/>
              <a:buNone/>
            </a:pPr>
            <a:endParaRPr lang="en-US" sz="1200" dirty="0" smtClean="0">
              <a:highlight>
                <a:srgbClr val="FFFFFF"/>
              </a:highlight>
              <a:latin typeface="Verdana"/>
              <a:ea typeface="Verdana"/>
              <a:cs typeface="Verdana"/>
              <a:sym typeface="Verdana"/>
            </a:endParaRPr>
          </a:p>
          <a:p>
            <a:pPr marL="0" marR="0" lvl="0" indent="0" algn="l" rtl="0">
              <a:spcBef>
                <a:spcPts val="0"/>
              </a:spcBef>
              <a:spcAft>
                <a:spcPts val="0"/>
              </a:spcAft>
              <a:buNone/>
            </a:pPr>
            <a:r>
              <a:rPr lang="en-US" sz="1200" dirty="0" smtClean="0">
                <a:highlight>
                  <a:srgbClr val="FFFFFF"/>
                </a:highlight>
                <a:latin typeface="Verdana"/>
                <a:ea typeface="Verdana"/>
                <a:cs typeface="Verdana"/>
                <a:sym typeface="Verdana"/>
              </a:rPr>
              <a:t>Specific discussion points will include (1) a brief history of ICPSR's data ingest process; (2) a comparison of other archives' data ingest processes; (3) recent improvements and enhancements to the ICPSR data ingest process, including from a major update in June 2017; and (4) lessons learned from the June 2017 update.</a:t>
            </a:r>
          </a:p>
          <a:p>
            <a:pPr marL="0" marR="0" lvl="0" indent="0" algn="l" rtl="0">
              <a:spcBef>
                <a:spcPts val="0"/>
              </a:spcBef>
              <a:spcAft>
                <a:spcPts val="0"/>
              </a:spcAft>
              <a:buNone/>
            </a:pPr>
            <a:endParaRPr lang="en-US" sz="1200" dirty="0" smtClean="0">
              <a:highlight>
                <a:srgbClr val="FFFFFF"/>
              </a:highlight>
              <a:latin typeface="Verdana"/>
              <a:ea typeface="Verdana"/>
              <a:cs typeface="Verdana"/>
              <a:sym typeface="Verdana"/>
            </a:endParaRPr>
          </a:p>
          <a:p>
            <a:pPr marL="0" marR="0" lvl="0" indent="0" algn="l" rtl="0">
              <a:spcBef>
                <a:spcPts val="0"/>
              </a:spcBef>
              <a:spcAft>
                <a:spcPts val="0"/>
              </a:spcAft>
              <a:buNone/>
            </a:pPr>
            <a:r>
              <a:rPr lang="en-US" sz="1200" dirty="0" smtClean="0">
                <a:highlight>
                  <a:srgbClr val="FFFFFF"/>
                </a:highlight>
                <a:latin typeface="Verdana"/>
                <a:ea typeface="Verdana"/>
                <a:cs typeface="Verdana"/>
                <a:sym typeface="Verdana"/>
              </a:rPr>
              <a:t>https://www.openconf.org/IASSIST2018/modules/request.php?module=oc_program&amp;action=summary.php&amp;id=167</a:t>
            </a:r>
          </a:p>
          <a:p>
            <a:pPr marL="0" marR="0" lvl="0" indent="0" algn="l" rtl="0">
              <a:spcBef>
                <a:spcPts val="0"/>
              </a:spcBef>
              <a:spcAft>
                <a:spcPts val="0"/>
              </a:spcAft>
              <a:buNone/>
            </a:pPr>
            <a:endParaRPr lang="en-US" sz="1800" dirty="0" smtClean="0">
              <a:solidFill>
                <a:schemeClr val="dk1"/>
              </a:solidFill>
              <a:latin typeface="Calibri"/>
              <a:ea typeface="Calibri"/>
              <a:cs typeface="Calibri"/>
              <a:sym typeface="Calibri"/>
            </a:endParaRPr>
          </a:p>
          <a:p>
            <a:pPr marL="0" marR="0" lvl="0" indent="0" algn="l" rtl="0">
              <a:spcBef>
                <a:spcPts val="0"/>
              </a:spcBef>
              <a:spcAft>
                <a:spcPts val="0"/>
              </a:spcAft>
              <a:buNone/>
            </a:pPr>
            <a:endParaRPr lang="en-US" sz="1800" b="0" i="0" u="none" strike="noStrike" cap="none" dirty="0" smtClean="0">
              <a:solidFill>
                <a:schemeClr val="dk1"/>
              </a:solidFill>
              <a:latin typeface="Calibri"/>
              <a:ea typeface="Calibri"/>
              <a:cs typeface="Calibri"/>
              <a:sym typeface="Calibri"/>
            </a:endParaRPr>
          </a:p>
          <a:p>
            <a:endParaRPr dirty="0"/>
          </a:p>
        </p:txBody>
      </p:sp>
      <p:sp>
        <p:nvSpPr>
          <p:cNvPr id="92" name="Shape 92"/>
          <p:cNvSpPr>
            <a:spLocks noGrp="1" noRot="1" noChangeAspect="1"/>
          </p:cNvSpPr>
          <p:nvPr>
            <p:ph type="sldImg" idx="2"/>
          </p:nvPr>
        </p:nvSpPr>
        <p:spPr>
          <a:xfrm>
            <a:off x="1171575" y="696913"/>
            <a:ext cx="4641850" cy="3481387"/>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852097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Shape 7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1" name="Shape 71"/>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26014265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Shape 76"/>
          <p:cNvSpPr txBox="1">
            <a:spLocks noGrp="1"/>
          </p:cNvSpPr>
          <p:nvPr>
            <p:ph type="body" idx="1"/>
          </p:nvPr>
        </p:nvSpPr>
        <p:spPr>
          <a:xfrm>
            <a:off x="685800" y="4343400"/>
            <a:ext cx="5486400" cy="4114800"/>
          </a:xfrm>
          <a:prstGeom prst="rect">
            <a:avLst/>
          </a:prstGeom>
        </p:spPr>
        <p:txBody>
          <a:bodyPr spcFirstLastPara="1" wrap="square" lIns="89850" tIns="89850" rIns="89850" bIns="89850" anchor="t" anchorCtr="0">
            <a:noAutofit/>
          </a:bodyPr>
          <a:lstStyle/>
          <a:p>
            <a:pPr marL="0" lvl="0" indent="0" rtl="0">
              <a:spcBef>
                <a:spcPts val="0"/>
              </a:spcBef>
              <a:spcAft>
                <a:spcPts val="0"/>
              </a:spcAft>
              <a:buClr>
                <a:srgbClr val="000000"/>
              </a:buClr>
              <a:buFont typeface="Arial"/>
              <a:buNone/>
            </a:pPr>
            <a:r>
              <a:rPr lang="en" sz="1200">
                <a:solidFill>
                  <a:schemeClr val="dk1"/>
                </a:solidFill>
                <a:latin typeface="Calibri"/>
                <a:ea typeface="Calibri"/>
                <a:cs typeface="Calibri"/>
                <a:sym typeface="Calibri"/>
              </a:rPr>
              <a:t>Acquisition, sometimes called deposit, enables depositors to transfer their material to an archive, through describing the data collection, sending the data and metadata, and approving legal permissions.  The deposit form solicits information about the data collection, which can include: citation, summary, methodology, sampling, and relevant restrictions.  An archive uses this information later in the process to complete the study description, or metadata, found in the online catalog.</a:t>
            </a:r>
            <a:endParaRPr sz="1400"/>
          </a:p>
          <a:p>
            <a:pPr marL="0" lvl="0" indent="0" rtl="0">
              <a:spcBef>
                <a:spcPts val="0"/>
              </a:spcBef>
              <a:spcAft>
                <a:spcPts val="0"/>
              </a:spcAft>
              <a:buClr>
                <a:srgbClr val="000000"/>
              </a:buClr>
              <a:buFont typeface="Arial"/>
              <a:buNone/>
            </a:pPr>
            <a:endParaRPr sz="1200">
              <a:solidFill>
                <a:schemeClr val="dk1"/>
              </a:solidFill>
              <a:latin typeface="Calibri"/>
              <a:ea typeface="Calibri"/>
              <a:cs typeface="Calibri"/>
              <a:sym typeface="Calibri"/>
            </a:endParaRPr>
          </a:p>
          <a:p>
            <a:pPr marL="0" lvl="0" indent="0" rtl="0">
              <a:spcBef>
                <a:spcPts val="0"/>
              </a:spcBef>
              <a:spcAft>
                <a:spcPts val="0"/>
              </a:spcAft>
              <a:buClr>
                <a:srgbClr val="000000"/>
              </a:buClr>
              <a:buFont typeface="Arial"/>
              <a:buNone/>
            </a:pPr>
            <a:r>
              <a:rPr lang="en" sz="1200">
                <a:solidFill>
                  <a:schemeClr val="dk1"/>
                </a:solidFill>
                <a:latin typeface="Calibri"/>
                <a:ea typeface="Calibri"/>
                <a:cs typeface="Calibri"/>
                <a:sym typeface="Calibri"/>
              </a:rPr>
              <a:t>For complex data or collections with significant disclosure risk, archives can add tailored plans.  These plans outline suggested processing and dissemination strategies that reflect the target audience, the inherent confidentiality risks, and the proposed data discovery or dissemination tools.  </a:t>
            </a:r>
            <a:endParaRPr sz="1400"/>
          </a:p>
          <a:p>
            <a:pPr marL="0" lvl="0" indent="0" rtl="0">
              <a:spcBef>
                <a:spcPts val="0"/>
              </a:spcBef>
              <a:spcAft>
                <a:spcPts val="0"/>
              </a:spcAft>
              <a:buClr>
                <a:srgbClr val="000000"/>
              </a:buClr>
              <a:buFont typeface="Arial"/>
              <a:buNone/>
            </a:pPr>
            <a:endParaRPr sz="1200">
              <a:solidFill>
                <a:schemeClr val="dk1"/>
              </a:solidFill>
              <a:latin typeface="Calibri"/>
              <a:ea typeface="Calibri"/>
              <a:cs typeface="Calibri"/>
              <a:sym typeface="Calibri"/>
            </a:endParaRPr>
          </a:p>
          <a:p>
            <a:pPr marL="0" lvl="0" indent="0" rtl="0">
              <a:spcBef>
                <a:spcPts val="0"/>
              </a:spcBef>
              <a:spcAft>
                <a:spcPts val="0"/>
              </a:spcAft>
              <a:buClr>
                <a:srgbClr val="000000"/>
              </a:buClr>
              <a:buFont typeface="Arial"/>
              <a:buNone/>
            </a:pPr>
            <a:r>
              <a:rPr lang="en" sz="1200">
                <a:solidFill>
                  <a:schemeClr val="dk1"/>
                </a:solidFill>
                <a:latin typeface="Calibri"/>
                <a:ea typeface="Calibri"/>
                <a:cs typeface="Calibri"/>
                <a:sym typeface="Calibri"/>
              </a:rPr>
              <a:t>What should the deposit process look like?  One simple button that transfers content (ala Dropbox)?  A form to also capture comprehensive metadata?  Something in-between?  </a:t>
            </a:r>
            <a:endParaRPr/>
          </a:p>
        </p:txBody>
      </p:sp>
      <p:sp>
        <p:nvSpPr>
          <p:cNvPr id="77" name="Shape 7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436516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Shape 8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3" name="Shape 83"/>
          <p:cNvSpPr txBox="1">
            <a:spLocks noGrp="1"/>
          </p:cNvSpPr>
          <p:nvPr>
            <p:ph type="body" idx="1"/>
          </p:nvPr>
        </p:nvSpPr>
        <p:spPr>
          <a:xfrm>
            <a:off x="685800" y="4343400"/>
            <a:ext cx="5486400" cy="4114800"/>
          </a:xfrm>
          <a:prstGeom prst="rect">
            <a:avLst/>
          </a:prstGeom>
          <a:noFill/>
          <a:ln>
            <a:noFill/>
          </a:ln>
        </p:spPr>
        <p:txBody>
          <a:bodyPr spcFirstLastPara="1" wrap="square" lIns="91350" tIns="45675" rIns="91350" bIns="45675" anchor="t" anchorCtr="0">
            <a:noAutofit/>
          </a:bodyPr>
          <a:lstStyle/>
          <a:p>
            <a:pPr marL="0" lvl="0" indent="0" rtl="0">
              <a:lnSpc>
                <a:spcPct val="115000"/>
              </a:lnSpc>
              <a:spcBef>
                <a:spcPts val="0"/>
              </a:spcBef>
              <a:spcAft>
                <a:spcPts val="0"/>
              </a:spcAft>
              <a:buNone/>
            </a:pPr>
            <a:r>
              <a:rPr lang="en" sz="3200">
                <a:solidFill>
                  <a:schemeClr val="dk1"/>
                </a:solidFill>
                <a:latin typeface="Calibri"/>
                <a:ea typeface="Calibri"/>
                <a:cs typeface="Calibri"/>
                <a:sym typeface="Calibri"/>
              </a:rPr>
              <a:t>How easy or complex should your deposit process be?</a:t>
            </a:r>
            <a:endParaRPr sz="1200">
              <a:solidFill>
                <a:schemeClr val="dk1"/>
              </a:solidFill>
              <a:latin typeface="Calibri"/>
              <a:ea typeface="Calibri"/>
              <a:cs typeface="Calibri"/>
              <a:sym typeface="Calibri"/>
            </a:endParaRPr>
          </a:p>
          <a:p>
            <a:pPr marL="0" marR="0" lvl="0" indent="0" algn="l" rtl="0">
              <a:spcBef>
                <a:spcPts val="0"/>
              </a:spcBef>
              <a:spcAft>
                <a:spcPts val="0"/>
              </a:spcAft>
              <a:buNone/>
            </a:pPr>
            <a:endParaRPr sz="1200">
              <a:solidFill>
                <a:schemeClr val="dk1"/>
              </a:solidFill>
              <a:latin typeface="Calibri"/>
              <a:ea typeface="Calibri"/>
              <a:cs typeface="Calibri"/>
              <a:sym typeface="Calibri"/>
            </a:endParaRPr>
          </a:p>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Data can be acquired by an archive through an online deposit form and/or via mail.  A Web portal allows instantaneous transfer, as well as quality checks to insure that data are not lost or corrupted during transmission.  Mail submissions are slower and not as secure, although some data collections include hard-copy materials that require physical postage.  </a:t>
            </a:r>
            <a:endParaRPr sz="1400"/>
          </a:p>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Deposit forms don’t need to be Rube Goldberg contraptions --  “deliberately over-engineered or overdone machine that performs a very simple task in a very complex fashion”.</a:t>
            </a:r>
            <a:endParaRPr sz="1400"/>
          </a:p>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A major consideration is how much information do you want the depositor to provide vs. how much your archive will collect yourself or behind the scenes?</a:t>
            </a:r>
            <a:endParaRPr sz="1400"/>
          </a:p>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
        <p:nvSpPr>
          <p:cNvPr id="84" name="Shape 84"/>
          <p:cNvSpPr txBox="1">
            <a:spLocks noGrp="1"/>
          </p:cNvSpPr>
          <p:nvPr>
            <p:ph type="sldNum" idx="12"/>
          </p:nvPr>
        </p:nvSpPr>
        <p:spPr>
          <a:xfrm>
            <a:off x="3884613" y="8685213"/>
            <a:ext cx="2971800" cy="457200"/>
          </a:xfrm>
          <a:prstGeom prst="rect">
            <a:avLst/>
          </a:prstGeom>
          <a:noFill/>
          <a:ln>
            <a:noFill/>
          </a:ln>
        </p:spPr>
        <p:txBody>
          <a:bodyPr spcFirstLastPara="1" wrap="square" lIns="91350" tIns="45675" rIns="91350" bIns="45675" anchor="b" anchorCtr="0">
            <a:noAutofit/>
          </a:bodyPr>
          <a:lstStyle/>
          <a:p>
            <a:pPr marL="0" marR="0" lvl="0" indent="0" algn="r" rtl="0">
              <a:spcBef>
                <a:spcPts val="0"/>
              </a:spcBef>
              <a:spcAft>
                <a:spcPts val="0"/>
              </a:spcAft>
              <a:buNone/>
            </a:pPr>
            <a:fld id="{00000000-1234-1234-1234-123412341234}" type="slidenum">
              <a:rPr lang="en" sz="1200">
                <a:solidFill>
                  <a:schemeClr val="dk1"/>
                </a:solidFill>
                <a:latin typeface="Calibri"/>
                <a:ea typeface="Calibri"/>
                <a:cs typeface="Calibri"/>
                <a:sym typeface="Calibri"/>
              </a:rPr>
              <a:t>4</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478420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Shape 9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1" name="Shape 91"/>
          <p:cNvSpPr txBox="1">
            <a:spLocks noGrp="1"/>
          </p:cNvSpPr>
          <p:nvPr>
            <p:ph type="body" idx="1"/>
          </p:nvPr>
        </p:nvSpPr>
        <p:spPr>
          <a:xfrm>
            <a:off x="685800" y="4343400"/>
            <a:ext cx="5486400" cy="4114800"/>
          </a:xfrm>
          <a:prstGeom prst="rect">
            <a:avLst/>
          </a:prstGeom>
          <a:noFill/>
          <a:ln>
            <a:noFill/>
          </a:ln>
        </p:spPr>
        <p:txBody>
          <a:bodyPr spcFirstLastPara="1" wrap="square" lIns="91350" tIns="45675" rIns="91350" bIns="45675" anchor="t" anchorCtr="0">
            <a:noAutofit/>
          </a:bodyPr>
          <a:lstStyle/>
          <a:p>
            <a:pPr marL="0" marR="0" lvl="0" indent="0" algn="l" rtl="0">
              <a:spcBef>
                <a:spcPts val="0"/>
              </a:spcBef>
              <a:spcAft>
                <a:spcPts val="0"/>
              </a:spcAft>
              <a:buNone/>
            </a:pPr>
            <a:r>
              <a:rPr lang="en" sz="1200">
                <a:solidFill>
                  <a:schemeClr val="dk1"/>
                </a:solidFill>
                <a:latin typeface="Calibri"/>
                <a:ea typeface="Calibri"/>
                <a:cs typeface="Calibri"/>
                <a:sym typeface="Calibri"/>
              </a:rPr>
              <a:t>Ideally, ingesting content should be as simple as Atari’s “Star Trek” instructions.</a:t>
            </a:r>
            <a:endParaRPr sz="1200">
              <a:solidFill>
                <a:schemeClr val="dk1"/>
              </a:solidFill>
              <a:latin typeface="Calibri"/>
              <a:ea typeface="Calibri"/>
              <a:cs typeface="Calibri"/>
              <a:sym typeface="Calibri"/>
            </a:endParaRPr>
          </a:p>
          <a:p>
            <a:pPr marL="0" marR="0" lvl="0" indent="0" algn="l" rtl="0">
              <a:spcBef>
                <a:spcPts val="0"/>
              </a:spcBef>
              <a:spcAft>
                <a:spcPts val="0"/>
              </a:spcAft>
              <a:buNone/>
            </a:pPr>
            <a:endParaRPr sz="120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“These instructions were easily understandable by anyone and emphasized how wrong it was of the tech community to take an attitude of "if you don't get it, it's your own fault."” (source of this quote: https://www.slideshare.net/ProcessStreet/11-profound-influences-on-steve-jobs-design-philosophy)</a:t>
            </a:r>
            <a:endParaRPr sz="120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100"/>
              <a:buFont typeface="Arial"/>
              <a:buNone/>
            </a:pPr>
            <a:endParaRPr sz="1200">
              <a:solidFill>
                <a:schemeClr val="dk1"/>
              </a:solidFill>
              <a:latin typeface="Calibri"/>
              <a:ea typeface="Calibri"/>
              <a:cs typeface="Calibri"/>
              <a:sym typeface="Calibri"/>
            </a:endParaRPr>
          </a:p>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92" name="Shape 92"/>
          <p:cNvSpPr txBox="1">
            <a:spLocks noGrp="1"/>
          </p:cNvSpPr>
          <p:nvPr>
            <p:ph type="sldNum" idx="12"/>
          </p:nvPr>
        </p:nvSpPr>
        <p:spPr>
          <a:xfrm>
            <a:off x="3884613" y="8685213"/>
            <a:ext cx="2971800" cy="457200"/>
          </a:xfrm>
          <a:prstGeom prst="rect">
            <a:avLst/>
          </a:prstGeom>
          <a:noFill/>
          <a:ln>
            <a:noFill/>
          </a:ln>
        </p:spPr>
        <p:txBody>
          <a:bodyPr spcFirstLastPara="1" wrap="square" lIns="91350" tIns="45675" rIns="91350" bIns="45675" anchor="b" anchorCtr="0">
            <a:noAutofit/>
          </a:bodyPr>
          <a:lstStyle/>
          <a:p>
            <a:pPr marL="0" marR="0" lvl="0" indent="0" algn="r" rtl="0">
              <a:spcBef>
                <a:spcPts val="0"/>
              </a:spcBef>
              <a:spcAft>
                <a:spcPts val="0"/>
              </a:spcAft>
              <a:buNone/>
            </a:pPr>
            <a:fld id="{00000000-1234-1234-1234-123412341234}" type="slidenum">
              <a:rPr lang="en" sz="1200">
                <a:solidFill>
                  <a:schemeClr val="dk1"/>
                </a:solidFill>
                <a:latin typeface="Calibri"/>
                <a:ea typeface="Calibri"/>
                <a:cs typeface="Calibri"/>
                <a:sym typeface="Calibri"/>
              </a:rPr>
              <a:t>5</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740071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lnSpc>
                <a:spcPct val="115000"/>
              </a:lnSpc>
              <a:spcBef>
                <a:spcPts val="640"/>
              </a:spcBef>
              <a:spcAft>
                <a:spcPts val="0"/>
              </a:spcAft>
              <a:buNone/>
            </a:pPr>
            <a:r>
              <a:rPr lang="en" sz="3200">
                <a:solidFill>
                  <a:schemeClr val="dk1"/>
                </a:solidFill>
                <a:latin typeface="Calibri"/>
                <a:ea typeface="Calibri"/>
                <a:cs typeface="Calibri"/>
                <a:sym typeface="Calibri"/>
              </a:rPr>
              <a:t>What are incentives you can use to encourage depositors to do a thorough job?</a:t>
            </a:r>
            <a:endParaRPr sz="3200">
              <a:solidFill>
                <a:schemeClr val="dk1"/>
              </a:solidFill>
              <a:latin typeface="Calibri"/>
              <a:ea typeface="Calibri"/>
              <a:cs typeface="Calibri"/>
              <a:sym typeface="Calibri"/>
            </a:endParaRPr>
          </a:p>
          <a:p>
            <a:pPr marL="0" lvl="0" indent="0" rtl="0">
              <a:lnSpc>
                <a:spcPct val="115000"/>
              </a:lnSpc>
              <a:spcBef>
                <a:spcPts val="640"/>
              </a:spcBef>
              <a:spcAft>
                <a:spcPts val="0"/>
              </a:spcAft>
              <a:buNone/>
            </a:pPr>
            <a:r>
              <a:rPr lang="en" sz="1200">
                <a:solidFill>
                  <a:schemeClr val="dk1"/>
                </a:solidFill>
                <a:latin typeface="Calibri"/>
                <a:ea typeface="Calibri"/>
                <a:cs typeface="Calibri"/>
                <a:sym typeface="Calibri"/>
              </a:rPr>
              <a:t>I’ve noticed a tension in repositories between the library-side and the IT side.  Librarians tend to want more and more metadata, and justifiably so.  More metadata can mean richer description of collections, which can lead to better findability.  </a:t>
            </a:r>
            <a:endParaRPr sz="1200">
              <a:solidFill>
                <a:schemeClr val="dk1"/>
              </a:solidFill>
              <a:latin typeface="Calibri"/>
              <a:ea typeface="Calibri"/>
              <a:cs typeface="Calibri"/>
              <a:sym typeface="Calibri"/>
            </a:endParaRPr>
          </a:p>
          <a:p>
            <a:pPr marL="0" lvl="0" indent="0" rtl="0">
              <a:lnSpc>
                <a:spcPct val="115000"/>
              </a:lnSpc>
              <a:spcBef>
                <a:spcPts val="640"/>
              </a:spcBef>
              <a:spcAft>
                <a:spcPts val="0"/>
              </a:spcAft>
              <a:buNone/>
            </a:pPr>
            <a:r>
              <a:rPr lang="en" sz="1200">
                <a:solidFill>
                  <a:schemeClr val="dk1"/>
                </a:solidFill>
                <a:latin typeface="Calibri"/>
                <a:ea typeface="Calibri"/>
                <a:cs typeface="Calibri"/>
                <a:sym typeface="Calibri"/>
              </a:rPr>
              <a:t>IT, though, prefers simplicity and elegance -- i.e., fewer questions.  This is also a good thing since depositors’ attentions and time are limited.</a:t>
            </a:r>
            <a:endParaRPr sz="1200">
              <a:solidFill>
                <a:schemeClr val="dk1"/>
              </a:solidFill>
              <a:latin typeface="Calibri"/>
              <a:ea typeface="Calibri"/>
              <a:cs typeface="Calibri"/>
              <a:sym typeface="Calibri"/>
            </a:endParaRPr>
          </a:p>
          <a:p>
            <a:pPr marL="0" lvl="0" indent="0" rtl="0">
              <a:lnSpc>
                <a:spcPct val="115000"/>
              </a:lnSpc>
              <a:spcBef>
                <a:spcPts val="640"/>
              </a:spcBef>
              <a:spcAft>
                <a:spcPts val="0"/>
              </a:spcAft>
              <a:buNone/>
            </a:pPr>
            <a:r>
              <a:rPr lang="en" sz="1200">
                <a:solidFill>
                  <a:schemeClr val="dk1"/>
                </a:solidFill>
                <a:latin typeface="Calibri"/>
                <a:ea typeface="Calibri"/>
                <a:cs typeface="Calibri"/>
                <a:sym typeface="Calibri"/>
              </a:rPr>
              <a:t>How can we balance simplicity and thoroughness?  And what incentives can we provide to straddle both needs?</a:t>
            </a:r>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2435152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Shape 10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4" name="Shape 104"/>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This example of incentives comes from LinkedIn.</a:t>
            </a:r>
            <a:endParaRPr/>
          </a:p>
        </p:txBody>
      </p:sp>
    </p:spTree>
    <p:extLst>
      <p:ext uri="{BB962C8B-B14F-4D97-AF65-F5344CB8AC3E}">
        <p14:creationId xmlns:p14="http://schemas.microsoft.com/office/powerpoint/2010/main" val="2927799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Shape 10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0" name="Shape 11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40608292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Shape 11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6" name="Shape 116"/>
          <p:cNvSpPr txBox="1">
            <a:spLocks noGrp="1"/>
          </p:cNvSpPr>
          <p:nvPr>
            <p:ph type="body" idx="1"/>
          </p:nvPr>
        </p:nvSpPr>
        <p:spPr>
          <a:xfrm>
            <a:off x="685800" y="4343400"/>
            <a:ext cx="5486400" cy="4114800"/>
          </a:xfrm>
          <a:prstGeom prst="rect">
            <a:avLst/>
          </a:prstGeom>
          <a:noFill/>
          <a:ln>
            <a:noFill/>
          </a:ln>
        </p:spPr>
        <p:txBody>
          <a:bodyPr spcFirstLastPara="1" wrap="square" lIns="91350" tIns="45675" rIns="91350" bIns="45675" anchor="t" anchorCtr="0">
            <a:noAutofit/>
          </a:bodyPr>
          <a:lstStyle/>
          <a:p>
            <a:pPr marL="0" lvl="0" indent="0" rtl="0">
              <a:lnSpc>
                <a:spcPct val="115000"/>
              </a:lnSpc>
              <a:spcBef>
                <a:spcPts val="640"/>
              </a:spcBef>
              <a:spcAft>
                <a:spcPts val="0"/>
              </a:spcAft>
              <a:buNone/>
            </a:pPr>
            <a:r>
              <a:rPr lang="en" sz="3200">
                <a:solidFill>
                  <a:schemeClr val="dk1"/>
                </a:solidFill>
                <a:latin typeface="Calibri"/>
                <a:ea typeface="Calibri"/>
                <a:cs typeface="Calibri"/>
                <a:sym typeface="Calibri"/>
              </a:rPr>
              <a:t>What legal issues do you address at deposit?</a:t>
            </a:r>
            <a:endParaRPr sz="1200">
              <a:solidFill>
                <a:schemeClr val="dk1"/>
              </a:solidFill>
              <a:latin typeface="Calibri"/>
              <a:ea typeface="Calibri"/>
              <a:cs typeface="Calibri"/>
              <a:sym typeface="Calibri"/>
            </a:endParaRPr>
          </a:p>
          <a:p>
            <a:pPr marL="0" marR="0" lvl="0" indent="0" algn="l" rtl="0">
              <a:spcBef>
                <a:spcPts val="0"/>
              </a:spcBef>
              <a:spcAft>
                <a:spcPts val="0"/>
              </a:spcAft>
              <a:buNone/>
            </a:pPr>
            <a:endParaRPr sz="1200">
              <a:solidFill>
                <a:schemeClr val="dk1"/>
              </a:solidFill>
              <a:latin typeface="Calibri"/>
              <a:ea typeface="Calibri"/>
              <a:cs typeface="Calibri"/>
              <a:sym typeface="Calibri"/>
            </a:endParaRPr>
          </a:p>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Legal permissions are also transferred upon acquisition.  These permissions grant the </a:t>
            </a:r>
            <a:r>
              <a:rPr lang="en" sz="1200">
                <a:solidFill>
                  <a:schemeClr val="dk1"/>
                </a:solidFill>
                <a:latin typeface="Calibri"/>
                <a:ea typeface="Calibri"/>
                <a:cs typeface="Calibri"/>
                <a:sym typeface="Calibri"/>
              </a:rPr>
              <a:t>repository </a:t>
            </a:r>
            <a:r>
              <a:rPr lang="en" sz="1200" b="0" i="0" u="none" strike="noStrike" cap="none">
                <a:solidFill>
                  <a:schemeClr val="dk1"/>
                </a:solidFill>
                <a:latin typeface="Calibri"/>
                <a:ea typeface="Calibri"/>
                <a:cs typeface="Calibri"/>
                <a:sym typeface="Calibri"/>
              </a:rPr>
              <a:t>rights to transform, preserve, and/or redistribute the data collection.  One or more persons who owns the data or who has the authority to deposit the data provides a signature.  </a:t>
            </a:r>
            <a:endParaRPr sz="1400"/>
          </a:p>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Legal issues that can arise: IPR, copyright, HIPAA.</a:t>
            </a:r>
            <a:endParaRPr sz="1200" b="0" i="0" u="none" strike="noStrike" cap="none">
              <a:solidFill>
                <a:schemeClr val="dk1"/>
              </a:solidFill>
              <a:latin typeface="Calibri"/>
              <a:ea typeface="Calibri"/>
              <a:cs typeface="Calibri"/>
              <a:sym typeface="Calibri"/>
            </a:endParaRPr>
          </a:p>
        </p:txBody>
      </p:sp>
      <p:sp>
        <p:nvSpPr>
          <p:cNvPr id="117" name="Shape 117"/>
          <p:cNvSpPr txBox="1">
            <a:spLocks noGrp="1"/>
          </p:cNvSpPr>
          <p:nvPr>
            <p:ph type="sldNum" idx="12"/>
          </p:nvPr>
        </p:nvSpPr>
        <p:spPr>
          <a:xfrm>
            <a:off x="3884613" y="8685213"/>
            <a:ext cx="2971800" cy="457200"/>
          </a:xfrm>
          <a:prstGeom prst="rect">
            <a:avLst/>
          </a:prstGeom>
          <a:noFill/>
          <a:ln>
            <a:noFill/>
          </a:ln>
        </p:spPr>
        <p:txBody>
          <a:bodyPr spcFirstLastPara="1" wrap="square" lIns="91350" tIns="45675" rIns="91350" bIns="45675" anchor="b" anchorCtr="0">
            <a:noAutofit/>
          </a:bodyPr>
          <a:lstStyle/>
          <a:p>
            <a:pPr marL="0" marR="0" lvl="0" indent="0" algn="r" rtl="0">
              <a:spcBef>
                <a:spcPts val="0"/>
              </a:spcBef>
              <a:spcAft>
                <a:spcPts val="0"/>
              </a:spcAft>
              <a:buNone/>
            </a:pPr>
            <a:fld id="{00000000-1234-1234-1234-123412341234}" type="slidenum">
              <a:rPr lang="en" sz="1200">
                <a:solidFill>
                  <a:schemeClr val="dk1"/>
                </a:solidFill>
                <a:latin typeface="Calibri"/>
                <a:ea typeface="Calibri"/>
                <a:cs typeface="Calibri"/>
                <a:sym typeface="Calibri"/>
              </a:rPr>
              <a:t>9</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285818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Shape 12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3" name="Shape 123"/>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322497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Shape 12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8" name="Shape 128"/>
          <p:cNvSpPr txBox="1">
            <a:spLocks noGrp="1"/>
          </p:cNvSpPr>
          <p:nvPr>
            <p:ph type="body" idx="1"/>
          </p:nvPr>
        </p:nvSpPr>
        <p:spPr>
          <a:xfrm>
            <a:off x="685800" y="4343400"/>
            <a:ext cx="5486400" cy="4114800"/>
          </a:xfrm>
          <a:prstGeom prst="rect">
            <a:avLst/>
          </a:prstGeom>
          <a:noFill/>
          <a:ln>
            <a:noFill/>
          </a:ln>
        </p:spPr>
        <p:txBody>
          <a:bodyPr spcFirstLastPara="1" wrap="square" lIns="91350" tIns="45675" rIns="91350" bIns="45675" anchor="t" anchorCtr="0">
            <a:noAutofit/>
          </a:bodyPr>
          <a:lstStyle/>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Pre-2007, deposits were accepted only via mail.</a:t>
            </a:r>
            <a:endParaRPr sz="1200" b="0" i="0" u="none" strike="noStrike" cap="none">
              <a:solidFill>
                <a:schemeClr val="dk1"/>
              </a:solidFill>
              <a:latin typeface="Calibri"/>
              <a:ea typeface="Calibri"/>
              <a:cs typeface="Calibri"/>
              <a:sym typeface="Calibri"/>
            </a:endParaRPr>
          </a:p>
        </p:txBody>
      </p:sp>
      <p:sp>
        <p:nvSpPr>
          <p:cNvPr id="129" name="Shape 129"/>
          <p:cNvSpPr txBox="1">
            <a:spLocks noGrp="1"/>
          </p:cNvSpPr>
          <p:nvPr>
            <p:ph type="sldNum" idx="12"/>
          </p:nvPr>
        </p:nvSpPr>
        <p:spPr>
          <a:xfrm>
            <a:off x="3884613" y="8685213"/>
            <a:ext cx="2971800" cy="457200"/>
          </a:xfrm>
          <a:prstGeom prst="rect">
            <a:avLst/>
          </a:prstGeom>
          <a:noFill/>
          <a:ln>
            <a:noFill/>
          </a:ln>
        </p:spPr>
        <p:txBody>
          <a:bodyPr spcFirstLastPara="1" wrap="square" lIns="91350" tIns="45675" rIns="91350" bIns="45675" anchor="b" anchorCtr="0">
            <a:noAutofit/>
          </a:bodyPr>
          <a:lstStyle/>
          <a:p>
            <a:pPr marL="0" marR="0" lvl="0" indent="0" algn="r" rtl="0">
              <a:spcBef>
                <a:spcPts val="0"/>
              </a:spcBef>
              <a:spcAft>
                <a:spcPts val="0"/>
              </a:spcAft>
              <a:buNone/>
            </a:pPr>
            <a:fld id="{00000000-1234-1234-1234-123412341234}" type="slidenum">
              <a:rPr lang="en" sz="1200">
                <a:solidFill>
                  <a:schemeClr val="dk1"/>
                </a:solidFill>
                <a:latin typeface="Calibri"/>
                <a:ea typeface="Calibri"/>
                <a:cs typeface="Calibri"/>
                <a:sym typeface="Calibri"/>
              </a:rPr>
              <a:t>11</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3447262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Shape 13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5" name="Shape 135"/>
          <p:cNvSpPr txBox="1">
            <a:spLocks noGrp="1"/>
          </p:cNvSpPr>
          <p:nvPr>
            <p:ph type="body" idx="1"/>
          </p:nvPr>
        </p:nvSpPr>
        <p:spPr>
          <a:xfrm>
            <a:off x="685800" y="4343400"/>
            <a:ext cx="5486400" cy="4114800"/>
          </a:xfrm>
          <a:prstGeom prst="rect">
            <a:avLst/>
          </a:prstGeom>
          <a:noFill/>
          <a:ln>
            <a:noFill/>
          </a:ln>
        </p:spPr>
        <p:txBody>
          <a:bodyPr spcFirstLastPara="1" wrap="square" lIns="91350" tIns="45675" rIns="91350" bIns="45675" anchor="t" anchorCtr="0">
            <a:noAutofit/>
          </a:bodyPr>
          <a:lstStyle/>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In 2007, we built an online form.  </a:t>
            </a:r>
            <a:endParaRPr sz="1200" b="0" i="0" u="none" strike="noStrike" cap="none">
              <a:solidFill>
                <a:schemeClr val="dk1"/>
              </a:solidFill>
              <a:latin typeface="Calibri"/>
              <a:ea typeface="Calibri"/>
              <a:cs typeface="Calibri"/>
              <a:sym typeface="Calibri"/>
            </a:endParaRPr>
          </a:p>
        </p:txBody>
      </p:sp>
      <p:sp>
        <p:nvSpPr>
          <p:cNvPr id="136" name="Shape 136"/>
          <p:cNvSpPr txBox="1">
            <a:spLocks noGrp="1"/>
          </p:cNvSpPr>
          <p:nvPr>
            <p:ph type="sldNum" idx="12"/>
          </p:nvPr>
        </p:nvSpPr>
        <p:spPr>
          <a:xfrm>
            <a:off x="3884613" y="8685213"/>
            <a:ext cx="2971800" cy="457200"/>
          </a:xfrm>
          <a:prstGeom prst="rect">
            <a:avLst/>
          </a:prstGeom>
          <a:noFill/>
          <a:ln>
            <a:noFill/>
          </a:ln>
        </p:spPr>
        <p:txBody>
          <a:bodyPr spcFirstLastPara="1" wrap="square" lIns="91350" tIns="45675" rIns="91350" bIns="45675" anchor="b" anchorCtr="0">
            <a:noAutofit/>
          </a:bodyPr>
          <a:lstStyle/>
          <a:p>
            <a:pPr marL="0" marR="0" lvl="0" indent="0" algn="r" rtl="0">
              <a:spcBef>
                <a:spcPts val="0"/>
              </a:spcBef>
              <a:spcAft>
                <a:spcPts val="0"/>
              </a:spcAft>
              <a:buNone/>
            </a:pPr>
            <a:fld id="{00000000-1234-1234-1234-123412341234}" type="slidenum">
              <a:rPr lang="en" sz="1200">
                <a:solidFill>
                  <a:schemeClr val="dk1"/>
                </a:solidFill>
                <a:latin typeface="Calibri"/>
                <a:ea typeface="Calibri"/>
                <a:cs typeface="Calibri"/>
                <a:sym typeface="Calibri"/>
              </a:rPr>
              <a:t>12</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1285857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Shape 14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2" name="Shape 142"/>
          <p:cNvSpPr txBox="1">
            <a:spLocks noGrp="1"/>
          </p:cNvSpPr>
          <p:nvPr>
            <p:ph type="body" idx="1"/>
          </p:nvPr>
        </p:nvSpPr>
        <p:spPr>
          <a:xfrm>
            <a:off x="685800" y="4343400"/>
            <a:ext cx="5486400" cy="4114800"/>
          </a:xfrm>
          <a:prstGeom prst="rect">
            <a:avLst/>
          </a:prstGeom>
          <a:noFill/>
          <a:ln>
            <a:noFill/>
          </a:ln>
        </p:spPr>
        <p:txBody>
          <a:bodyPr spcFirstLastPara="1" wrap="square" lIns="91350" tIns="45675" rIns="91350" bIns="45675" anchor="t" anchorCtr="0">
            <a:noAutofit/>
          </a:bodyPr>
          <a:lstStyle/>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Issues to fix:</a:t>
            </a:r>
            <a:endParaRPr sz="1400"/>
          </a:p>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aa. "Too long and daunting"</a:t>
            </a:r>
            <a:endParaRPr sz="1400"/>
          </a:p>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a. Have two versions of form: quick version &amp; long version.</a:t>
            </a:r>
            <a:endParaRPr sz="1400"/>
          </a:p>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b. Signature portion of form is confusing. Might explain why deposits don't get signed or linger for a while.</a:t>
            </a:r>
            <a:endParaRPr sz="1400"/>
          </a:p>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c. People don't understand what to do at the end of the form. Need more instructions at the front.  More instructions, in general.</a:t>
            </a:r>
            <a:endParaRPr sz="1400"/>
          </a:p>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d. Data deposit link doesn't include access notification information, which was recently added.</a:t>
            </a:r>
            <a:endParaRPr sz="1400"/>
          </a:p>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e. Inventory notification doesn't mention the archive or authorized depositors.</a:t>
            </a:r>
            <a:endParaRPr sz="1400"/>
          </a:p>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f. Some people balk at the terms of use. Should clarify or simplify.</a:t>
            </a:r>
            <a:endParaRPr sz="1400"/>
          </a:p>
        </p:txBody>
      </p:sp>
      <p:sp>
        <p:nvSpPr>
          <p:cNvPr id="143" name="Shape 143"/>
          <p:cNvSpPr txBox="1">
            <a:spLocks noGrp="1"/>
          </p:cNvSpPr>
          <p:nvPr>
            <p:ph type="sldNum" idx="12"/>
          </p:nvPr>
        </p:nvSpPr>
        <p:spPr>
          <a:xfrm>
            <a:off x="3884613" y="8685213"/>
            <a:ext cx="2971800" cy="457200"/>
          </a:xfrm>
          <a:prstGeom prst="rect">
            <a:avLst/>
          </a:prstGeom>
          <a:noFill/>
          <a:ln>
            <a:noFill/>
          </a:ln>
        </p:spPr>
        <p:txBody>
          <a:bodyPr spcFirstLastPara="1" wrap="square" lIns="91350" tIns="45675" rIns="91350" bIns="45675" anchor="b" anchorCtr="0">
            <a:noAutofit/>
          </a:bodyPr>
          <a:lstStyle/>
          <a:p>
            <a:pPr marL="0" marR="0" lvl="0" indent="0" algn="r" rtl="0">
              <a:spcBef>
                <a:spcPts val="0"/>
              </a:spcBef>
              <a:spcAft>
                <a:spcPts val="0"/>
              </a:spcAft>
              <a:buNone/>
            </a:pPr>
            <a:fld id="{00000000-1234-1234-1234-123412341234}" type="slidenum">
              <a:rPr lang="en" sz="1200">
                <a:solidFill>
                  <a:schemeClr val="dk1"/>
                </a:solidFill>
                <a:latin typeface="Calibri"/>
                <a:ea typeface="Calibri"/>
                <a:cs typeface="Calibri"/>
                <a:sym typeface="Calibri"/>
              </a:rPr>
              <a:t>13</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5744803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Shape 1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9" name="Shape 149"/>
          <p:cNvSpPr txBox="1">
            <a:spLocks noGrp="1"/>
          </p:cNvSpPr>
          <p:nvPr>
            <p:ph type="body" idx="1"/>
          </p:nvPr>
        </p:nvSpPr>
        <p:spPr>
          <a:xfrm>
            <a:off x="685800" y="4343400"/>
            <a:ext cx="5486400" cy="4114800"/>
          </a:xfrm>
          <a:prstGeom prst="rect">
            <a:avLst/>
          </a:prstGeom>
          <a:noFill/>
          <a:ln>
            <a:noFill/>
          </a:ln>
        </p:spPr>
        <p:txBody>
          <a:bodyPr spcFirstLastPara="1" wrap="square" lIns="91350" tIns="45675" rIns="91350" bIns="45675" anchor="t" anchorCtr="0">
            <a:noAutofit/>
          </a:bodyPr>
          <a:lstStyle/>
          <a:p>
            <a:pPr marL="0" marR="0" lvl="0" indent="0" algn="l" rtl="0">
              <a:spcBef>
                <a:spcPts val="0"/>
              </a:spcBef>
              <a:spcAft>
                <a:spcPts val="0"/>
              </a:spcAft>
              <a:buNone/>
            </a:pPr>
            <a:r>
              <a:rPr lang="en" sz="1200">
                <a:solidFill>
                  <a:schemeClr val="dk1"/>
                </a:solidFill>
                <a:latin typeface="Calibri"/>
                <a:ea typeface="Calibri"/>
                <a:cs typeface="Calibri"/>
                <a:sym typeface="Calibri"/>
              </a:rPr>
              <a:t>In 2012,</a:t>
            </a:r>
            <a:r>
              <a:rPr lang="en" sz="1200" b="0" i="0" u="none" strike="noStrike" cap="none">
                <a:solidFill>
                  <a:schemeClr val="dk1"/>
                </a:solidFill>
                <a:latin typeface="Calibri"/>
                <a:ea typeface="Calibri"/>
                <a:cs typeface="Calibri"/>
                <a:sym typeface="Calibri"/>
              </a:rPr>
              <a:t> we revised the form. </a:t>
            </a:r>
            <a:endParaRPr sz="1200" b="0" i="0" u="none" strike="noStrike" cap="none">
              <a:solidFill>
                <a:schemeClr val="dk1"/>
              </a:solidFill>
              <a:latin typeface="Calibri"/>
              <a:ea typeface="Calibri"/>
              <a:cs typeface="Calibri"/>
              <a:sym typeface="Calibri"/>
            </a:endParaRPr>
          </a:p>
        </p:txBody>
      </p:sp>
      <p:sp>
        <p:nvSpPr>
          <p:cNvPr id="150" name="Shape 150"/>
          <p:cNvSpPr txBox="1">
            <a:spLocks noGrp="1"/>
          </p:cNvSpPr>
          <p:nvPr>
            <p:ph type="sldNum" idx="12"/>
          </p:nvPr>
        </p:nvSpPr>
        <p:spPr>
          <a:xfrm>
            <a:off x="3884613" y="8685213"/>
            <a:ext cx="2971800" cy="457200"/>
          </a:xfrm>
          <a:prstGeom prst="rect">
            <a:avLst/>
          </a:prstGeom>
          <a:noFill/>
          <a:ln>
            <a:noFill/>
          </a:ln>
        </p:spPr>
        <p:txBody>
          <a:bodyPr spcFirstLastPara="1" wrap="square" lIns="91350" tIns="45675" rIns="91350" bIns="45675" anchor="b" anchorCtr="0">
            <a:noAutofit/>
          </a:bodyPr>
          <a:lstStyle/>
          <a:p>
            <a:pPr marL="0" marR="0" lvl="0" indent="0" algn="r" rtl="0">
              <a:spcBef>
                <a:spcPts val="0"/>
              </a:spcBef>
              <a:spcAft>
                <a:spcPts val="0"/>
              </a:spcAft>
              <a:buNone/>
            </a:pPr>
            <a:fld id="{00000000-1234-1234-1234-123412341234}" type="slidenum">
              <a:rPr lang="en" sz="1200">
                <a:solidFill>
                  <a:schemeClr val="dk1"/>
                </a:solidFill>
                <a:latin typeface="Calibri"/>
                <a:ea typeface="Calibri"/>
                <a:cs typeface="Calibri"/>
                <a:sym typeface="Calibri"/>
              </a:rPr>
              <a:t>14</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064789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Shape 15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6" name="Shape 156"/>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15696780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Shape 16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1" name="Shape 161"/>
          <p:cNvSpPr txBox="1">
            <a:spLocks noGrp="1"/>
          </p:cNvSpPr>
          <p:nvPr>
            <p:ph type="body" idx="1"/>
          </p:nvPr>
        </p:nvSpPr>
        <p:spPr>
          <a:xfrm>
            <a:off x="685800" y="4343400"/>
            <a:ext cx="5486400" cy="4114800"/>
          </a:xfrm>
          <a:prstGeom prst="rect">
            <a:avLst/>
          </a:prstGeom>
          <a:noFill/>
          <a:ln>
            <a:noFill/>
          </a:ln>
        </p:spPr>
        <p:txBody>
          <a:bodyPr spcFirstLastPara="1" wrap="square" lIns="91350" tIns="45675" rIns="91350" bIns="45675" anchor="t" anchorCtr="0">
            <a:noAutofit/>
          </a:bodyPr>
          <a:lstStyle/>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
        <p:nvSpPr>
          <p:cNvPr id="162" name="Shape 162"/>
          <p:cNvSpPr txBox="1">
            <a:spLocks noGrp="1"/>
          </p:cNvSpPr>
          <p:nvPr>
            <p:ph type="sldNum" idx="12"/>
          </p:nvPr>
        </p:nvSpPr>
        <p:spPr>
          <a:xfrm>
            <a:off x="3884613" y="8685213"/>
            <a:ext cx="2971800" cy="457200"/>
          </a:xfrm>
          <a:prstGeom prst="rect">
            <a:avLst/>
          </a:prstGeom>
          <a:noFill/>
          <a:ln>
            <a:noFill/>
          </a:ln>
        </p:spPr>
        <p:txBody>
          <a:bodyPr spcFirstLastPara="1" wrap="square" lIns="91350" tIns="45675" rIns="91350" bIns="45675" anchor="b" anchorCtr="0">
            <a:noAutofit/>
          </a:bodyPr>
          <a:lstStyle/>
          <a:p>
            <a:pPr marL="0" marR="0" lvl="0" indent="0" algn="r" rtl="0">
              <a:spcBef>
                <a:spcPts val="0"/>
              </a:spcBef>
              <a:spcAft>
                <a:spcPts val="0"/>
              </a:spcAft>
              <a:buNone/>
            </a:pPr>
            <a:fld id="{00000000-1234-1234-1234-123412341234}" type="slidenum">
              <a:rPr lang="en" sz="1200">
                <a:solidFill>
                  <a:schemeClr val="dk1"/>
                </a:solidFill>
                <a:latin typeface="Calibri"/>
                <a:ea typeface="Calibri"/>
                <a:cs typeface="Calibri"/>
                <a:sym typeface="Calibri"/>
              </a:rPr>
              <a:t>16</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939396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Shape 16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8" name="Shape 168"/>
          <p:cNvSpPr txBox="1">
            <a:spLocks noGrp="1"/>
          </p:cNvSpPr>
          <p:nvPr>
            <p:ph type="body" idx="1"/>
          </p:nvPr>
        </p:nvSpPr>
        <p:spPr>
          <a:xfrm>
            <a:off x="685800" y="4343400"/>
            <a:ext cx="5486400" cy="4114800"/>
          </a:xfrm>
          <a:prstGeom prst="rect">
            <a:avLst/>
          </a:prstGeom>
          <a:noFill/>
          <a:ln>
            <a:noFill/>
          </a:ln>
        </p:spPr>
        <p:txBody>
          <a:bodyPr spcFirstLastPara="1" wrap="square" lIns="91350" tIns="45675" rIns="91350" bIns="45675" anchor="t" anchorCtr="0">
            <a:noAutofit/>
          </a:bodyPr>
          <a:lstStyle/>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
        <p:nvSpPr>
          <p:cNvPr id="169" name="Shape 169"/>
          <p:cNvSpPr txBox="1">
            <a:spLocks noGrp="1"/>
          </p:cNvSpPr>
          <p:nvPr>
            <p:ph type="sldNum" idx="12"/>
          </p:nvPr>
        </p:nvSpPr>
        <p:spPr>
          <a:xfrm>
            <a:off x="3884613" y="8685213"/>
            <a:ext cx="2971800" cy="457200"/>
          </a:xfrm>
          <a:prstGeom prst="rect">
            <a:avLst/>
          </a:prstGeom>
          <a:noFill/>
          <a:ln>
            <a:noFill/>
          </a:ln>
        </p:spPr>
        <p:txBody>
          <a:bodyPr spcFirstLastPara="1" wrap="square" lIns="91350" tIns="45675" rIns="91350" bIns="45675" anchor="b" anchorCtr="0">
            <a:noAutofit/>
          </a:bodyPr>
          <a:lstStyle/>
          <a:p>
            <a:pPr marL="0" marR="0" lvl="0" indent="0" algn="r" rtl="0">
              <a:spcBef>
                <a:spcPts val="0"/>
              </a:spcBef>
              <a:spcAft>
                <a:spcPts val="0"/>
              </a:spcAft>
              <a:buNone/>
            </a:pPr>
            <a:fld id="{00000000-1234-1234-1234-123412341234}" type="slidenum">
              <a:rPr lang="en" sz="1200">
                <a:solidFill>
                  <a:schemeClr val="dk1"/>
                </a:solidFill>
                <a:latin typeface="Calibri"/>
                <a:ea typeface="Calibri"/>
                <a:cs typeface="Calibri"/>
                <a:sym typeface="Calibri"/>
              </a:rPr>
              <a:t>17</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1606287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Shape 16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8" name="Shape 168"/>
          <p:cNvSpPr txBox="1">
            <a:spLocks noGrp="1"/>
          </p:cNvSpPr>
          <p:nvPr>
            <p:ph type="body" idx="1"/>
          </p:nvPr>
        </p:nvSpPr>
        <p:spPr>
          <a:xfrm>
            <a:off x="685800" y="4343400"/>
            <a:ext cx="5486400" cy="4114800"/>
          </a:xfrm>
          <a:prstGeom prst="rect">
            <a:avLst/>
          </a:prstGeom>
          <a:noFill/>
          <a:ln>
            <a:noFill/>
          </a:ln>
        </p:spPr>
        <p:txBody>
          <a:bodyPr spcFirstLastPara="1" wrap="square" lIns="91350" tIns="45675" rIns="91350" bIns="45675" anchor="t" anchorCtr="0">
            <a:noAutofit/>
          </a:bodyPr>
          <a:lstStyle/>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
        <p:nvSpPr>
          <p:cNvPr id="169" name="Shape 169"/>
          <p:cNvSpPr txBox="1">
            <a:spLocks noGrp="1"/>
          </p:cNvSpPr>
          <p:nvPr>
            <p:ph type="sldNum" idx="12"/>
          </p:nvPr>
        </p:nvSpPr>
        <p:spPr>
          <a:xfrm>
            <a:off x="3884613" y="8685213"/>
            <a:ext cx="2971800" cy="457200"/>
          </a:xfrm>
          <a:prstGeom prst="rect">
            <a:avLst/>
          </a:prstGeom>
          <a:noFill/>
          <a:ln>
            <a:noFill/>
          </a:ln>
        </p:spPr>
        <p:txBody>
          <a:bodyPr spcFirstLastPara="1" wrap="square" lIns="91350" tIns="45675" rIns="91350" bIns="45675" anchor="b" anchorCtr="0">
            <a:noAutofit/>
          </a:bodyPr>
          <a:lstStyle/>
          <a:p>
            <a:pPr marL="0" marR="0" lvl="0" indent="0" algn="r" rtl="0">
              <a:spcBef>
                <a:spcPts val="0"/>
              </a:spcBef>
              <a:spcAft>
                <a:spcPts val="0"/>
              </a:spcAft>
              <a:buNone/>
            </a:pPr>
            <a:fld id="{00000000-1234-1234-1234-123412341234}" type="slidenum">
              <a:rPr lang="en" sz="1200">
                <a:solidFill>
                  <a:schemeClr val="dk1"/>
                </a:solidFill>
                <a:latin typeface="Calibri"/>
                <a:ea typeface="Calibri"/>
                <a:cs typeface="Calibri"/>
                <a:sym typeface="Calibri"/>
              </a:rPr>
              <a:t>18</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016678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Shape 16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8" name="Shape 168"/>
          <p:cNvSpPr txBox="1">
            <a:spLocks noGrp="1"/>
          </p:cNvSpPr>
          <p:nvPr>
            <p:ph type="body" idx="1"/>
          </p:nvPr>
        </p:nvSpPr>
        <p:spPr>
          <a:xfrm>
            <a:off x="685800" y="4343400"/>
            <a:ext cx="5486400" cy="4114800"/>
          </a:xfrm>
          <a:prstGeom prst="rect">
            <a:avLst/>
          </a:prstGeom>
          <a:noFill/>
          <a:ln>
            <a:noFill/>
          </a:ln>
        </p:spPr>
        <p:txBody>
          <a:bodyPr spcFirstLastPara="1" wrap="square" lIns="91350" tIns="45675" rIns="91350" bIns="45675" anchor="t" anchorCtr="0">
            <a:noAutofit/>
          </a:bodyPr>
          <a:lstStyle/>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
        <p:nvSpPr>
          <p:cNvPr id="169" name="Shape 169"/>
          <p:cNvSpPr txBox="1">
            <a:spLocks noGrp="1"/>
          </p:cNvSpPr>
          <p:nvPr>
            <p:ph type="sldNum" idx="12"/>
          </p:nvPr>
        </p:nvSpPr>
        <p:spPr>
          <a:xfrm>
            <a:off x="3884613" y="8685213"/>
            <a:ext cx="2971800" cy="457200"/>
          </a:xfrm>
          <a:prstGeom prst="rect">
            <a:avLst/>
          </a:prstGeom>
          <a:noFill/>
          <a:ln>
            <a:noFill/>
          </a:ln>
        </p:spPr>
        <p:txBody>
          <a:bodyPr spcFirstLastPara="1" wrap="square" lIns="91350" tIns="45675" rIns="91350" bIns="45675" anchor="b" anchorCtr="0">
            <a:noAutofit/>
          </a:bodyPr>
          <a:lstStyle/>
          <a:p>
            <a:pPr marL="0" marR="0" lvl="0" indent="0" algn="r" rtl="0">
              <a:spcBef>
                <a:spcPts val="0"/>
              </a:spcBef>
              <a:spcAft>
                <a:spcPts val="0"/>
              </a:spcAft>
              <a:buNone/>
            </a:pPr>
            <a:fld id="{00000000-1234-1234-1234-123412341234}" type="slidenum">
              <a:rPr lang="en" sz="1200">
                <a:solidFill>
                  <a:schemeClr val="dk1"/>
                </a:solidFill>
                <a:latin typeface="Calibri"/>
                <a:ea typeface="Calibri"/>
                <a:cs typeface="Calibri"/>
                <a:sym typeface="Calibri"/>
              </a:rPr>
              <a:t>19</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448132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Shape 16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8" name="Shape 168"/>
          <p:cNvSpPr txBox="1">
            <a:spLocks noGrp="1"/>
          </p:cNvSpPr>
          <p:nvPr>
            <p:ph type="body" idx="1"/>
          </p:nvPr>
        </p:nvSpPr>
        <p:spPr>
          <a:xfrm>
            <a:off x="685800" y="4343400"/>
            <a:ext cx="5486400" cy="4114800"/>
          </a:xfrm>
          <a:prstGeom prst="rect">
            <a:avLst/>
          </a:prstGeom>
          <a:noFill/>
          <a:ln>
            <a:noFill/>
          </a:ln>
        </p:spPr>
        <p:txBody>
          <a:bodyPr spcFirstLastPara="1" wrap="square" lIns="91350" tIns="45675" rIns="91350" bIns="45675" anchor="t" anchorCtr="0">
            <a:noAutofit/>
          </a:bodyPr>
          <a:lstStyle/>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
        <p:nvSpPr>
          <p:cNvPr id="169" name="Shape 169"/>
          <p:cNvSpPr txBox="1">
            <a:spLocks noGrp="1"/>
          </p:cNvSpPr>
          <p:nvPr>
            <p:ph type="sldNum" idx="12"/>
          </p:nvPr>
        </p:nvSpPr>
        <p:spPr>
          <a:xfrm>
            <a:off x="3884613" y="8685213"/>
            <a:ext cx="2971800" cy="457200"/>
          </a:xfrm>
          <a:prstGeom prst="rect">
            <a:avLst/>
          </a:prstGeom>
          <a:noFill/>
          <a:ln>
            <a:noFill/>
          </a:ln>
        </p:spPr>
        <p:txBody>
          <a:bodyPr spcFirstLastPara="1" wrap="square" lIns="91350" tIns="45675" rIns="91350" bIns="45675" anchor="b" anchorCtr="0">
            <a:noAutofit/>
          </a:bodyPr>
          <a:lstStyle/>
          <a:p>
            <a:pPr marL="0" marR="0" lvl="0" indent="0" algn="r" rtl="0">
              <a:spcBef>
                <a:spcPts val="0"/>
              </a:spcBef>
              <a:spcAft>
                <a:spcPts val="0"/>
              </a:spcAft>
              <a:buNone/>
            </a:pPr>
            <a:fld id="{00000000-1234-1234-1234-123412341234}" type="slidenum">
              <a:rPr lang="en" sz="1200">
                <a:solidFill>
                  <a:schemeClr val="dk1"/>
                </a:solidFill>
                <a:latin typeface="Calibri"/>
                <a:ea typeface="Calibri"/>
                <a:cs typeface="Calibri"/>
                <a:sym typeface="Calibri"/>
              </a:rPr>
              <a:t>20</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139286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Shape 17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0" name="Shape 18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596900" indent="-288925">
              <a:buClr>
                <a:srgbClr val="222222"/>
              </a:buClr>
              <a:buSzPts val="950"/>
            </a:pPr>
            <a:r>
              <a:rPr lang="en-US" sz="1200" dirty="0" smtClean="0">
                <a:solidFill>
                  <a:srgbClr val="222222"/>
                </a:solidFill>
              </a:rPr>
              <a:t>the main goals included:</a:t>
            </a:r>
          </a:p>
          <a:p>
            <a:pPr marL="596900" indent="-288925">
              <a:buClr>
                <a:srgbClr val="222222"/>
              </a:buClr>
              <a:buSzPts val="950"/>
              <a:buAutoNum type="arabicPeriod"/>
            </a:pPr>
            <a:r>
              <a:rPr lang="en-US" sz="1200" dirty="0" smtClean="0">
                <a:solidFill>
                  <a:srgbClr val="222222"/>
                </a:solidFill>
              </a:rPr>
              <a:t>Allowing for the ability to work on a deposit incrementally (workspace functionality allows saving so submission does not have to be done all at once like the previous DDF)</a:t>
            </a:r>
          </a:p>
          <a:p>
            <a:pPr marL="596900" indent="-288925">
              <a:buClr>
                <a:srgbClr val="222222"/>
              </a:buClr>
              <a:buSzPts val="950"/>
              <a:buAutoNum type="arabicPeriod"/>
            </a:pPr>
            <a:r>
              <a:rPr lang="en-US" sz="1200" dirty="0" smtClean="0">
                <a:solidFill>
                  <a:srgbClr val="222222"/>
                </a:solidFill>
              </a:rPr>
              <a:t>Making it easier to resupply data and provide additional files. (Project can be sent back to the original depositor for additional revisions, additions, etc. Previously, because we used a static web form, one would need to start from scratch when resupplying files which is time consuming as it involved duplicate data entry of fields like project title, PI name, other required fields.)</a:t>
            </a:r>
          </a:p>
          <a:p>
            <a:pPr marL="596900" indent="-288925">
              <a:buClr>
                <a:srgbClr val="222222"/>
              </a:buClr>
              <a:buSzPts val="950"/>
              <a:buAutoNum type="arabicPeriod"/>
            </a:pPr>
            <a:r>
              <a:rPr lang="en-US" sz="1200" dirty="0" smtClean="0">
                <a:solidFill>
                  <a:srgbClr val="222222"/>
                </a:solidFill>
              </a:rPr>
              <a:t>Increase communication with ICPSR -- creation of the Project Communication log allows for direct contact with ICPSR staff and this communication is stored with the submission. Help buttons for each metadata field were added to better communicate with our depositors the type of information we are requesting they complete.</a:t>
            </a:r>
          </a:p>
          <a:p>
            <a:pPr marL="596900" indent="-288925">
              <a:buClr>
                <a:srgbClr val="222222"/>
              </a:buClr>
              <a:buSzPts val="950"/>
              <a:buAutoNum type="arabicPeriod"/>
            </a:pPr>
            <a:r>
              <a:rPr lang="en-US" sz="1200" dirty="0" smtClean="0">
                <a:solidFill>
                  <a:srgbClr val="222222"/>
                </a:solidFill>
              </a:rPr>
              <a:t>Allow for customization -- Workspace allows for creation of folders, subfolders, etc. for organizing a data submission</a:t>
            </a:r>
          </a:p>
          <a:p>
            <a:pPr marL="596900" indent="-288925">
              <a:buClr>
                <a:srgbClr val="222222"/>
              </a:buClr>
              <a:buSzPts val="950"/>
              <a:buAutoNum type="arabicPeriod"/>
            </a:pPr>
            <a:r>
              <a:rPr lang="en-US" sz="1200" dirty="0" smtClean="0">
                <a:solidFill>
                  <a:srgbClr val="222222"/>
                </a:solidFill>
              </a:rPr>
              <a:t>File-level metadata -- Allow for both study-level and file-level metadata</a:t>
            </a:r>
          </a:p>
          <a:p>
            <a:pPr marL="0" lvl="0" indent="0">
              <a:spcBef>
                <a:spcPts val="0"/>
              </a:spcBef>
              <a:spcAft>
                <a:spcPts val="0"/>
              </a:spcAft>
              <a:buNone/>
            </a:pPr>
            <a:endParaRPr dirty="0"/>
          </a:p>
        </p:txBody>
      </p:sp>
    </p:spTree>
    <p:extLst>
      <p:ext uri="{BB962C8B-B14F-4D97-AF65-F5344CB8AC3E}">
        <p14:creationId xmlns:p14="http://schemas.microsoft.com/office/powerpoint/2010/main" val="14449827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buFont typeface="Arial" panose="020B0604020202020204" pitchFamily="34" charset="0"/>
              <a:buChar char="•"/>
            </a:pPr>
            <a:r>
              <a:rPr lang="en-US" dirty="0" smtClean="0">
                <a:solidFill>
                  <a:srgbClr val="000000"/>
                </a:solidFill>
                <a:latin typeface="Arial" panose="020B0604020202020204" pitchFamily="34" charset="0"/>
              </a:rPr>
              <a:t>Provides the depositor </a:t>
            </a:r>
            <a:r>
              <a:rPr lang="en-US" b="1" i="1" dirty="0" smtClean="0">
                <a:solidFill>
                  <a:srgbClr val="000000"/>
                </a:solidFill>
                <a:latin typeface="Arial" panose="020B0604020202020204" pitchFamily="34" charset="0"/>
              </a:rPr>
              <a:t>more control</a:t>
            </a:r>
            <a:r>
              <a:rPr lang="en-US" dirty="0" smtClean="0">
                <a:solidFill>
                  <a:srgbClr val="000000"/>
                </a:solidFill>
                <a:latin typeface="Arial" panose="020B0604020202020204" pitchFamily="34" charset="0"/>
              </a:rPr>
              <a:t> over how data and documentation files are presented to the ICPSR curation team and </a:t>
            </a:r>
            <a:r>
              <a:rPr lang="en-US" b="1" i="1" dirty="0" smtClean="0">
                <a:solidFill>
                  <a:srgbClr val="000000"/>
                </a:solidFill>
                <a:latin typeface="Arial" panose="020B0604020202020204" pitchFamily="34" charset="0"/>
              </a:rPr>
              <a:t>more communication</a:t>
            </a:r>
            <a:r>
              <a:rPr lang="en-US" dirty="0" smtClean="0">
                <a:solidFill>
                  <a:srgbClr val="000000"/>
                </a:solidFill>
                <a:latin typeface="Arial" panose="020B0604020202020204" pitchFamily="34" charset="0"/>
              </a:rPr>
              <a:t> regarding project status and updates. The new form is really </a:t>
            </a:r>
            <a:r>
              <a:rPr lang="en-US" b="1" i="1" dirty="0" smtClean="0">
                <a:solidFill>
                  <a:srgbClr val="000000"/>
                </a:solidFill>
                <a:latin typeface="Arial" panose="020B0604020202020204" pitchFamily="34" charset="0"/>
              </a:rPr>
              <a:t>a customizable deposit workspace</a:t>
            </a:r>
            <a:r>
              <a:rPr lang="en-US" dirty="0" smtClean="0">
                <a:solidFill>
                  <a:srgbClr val="000000"/>
                </a:solidFill>
                <a:latin typeface="Arial" panose="020B0604020202020204" pitchFamily="34" charset="0"/>
              </a:rPr>
              <a:t> providing depositors with:</a:t>
            </a:r>
          </a:p>
          <a:p>
            <a:pPr marL="1161974" lvl="2" indent="-232395" fontAlgn="base">
              <a:buFont typeface="Arial" panose="020B0604020202020204" pitchFamily="34" charset="0"/>
              <a:buChar char="•"/>
            </a:pPr>
            <a:r>
              <a:rPr lang="en-US" dirty="0" smtClean="0">
                <a:solidFill>
                  <a:srgbClr val="000000"/>
                </a:solidFill>
                <a:latin typeface="Arial" panose="020B0604020202020204" pitchFamily="34" charset="0"/>
              </a:rPr>
              <a:t>A more intuitive approach and prompts to assist depositors in providing metadata that will aid in the discovery and reuse of their research data works</a:t>
            </a:r>
          </a:p>
          <a:p>
            <a:pPr marL="1161974" lvl="2" indent="-232395" fontAlgn="base">
              <a:buFont typeface="Arial" panose="020B0604020202020204" pitchFamily="34" charset="0"/>
              <a:buChar char="•"/>
            </a:pPr>
            <a:r>
              <a:rPr lang="en-US" dirty="0" smtClean="0">
                <a:solidFill>
                  <a:srgbClr val="000000"/>
                </a:solidFill>
                <a:latin typeface="Arial" panose="020B0604020202020204" pitchFamily="34" charset="0"/>
              </a:rPr>
              <a:t>Ability to customize your project space in terms of folders and sub-folders.</a:t>
            </a:r>
          </a:p>
          <a:p>
            <a:pPr marL="1161974" lvl="2" indent="-232395" fontAlgn="base">
              <a:buFont typeface="Arial" panose="020B0604020202020204" pitchFamily="34" charset="0"/>
              <a:buChar char="•"/>
            </a:pPr>
            <a:r>
              <a:rPr lang="en-US" dirty="0" smtClean="0">
                <a:solidFill>
                  <a:srgbClr val="000000"/>
                </a:solidFill>
                <a:latin typeface="Arial" panose="020B0604020202020204" pitchFamily="34" charset="0"/>
              </a:rPr>
              <a:t>Ability to prepare files and metadata at one’s leisure by coming back multiple times to refine the documentation, data files, and descriptions (metadata) prior to submitting the deposit package (no need to do this all in one session).</a:t>
            </a:r>
          </a:p>
          <a:p>
            <a:pPr marL="1161974" lvl="2" indent="-232395" fontAlgn="base">
              <a:buFont typeface="Arial" panose="020B0604020202020204" pitchFamily="34" charset="0"/>
              <a:buChar char="•"/>
            </a:pPr>
            <a:r>
              <a:rPr lang="en-US" dirty="0" smtClean="0">
                <a:solidFill>
                  <a:srgbClr val="000000"/>
                </a:solidFill>
                <a:latin typeface="Arial" panose="020B0604020202020204" pitchFamily="34" charset="0"/>
              </a:rPr>
              <a:t>Ability to describe (provide metadata) at the file level.</a:t>
            </a:r>
          </a:p>
          <a:p>
            <a:pPr marL="1161974" lvl="2" indent="-232395" fontAlgn="base">
              <a:buFont typeface="Arial" panose="020B0604020202020204" pitchFamily="34" charset="0"/>
              <a:buChar char="•"/>
            </a:pPr>
            <a:r>
              <a:rPr lang="en-US" dirty="0" smtClean="0">
                <a:solidFill>
                  <a:srgbClr val="000000"/>
                </a:solidFill>
                <a:latin typeface="Arial" panose="020B0604020202020204" pitchFamily="34" charset="0"/>
              </a:rPr>
              <a:t>Ability to recall a submission if edits are realized shortly after the information has been submitted to ICPSR.</a:t>
            </a:r>
          </a:p>
          <a:p>
            <a:pPr marL="1161974" lvl="2" indent="-232395" fontAlgn="base">
              <a:buFont typeface="Arial" panose="020B0604020202020204" pitchFamily="34" charset="0"/>
              <a:buChar char="•"/>
            </a:pPr>
            <a:r>
              <a:rPr lang="en-US" dirty="0" smtClean="0">
                <a:solidFill>
                  <a:srgbClr val="000000"/>
                </a:solidFill>
                <a:latin typeface="Arial" panose="020B0604020202020204" pitchFamily="34" charset="0"/>
              </a:rPr>
              <a:t>Ability to communicate with ICPSR curation staff within the workspace at any point during the preparation and submission process and have those communications logged and available for reference.</a:t>
            </a:r>
          </a:p>
          <a:p>
            <a:pPr marL="1161974" lvl="2" indent="-232395" fontAlgn="base">
              <a:buFont typeface="Arial" panose="020B0604020202020204" pitchFamily="34" charset="0"/>
              <a:buChar char="•"/>
            </a:pPr>
            <a:r>
              <a:rPr lang="en-US" dirty="0" smtClean="0">
                <a:solidFill>
                  <a:srgbClr val="000000"/>
                </a:solidFill>
                <a:latin typeface="Arial" panose="020B0604020202020204" pitchFamily="34" charset="0"/>
              </a:rPr>
              <a:t>Enhanced email communications and visualizations about the status of your submission.</a:t>
            </a:r>
          </a:p>
          <a:p>
            <a:pPr marL="1161974" lvl="2" indent="-232395" fontAlgn="base">
              <a:buFont typeface="Arial" panose="020B0604020202020204" pitchFamily="34" charset="0"/>
              <a:buChar char="•"/>
            </a:pPr>
            <a:r>
              <a:rPr lang="en-US" dirty="0" smtClean="0">
                <a:solidFill>
                  <a:srgbClr val="000000"/>
                </a:solidFill>
                <a:latin typeface="Arial" panose="020B0604020202020204" pitchFamily="34" charset="0"/>
              </a:rPr>
              <a:t>Ability to see and monitor your project status after submission</a:t>
            </a:r>
          </a:p>
          <a:p>
            <a:pPr fontAlgn="base">
              <a:buFont typeface="Arial" panose="020B0604020202020204" pitchFamily="34" charset="0"/>
              <a:buChar char="•"/>
            </a:pPr>
            <a:r>
              <a:rPr lang="en-US" dirty="0" smtClean="0">
                <a:solidFill>
                  <a:srgbClr val="000000"/>
                </a:solidFill>
                <a:latin typeface="Arial" panose="020B0604020202020204" pitchFamily="34" charset="0"/>
              </a:rPr>
              <a:t>Provides depositor with </a:t>
            </a:r>
            <a:r>
              <a:rPr lang="en-US" b="1" i="1" dirty="0" smtClean="0">
                <a:solidFill>
                  <a:srgbClr val="000000"/>
                </a:solidFill>
                <a:latin typeface="Arial" panose="020B0604020202020204" pitchFamily="34" charset="0"/>
              </a:rPr>
              <a:t>more flexibility</a:t>
            </a:r>
            <a:r>
              <a:rPr lang="en-US" dirty="0" smtClean="0">
                <a:solidFill>
                  <a:srgbClr val="000000"/>
                </a:solidFill>
                <a:latin typeface="Arial" panose="020B0604020202020204" pitchFamily="34" charset="0"/>
              </a:rPr>
              <a:t> in terms of accepted files types and sizes</a:t>
            </a:r>
          </a:p>
          <a:p>
            <a:pPr marL="1161974" lvl="2" indent="-232395" fontAlgn="base">
              <a:buFont typeface="Arial" panose="020B0604020202020204" pitchFamily="34" charset="0"/>
              <a:buChar char="•"/>
            </a:pPr>
            <a:r>
              <a:rPr lang="en-US" dirty="0" smtClean="0">
                <a:solidFill>
                  <a:srgbClr val="000000"/>
                </a:solidFill>
                <a:latin typeface="Arial" panose="020B0604020202020204" pitchFamily="34" charset="0"/>
              </a:rPr>
              <a:t>Ability to preview files like images, pdfs, and statistical package files</a:t>
            </a:r>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A5CEAFBD-3A4D-AA4D-A2F8-FB90B5CDF107}" type="slidenum">
              <a:rPr lang="en-US" smtClean="0"/>
              <a:t>22</a:t>
            </a:fld>
            <a:endParaRPr lang="en-US" dirty="0"/>
          </a:p>
        </p:txBody>
      </p:sp>
    </p:spTree>
    <p:extLst>
      <p:ext uri="{BB962C8B-B14F-4D97-AF65-F5344CB8AC3E}">
        <p14:creationId xmlns:p14="http://schemas.microsoft.com/office/powerpoint/2010/main" val="4018924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buFont typeface="Arial" panose="020B0604020202020204" pitchFamily="34" charset="0"/>
              <a:buChar char="•"/>
            </a:pPr>
            <a:r>
              <a:rPr lang="en-US" dirty="0" smtClean="0">
                <a:solidFill>
                  <a:srgbClr val="000000"/>
                </a:solidFill>
                <a:latin typeface="Arial" panose="020B0604020202020204" pitchFamily="34" charset="0"/>
              </a:rPr>
              <a:t>Provides the depositor </a:t>
            </a:r>
            <a:r>
              <a:rPr lang="en-US" b="1" i="1" dirty="0" smtClean="0">
                <a:solidFill>
                  <a:srgbClr val="000000"/>
                </a:solidFill>
                <a:latin typeface="Arial" panose="020B0604020202020204" pitchFamily="34" charset="0"/>
              </a:rPr>
              <a:t>more control</a:t>
            </a:r>
            <a:r>
              <a:rPr lang="en-US" dirty="0" smtClean="0">
                <a:solidFill>
                  <a:srgbClr val="000000"/>
                </a:solidFill>
                <a:latin typeface="Arial" panose="020B0604020202020204" pitchFamily="34" charset="0"/>
              </a:rPr>
              <a:t> over how data and documentation files are presented to the ICPSR curation team and </a:t>
            </a:r>
            <a:r>
              <a:rPr lang="en-US" b="1" i="1" dirty="0" smtClean="0">
                <a:solidFill>
                  <a:srgbClr val="000000"/>
                </a:solidFill>
                <a:latin typeface="Arial" panose="020B0604020202020204" pitchFamily="34" charset="0"/>
              </a:rPr>
              <a:t>more communication</a:t>
            </a:r>
            <a:r>
              <a:rPr lang="en-US" dirty="0" smtClean="0">
                <a:solidFill>
                  <a:srgbClr val="000000"/>
                </a:solidFill>
                <a:latin typeface="Arial" panose="020B0604020202020204" pitchFamily="34" charset="0"/>
              </a:rPr>
              <a:t> regarding project status and updates. The new form is really </a:t>
            </a:r>
            <a:r>
              <a:rPr lang="en-US" b="1" i="1" dirty="0" smtClean="0">
                <a:solidFill>
                  <a:srgbClr val="000000"/>
                </a:solidFill>
                <a:latin typeface="Arial" panose="020B0604020202020204" pitchFamily="34" charset="0"/>
              </a:rPr>
              <a:t>a customizable deposit workspace</a:t>
            </a:r>
            <a:r>
              <a:rPr lang="en-US" dirty="0" smtClean="0">
                <a:solidFill>
                  <a:srgbClr val="000000"/>
                </a:solidFill>
                <a:latin typeface="Arial" panose="020B0604020202020204" pitchFamily="34" charset="0"/>
              </a:rPr>
              <a:t> providing depositors with:</a:t>
            </a:r>
          </a:p>
          <a:p>
            <a:pPr marL="1161974" lvl="2" indent="-232395" fontAlgn="base">
              <a:buFont typeface="Arial" panose="020B0604020202020204" pitchFamily="34" charset="0"/>
              <a:buChar char="•"/>
            </a:pPr>
            <a:r>
              <a:rPr lang="en-US" dirty="0" smtClean="0">
                <a:solidFill>
                  <a:srgbClr val="000000"/>
                </a:solidFill>
                <a:latin typeface="Arial" panose="020B0604020202020204" pitchFamily="34" charset="0"/>
              </a:rPr>
              <a:t>A more intuitive approach and prompts to assist depositors in providing metadata that will aid in the discovery and reuse of their research data works</a:t>
            </a:r>
          </a:p>
          <a:p>
            <a:pPr marL="1161974" lvl="2" indent="-232395" fontAlgn="base">
              <a:buFont typeface="Arial" panose="020B0604020202020204" pitchFamily="34" charset="0"/>
              <a:buChar char="•"/>
            </a:pPr>
            <a:r>
              <a:rPr lang="en-US" dirty="0" smtClean="0">
                <a:solidFill>
                  <a:srgbClr val="000000"/>
                </a:solidFill>
                <a:latin typeface="Arial" panose="020B0604020202020204" pitchFamily="34" charset="0"/>
              </a:rPr>
              <a:t>Ability to customize your project space in terms of folders and sub-folders.</a:t>
            </a:r>
          </a:p>
          <a:p>
            <a:pPr marL="1161974" lvl="2" indent="-232395" fontAlgn="base">
              <a:buFont typeface="Arial" panose="020B0604020202020204" pitchFamily="34" charset="0"/>
              <a:buChar char="•"/>
            </a:pPr>
            <a:r>
              <a:rPr lang="en-US" dirty="0" smtClean="0">
                <a:solidFill>
                  <a:srgbClr val="000000"/>
                </a:solidFill>
                <a:latin typeface="Arial" panose="020B0604020202020204" pitchFamily="34" charset="0"/>
              </a:rPr>
              <a:t>Ability to prepare files and metadata at one’s leisure by coming back multiple times to refine the documentation, data files, and descriptions (metadata) prior to submitting the deposit package (no need to do this all in one session).</a:t>
            </a:r>
          </a:p>
          <a:p>
            <a:pPr marL="1161974" lvl="2" indent="-232395" fontAlgn="base">
              <a:buFont typeface="Arial" panose="020B0604020202020204" pitchFamily="34" charset="0"/>
              <a:buChar char="•"/>
            </a:pPr>
            <a:r>
              <a:rPr lang="en-US" dirty="0" smtClean="0">
                <a:solidFill>
                  <a:srgbClr val="000000"/>
                </a:solidFill>
                <a:latin typeface="Arial" panose="020B0604020202020204" pitchFamily="34" charset="0"/>
              </a:rPr>
              <a:t>Ability to describe (provide metadata) at the file level.</a:t>
            </a:r>
          </a:p>
          <a:p>
            <a:pPr marL="1161974" lvl="2" indent="-232395" fontAlgn="base">
              <a:buFont typeface="Arial" panose="020B0604020202020204" pitchFamily="34" charset="0"/>
              <a:buChar char="•"/>
            </a:pPr>
            <a:r>
              <a:rPr lang="en-US" dirty="0" smtClean="0">
                <a:solidFill>
                  <a:srgbClr val="000000"/>
                </a:solidFill>
                <a:latin typeface="Arial" panose="020B0604020202020204" pitchFamily="34" charset="0"/>
              </a:rPr>
              <a:t>Ability to recall a submission if edits are realized shortly after the information has been submitted to ICPSR.</a:t>
            </a:r>
          </a:p>
          <a:p>
            <a:pPr marL="1161974" lvl="2" indent="-232395" fontAlgn="base">
              <a:buFont typeface="Arial" panose="020B0604020202020204" pitchFamily="34" charset="0"/>
              <a:buChar char="•"/>
            </a:pPr>
            <a:r>
              <a:rPr lang="en-US" dirty="0" smtClean="0">
                <a:solidFill>
                  <a:srgbClr val="000000"/>
                </a:solidFill>
                <a:latin typeface="Arial" panose="020B0604020202020204" pitchFamily="34" charset="0"/>
              </a:rPr>
              <a:t>Ability to communicate with ICPSR curation staff within the workspace at any point during the preparation and submission process and have those communications logged and available for reference.</a:t>
            </a:r>
          </a:p>
          <a:p>
            <a:pPr marL="1161974" lvl="2" indent="-232395" fontAlgn="base">
              <a:buFont typeface="Arial" panose="020B0604020202020204" pitchFamily="34" charset="0"/>
              <a:buChar char="•"/>
            </a:pPr>
            <a:r>
              <a:rPr lang="en-US" dirty="0" smtClean="0">
                <a:solidFill>
                  <a:srgbClr val="000000"/>
                </a:solidFill>
                <a:latin typeface="Arial" panose="020B0604020202020204" pitchFamily="34" charset="0"/>
              </a:rPr>
              <a:t>Enhanced email communications and visualizations about the status of your submission.</a:t>
            </a:r>
          </a:p>
          <a:p>
            <a:pPr marL="1161974" lvl="2" indent="-232395" fontAlgn="base">
              <a:buFont typeface="Arial" panose="020B0604020202020204" pitchFamily="34" charset="0"/>
              <a:buChar char="•"/>
            </a:pPr>
            <a:r>
              <a:rPr lang="en-US" dirty="0" smtClean="0">
                <a:solidFill>
                  <a:srgbClr val="000000"/>
                </a:solidFill>
                <a:latin typeface="Arial" panose="020B0604020202020204" pitchFamily="34" charset="0"/>
              </a:rPr>
              <a:t>Ability to see and monitor your project status after submission</a:t>
            </a:r>
          </a:p>
          <a:p>
            <a:pPr fontAlgn="base">
              <a:buFont typeface="Arial" panose="020B0604020202020204" pitchFamily="34" charset="0"/>
              <a:buChar char="•"/>
            </a:pPr>
            <a:r>
              <a:rPr lang="en-US" dirty="0" smtClean="0">
                <a:solidFill>
                  <a:srgbClr val="000000"/>
                </a:solidFill>
                <a:latin typeface="Arial" panose="020B0604020202020204" pitchFamily="34" charset="0"/>
              </a:rPr>
              <a:t>Provides depositor with </a:t>
            </a:r>
            <a:r>
              <a:rPr lang="en-US" b="1" i="1" dirty="0" smtClean="0">
                <a:solidFill>
                  <a:srgbClr val="000000"/>
                </a:solidFill>
                <a:latin typeface="Arial" panose="020B0604020202020204" pitchFamily="34" charset="0"/>
              </a:rPr>
              <a:t>more flexibility</a:t>
            </a:r>
            <a:r>
              <a:rPr lang="en-US" dirty="0" smtClean="0">
                <a:solidFill>
                  <a:srgbClr val="000000"/>
                </a:solidFill>
                <a:latin typeface="Arial" panose="020B0604020202020204" pitchFamily="34" charset="0"/>
              </a:rPr>
              <a:t> in terms of accepted files types and sizes</a:t>
            </a:r>
          </a:p>
          <a:p>
            <a:pPr marL="1161974" lvl="2" indent="-232395" fontAlgn="base">
              <a:buFont typeface="Arial" panose="020B0604020202020204" pitchFamily="34" charset="0"/>
              <a:buChar char="•"/>
            </a:pPr>
            <a:r>
              <a:rPr lang="en-US" dirty="0" smtClean="0">
                <a:solidFill>
                  <a:srgbClr val="000000"/>
                </a:solidFill>
                <a:latin typeface="Arial" panose="020B0604020202020204" pitchFamily="34" charset="0"/>
              </a:rPr>
              <a:t>Ability to preview files like images, pdfs, and statistical package files</a:t>
            </a:r>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A5CEAFBD-3A4D-AA4D-A2F8-FB90B5CDF107}" type="slidenum">
              <a:rPr lang="en-US" smtClean="0"/>
              <a:t>23</a:t>
            </a:fld>
            <a:endParaRPr lang="en-US" dirty="0"/>
          </a:p>
        </p:txBody>
      </p:sp>
    </p:spTree>
    <p:extLst>
      <p:ext uri="{BB962C8B-B14F-4D97-AF65-F5344CB8AC3E}">
        <p14:creationId xmlns:p14="http://schemas.microsoft.com/office/powerpoint/2010/main" val="29120849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Shape 23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37" name="Shape 237"/>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Tree>
    <p:extLst>
      <p:ext uri="{BB962C8B-B14F-4D97-AF65-F5344CB8AC3E}">
        <p14:creationId xmlns:p14="http://schemas.microsoft.com/office/powerpoint/2010/main" val="370974481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Shape 1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97" name="Shape 197"/>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Feedback is very important to us</a:t>
            </a:r>
            <a:endParaRPr/>
          </a:p>
          <a:p>
            <a:pPr marL="0" lvl="0" indent="0">
              <a:spcBef>
                <a:spcPts val="0"/>
              </a:spcBef>
              <a:spcAft>
                <a:spcPts val="0"/>
              </a:spcAft>
              <a:buNone/>
            </a:pPr>
            <a:r>
              <a:rPr lang="en"/>
              <a:t>Image source: </a:t>
            </a:r>
            <a:r>
              <a:rPr lang="en" u="sng">
                <a:solidFill>
                  <a:schemeClr val="hlink"/>
                </a:solidFill>
                <a:hlinkClick r:id="rId3"/>
              </a:rPr>
              <a:t>https://techcrunch.com/wp-content/uploads/2015/04/feedback.jpg?w=1390&amp;crop=1</a:t>
            </a:r>
            <a:endParaRPr/>
          </a:p>
          <a:p>
            <a:pPr marL="0" lvl="0" indent="0">
              <a:spcBef>
                <a:spcPts val="0"/>
              </a:spcBef>
              <a:spcAft>
                <a:spcPts val="0"/>
              </a:spcAft>
              <a:buNone/>
            </a:pPr>
            <a:endParaRPr/>
          </a:p>
        </p:txBody>
      </p:sp>
    </p:spTree>
    <p:extLst>
      <p:ext uri="{BB962C8B-B14F-4D97-AF65-F5344CB8AC3E}">
        <p14:creationId xmlns:p14="http://schemas.microsoft.com/office/powerpoint/2010/main" val="27717058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Shape 20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03" name="Shape 203"/>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222142954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Shape 20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09" name="Shape 209"/>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Image source: </a:t>
            </a:r>
            <a:r>
              <a:rPr lang="en" u="sng">
                <a:solidFill>
                  <a:schemeClr val="hlink"/>
                </a:solidFill>
                <a:hlinkClick r:id="rId3"/>
              </a:rPr>
              <a:t>http://www.latize.com/wp-content/uploads/2018/03/Latize_Making_Sense_of_Chaos_through_Big_Data_1.jpg</a:t>
            </a:r>
            <a:endParaRPr/>
          </a:p>
          <a:p>
            <a:pPr marL="0" lvl="0" indent="0" rtl="0">
              <a:spcBef>
                <a:spcPts val="0"/>
              </a:spcBef>
              <a:spcAft>
                <a:spcPts val="0"/>
              </a:spcAft>
              <a:buNone/>
            </a:pPr>
            <a:endParaRPr/>
          </a:p>
        </p:txBody>
      </p:sp>
    </p:spTree>
    <p:extLst>
      <p:ext uri="{BB962C8B-B14F-4D97-AF65-F5344CB8AC3E}">
        <p14:creationId xmlns:p14="http://schemas.microsoft.com/office/powerpoint/2010/main" val="226045097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Shape 21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15" name="Shape 21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71251098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Shape 22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30" name="Shape 23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298548266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Shape 22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21" name="Shape 221"/>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t>Samples: Making options keyboard accessible; Guided tour; Standardizing help text </a:t>
            </a:r>
          </a:p>
          <a:p>
            <a:pPr marL="0" lvl="0" indent="0">
              <a:spcBef>
                <a:spcPts val="0"/>
              </a:spcBef>
              <a:spcAft>
                <a:spcPts val="0"/>
              </a:spcAft>
              <a:buNone/>
            </a:pPr>
            <a:endParaRPr dirty="0"/>
          </a:p>
        </p:txBody>
      </p:sp>
    </p:spTree>
    <p:extLst>
      <p:ext uri="{BB962C8B-B14F-4D97-AF65-F5344CB8AC3E}">
        <p14:creationId xmlns:p14="http://schemas.microsoft.com/office/powerpoint/2010/main" val="89174779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Shape 2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49" name="Shape 249"/>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Tree>
    <p:extLst>
      <p:ext uri="{BB962C8B-B14F-4D97-AF65-F5344CB8AC3E}">
        <p14:creationId xmlns:p14="http://schemas.microsoft.com/office/powerpoint/2010/main" val="39089744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Shape 25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54" name="Shape 254"/>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Workspace</a:t>
            </a:r>
            <a:r>
              <a:rPr lang="en-US" baseline="0" dirty="0" smtClean="0"/>
              <a:t> leading to navigation confusion: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cap="none" dirty="0" smtClean="0">
                <a:solidFill>
                  <a:schemeClr val="dk1"/>
                </a:solidFill>
                <a:effectLst/>
                <a:latin typeface="Calibri"/>
                <a:sym typeface="Calibri"/>
              </a:rPr>
              <a:t>-File-level metadata</a:t>
            </a:r>
            <a:endParaRPr lang="en-US" b="1" dirty="0" smtClean="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smtClean="0">
              <a:effectLst/>
            </a:endParaRPr>
          </a:p>
          <a:p>
            <a:pPr marL="0" lvl="0" indent="0">
              <a:spcBef>
                <a:spcPts val="0"/>
              </a:spcBef>
              <a:spcAft>
                <a:spcPts val="0"/>
              </a:spcAft>
              <a:buNone/>
            </a:pPr>
            <a:endParaRPr dirty="0"/>
          </a:p>
        </p:txBody>
      </p:sp>
    </p:spTree>
    <p:extLst>
      <p:ext uri="{BB962C8B-B14F-4D97-AF65-F5344CB8AC3E}">
        <p14:creationId xmlns:p14="http://schemas.microsoft.com/office/powerpoint/2010/main" val="47969520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Shape 25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54" name="Shape 254"/>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US" dirty="0" smtClean="0"/>
              <a:t>-Communication log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cap="none" baseline="0" dirty="0" smtClean="0">
                <a:solidFill>
                  <a:schemeClr val="dk1"/>
                </a:solidFill>
                <a:effectLst/>
                <a:latin typeface="Calibri"/>
                <a:ea typeface="Calibri"/>
                <a:cs typeface="Calibri"/>
                <a:sym typeface="Calibri"/>
              </a:rPr>
              <a:t>-</a:t>
            </a:r>
            <a:r>
              <a:rPr lang="en-US" sz="1200" b="0" i="0" u="none" strike="noStrike" kern="1200" cap="none" dirty="0" smtClean="0">
                <a:solidFill>
                  <a:schemeClr val="dk1"/>
                </a:solidFill>
                <a:effectLst/>
                <a:latin typeface="Calibri"/>
                <a:ea typeface="Calibri"/>
                <a:cs typeface="Calibri"/>
                <a:sym typeface="Calibri"/>
              </a:rPr>
              <a:t>The initial view of the project &amp; metadata is overwhelming in deposit system.</a:t>
            </a:r>
            <a:r>
              <a:rPr lang="en-US" sz="1200" b="0" i="0" u="none" strike="noStrike" kern="1200" cap="none" baseline="0" dirty="0" smtClean="0">
                <a:solidFill>
                  <a:schemeClr val="dk1"/>
                </a:solidFill>
                <a:effectLst/>
                <a:latin typeface="Calibri"/>
                <a:ea typeface="Calibri"/>
                <a:cs typeface="Calibri"/>
                <a:sym typeface="Calibri"/>
              </a:rPr>
              <a:t>  </a:t>
            </a:r>
            <a:r>
              <a:rPr lang="en-US" sz="1200" b="0" i="0" u="none" strike="noStrike" kern="1200" cap="none" dirty="0" smtClean="0">
                <a:solidFill>
                  <a:schemeClr val="dk1"/>
                </a:solidFill>
                <a:effectLst/>
                <a:latin typeface="Calibri"/>
                <a:ea typeface="Calibri"/>
                <a:cs typeface="Calibri"/>
                <a:sym typeface="Calibri"/>
              </a:rPr>
              <a:t>Users are unclear how to upload data and how to submit that data to ICPSR</a:t>
            </a:r>
          </a:p>
          <a:p>
            <a:pPr marL="0" lvl="0" indent="0">
              <a:spcBef>
                <a:spcPts val="0"/>
              </a:spcBef>
              <a:spcAft>
                <a:spcPts val="0"/>
              </a:spcAft>
              <a:buNone/>
            </a:pPr>
            <a:endParaRPr lang="en-US" dirty="0" smtClean="0"/>
          </a:p>
        </p:txBody>
      </p:sp>
    </p:spTree>
    <p:extLst>
      <p:ext uri="{BB962C8B-B14F-4D97-AF65-F5344CB8AC3E}">
        <p14:creationId xmlns:p14="http://schemas.microsoft.com/office/powerpoint/2010/main" val="96803300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Shape 25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60" name="Shape 26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dirty="0"/>
          </a:p>
        </p:txBody>
      </p:sp>
    </p:spTree>
    <p:extLst>
      <p:ext uri="{BB962C8B-B14F-4D97-AF65-F5344CB8AC3E}">
        <p14:creationId xmlns:p14="http://schemas.microsoft.com/office/powerpoint/2010/main" val="221020500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Shape 24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43" name="Shape 243"/>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indent="-419100">
              <a:spcBef>
                <a:spcPts val="640"/>
              </a:spcBef>
              <a:buSzPts val="3000"/>
            </a:pPr>
            <a:r>
              <a:rPr lang="en-US" sz="1200" dirty="0" smtClean="0"/>
              <a:t>Specific</a:t>
            </a:r>
            <a:r>
              <a:rPr lang="en-US" sz="1200" baseline="0" dirty="0" smtClean="0"/>
              <a:t> enhancements:</a:t>
            </a:r>
            <a:endParaRPr lang="en-US" sz="1200" dirty="0" smtClean="0"/>
          </a:p>
          <a:p>
            <a:pPr marL="457200" indent="-419100">
              <a:spcBef>
                <a:spcPts val="640"/>
              </a:spcBef>
              <a:buSzPts val="3000"/>
            </a:pPr>
            <a:r>
              <a:rPr lang="en-US" sz="1200" dirty="0" smtClean="0"/>
              <a:t>Uploading password protected files</a:t>
            </a:r>
          </a:p>
          <a:p>
            <a:pPr marL="457200" indent="-419100">
              <a:spcBef>
                <a:spcPts val="0"/>
              </a:spcBef>
              <a:buSzPts val="3000"/>
            </a:pPr>
            <a:r>
              <a:rPr lang="en-US" sz="1200" dirty="0" smtClean="0"/>
              <a:t>Adding multiple affiliations for PIs</a:t>
            </a:r>
          </a:p>
          <a:p>
            <a:pPr marL="457200" indent="-419100">
              <a:spcBef>
                <a:spcPts val="0"/>
              </a:spcBef>
              <a:buSzPts val="3000"/>
            </a:pPr>
            <a:r>
              <a:rPr lang="en-US" sz="1200" dirty="0" smtClean="0"/>
              <a:t>Possible “Lite” version with simplified workflow</a:t>
            </a:r>
          </a:p>
          <a:p>
            <a:pPr marL="457200" indent="-419100">
              <a:spcBef>
                <a:spcPts val="0"/>
              </a:spcBef>
              <a:buSzPts val="3000"/>
            </a:pPr>
            <a:r>
              <a:rPr lang="en-US" sz="1200" dirty="0" smtClean="0"/>
              <a:t>Autofill capabilities</a:t>
            </a:r>
          </a:p>
          <a:p>
            <a:pPr marL="0" lvl="0" indent="0" rtl="0">
              <a:spcBef>
                <a:spcPts val="0"/>
              </a:spcBef>
              <a:spcAft>
                <a:spcPts val="0"/>
              </a:spcAft>
              <a:buNone/>
            </a:pPr>
            <a:endParaRPr dirty="0"/>
          </a:p>
        </p:txBody>
      </p:sp>
    </p:spTree>
    <p:extLst>
      <p:ext uri="{BB962C8B-B14F-4D97-AF65-F5344CB8AC3E}">
        <p14:creationId xmlns:p14="http://schemas.microsoft.com/office/powerpoint/2010/main" val="324963825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Shape 27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72" name="Shape 272"/>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23627646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4.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3_Title Slide">
    <p:spTree>
      <p:nvGrpSpPr>
        <p:cNvPr id="1" name="Shape 16"/>
        <p:cNvGrpSpPr/>
        <p:nvPr/>
      </p:nvGrpSpPr>
      <p:grpSpPr>
        <a:xfrm>
          <a:off x="0" y="0"/>
          <a:ext cx="0" cy="0"/>
          <a:chOff x="0" y="0"/>
          <a:chExt cx="0" cy="0"/>
        </a:xfrm>
      </p:grpSpPr>
      <p:pic>
        <p:nvPicPr>
          <p:cNvPr id="17" name="Shape 17" descr="whole.jpg"/>
          <p:cNvPicPr preferRelativeResize="0"/>
          <p:nvPr/>
        </p:nvPicPr>
        <p:blipFill rotWithShape="1">
          <a:blip r:embed="rId2">
            <a:alphaModFix/>
          </a:blip>
          <a:srcRect/>
          <a:stretch/>
        </p:blipFill>
        <p:spPr>
          <a:xfrm>
            <a:off x="4498417" y="0"/>
            <a:ext cx="4645583" cy="1439672"/>
          </a:xfrm>
          <a:prstGeom prst="rect">
            <a:avLst/>
          </a:prstGeom>
          <a:noFill/>
          <a:ln>
            <a:noFill/>
          </a:ln>
        </p:spPr>
      </p:pic>
      <p:sp>
        <p:nvSpPr>
          <p:cNvPr id="18" name="Shape 18"/>
          <p:cNvSpPr txBox="1">
            <a:spLocks noGrp="1"/>
          </p:cNvSpPr>
          <p:nvPr>
            <p:ph type="subTitle" idx="1"/>
          </p:nvPr>
        </p:nvSpPr>
        <p:spPr>
          <a:xfrm>
            <a:off x="403762" y="4184175"/>
            <a:ext cx="8336475" cy="2070575"/>
          </a:xfrm>
          <a:prstGeom prst="rect">
            <a:avLst/>
          </a:prstGeom>
          <a:noFill/>
          <a:ln>
            <a:noFill/>
          </a:ln>
        </p:spPr>
        <p:txBody>
          <a:bodyPr lIns="91425" tIns="91425" rIns="91425" bIns="91425" anchor="t" anchorCtr="0"/>
          <a:lstStyle>
            <a:lvl1pPr marL="0" marR="0" lvl="0" indent="0" algn="ctr" rtl="0">
              <a:spcBef>
                <a:spcPts val="480"/>
              </a:spcBef>
              <a:buClr>
                <a:srgbClr val="000000"/>
              </a:buClr>
              <a:buFont typeface="Arial"/>
              <a:buNone/>
              <a:defRPr sz="2400" b="0" i="0" u="none" strike="noStrike" cap="none">
                <a:solidFill>
                  <a:srgbClr val="000000"/>
                </a:solidFill>
                <a:latin typeface="Arial"/>
                <a:ea typeface="Arial"/>
                <a:cs typeface="Arial"/>
                <a:sym typeface="Arial"/>
              </a:defRPr>
            </a:lvl1pPr>
            <a:lvl2pPr marL="457200" marR="0" lvl="1" indent="0" algn="ctr" rtl="0">
              <a:spcBef>
                <a:spcPts val="480"/>
              </a:spcBef>
              <a:buClr>
                <a:srgbClr val="888888"/>
              </a:buClr>
              <a:buFont typeface="Arial"/>
              <a:buNone/>
              <a:defRPr sz="2400" b="0" i="0" u="none" strike="noStrike" cap="none">
                <a:solidFill>
                  <a:srgbClr val="888888"/>
                </a:solidFill>
                <a:latin typeface="Arial"/>
                <a:ea typeface="Arial"/>
                <a:cs typeface="Arial"/>
                <a:sym typeface="Arial"/>
              </a:defRPr>
            </a:lvl2pPr>
            <a:lvl3pPr marL="914400" marR="0" lvl="2" indent="0" algn="ctr" rtl="0">
              <a:spcBef>
                <a:spcPts val="400"/>
              </a:spcBef>
              <a:buClr>
                <a:srgbClr val="888888"/>
              </a:buClr>
              <a:buFont typeface="Arial"/>
              <a:buNone/>
              <a:defRPr sz="2000" b="0" i="0" u="none" strike="noStrike" cap="none">
                <a:solidFill>
                  <a:srgbClr val="888888"/>
                </a:solidFill>
                <a:latin typeface="Arial"/>
                <a:ea typeface="Arial"/>
                <a:cs typeface="Arial"/>
                <a:sym typeface="Arial"/>
              </a:defRPr>
            </a:lvl3pPr>
            <a:lvl4pPr marL="1371600" marR="0" lvl="3" indent="0" algn="ctr" rtl="0">
              <a:spcBef>
                <a:spcPts val="360"/>
              </a:spcBef>
              <a:buClr>
                <a:srgbClr val="888888"/>
              </a:buClr>
              <a:buFont typeface="Arial"/>
              <a:buNone/>
              <a:defRPr sz="1800" b="0" i="0" u="none" strike="noStrike" cap="none">
                <a:solidFill>
                  <a:srgbClr val="888888"/>
                </a:solidFill>
                <a:latin typeface="Arial"/>
                <a:ea typeface="Arial"/>
                <a:cs typeface="Arial"/>
                <a:sym typeface="Arial"/>
              </a:defRPr>
            </a:lvl4pPr>
            <a:lvl5pPr marL="1828800" marR="0" lvl="4" indent="0" algn="ctr" rtl="0">
              <a:spcBef>
                <a:spcPts val="360"/>
              </a:spcBef>
              <a:buClr>
                <a:srgbClr val="888888"/>
              </a:buClr>
              <a:buFont typeface="Arial"/>
              <a:buNone/>
              <a:defRPr sz="1800" b="0" i="0" u="none" strike="noStrike" cap="none">
                <a:solidFill>
                  <a:srgbClr val="888888"/>
                </a:solidFill>
                <a:latin typeface="Arial"/>
                <a:ea typeface="Arial"/>
                <a:cs typeface="Arial"/>
                <a:sym typeface="Arial"/>
              </a:defRPr>
            </a:lvl5pPr>
            <a:lvl6pPr marL="2286000" marR="0" lvl="5"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9" name="Shape 19"/>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20" name="Shape 20"/>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sp>
        <p:nvSpPr>
          <p:cNvPr id="21" name="Shape 21"/>
          <p:cNvSpPr txBox="1">
            <a:spLocks noGrp="1"/>
          </p:cNvSpPr>
          <p:nvPr>
            <p:ph type="ctrTitle"/>
          </p:nvPr>
        </p:nvSpPr>
        <p:spPr>
          <a:xfrm>
            <a:off x="403762" y="1847153"/>
            <a:ext cx="8336475" cy="2197836"/>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Arial"/>
              <a:buNone/>
              <a:defRPr sz="4000" b="1" i="0" u="none" strike="noStrike" cap="none">
                <a:solidFill>
                  <a:schemeClr val="dk1"/>
                </a:solidFill>
                <a:latin typeface="Arial"/>
                <a:ea typeface="Arial"/>
                <a:cs typeface="Arial"/>
                <a:sym typeface="A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pic>
        <p:nvPicPr>
          <p:cNvPr id="22" name="Shape 22" descr="icpsr-acronym-long.png"/>
          <p:cNvPicPr preferRelativeResize="0"/>
          <p:nvPr/>
        </p:nvPicPr>
        <p:blipFill rotWithShape="1">
          <a:blip r:embed="rId3">
            <a:alphaModFix/>
          </a:blip>
          <a:srcRect/>
          <a:stretch/>
        </p:blipFill>
        <p:spPr>
          <a:xfrm>
            <a:off x="360907" y="6356350"/>
            <a:ext cx="2474525" cy="343958"/>
          </a:xfrm>
          <a:prstGeom prst="rect">
            <a:avLst/>
          </a:prstGeom>
          <a:noFill/>
          <a:ln>
            <a:noFill/>
          </a:ln>
        </p:spPr>
      </p:pic>
      <p:sp>
        <p:nvSpPr>
          <p:cNvPr id="23" name="Shape 23"/>
          <p:cNvSpPr txBox="1"/>
          <p:nvPr/>
        </p:nvSpPr>
        <p:spPr>
          <a:xfrm>
            <a:off x="377667" y="1056919"/>
            <a:ext cx="5223984" cy="307777"/>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1400" b="0" i="0" u="none" strike="noStrike" cap="none">
                <a:solidFill>
                  <a:srgbClr val="000000"/>
                </a:solidFill>
                <a:latin typeface="Calibri"/>
                <a:ea typeface="Calibri"/>
                <a:cs typeface="Calibri"/>
                <a:sym typeface="Calibri"/>
              </a:rPr>
              <a:t>SHARING DATA TO ADVANCE SCIENCE</a:t>
            </a:r>
          </a:p>
        </p:txBody>
      </p:sp>
      <p:cxnSp>
        <p:nvCxnSpPr>
          <p:cNvPr id="24" name="Shape 24"/>
          <p:cNvCxnSpPr/>
          <p:nvPr/>
        </p:nvCxnSpPr>
        <p:spPr>
          <a:xfrm>
            <a:off x="0" y="1439671"/>
            <a:ext cx="9144000" cy="0"/>
          </a:xfrm>
          <a:prstGeom prst="straightConnector1">
            <a:avLst/>
          </a:prstGeom>
          <a:noFill/>
          <a:ln w="25400" cap="flat" cmpd="sng">
            <a:solidFill>
              <a:schemeClr val="dk2"/>
            </a:solidFill>
            <a:prstDash val="solid"/>
            <a:round/>
            <a:headEnd type="none" w="med" len="med"/>
            <a:tailEnd type="none" w="med" len="med"/>
          </a:ln>
          <a:effectLst>
            <a:outerShdw blurRad="39999" dist="20000" dir="5400000" rotWithShape="0">
              <a:srgbClr val="000000">
                <a:alpha val="37647"/>
              </a:srgbClr>
            </a:outerShdw>
          </a:effectLst>
        </p:spPr>
      </p:cxnSp>
      <p:pic>
        <p:nvPicPr>
          <p:cNvPr id="25" name="Shape 25" descr="ICPSR_final-logo_rgb.jpg"/>
          <p:cNvPicPr preferRelativeResize="0"/>
          <p:nvPr/>
        </p:nvPicPr>
        <p:blipFill rotWithShape="1">
          <a:blip r:embed="rId4">
            <a:alphaModFix/>
          </a:blip>
          <a:srcRect/>
          <a:stretch/>
        </p:blipFill>
        <p:spPr>
          <a:xfrm>
            <a:off x="403762" y="313161"/>
            <a:ext cx="2693144" cy="569777"/>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2_Title and Content">
    <p:spTree>
      <p:nvGrpSpPr>
        <p:cNvPr id="1" name="Shape 26"/>
        <p:cNvGrpSpPr/>
        <p:nvPr/>
      </p:nvGrpSpPr>
      <p:grpSpPr>
        <a:xfrm>
          <a:off x="0" y="0"/>
          <a:ext cx="0" cy="0"/>
          <a:chOff x="0" y="0"/>
          <a:chExt cx="0" cy="0"/>
        </a:xfrm>
      </p:grpSpPr>
      <p:sp>
        <p:nvSpPr>
          <p:cNvPr id="27" name="Shape 27"/>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233363" marR="0" lvl="0" indent="-55563" algn="l" rtl="0">
              <a:spcBef>
                <a:spcPts val="560"/>
              </a:spcBef>
              <a:buClr>
                <a:srgbClr val="000000"/>
              </a:buClr>
              <a:buSzPct val="100000"/>
              <a:buFont typeface="Arial"/>
              <a:buChar char="•"/>
              <a:defRPr sz="2800" b="0" i="0" u="none" strike="noStrike" cap="none">
                <a:solidFill>
                  <a:srgbClr val="000000"/>
                </a:solidFill>
                <a:latin typeface="Arial"/>
                <a:ea typeface="Arial"/>
                <a:cs typeface="Arial"/>
                <a:sym typeface="Arial"/>
              </a:defRPr>
            </a:lvl1pPr>
            <a:lvl2pPr marL="687388" marR="0" lvl="1" indent="-77787" algn="l" rtl="0">
              <a:spcBef>
                <a:spcPts val="480"/>
              </a:spcBef>
              <a:buClr>
                <a:srgbClr val="000000"/>
              </a:buClr>
              <a:buSzPct val="100000"/>
              <a:buFont typeface="Arial"/>
              <a:buChar char="•"/>
              <a:defRPr sz="2400" b="0" i="0" u="none" strike="noStrike" cap="none">
                <a:solidFill>
                  <a:srgbClr val="000000"/>
                </a:solidFill>
                <a:latin typeface="Arial"/>
                <a:ea typeface="Arial"/>
                <a:cs typeface="Arial"/>
                <a:sym typeface="Arial"/>
              </a:defRPr>
            </a:lvl2pPr>
            <a:lvl3pPr marL="1143000" marR="0" lvl="2" indent="-101600" algn="l" rtl="0">
              <a:spcBef>
                <a:spcPts val="400"/>
              </a:spcBef>
              <a:buClr>
                <a:srgbClr val="000000"/>
              </a:buClr>
              <a:buSzPct val="100000"/>
              <a:buFont typeface="Arial"/>
              <a:buChar char="•"/>
              <a:defRPr sz="2000" b="0" i="0" u="none" strike="noStrike" cap="none">
                <a:solidFill>
                  <a:srgbClr val="000000"/>
                </a:solidFill>
                <a:latin typeface="Arial"/>
                <a:ea typeface="Arial"/>
                <a:cs typeface="Arial"/>
                <a:sym typeface="Arial"/>
              </a:defRPr>
            </a:lvl3pPr>
            <a:lvl4pPr marL="1600200" marR="0" lvl="3" indent="-114300" algn="l" rtl="0">
              <a:spcBef>
                <a:spcPts val="360"/>
              </a:spcBef>
              <a:buClr>
                <a:srgbClr val="000000"/>
              </a:buClr>
              <a:buSzPct val="100000"/>
              <a:buFont typeface="Arial"/>
              <a:buChar char="•"/>
              <a:defRPr sz="1800" b="0" i="0" u="none" strike="noStrike" cap="none">
                <a:solidFill>
                  <a:srgbClr val="000000"/>
                </a:solidFill>
                <a:latin typeface="Arial"/>
                <a:ea typeface="Arial"/>
                <a:cs typeface="Arial"/>
                <a:sym typeface="Arial"/>
              </a:defRPr>
            </a:lvl4pPr>
            <a:lvl5pPr marL="2057400" marR="0" lvl="4" indent="-114300" algn="l" rtl="0">
              <a:spcBef>
                <a:spcPts val="360"/>
              </a:spcBef>
              <a:buClr>
                <a:srgbClr val="000000"/>
              </a:buClr>
              <a:buSzPct val="100000"/>
              <a:buFont typeface="Arial"/>
              <a:buChar char="•"/>
              <a:defRPr sz="1800" b="0" i="0" u="none" strike="noStrike" cap="none">
                <a:solidFill>
                  <a:srgbClr val="000000"/>
                </a:solidFill>
                <a:latin typeface="Arial"/>
                <a:ea typeface="Arial"/>
                <a:cs typeface="Arial"/>
                <a:sym typeface="Arial"/>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8" name="Shape 28"/>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29" name="Shape 29"/>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30" name="Shape 30"/>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sp>
        <p:nvSpPr>
          <p:cNvPr id="31" name="Shape 31"/>
          <p:cNvSpPr txBox="1">
            <a:spLocks noGrp="1"/>
          </p:cNvSpPr>
          <p:nvPr>
            <p:ph type="title"/>
          </p:nvPr>
        </p:nvSpPr>
        <p:spPr>
          <a:xfrm>
            <a:off x="457200" y="322731"/>
            <a:ext cx="8229600" cy="1185332"/>
          </a:xfrm>
          <a:prstGeom prst="rect">
            <a:avLst/>
          </a:prstGeom>
          <a:noFill/>
          <a:ln>
            <a:noFill/>
          </a:ln>
        </p:spPr>
        <p:txBody>
          <a:bodyPr lIns="91425" tIns="91425" rIns="91425" bIns="91425" anchor="b" anchorCtr="0"/>
          <a:lstStyle>
            <a:lvl1pPr marL="0" marR="0" lvl="0" indent="0" algn="l" rtl="0">
              <a:spcBef>
                <a:spcPts val="0"/>
              </a:spcBef>
              <a:buClr>
                <a:srgbClr val="000000"/>
              </a:buClr>
              <a:buFont typeface="Arial"/>
              <a:buNone/>
              <a:defRPr sz="4000" b="1" i="0" u="none" strike="noStrike" cap="none">
                <a:solidFill>
                  <a:srgbClr val="000000"/>
                </a:solidFill>
                <a:latin typeface="Arial"/>
                <a:ea typeface="Arial"/>
                <a:cs typeface="Arial"/>
                <a:sym typeface="A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39"/>
        <p:cNvGrpSpPr/>
        <p:nvPr/>
      </p:nvGrpSpPr>
      <p:grpSpPr>
        <a:xfrm>
          <a:off x="0" y="0"/>
          <a:ext cx="0" cy="0"/>
          <a:chOff x="0" y="0"/>
          <a:chExt cx="0" cy="0"/>
        </a:xfrm>
      </p:grpSpPr>
      <p:sp>
        <p:nvSpPr>
          <p:cNvPr id="40" name="Shape 40"/>
          <p:cNvSpPr txBox="1">
            <a:spLocks noGrp="1"/>
          </p:cNvSpPr>
          <p:nvPr>
            <p:ph type="title"/>
          </p:nvPr>
        </p:nvSpPr>
        <p:spPr>
          <a:xfrm>
            <a:off x="722312" y="4406900"/>
            <a:ext cx="7772400" cy="1362075"/>
          </a:xfrm>
          <a:prstGeom prst="rect">
            <a:avLst/>
          </a:prstGeom>
          <a:noFill/>
          <a:ln>
            <a:noFill/>
          </a:ln>
        </p:spPr>
        <p:txBody>
          <a:bodyPr lIns="91425" tIns="91425" rIns="91425" bIns="91425" anchor="t" anchorCtr="0"/>
          <a:lstStyle>
            <a:lvl1pPr marL="0" marR="0" lvl="0" indent="0" algn="l" rtl="0">
              <a:spcBef>
                <a:spcPts val="0"/>
              </a:spcBef>
              <a:buClr>
                <a:srgbClr val="000000"/>
              </a:buClr>
              <a:buFont typeface="Arial"/>
              <a:buNone/>
              <a:defRPr sz="4000" b="1" i="0" u="none" strike="noStrike" cap="none">
                <a:solidFill>
                  <a:srgbClr val="000000"/>
                </a:solidFill>
                <a:latin typeface="Arial"/>
                <a:ea typeface="Arial"/>
                <a:cs typeface="Arial"/>
                <a:sym typeface="A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41" name="Shape 41"/>
          <p:cNvSpPr txBox="1">
            <a:spLocks noGrp="1"/>
          </p:cNvSpPr>
          <p:nvPr>
            <p:ph type="body" idx="1"/>
          </p:nvPr>
        </p:nvSpPr>
        <p:spPr>
          <a:xfrm>
            <a:off x="722312" y="2906713"/>
            <a:ext cx="7772400" cy="1500187"/>
          </a:xfrm>
          <a:prstGeom prst="rect">
            <a:avLst/>
          </a:prstGeom>
          <a:noFill/>
          <a:ln>
            <a:noFill/>
          </a:ln>
        </p:spPr>
        <p:txBody>
          <a:bodyPr lIns="91425" tIns="91425" rIns="91425" bIns="91425" anchor="b" anchorCtr="0"/>
          <a:lstStyle>
            <a:lvl1pPr marL="0" marR="0" lvl="0" indent="0" algn="l" rtl="0">
              <a:spcBef>
                <a:spcPts val="400"/>
              </a:spcBef>
              <a:buClr>
                <a:srgbClr val="000000"/>
              </a:buClr>
              <a:buFont typeface="Arial"/>
              <a:buNone/>
              <a:defRPr sz="2000" b="0" i="0" u="none" strike="noStrike" cap="none">
                <a:solidFill>
                  <a:srgbClr val="000000"/>
                </a:solidFill>
                <a:latin typeface="Arial"/>
                <a:ea typeface="Arial"/>
                <a:cs typeface="Arial"/>
                <a:sym typeface="Arial"/>
              </a:defRPr>
            </a:lvl1pPr>
            <a:lvl2pPr marL="457200" marR="0" lvl="1" indent="0" algn="l" rtl="0">
              <a:spcBef>
                <a:spcPts val="360"/>
              </a:spcBef>
              <a:buClr>
                <a:srgbClr val="888888"/>
              </a:buClr>
              <a:buFont typeface="Arial"/>
              <a:buNone/>
              <a:defRPr sz="1800" b="0" i="0" u="none" strike="noStrike" cap="none">
                <a:solidFill>
                  <a:srgbClr val="888888"/>
                </a:solidFill>
                <a:latin typeface="Arial"/>
                <a:ea typeface="Arial"/>
                <a:cs typeface="Arial"/>
                <a:sym typeface="Arial"/>
              </a:defRPr>
            </a:lvl2pPr>
            <a:lvl3pPr marL="914400" marR="0" lvl="2" indent="0" algn="l" rtl="0">
              <a:spcBef>
                <a:spcPts val="320"/>
              </a:spcBef>
              <a:buClr>
                <a:srgbClr val="888888"/>
              </a:buClr>
              <a:buFont typeface="Arial"/>
              <a:buNone/>
              <a:defRPr sz="1600" b="0" i="0" u="none" strike="noStrike" cap="none">
                <a:solidFill>
                  <a:srgbClr val="888888"/>
                </a:solidFill>
                <a:latin typeface="Arial"/>
                <a:ea typeface="Arial"/>
                <a:cs typeface="Arial"/>
                <a:sym typeface="Arial"/>
              </a:defRPr>
            </a:lvl3pPr>
            <a:lvl4pPr marL="1371600" marR="0" lvl="3" indent="0" algn="l" rtl="0">
              <a:spcBef>
                <a:spcPts val="280"/>
              </a:spcBef>
              <a:buClr>
                <a:srgbClr val="888888"/>
              </a:buClr>
              <a:buFont typeface="Arial"/>
              <a:buNone/>
              <a:defRPr sz="1400" b="0" i="0" u="none" strike="noStrike" cap="none">
                <a:solidFill>
                  <a:srgbClr val="888888"/>
                </a:solidFill>
                <a:latin typeface="Arial"/>
                <a:ea typeface="Arial"/>
                <a:cs typeface="Arial"/>
                <a:sym typeface="Arial"/>
              </a:defRPr>
            </a:lvl4pPr>
            <a:lvl5pPr marL="1828800" marR="0" lvl="4" indent="0" algn="l" rtl="0">
              <a:spcBef>
                <a:spcPts val="280"/>
              </a:spcBef>
              <a:buClr>
                <a:srgbClr val="888888"/>
              </a:buClr>
              <a:buFont typeface="Arial"/>
              <a:buNone/>
              <a:defRPr sz="1400" b="0" i="0" u="none" strike="noStrike" cap="none">
                <a:solidFill>
                  <a:srgbClr val="888888"/>
                </a:solidFill>
                <a:latin typeface="Arial"/>
                <a:ea typeface="Arial"/>
                <a:cs typeface="Arial"/>
                <a:sym typeface="Arial"/>
              </a:defRPr>
            </a:lvl5pPr>
            <a:lvl6pPr marL="2286000" marR="0" lvl="5"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6pPr>
            <a:lvl7pPr marL="2743200" marR="0" lvl="6"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7pPr>
            <a:lvl8pPr marL="3200400" marR="0" lvl="7"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8pPr>
            <a:lvl9pPr marL="3657600" marR="0" lvl="8"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9pPr>
          </a:lstStyle>
          <a:p>
            <a:endParaRPr/>
          </a:p>
        </p:txBody>
      </p:sp>
      <p:sp>
        <p:nvSpPr>
          <p:cNvPr id="42" name="Shape 42"/>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43" name="Shape 43"/>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44" name="Shape 44"/>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45"/>
        <p:cNvGrpSpPr/>
        <p:nvPr/>
      </p:nvGrpSpPr>
      <p:grpSpPr>
        <a:xfrm>
          <a:off x="0" y="0"/>
          <a:ext cx="0" cy="0"/>
          <a:chOff x="0" y="0"/>
          <a:chExt cx="0" cy="0"/>
        </a:xfrm>
      </p:grpSpPr>
      <p:sp>
        <p:nvSpPr>
          <p:cNvPr id="46" name="Shape 46"/>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l" rtl="0">
              <a:spcBef>
                <a:spcPts val="0"/>
              </a:spcBef>
              <a:buClr>
                <a:srgbClr val="000000"/>
              </a:buClr>
              <a:buFont typeface="Arial"/>
              <a:buNone/>
              <a:defRPr sz="4000" b="1" i="0" u="none" strike="noStrike" cap="none">
                <a:solidFill>
                  <a:srgbClr val="000000"/>
                </a:solidFill>
                <a:latin typeface="Arial"/>
                <a:ea typeface="Arial"/>
                <a:cs typeface="Arial"/>
                <a:sym typeface="A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47" name="Shape 47"/>
          <p:cNvSpPr txBox="1">
            <a:spLocks noGrp="1"/>
          </p:cNvSpPr>
          <p:nvPr>
            <p:ph type="body" idx="1"/>
          </p:nvPr>
        </p:nvSpPr>
        <p:spPr>
          <a:xfrm>
            <a:off x="457200" y="1535112"/>
            <a:ext cx="4040187" cy="639762"/>
          </a:xfrm>
          <a:prstGeom prst="rect">
            <a:avLst/>
          </a:prstGeom>
          <a:noFill/>
          <a:ln>
            <a:noFill/>
          </a:ln>
        </p:spPr>
        <p:txBody>
          <a:bodyPr lIns="91425" tIns="91425" rIns="91425" bIns="91425" anchor="b" anchorCtr="0"/>
          <a:lstStyle>
            <a:lvl1pPr marL="0" marR="0" lvl="0" indent="0" algn="l" rtl="0">
              <a:spcBef>
                <a:spcPts val="480"/>
              </a:spcBef>
              <a:buClr>
                <a:srgbClr val="000000"/>
              </a:buClr>
              <a:buFont typeface="Arial"/>
              <a:buNone/>
              <a:defRPr sz="2400" b="1" i="0" u="none" strike="noStrike" cap="none">
                <a:solidFill>
                  <a:srgbClr val="000000"/>
                </a:solidFill>
                <a:latin typeface="Arial"/>
                <a:ea typeface="Arial"/>
                <a:cs typeface="Arial"/>
                <a:sym typeface="Arial"/>
              </a:defRPr>
            </a:lvl1pPr>
            <a:lvl2pPr marL="457200" marR="0" lvl="1" indent="0" algn="l" rtl="0">
              <a:spcBef>
                <a:spcPts val="400"/>
              </a:spcBef>
              <a:buClr>
                <a:srgbClr val="000000"/>
              </a:buClr>
              <a:buFont typeface="Arial"/>
              <a:buNone/>
              <a:defRPr sz="2000" b="1" i="0" u="none" strike="noStrike" cap="none">
                <a:solidFill>
                  <a:srgbClr val="000000"/>
                </a:solidFill>
                <a:latin typeface="Arial"/>
                <a:ea typeface="Arial"/>
                <a:cs typeface="Arial"/>
                <a:sym typeface="Arial"/>
              </a:defRPr>
            </a:lvl2pPr>
            <a:lvl3pPr marL="914400" marR="0" lvl="2" indent="0" algn="l" rtl="0">
              <a:spcBef>
                <a:spcPts val="360"/>
              </a:spcBef>
              <a:buClr>
                <a:srgbClr val="000000"/>
              </a:buClr>
              <a:buFont typeface="Arial"/>
              <a:buNone/>
              <a:defRPr sz="1800" b="1" i="0" u="none" strike="noStrike" cap="none">
                <a:solidFill>
                  <a:srgbClr val="000000"/>
                </a:solidFill>
                <a:latin typeface="Arial"/>
                <a:ea typeface="Arial"/>
                <a:cs typeface="Arial"/>
                <a:sym typeface="Arial"/>
              </a:defRPr>
            </a:lvl3pPr>
            <a:lvl4pPr marL="1371600" marR="0" lvl="3" indent="0" algn="l" rtl="0">
              <a:spcBef>
                <a:spcPts val="320"/>
              </a:spcBef>
              <a:buClr>
                <a:srgbClr val="000000"/>
              </a:buClr>
              <a:buFont typeface="Arial"/>
              <a:buNone/>
              <a:defRPr sz="1600" b="1" i="0" u="none" strike="noStrike" cap="none">
                <a:solidFill>
                  <a:srgbClr val="000000"/>
                </a:solidFill>
                <a:latin typeface="Arial"/>
                <a:ea typeface="Arial"/>
                <a:cs typeface="Arial"/>
                <a:sym typeface="Arial"/>
              </a:defRPr>
            </a:lvl4pPr>
            <a:lvl5pPr marL="1828800" marR="0" lvl="4" indent="0" algn="l" rtl="0">
              <a:spcBef>
                <a:spcPts val="320"/>
              </a:spcBef>
              <a:buClr>
                <a:srgbClr val="000000"/>
              </a:buClr>
              <a:buFont typeface="Arial"/>
              <a:buNone/>
              <a:defRPr sz="1600" b="1" i="0" u="none" strike="noStrike" cap="none">
                <a:solidFill>
                  <a:srgbClr val="000000"/>
                </a:solidFill>
                <a:latin typeface="Arial"/>
                <a:ea typeface="Arial"/>
                <a:cs typeface="Arial"/>
                <a:sym typeface="Arial"/>
              </a:defRPr>
            </a:lvl5pPr>
            <a:lvl6pPr marL="2286000" marR="0" lvl="5"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6pPr>
            <a:lvl7pPr marL="2743200" marR="0" lvl="6"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7pPr>
            <a:lvl8pPr marL="3200400" marR="0" lvl="7"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8pPr>
            <a:lvl9pPr marL="3657600" marR="0" lvl="8"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48" name="Shape 48"/>
          <p:cNvSpPr txBox="1">
            <a:spLocks noGrp="1"/>
          </p:cNvSpPr>
          <p:nvPr>
            <p:ph type="body" idx="2"/>
          </p:nvPr>
        </p:nvSpPr>
        <p:spPr>
          <a:xfrm>
            <a:off x="457200" y="2174875"/>
            <a:ext cx="4040187" cy="3951287"/>
          </a:xfrm>
          <a:prstGeom prst="rect">
            <a:avLst/>
          </a:prstGeom>
          <a:noFill/>
          <a:ln>
            <a:noFill/>
          </a:ln>
        </p:spPr>
        <p:txBody>
          <a:bodyPr lIns="91425" tIns="91425" rIns="91425" bIns="91425" anchor="t" anchorCtr="0"/>
          <a:lstStyle>
            <a:lvl1pPr marL="233363" marR="0" lvl="0" indent="-80963" algn="l" rtl="0">
              <a:spcBef>
                <a:spcPts val="480"/>
              </a:spcBef>
              <a:buClr>
                <a:srgbClr val="000000"/>
              </a:buClr>
              <a:buSzPct val="100000"/>
              <a:buFont typeface="Arial"/>
              <a:buChar char="•"/>
              <a:defRPr sz="2400" b="0" i="0" u="none" strike="noStrike" cap="none">
                <a:solidFill>
                  <a:srgbClr val="000000"/>
                </a:solidFill>
                <a:latin typeface="Arial"/>
                <a:ea typeface="Arial"/>
                <a:cs typeface="Arial"/>
                <a:sym typeface="Arial"/>
              </a:defRPr>
            </a:lvl1pPr>
            <a:lvl2pPr marL="687388" marR="0" lvl="1" indent="-103187" algn="l" rtl="0">
              <a:spcBef>
                <a:spcPts val="400"/>
              </a:spcBef>
              <a:buClr>
                <a:srgbClr val="000000"/>
              </a:buClr>
              <a:buSzPct val="100000"/>
              <a:buFont typeface="Arial"/>
              <a:buChar char="•"/>
              <a:defRPr sz="2000" b="0" i="0" u="none" strike="noStrike" cap="none">
                <a:solidFill>
                  <a:srgbClr val="000000"/>
                </a:solidFill>
                <a:latin typeface="Arial"/>
                <a:ea typeface="Arial"/>
                <a:cs typeface="Arial"/>
                <a:sym typeface="Arial"/>
              </a:defRPr>
            </a:lvl2pPr>
            <a:lvl3pPr marL="1143000" marR="0" lvl="2" indent="-114300" algn="l" rtl="0">
              <a:spcBef>
                <a:spcPts val="360"/>
              </a:spcBef>
              <a:buClr>
                <a:srgbClr val="000000"/>
              </a:buClr>
              <a:buSzPct val="100000"/>
              <a:buFont typeface="Arial"/>
              <a:buChar char="•"/>
              <a:defRPr sz="1800" b="0" i="0" u="none" strike="noStrike" cap="none">
                <a:solidFill>
                  <a:srgbClr val="000000"/>
                </a:solidFill>
                <a:latin typeface="Arial"/>
                <a:ea typeface="Arial"/>
                <a:cs typeface="Arial"/>
                <a:sym typeface="Arial"/>
              </a:defRPr>
            </a:lvl3pPr>
            <a:lvl4pPr marL="1600200" marR="0" lvl="3" indent="-127000" algn="l" rtl="0">
              <a:spcBef>
                <a:spcPts val="320"/>
              </a:spcBef>
              <a:buClr>
                <a:srgbClr val="000000"/>
              </a:buClr>
              <a:buSzPct val="100000"/>
              <a:buFont typeface="Arial"/>
              <a:buChar char="•"/>
              <a:defRPr sz="1600" b="0" i="0" u="none" strike="noStrike" cap="none">
                <a:solidFill>
                  <a:srgbClr val="000000"/>
                </a:solidFill>
                <a:latin typeface="Arial"/>
                <a:ea typeface="Arial"/>
                <a:cs typeface="Arial"/>
                <a:sym typeface="Arial"/>
              </a:defRPr>
            </a:lvl4pPr>
            <a:lvl5pPr marL="2057400" marR="0" lvl="4" indent="-127000" algn="l" rtl="0">
              <a:spcBef>
                <a:spcPts val="320"/>
              </a:spcBef>
              <a:buClr>
                <a:srgbClr val="000000"/>
              </a:buClr>
              <a:buSzPct val="100000"/>
              <a:buFont typeface="Arial"/>
              <a:buChar char="•"/>
              <a:defRPr sz="1600" b="0" i="0" u="none" strike="noStrike" cap="none">
                <a:solidFill>
                  <a:srgbClr val="000000"/>
                </a:solidFill>
                <a:latin typeface="Arial"/>
                <a:ea typeface="Arial"/>
                <a:cs typeface="Arial"/>
                <a:sym typeface="Arial"/>
              </a:defRPr>
            </a:lvl5pPr>
            <a:lvl6pPr marL="2514600" marR="0" lvl="5"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6pPr>
            <a:lvl7pPr marL="2971800" marR="0" lvl="6"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7pPr>
            <a:lvl8pPr marL="3429000" marR="0" lvl="7"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8pPr>
            <a:lvl9pPr marL="3886200" marR="0" lvl="8"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49" name="Shape 49"/>
          <p:cNvSpPr txBox="1">
            <a:spLocks noGrp="1"/>
          </p:cNvSpPr>
          <p:nvPr>
            <p:ph type="body" idx="3"/>
          </p:nvPr>
        </p:nvSpPr>
        <p:spPr>
          <a:xfrm>
            <a:off x="4645025" y="1535112"/>
            <a:ext cx="4041774" cy="639762"/>
          </a:xfrm>
          <a:prstGeom prst="rect">
            <a:avLst/>
          </a:prstGeom>
          <a:noFill/>
          <a:ln>
            <a:noFill/>
          </a:ln>
        </p:spPr>
        <p:txBody>
          <a:bodyPr lIns="91425" tIns="91425" rIns="91425" bIns="91425" anchor="b" anchorCtr="0"/>
          <a:lstStyle>
            <a:lvl1pPr marL="0" marR="0" lvl="0" indent="0" algn="l" rtl="0">
              <a:spcBef>
                <a:spcPts val="480"/>
              </a:spcBef>
              <a:buClr>
                <a:srgbClr val="000000"/>
              </a:buClr>
              <a:buFont typeface="Arial"/>
              <a:buNone/>
              <a:defRPr sz="2400" b="1" i="0" u="none" strike="noStrike" cap="none">
                <a:solidFill>
                  <a:srgbClr val="000000"/>
                </a:solidFill>
                <a:latin typeface="Arial"/>
                <a:ea typeface="Arial"/>
                <a:cs typeface="Arial"/>
                <a:sym typeface="Arial"/>
              </a:defRPr>
            </a:lvl1pPr>
            <a:lvl2pPr marL="457200" marR="0" lvl="1" indent="0" algn="l" rtl="0">
              <a:spcBef>
                <a:spcPts val="400"/>
              </a:spcBef>
              <a:buClr>
                <a:srgbClr val="000000"/>
              </a:buClr>
              <a:buFont typeface="Arial"/>
              <a:buNone/>
              <a:defRPr sz="2000" b="1" i="0" u="none" strike="noStrike" cap="none">
                <a:solidFill>
                  <a:srgbClr val="000000"/>
                </a:solidFill>
                <a:latin typeface="Arial"/>
                <a:ea typeface="Arial"/>
                <a:cs typeface="Arial"/>
                <a:sym typeface="Arial"/>
              </a:defRPr>
            </a:lvl2pPr>
            <a:lvl3pPr marL="914400" marR="0" lvl="2" indent="0" algn="l" rtl="0">
              <a:spcBef>
                <a:spcPts val="360"/>
              </a:spcBef>
              <a:buClr>
                <a:srgbClr val="000000"/>
              </a:buClr>
              <a:buFont typeface="Arial"/>
              <a:buNone/>
              <a:defRPr sz="1800" b="1" i="0" u="none" strike="noStrike" cap="none">
                <a:solidFill>
                  <a:srgbClr val="000000"/>
                </a:solidFill>
                <a:latin typeface="Arial"/>
                <a:ea typeface="Arial"/>
                <a:cs typeface="Arial"/>
                <a:sym typeface="Arial"/>
              </a:defRPr>
            </a:lvl3pPr>
            <a:lvl4pPr marL="1371600" marR="0" lvl="3" indent="0" algn="l" rtl="0">
              <a:spcBef>
                <a:spcPts val="320"/>
              </a:spcBef>
              <a:buClr>
                <a:srgbClr val="000000"/>
              </a:buClr>
              <a:buFont typeface="Arial"/>
              <a:buNone/>
              <a:defRPr sz="1600" b="1" i="0" u="none" strike="noStrike" cap="none">
                <a:solidFill>
                  <a:srgbClr val="000000"/>
                </a:solidFill>
                <a:latin typeface="Arial"/>
                <a:ea typeface="Arial"/>
                <a:cs typeface="Arial"/>
                <a:sym typeface="Arial"/>
              </a:defRPr>
            </a:lvl4pPr>
            <a:lvl5pPr marL="1828800" marR="0" lvl="4" indent="0" algn="l" rtl="0">
              <a:spcBef>
                <a:spcPts val="320"/>
              </a:spcBef>
              <a:buClr>
                <a:srgbClr val="000000"/>
              </a:buClr>
              <a:buFont typeface="Arial"/>
              <a:buNone/>
              <a:defRPr sz="1600" b="1" i="0" u="none" strike="noStrike" cap="none">
                <a:solidFill>
                  <a:srgbClr val="000000"/>
                </a:solidFill>
                <a:latin typeface="Arial"/>
                <a:ea typeface="Arial"/>
                <a:cs typeface="Arial"/>
                <a:sym typeface="Arial"/>
              </a:defRPr>
            </a:lvl5pPr>
            <a:lvl6pPr marL="2286000" marR="0" lvl="5"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6pPr>
            <a:lvl7pPr marL="2743200" marR="0" lvl="6"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7pPr>
            <a:lvl8pPr marL="3200400" marR="0" lvl="7"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8pPr>
            <a:lvl9pPr marL="3657600" marR="0" lvl="8"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50" name="Shape 50"/>
          <p:cNvSpPr txBox="1">
            <a:spLocks noGrp="1"/>
          </p:cNvSpPr>
          <p:nvPr>
            <p:ph type="body" idx="4"/>
          </p:nvPr>
        </p:nvSpPr>
        <p:spPr>
          <a:xfrm>
            <a:off x="4645025" y="2174875"/>
            <a:ext cx="4041774" cy="3951287"/>
          </a:xfrm>
          <a:prstGeom prst="rect">
            <a:avLst/>
          </a:prstGeom>
          <a:noFill/>
          <a:ln>
            <a:noFill/>
          </a:ln>
        </p:spPr>
        <p:txBody>
          <a:bodyPr lIns="91425" tIns="91425" rIns="91425" bIns="91425" anchor="t" anchorCtr="0"/>
          <a:lstStyle>
            <a:lvl1pPr marL="233363" marR="0" lvl="0" indent="-80963" algn="l" rtl="0">
              <a:spcBef>
                <a:spcPts val="480"/>
              </a:spcBef>
              <a:buClr>
                <a:srgbClr val="000000"/>
              </a:buClr>
              <a:buSzPct val="100000"/>
              <a:buFont typeface="Arial"/>
              <a:buChar char="•"/>
              <a:defRPr sz="2400" b="0" i="0" u="none" strike="noStrike" cap="none">
                <a:solidFill>
                  <a:srgbClr val="000000"/>
                </a:solidFill>
                <a:latin typeface="Arial"/>
                <a:ea typeface="Arial"/>
                <a:cs typeface="Arial"/>
                <a:sym typeface="Arial"/>
              </a:defRPr>
            </a:lvl1pPr>
            <a:lvl2pPr marL="687388" marR="0" lvl="1" indent="-103187" algn="l" rtl="0">
              <a:spcBef>
                <a:spcPts val="400"/>
              </a:spcBef>
              <a:buClr>
                <a:srgbClr val="000000"/>
              </a:buClr>
              <a:buSzPct val="100000"/>
              <a:buFont typeface="Arial"/>
              <a:buChar char="•"/>
              <a:defRPr sz="2000" b="0" i="0" u="none" strike="noStrike" cap="none">
                <a:solidFill>
                  <a:srgbClr val="000000"/>
                </a:solidFill>
                <a:latin typeface="Arial"/>
                <a:ea typeface="Arial"/>
                <a:cs typeface="Arial"/>
                <a:sym typeface="Arial"/>
              </a:defRPr>
            </a:lvl2pPr>
            <a:lvl3pPr marL="1143000" marR="0" lvl="2" indent="-114300" algn="l" rtl="0">
              <a:spcBef>
                <a:spcPts val="360"/>
              </a:spcBef>
              <a:buClr>
                <a:srgbClr val="000000"/>
              </a:buClr>
              <a:buSzPct val="100000"/>
              <a:buFont typeface="Arial"/>
              <a:buChar char="•"/>
              <a:defRPr sz="1800" b="0" i="0" u="none" strike="noStrike" cap="none">
                <a:solidFill>
                  <a:srgbClr val="000000"/>
                </a:solidFill>
                <a:latin typeface="Arial"/>
                <a:ea typeface="Arial"/>
                <a:cs typeface="Arial"/>
                <a:sym typeface="Arial"/>
              </a:defRPr>
            </a:lvl3pPr>
            <a:lvl4pPr marL="1600200" marR="0" lvl="3" indent="-127000" algn="l" rtl="0">
              <a:spcBef>
                <a:spcPts val="320"/>
              </a:spcBef>
              <a:buClr>
                <a:srgbClr val="000000"/>
              </a:buClr>
              <a:buSzPct val="100000"/>
              <a:buFont typeface="Arial"/>
              <a:buChar char="•"/>
              <a:defRPr sz="1600" b="0" i="0" u="none" strike="noStrike" cap="none">
                <a:solidFill>
                  <a:srgbClr val="000000"/>
                </a:solidFill>
                <a:latin typeface="Arial"/>
                <a:ea typeface="Arial"/>
                <a:cs typeface="Arial"/>
                <a:sym typeface="Arial"/>
              </a:defRPr>
            </a:lvl4pPr>
            <a:lvl5pPr marL="2057400" marR="0" lvl="4" indent="-127000" algn="l" rtl="0">
              <a:spcBef>
                <a:spcPts val="320"/>
              </a:spcBef>
              <a:buClr>
                <a:srgbClr val="000000"/>
              </a:buClr>
              <a:buSzPct val="100000"/>
              <a:buFont typeface="Arial"/>
              <a:buChar char="•"/>
              <a:defRPr sz="1600" b="0" i="0" u="none" strike="noStrike" cap="none">
                <a:solidFill>
                  <a:srgbClr val="000000"/>
                </a:solidFill>
                <a:latin typeface="Arial"/>
                <a:ea typeface="Arial"/>
                <a:cs typeface="Arial"/>
                <a:sym typeface="Arial"/>
              </a:defRPr>
            </a:lvl5pPr>
            <a:lvl6pPr marL="2514600" marR="0" lvl="5"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6pPr>
            <a:lvl7pPr marL="2971800" marR="0" lvl="6"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7pPr>
            <a:lvl8pPr marL="3429000" marR="0" lvl="7"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8pPr>
            <a:lvl9pPr marL="3886200" marR="0" lvl="8"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51" name="Shape 51"/>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52" name="Shape 52"/>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53" name="Shape 53"/>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59"/>
        <p:cNvGrpSpPr/>
        <p:nvPr/>
      </p:nvGrpSpPr>
      <p:grpSpPr>
        <a:xfrm>
          <a:off x="0" y="0"/>
          <a:ext cx="0" cy="0"/>
          <a:chOff x="0" y="0"/>
          <a:chExt cx="0" cy="0"/>
        </a:xfrm>
      </p:grpSpPr>
      <p:sp>
        <p:nvSpPr>
          <p:cNvPr id="60" name="Shape 60"/>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61" name="Shape 61"/>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62" name="Shape 62"/>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Shape 63"/>
        <p:cNvGrpSpPr/>
        <p:nvPr/>
      </p:nvGrpSpPr>
      <p:grpSpPr>
        <a:xfrm>
          <a:off x="0" y="0"/>
          <a:ext cx="0" cy="0"/>
          <a:chOff x="0" y="0"/>
          <a:chExt cx="0" cy="0"/>
        </a:xfrm>
      </p:grpSpPr>
      <p:sp>
        <p:nvSpPr>
          <p:cNvPr id="64" name="Shape 64"/>
          <p:cNvSpPr txBox="1">
            <a:spLocks noGrp="1"/>
          </p:cNvSpPr>
          <p:nvPr>
            <p:ph type="title"/>
          </p:nvPr>
        </p:nvSpPr>
        <p:spPr>
          <a:xfrm>
            <a:off x="457200" y="273050"/>
            <a:ext cx="3008313" cy="1162049"/>
          </a:xfrm>
          <a:prstGeom prst="rect">
            <a:avLst/>
          </a:prstGeom>
          <a:solidFill>
            <a:schemeClr val="lt1">
              <a:alpha val="69803"/>
            </a:schemeClr>
          </a:solidFill>
          <a:ln>
            <a:noFill/>
          </a:ln>
        </p:spPr>
        <p:txBody>
          <a:bodyPr lIns="91425" tIns="91425" rIns="91425" bIns="91425" anchor="b" anchorCtr="0"/>
          <a:lstStyle>
            <a:lvl1pPr marL="0" marR="0" lvl="0" indent="0" algn="l" rtl="0">
              <a:spcBef>
                <a:spcPts val="0"/>
              </a:spcBef>
              <a:buClr>
                <a:schemeClr val="dk1"/>
              </a:buClr>
              <a:buFont typeface="Arial"/>
              <a:buNone/>
              <a:defRPr sz="2000" b="1" i="0" u="none" strike="noStrike" cap="none">
                <a:solidFill>
                  <a:schemeClr val="dk1"/>
                </a:solidFill>
                <a:latin typeface="Arial"/>
                <a:ea typeface="Arial"/>
                <a:cs typeface="Arial"/>
                <a:sym typeface="A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65" name="Shape 65"/>
          <p:cNvSpPr txBox="1">
            <a:spLocks noGrp="1"/>
          </p:cNvSpPr>
          <p:nvPr>
            <p:ph type="body" idx="1"/>
          </p:nvPr>
        </p:nvSpPr>
        <p:spPr>
          <a:xfrm>
            <a:off x="3575050" y="273050"/>
            <a:ext cx="5111750" cy="5853112"/>
          </a:xfrm>
          <a:prstGeom prst="rect">
            <a:avLst/>
          </a:prstGeom>
          <a:noFill/>
          <a:ln>
            <a:noFill/>
          </a:ln>
        </p:spPr>
        <p:txBody>
          <a:bodyPr lIns="91425" tIns="91425" rIns="91425" bIns="91425" anchor="t" anchorCtr="0"/>
          <a:lstStyle>
            <a:lvl1pPr marL="233363" marR="0" lvl="0" indent="-55563" algn="l" rtl="0">
              <a:spcBef>
                <a:spcPts val="560"/>
              </a:spcBef>
              <a:buClr>
                <a:srgbClr val="000000"/>
              </a:buClr>
              <a:buSzPct val="100000"/>
              <a:buFont typeface="Arial"/>
              <a:buChar char="•"/>
              <a:defRPr sz="2800" b="0" i="0" u="none" strike="noStrike" cap="none">
                <a:solidFill>
                  <a:srgbClr val="000000"/>
                </a:solidFill>
                <a:latin typeface="Arial"/>
                <a:ea typeface="Arial"/>
                <a:cs typeface="Arial"/>
                <a:sym typeface="Arial"/>
              </a:defRPr>
            </a:lvl1pPr>
            <a:lvl2pPr marL="687388" marR="0" lvl="1" indent="-77787" algn="l" rtl="0">
              <a:spcBef>
                <a:spcPts val="480"/>
              </a:spcBef>
              <a:buClr>
                <a:srgbClr val="000000"/>
              </a:buClr>
              <a:buSzPct val="100000"/>
              <a:buFont typeface="Arial"/>
              <a:buChar char="•"/>
              <a:defRPr sz="2400" b="0" i="0" u="none" strike="noStrike" cap="none">
                <a:solidFill>
                  <a:srgbClr val="000000"/>
                </a:solidFill>
                <a:latin typeface="Arial"/>
                <a:ea typeface="Arial"/>
                <a:cs typeface="Arial"/>
                <a:sym typeface="Arial"/>
              </a:defRPr>
            </a:lvl2pPr>
            <a:lvl3pPr marL="1143000" marR="0" lvl="2" indent="-101600" algn="l" rtl="0">
              <a:spcBef>
                <a:spcPts val="400"/>
              </a:spcBef>
              <a:buClr>
                <a:srgbClr val="000000"/>
              </a:buClr>
              <a:buSzPct val="100000"/>
              <a:buFont typeface="Arial"/>
              <a:buChar char="•"/>
              <a:defRPr sz="2000" b="0" i="0" u="none" strike="noStrike" cap="none">
                <a:solidFill>
                  <a:srgbClr val="000000"/>
                </a:solidFill>
                <a:latin typeface="Arial"/>
                <a:ea typeface="Arial"/>
                <a:cs typeface="Arial"/>
                <a:sym typeface="Arial"/>
              </a:defRPr>
            </a:lvl3pPr>
            <a:lvl4pPr marL="1600200" marR="0" lvl="3" indent="-114300" algn="l" rtl="0">
              <a:spcBef>
                <a:spcPts val="360"/>
              </a:spcBef>
              <a:buClr>
                <a:srgbClr val="000000"/>
              </a:buClr>
              <a:buSzPct val="100000"/>
              <a:buFont typeface="Arial"/>
              <a:buChar char="•"/>
              <a:defRPr sz="1800" b="0" i="0" u="none" strike="noStrike" cap="none">
                <a:solidFill>
                  <a:srgbClr val="000000"/>
                </a:solidFill>
                <a:latin typeface="Arial"/>
                <a:ea typeface="Arial"/>
                <a:cs typeface="Arial"/>
                <a:sym typeface="Arial"/>
              </a:defRPr>
            </a:lvl4pPr>
            <a:lvl5pPr marL="2057400" marR="0" lvl="4" indent="-114300" algn="l" rtl="0">
              <a:spcBef>
                <a:spcPts val="360"/>
              </a:spcBef>
              <a:buClr>
                <a:srgbClr val="000000"/>
              </a:buClr>
              <a:buSzPct val="100000"/>
              <a:buFont typeface="Arial"/>
              <a:buChar char="•"/>
              <a:defRPr sz="1800" b="0" i="0" u="none" strike="noStrike" cap="none">
                <a:solidFill>
                  <a:srgbClr val="000000"/>
                </a:solidFill>
                <a:latin typeface="Arial"/>
                <a:ea typeface="Arial"/>
                <a:cs typeface="Arial"/>
                <a:sym typeface="Arial"/>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66" name="Shape 66"/>
          <p:cNvSpPr txBox="1">
            <a:spLocks noGrp="1"/>
          </p:cNvSpPr>
          <p:nvPr>
            <p:ph type="body" idx="2"/>
          </p:nvPr>
        </p:nvSpPr>
        <p:spPr>
          <a:xfrm>
            <a:off x="457200" y="1435100"/>
            <a:ext cx="3008313" cy="4691063"/>
          </a:xfrm>
          <a:prstGeom prst="rect">
            <a:avLst/>
          </a:prstGeom>
          <a:solidFill>
            <a:schemeClr val="lt1">
              <a:alpha val="69803"/>
            </a:schemeClr>
          </a:solidFill>
          <a:ln>
            <a:noFill/>
          </a:ln>
        </p:spPr>
        <p:txBody>
          <a:bodyPr lIns="91425" tIns="91425" rIns="91425" bIns="91425" anchor="t" anchorCtr="0"/>
          <a:lstStyle>
            <a:lvl1pPr marL="0" marR="0" lvl="0" indent="0" algn="l" rtl="0">
              <a:spcBef>
                <a:spcPts val="280"/>
              </a:spcBef>
              <a:buClr>
                <a:srgbClr val="000000"/>
              </a:buClr>
              <a:buFont typeface="Arial"/>
              <a:buNone/>
              <a:defRPr sz="1400" b="0" i="0" u="none" strike="noStrike" cap="none">
                <a:solidFill>
                  <a:srgbClr val="000000"/>
                </a:solidFill>
                <a:latin typeface="Arial"/>
                <a:ea typeface="Arial"/>
                <a:cs typeface="Arial"/>
                <a:sym typeface="Arial"/>
              </a:defRPr>
            </a:lvl1pPr>
            <a:lvl2pPr marL="457200" marR="0" lvl="1" indent="0" algn="l" rtl="0">
              <a:spcBef>
                <a:spcPts val="240"/>
              </a:spcBef>
              <a:buClr>
                <a:srgbClr val="000000"/>
              </a:buClr>
              <a:buFont typeface="Arial"/>
              <a:buNone/>
              <a:defRPr sz="1200" b="0" i="0" u="none" strike="noStrike" cap="none">
                <a:solidFill>
                  <a:srgbClr val="000000"/>
                </a:solidFill>
                <a:latin typeface="Arial"/>
                <a:ea typeface="Arial"/>
                <a:cs typeface="Arial"/>
                <a:sym typeface="Arial"/>
              </a:defRPr>
            </a:lvl2pPr>
            <a:lvl3pPr marL="914400" marR="0" lvl="2" indent="0" algn="l" rtl="0">
              <a:spcBef>
                <a:spcPts val="200"/>
              </a:spcBef>
              <a:buClr>
                <a:srgbClr val="000000"/>
              </a:buClr>
              <a:buFont typeface="Arial"/>
              <a:buNone/>
              <a:defRPr sz="1000" b="0" i="0" u="none" strike="noStrike" cap="none">
                <a:solidFill>
                  <a:srgbClr val="000000"/>
                </a:solidFill>
                <a:latin typeface="Arial"/>
                <a:ea typeface="Arial"/>
                <a:cs typeface="Arial"/>
                <a:sym typeface="Arial"/>
              </a:defRPr>
            </a:lvl3pPr>
            <a:lvl4pPr marL="1371600" marR="0" lvl="3" indent="0" algn="l" rtl="0">
              <a:spcBef>
                <a:spcPts val="180"/>
              </a:spcBef>
              <a:buClr>
                <a:srgbClr val="000000"/>
              </a:buClr>
              <a:buFont typeface="Arial"/>
              <a:buNone/>
              <a:defRPr sz="900" b="0" i="0" u="none" strike="noStrike" cap="none">
                <a:solidFill>
                  <a:srgbClr val="000000"/>
                </a:solidFill>
                <a:latin typeface="Arial"/>
                <a:ea typeface="Arial"/>
                <a:cs typeface="Arial"/>
                <a:sym typeface="Arial"/>
              </a:defRPr>
            </a:lvl4pPr>
            <a:lvl5pPr marL="1828800" marR="0" lvl="4" indent="0" algn="l" rtl="0">
              <a:spcBef>
                <a:spcPts val="180"/>
              </a:spcBef>
              <a:buClr>
                <a:srgbClr val="000000"/>
              </a:buClr>
              <a:buFont typeface="Arial"/>
              <a:buNone/>
              <a:defRPr sz="900" b="0" i="0" u="none" strike="noStrike" cap="none">
                <a:solidFill>
                  <a:srgbClr val="000000"/>
                </a:solidFill>
                <a:latin typeface="Arial"/>
                <a:ea typeface="Arial"/>
                <a:cs typeface="Arial"/>
                <a:sym typeface="Arial"/>
              </a:defRPr>
            </a:lvl5pPr>
            <a:lvl6pPr marL="2286000" marR="0" lvl="5"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6pPr>
            <a:lvl7pPr marL="2743200" marR="0" lvl="6"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7pPr>
            <a:lvl8pPr marL="3200400" marR="0" lvl="7"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8pPr>
            <a:lvl9pPr marL="3657600" marR="0" lvl="8"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67" name="Shape 67"/>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68" name="Shape 68"/>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69" name="Shape 69"/>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pic>
        <p:nvPicPr>
          <p:cNvPr id="70" name="Shape 70" descr="side.jpg"/>
          <p:cNvPicPr preferRelativeResize="0"/>
          <p:nvPr/>
        </p:nvPicPr>
        <p:blipFill rotWithShape="1">
          <a:blip r:embed="rId2">
            <a:alphaModFix/>
          </a:blip>
          <a:srcRect/>
          <a:stretch/>
        </p:blipFill>
        <p:spPr>
          <a:xfrm flipH="1">
            <a:off x="0" y="0"/>
            <a:ext cx="343534" cy="6858000"/>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71"/>
        <p:cNvGrpSpPr/>
        <p:nvPr/>
      </p:nvGrpSpPr>
      <p:grpSpPr>
        <a:xfrm>
          <a:off x="0" y="0"/>
          <a:ext cx="0" cy="0"/>
          <a:chOff x="0" y="0"/>
          <a:chExt cx="0" cy="0"/>
        </a:xfrm>
      </p:grpSpPr>
      <p:sp>
        <p:nvSpPr>
          <p:cNvPr id="72" name="Shape 72"/>
          <p:cNvSpPr txBox="1">
            <a:spLocks noGrp="1"/>
          </p:cNvSpPr>
          <p:nvPr>
            <p:ph type="title"/>
          </p:nvPr>
        </p:nvSpPr>
        <p:spPr>
          <a:xfrm>
            <a:off x="1792288" y="4800600"/>
            <a:ext cx="5486399" cy="566737"/>
          </a:xfrm>
          <a:prstGeom prst="rect">
            <a:avLst/>
          </a:prstGeom>
          <a:noFill/>
          <a:ln>
            <a:noFill/>
          </a:ln>
        </p:spPr>
        <p:txBody>
          <a:bodyPr lIns="91425" tIns="91425" rIns="91425" bIns="91425" anchor="b" anchorCtr="0"/>
          <a:lstStyle>
            <a:lvl1pPr marL="0" marR="0" lvl="0" indent="0" algn="l" rtl="0">
              <a:spcBef>
                <a:spcPts val="0"/>
              </a:spcBef>
              <a:buClr>
                <a:srgbClr val="000000"/>
              </a:buClr>
              <a:buFont typeface="Arial"/>
              <a:buNone/>
              <a:defRPr sz="2000" b="1" i="0" u="none" strike="noStrike" cap="none">
                <a:solidFill>
                  <a:srgbClr val="000000"/>
                </a:solidFill>
                <a:latin typeface="Arial"/>
                <a:ea typeface="Arial"/>
                <a:cs typeface="Arial"/>
                <a:sym typeface="A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73" name="Shape 73"/>
          <p:cNvSpPr>
            <a:spLocks noGrp="1"/>
          </p:cNvSpPr>
          <p:nvPr>
            <p:ph type="pic" idx="2"/>
          </p:nvPr>
        </p:nvSpPr>
        <p:spPr>
          <a:xfrm>
            <a:off x="1792288" y="612775"/>
            <a:ext cx="5486399" cy="4114800"/>
          </a:xfrm>
          <a:prstGeom prst="rect">
            <a:avLst/>
          </a:prstGeom>
          <a:noFill/>
          <a:ln>
            <a:noFill/>
          </a:ln>
        </p:spPr>
        <p:txBody>
          <a:bodyPr lIns="91425" tIns="91425" rIns="91425" bIns="91425" anchor="t" anchorCtr="0"/>
          <a:lstStyle>
            <a:lvl1pPr marL="0" marR="0" lvl="0" indent="0" algn="l" rtl="0">
              <a:spcBef>
                <a:spcPts val="640"/>
              </a:spcBef>
              <a:buClr>
                <a:srgbClr val="000000"/>
              </a:buClr>
              <a:buFont typeface="Arial"/>
              <a:buNone/>
              <a:defRPr sz="3200" b="0" i="0" u="none" strike="noStrike" cap="none">
                <a:solidFill>
                  <a:srgbClr val="000000"/>
                </a:solidFill>
                <a:latin typeface="Arial"/>
                <a:ea typeface="Arial"/>
                <a:cs typeface="Arial"/>
                <a:sym typeface="Arial"/>
              </a:defRPr>
            </a:lvl1pPr>
            <a:lvl2pPr marL="457200" marR="0" lvl="1" indent="0" algn="l" rtl="0">
              <a:spcBef>
                <a:spcPts val="560"/>
              </a:spcBef>
              <a:buClr>
                <a:srgbClr val="000000"/>
              </a:buClr>
              <a:buFont typeface="Arial"/>
              <a:buNone/>
              <a:defRPr sz="2800" b="0" i="0" u="none" strike="noStrike" cap="none">
                <a:solidFill>
                  <a:srgbClr val="000000"/>
                </a:solidFill>
                <a:latin typeface="Arial"/>
                <a:ea typeface="Arial"/>
                <a:cs typeface="Arial"/>
                <a:sym typeface="Arial"/>
              </a:defRPr>
            </a:lvl2pPr>
            <a:lvl3pPr marL="914400" marR="0" lvl="2" indent="0" algn="l" rtl="0">
              <a:spcBef>
                <a:spcPts val="480"/>
              </a:spcBef>
              <a:buClr>
                <a:srgbClr val="000000"/>
              </a:buClr>
              <a:buFont typeface="Arial"/>
              <a:buNone/>
              <a:defRPr sz="2400" b="0" i="0" u="none" strike="noStrike" cap="none">
                <a:solidFill>
                  <a:srgbClr val="000000"/>
                </a:solidFill>
                <a:latin typeface="Arial"/>
                <a:ea typeface="Arial"/>
                <a:cs typeface="Arial"/>
                <a:sym typeface="Arial"/>
              </a:defRPr>
            </a:lvl3pPr>
            <a:lvl4pPr marL="1371600" marR="0" lvl="3" indent="0" algn="l" rtl="0">
              <a:spcBef>
                <a:spcPts val="400"/>
              </a:spcBef>
              <a:buClr>
                <a:srgbClr val="000000"/>
              </a:buClr>
              <a:buFont typeface="Arial"/>
              <a:buNone/>
              <a:defRPr sz="2000" b="0" i="0" u="none" strike="noStrike" cap="none">
                <a:solidFill>
                  <a:srgbClr val="000000"/>
                </a:solidFill>
                <a:latin typeface="Arial"/>
                <a:ea typeface="Arial"/>
                <a:cs typeface="Arial"/>
                <a:sym typeface="Arial"/>
              </a:defRPr>
            </a:lvl4pPr>
            <a:lvl5pPr marL="1828800" marR="0" lvl="4" indent="0" algn="l" rtl="0">
              <a:spcBef>
                <a:spcPts val="400"/>
              </a:spcBef>
              <a:buClr>
                <a:srgbClr val="000000"/>
              </a:buClr>
              <a:buFont typeface="Arial"/>
              <a:buNone/>
              <a:defRPr sz="2000" b="0" i="0" u="none" strike="noStrike" cap="none">
                <a:solidFill>
                  <a:srgbClr val="000000"/>
                </a:solidFill>
                <a:latin typeface="Arial"/>
                <a:ea typeface="Arial"/>
                <a:cs typeface="Arial"/>
                <a:sym typeface="Arial"/>
              </a:defRPr>
            </a:lvl5pPr>
            <a:lvl6pPr marL="2286000" marR="0" lvl="5"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74" name="Shape 74"/>
          <p:cNvSpPr txBox="1">
            <a:spLocks noGrp="1"/>
          </p:cNvSpPr>
          <p:nvPr>
            <p:ph type="body" idx="1"/>
          </p:nvPr>
        </p:nvSpPr>
        <p:spPr>
          <a:xfrm>
            <a:off x="1792288" y="5367337"/>
            <a:ext cx="5486399" cy="804861"/>
          </a:xfrm>
          <a:prstGeom prst="rect">
            <a:avLst/>
          </a:prstGeom>
          <a:noFill/>
          <a:ln>
            <a:noFill/>
          </a:ln>
        </p:spPr>
        <p:txBody>
          <a:bodyPr lIns="91425" tIns="91425" rIns="91425" bIns="91425" anchor="t" anchorCtr="0"/>
          <a:lstStyle>
            <a:lvl1pPr marL="0" marR="0" lvl="0" indent="0" algn="l" rtl="0">
              <a:spcBef>
                <a:spcPts val="280"/>
              </a:spcBef>
              <a:buClr>
                <a:srgbClr val="000000"/>
              </a:buClr>
              <a:buFont typeface="Arial"/>
              <a:buNone/>
              <a:defRPr sz="1400" b="0" i="0" u="none" strike="noStrike" cap="none">
                <a:solidFill>
                  <a:srgbClr val="000000"/>
                </a:solidFill>
                <a:latin typeface="Arial"/>
                <a:ea typeface="Arial"/>
                <a:cs typeface="Arial"/>
                <a:sym typeface="Arial"/>
              </a:defRPr>
            </a:lvl1pPr>
            <a:lvl2pPr marL="457200" marR="0" lvl="1" indent="0" algn="l" rtl="0">
              <a:spcBef>
                <a:spcPts val="240"/>
              </a:spcBef>
              <a:buClr>
                <a:srgbClr val="000000"/>
              </a:buClr>
              <a:buFont typeface="Arial"/>
              <a:buNone/>
              <a:defRPr sz="1200" b="0" i="0" u="none" strike="noStrike" cap="none">
                <a:solidFill>
                  <a:srgbClr val="000000"/>
                </a:solidFill>
                <a:latin typeface="Arial"/>
                <a:ea typeface="Arial"/>
                <a:cs typeface="Arial"/>
                <a:sym typeface="Arial"/>
              </a:defRPr>
            </a:lvl2pPr>
            <a:lvl3pPr marL="914400" marR="0" lvl="2" indent="0" algn="l" rtl="0">
              <a:spcBef>
                <a:spcPts val="200"/>
              </a:spcBef>
              <a:buClr>
                <a:srgbClr val="000000"/>
              </a:buClr>
              <a:buFont typeface="Arial"/>
              <a:buNone/>
              <a:defRPr sz="1000" b="0" i="0" u="none" strike="noStrike" cap="none">
                <a:solidFill>
                  <a:srgbClr val="000000"/>
                </a:solidFill>
                <a:latin typeface="Arial"/>
                <a:ea typeface="Arial"/>
                <a:cs typeface="Arial"/>
                <a:sym typeface="Arial"/>
              </a:defRPr>
            </a:lvl3pPr>
            <a:lvl4pPr marL="1371600" marR="0" lvl="3" indent="0" algn="l" rtl="0">
              <a:spcBef>
                <a:spcPts val="180"/>
              </a:spcBef>
              <a:buClr>
                <a:srgbClr val="000000"/>
              </a:buClr>
              <a:buFont typeface="Arial"/>
              <a:buNone/>
              <a:defRPr sz="900" b="0" i="0" u="none" strike="noStrike" cap="none">
                <a:solidFill>
                  <a:srgbClr val="000000"/>
                </a:solidFill>
                <a:latin typeface="Arial"/>
                <a:ea typeface="Arial"/>
                <a:cs typeface="Arial"/>
                <a:sym typeface="Arial"/>
              </a:defRPr>
            </a:lvl4pPr>
            <a:lvl5pPr marL="1828800" marR="0" lvl="4" indent="0" algn="l" rtl="0">
              <a:spcBef>
                <a:spcPts val="180"/>
              </a:spcBef>
              <a:buClr>
                <a:srgbClr val="000000"/>
              </a:buClr>
              <a:buFont typeface="Arial"/>
              <a:buNone/>
              <a:defRPr sz="900" b="0" i="0" u="none" strike="noStrike" cap="none">
                <a:solidFill>
                  <a:srgbClr val="000000"/>
                </a:solidFill>
                <a:latin typeface="Arial"/>
                <a:ea typeface="Arial"/>
                <a:cs typeface="Arial"/>
                <a:sym typeface="Arial"/>
              </a:defRPr>
            </a:lvl5pPr>
            <a:lvl6pPr marL="2286000" marR="0" lvl="5"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6pPr>
            <a:lvl7pPr marL="2743200" marR="0" lvl="6"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7pPr>
            <a:lvl8pPr marL="3200400" marR="0" lvl="7"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8pPr>
            <a:lvl9pPr marL="3657600" marR="0" lvl="8"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76" name="Shape 76"/>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77" name="Shape 77"/>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l" rtl="0">
              <a:spcBef>
                <a:spcPts val="0"/>
              </a:spcBef>
              <a:buClr>
                <a:srgbClr val="000000"/>
              </a:buClr>
              <a:buFont typeface="Arial"/>
              <a:buNone/>
              <a:defRPr sz="4000" b="1" i="0" u="none" strike="noStrike" cap="none">
                <a:solidFill>
                  <a:srgbClr val="000000"/>
                </a:solidFill>
                <a:latin typeface="Arial"/>
                <a:ea typeface="Arial"/>
                <a:cs typeface="Arial"/>
                <a:sym typeface="A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80" name="Shape 80"/>
          <p:cNvSpPr txBox="1">
            <a:spLocks noGrp="1"/>
          </p:cNvSpPr>
          <p:nvPr>
            <p:ph type="body" idx="1"/>
          </p:nvPr>
        </p:nvSpPr>
        <p:spPr>
          <a:xfrm rot="5400000">
            <a:off x="2309018" y="-251618"/>
            <a:ext cx="4525963" cy="8229600"/>
          </a:xfrm>
          <a:prstGeom prst="rect">
            <a:avLst/>
          </a:prstGeom>
          <a:noFill/>
          <a:ln>
            <a:noFill/>
          </a:ln>
        </p:spPr>
        <p:txBody>
          <a:bodyPr lIns="91425" tIns="91425" rIns="91425" bIns="91425" anchor="t" anchorCtr="0"/>
          <a:lstStyle>
            <a:lvl1pPr marL="233363" marR="0" lvl="0" indent="-55563" algn="l" rtl="0">
              <a:spcBef>
                <a:spcPts val="560"/>
              </a:spcBef>
              <a:buClr>
                <a:srgbClr val="000000"/>
              </a:buClr>
              <a:buSzPct val="100000"/>
              <a:buFont typeface="Arial"/>
              <a:buChar char="•"/>
              <a:defRPr sz="2800" b="0" i="0" u="none" strike="noStrike" cap="none">
                <a:solidFill>
                  <a:srgbClr val="000000"/>
                </a:solidFill>
                <a:latin typeface="Arial"/>
                <a:ea typeface="Arial"/>
                <a:cs typeface="Arial"/>
                <a:sym typeface="Arial"/>
              </a:defRPr>
            </a:lvl1pPr>
            <a:lvl2pPr marL="687388" marR="0" lvl="1" indent="-77787" algn="l" rtl="0">
              <a:spcBef>
                <a:spcPts val="480"/>
              </a:spcBef>
              <a:buClr>
                <a:srgbClr val="000000"/>
              </a:buClr>
              <a:buSzPct val="100000"/>
              <a:buFont typeface="Arial"/>
              <a:buChar char="•"/>
              <a:defRPr sz="2400" b="0" i="0" u="none" strike="noStrike" cap="none">
                <a:solidFill>
                  <a:srgbClr val="000000"/>
                </a:solidFill>
                <a:latin typeface="Arial"/>
                <a:ea typeface="Arial"/>
                <a:cs typeface="Arial"/>
                <a:sym typeface="Arial"/>
              </a:defRPr>
            </a:lvl2pPr>
            <a:lvl3pPr marL="1143000" marR="0" lvl="2" indent="-101600" algn="l" rtl="0">
              <a:spcBef>
                <a:spcPts val="400"/>
              </a:spcBef>
              <a:buClr>
                <a:srgbClr val="000000"/>
              </a:buClr>
              <a:buSzPct val="100000"/>
              <a:buFont typeface="Arial"/>
              <a:buChar char="•"/>
              <a:defRPr sz="2000" b="0" i="0" u="none" strike="noStrike" cap="none">
                <a:solidFill>
                  <a:srgbClr val="000000"/>
                </a:solidFill>
                <a:latin typeface="Arial"/>
                <a:ea typeface="Arial"/>
                <a:cs typeface="Arial"/>
                <a:sym typeface="Arial"/>
              </a:defRPr>
            </a:lvl3pPr>
            <a:lvl4pPr marL="1600200" marR="0" lvl="3" indent="-114300" algn="l" rtl="0">
              <a:spcBef>
                <a:spcPts val="360"/>
              </a:spcBef>
              <a:buClr>
                <a:srgbClr val="000000"/>
              </a:buClr>
              <a:buSzPct val="100000"/>
              <a:buFont typeface="Arial"/>
              <a:buChar char="•"/>
              <a:defRPr sz="1800" b="0" i="0" u="none" strike="noStrike" cap="none">
                <a:solidFill>
                  <a:srgbClr val="000000"/>
                </a:solidFill>
                <a:latin typeface="Arial"/>
                <a:ea typeface="Arial"/>
                <a:cs typeface="Arial"/>
                <a:sym typeface="Arial"/>
              </a:defRPr>
            </a:lvl4pPr>
            <a:lvl5pPr marL="2057400" marR="0" lvl="4" indent="-114300" algn="l" rtl="0">
              <a:spcBef>
                <a:spcPts val="360"/>
              </a:spcBef>
              <a:buClr>
                <a:srgbClr val="000000"/>
              </a:buClr>
              <a:buSzPct val="100000"/>
              <a:buFont typeface="Arial"/>
              <a:buChar char="•"/>
              <a:defRPr sz="1800" b="0" i="0" u="none" strike="noStrike" cap="none">
                <a:solidFill>
                  <a:srgbClr val="000000"/>
                </a:solidFill>
                <a:latin typeface="Arial"/>
                <a:ea typeface="Arial"/>
                <a:cs typeface="Arial"/>
                <a:sym typeface="Arial"/>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1" name="Shape 81"/>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82" name="Shape 82"/>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83" name="Shape 83"/>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84"/>
        <p:cNvGrpSpPr/>
        <p:nvPr/>
      </p:nvGrpSpPr>
      <p:grpSpPr>
        <a:xfrm>
          <a:off x="0" y="0"/>
          <a:ext cx="0" cy="0"/>
          <a:chOff x="0" y="0"/>
          <a:chExt cx="0" cy="0"/>
        </a:xfrm>
      </p:grpSpPr>
      <p:sp>
        <p:nvSpPr>
          <p:cNvPr id="85" name="Shape 85"/>
          <p:cNvSpPr txBox="1">
            <a:spLocks noGrp="1"/>
          </p:cNvSpPr>
          <p:nvPr>
            <p:ph type="title"/>
          </p:nvPr>
        </p:nvSpPr>
        <p:spPr>
          <a:xfrm rot="5400000">
            <a:off x="4732337" y="2171700"/>
            <a:ext cx="5851525" cy="2057400"/>
          </a:xfrm>
          <a:prstGeom prst="rect">
            <a:avLst/>
          </a:prstGeom>
          <a:noFill/>
          <a:ln>
            <a:noFill/>
          </a:ln>
        </p:spPr>
        <p:txBody>
          <a:bodyPr lIns="91425" tIns="91425" rIns="91425" bIns="91425" anchor="ctr" anchorCtr="0"/>
          <a:lstStyle>
            <a:lvl1pPr marL="0" marR="0" lvl="0" indent="0" algn="l" rtl="0">
              <a:spcBef>
                <a:spcPts val="0"/>
              </a:spcBef>
              <a:buClr>
                <a:srgbClr val="000000"/>
              </a:buClr>
              <a:buFont typeface="Arial"/>
              <a:buNone/>
              <a:defRPr sz="4000" b="1" i="0" u="none" strike="noStrike" cap="none">
                <a:solidFill>
                  <a:srgbClr val="000000"/>
                </a:solidFill>
                <a:latin typeface="Arial"/>
                <a:ea typeface="Arial"/>
                <a:cs typeface="Arial"/>
                <a:sym typeface="A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86" name="Shape 86"/>
          <p:cNvSpPr txBox="1">
            <a:spLocks noGrp="1"/>
          </p:cNvSpPr>
          <p:nvPr>
            <p:ph type="body" idx="1"/>
          </p:nvPr>
        </p:nvSpPr>
        <p:spPr>
          <a:xfrm rot="5400000">
            <a:off x="541337" y="190500"/>
            <a:ext cx="5851525" cy="6019799"/>
          </a:xfrm>
          <a:prstGeom prst="rect">
            <a:avLst/>
          </a:prstGeom>
          <a:noFill/>
          <a:ln>
            <a:noFill/>
          </a:ln>
        </p:spPr>
        <p:txBody>
          <a:bodyPr lIns="91425" tIns="91425" rIns="91425" bIns="91425" anchor="t" anchorCtr="0"/>
          <a:lstStyle>
            <a:lvl1pPr marL="233363" marR="0" lvl="0" indent="-55563" algn="l" rtl="0">
              <a:spcBef>
                <a:spcPts val="560"/>
              </a:spcBef>
              <a:buClr>
                <a:srgbClr val="000000"/>
              </a:buClr>
              <a:buSzPct val="100000"/>
              <a:buFont typeface="Arial"/>
              <a:buChar char="•"/>
              <a:defRPr sz="2800" b="0" i="0" u="none" strike="noStrike" cap="none">
                <a:solidFill>
                  <a:srgbClr val="000000"/>
                </a:solidFill>
                <a:latin typeface="Arial"/>
                <a:ea typeface="Arial"/>
                <a:cs typeface="Arial"/>
                <a:sym typeface="Arial"/>
              </a:defRPr>
            </a:lvl1pPr>
            <a:lvl2pPr marL="687388" marR="0" lvl="1" indent="-77787" algn="l" rtl="0">
              <a:spcBef>
                <a:spcPts val="480"/>
              </a:spcBef>
              <a:buClr>
                <a:srgbClr val="000000"/>
              </a:buClr>
              <a:buSzPct val="100000"/>
              <a:buFont typeface="Arial"/>
              <a:buChar char="•"/>
              <a:defRPr sz="2400" b="0" i="0" u="none" strike="noStrike" cap="none">
                <a:solidFill>
                  <a:srgbClr val="000000"/>
                </a:solidFill>
                <a:latin typeface="Arial"/>
                <a:ea typeface="Arial"/>
                <a:cs typeface="Arial"/>
                <a:sym typeface="Arial"/>
              </a:defRPr>
            </a:lvl2pPr>
            <a:lvl3pPr marL="1143000" marR="0" lvl="2" indent="-101600" algn="l" rtl="0">
              <a:spcBef>
                <a:spcPts val="400"/>
              </a:spcBef>
              <a:buClr>
                <a:srgbClr val="000000"/>
              </a:buClr>
              <a:buSzPct val="100000"/>
              <a:buFont typeface="Arial"/>
              <a:buChar char="•"/>
              <a:defRPr sz="2000" b="0" i="0" u="none" strike="noStrike" cap="none">
                <a:solidFill>
                  <a:srgbClr val="000000"/>
                </a:solidFill>
                <a:latin typeface="Arial"/>
                <a:ea typeface="Arial"/>
                <a:cs typeface="Arial"/>
                <a:sym typeface="Arial"/>
              </a:defRPr>
            </a:lvl3pPr>
            <a:lvl4pPr marL="1600200" marR="0" lvl="3" indent="-114300" algn="l" rtl="0">
              <a:spcBef>
                <a:spcPts val="360"/>
              </a:spcBef>
              <a:buClr>
                <a:srgbClr val="000000"/>
              </a:buClr>
              <a:buSzPct val="100000"/>
              <a:buFont typeface="Arial"/>
              <a:buChar char="•"/>
              <a:defRPr sz="1800" b="0" i="0" u="none" strike="noStrike" cap="none">
                <a:solidFill>
                  <a:srgbClr val="000000"/>
                </a:solidFill>
                <a:latin typeface="Arial"/>
                <a:ea typeface="Arial"/>
                <a:cs typeface="Arial"/>
                <a:sym typeface="Arial"/>
              </a:defRPr>
            </a:lvl4pPr>
            <a:lvl5pPr marL="2057400" marR="0" lvl="4" indent="-114300" algn="l" rtl="0">
              <a:spcBef>
                <a:spcPts val="360"/>
              </a:spcBef>
              <a:buClr>
                <a:srgbClr val="000000"/>
              </a:buClr>
              <a:buSzPct val="100000"/>
              <a:buFont typeface="Arial"/>
              <a:buChar char="•"/>
              <a:defRPr sz="1800" b="0" i="0" u="none" strike="noStrike" cap="none">
                <a:solidFill>
                  <a:srgbClr val="000000"/>
                </a:solidFill>
                <a:latin typeface="Arial"/>
                <a:ea typeface="Arial"/>
                <a:cs typeface="Arial"/>
                <a:sym typeface="Arial"/>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7" name="Shape 87"/>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88" name="Shape 88"/>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89" name="Shape 89"/>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Shape 17"/>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Shape 18"/>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Shape 19"/>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2582805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Shape 26"/>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Shape 27"/>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6229792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l" rtl="0">
              <a:spcBef>
                <a:spcPts val="0"/>
              </a:spcBef>
              <a:buClr>
                <a:srgbClr val="000000"/>
              </a:buClr>
              <a:buFont typeface="Arial"/>
              <a:buNone/>
              <a:defRPr sz="4000" b="1" i="0" u="none" strike="noStrike" cap="none">
                <a:solidFill>
                  <a:srgbClr val="000000"/>
                </a:solidFill>
                <a:latin typeface="Arial"/>
                <a:ea typeface="Arial"/>
                <a:cs typeface="Arial"/>
                <a:sym typeface="A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233363" marR="0" lvl="0" indent="-55563" algn="l" rtl="0">
              <a:spcBef>
                <a:spcPts val="560"/>
              </a:spcBef>
              <a:buClr>
                <a:srgbClr val="000000"/>
              </a:buClr>
              <a:buSzPct val="100000"/>
              <a:buFont typeface="Arial"/>
              <a:buChar char="•"/>
              <a:defRPr sz="2800" b="0" i="0" u="none" strike="noStrike" cap="none">
                <a:solidFill>
                  <a:srgbClr val="000000"/>
                </a:solidFill>
                <a:latin typeface="Arial"/>
                <a:ea typeface="Arial"/>
                <a:cs typeface="Arial"/>
                <a:sym typeface="Arial"/>
              </a:defRPr>
            </a:lvl1pPr>
            <a:lvl2pPr marL="687388" marR="0" lvl="1" indent="-77787" algn="l" rtl="0">
              <a:spcBef>
                <a:spcPts val="480"/>
              </a:spcBef>
              <a:buClr>
                <a:srgbClr val="000000"/>
              </a:buClr>
              <a:buSzPct val="100000"/>
              <a:buFont typeface="Arial"/>
              <a:buChar char="•"/>
              <a:defRPr sz="2400" b="0" i="0" u="none" strike="noStrike" cap="none">
                <a:solidFill>
                  <a:srgbClr val="000000"/>
                </a:solidFill>
                <a:latin typeface="Arial"/>
                <a:ea typeface="Arial"/>
                <a:cs typeface="Arial"/>
                <a:sym typeface="Arial"/>
              </a:defRPr>
            </a:lvl2pPr>
            <a:lvl3pPr marL="1143000" marR="0" lvl="2" indent="-101600" algn="l" rtl="0">
              <a:spcBef>
                <a:spcPts val="400"/>
              </a:spcBef>
              <a:buClr>
                <a:srgbClr val="000000"/>
              </a:buClr>
              <a:buSzPct val="100000"/>
              <a:buFont typeface="Arial"/>
              <a:buChar char="•"/>
              <a:defRPr sz="2000" b="0" i="0" u="none" strike="noStrike" cap="none">
                <a:solidFill>
                  <a:srgbClr val="000000"/>
                </a:solidFill>
                <a:latin typeface="Arial"/>
                <a:ea typeface="Arial"/>
                <a:cs typeface="Arial"/>
                <a:sym typeface="Arial"/>
              </a:defRPr>
            </a:lvl3pPr>
            <a:lvl4pPr marL="1600200" marR="0" lvl="3" indent="-114300" algn="l" rtl="0">
              <a:spcBef>
                <a:spcPts val="360"/>
              </a:spcBef>
              <a:buClr>
                <a:srgbClr val="000000"/>
              </a:buClr>
              <a:buSzPct val="100000"/>
              <a:buFont typeface="Arial"/>
              <a:buChar char="•"/>
              <a:defRPr sz="1800" b="0" i="0" u="none" strike="noStrike" cap="none">
                <a:solidFill>
                  <a:srgbClr val="000000"/>
                </a:solidFill>
                <a:latin typeface="Arial"/>
                <a:ea typeface="Arial"/>
                <a:cs typeface="Arial"/>
                <a:sym typeface="Arial"/>
              </a:defRPr>
            </a:lvl4pPr>
            <a:lvl5pPr marL="2057400" marR="0" lvl="4" indent="-114300" algn="l" rtl="0">
              <a:spcBef>
                <a:spcPts val="360"/>
              </a:spcBef>
              <a:buClr>
                <a:srgbClr val="000000"/>
              </a:buClr>
              <a:buSzPct val="100000"/>
              <a:buFont typeface="Arial"/>
              <a:buChar char="•"/>
              <a:defRPr sz="1800" b="0" i="0" u="none" strike="noStrike" cap="none">
                <a:solidFill>
                  <a:srgbClr val="000000"/>
                </a:solidFill>
                <a:latin typeface="Arial"/>
                <a:ea typeface="Arial"/>
                <a:cs typeface="Arial"/>
                <a:sym typeface="Arial"/>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3" name="Shape 13"/>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4" name="Shape 14"/>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pic>
        <p:nvPicPr>
          <p:cNvPr id="15" name="Shape 15" descr="side.jpg"/>
          <p:cNvPicPr preferRelativeResize="0"/>
          <p:nvPr/>
        </p:nvPicPr>
        <p:blipFill rotWithShape="1">
          <a:blip r:embed="rId13">
            <a:alphaModFix/>
          </a:blip>
          <a:srcRect/>
          <a:stretch/>
        </p:blipFill>
        <p:spPr>
          <a:xfrm flipH="1">
            <a:off x="0" y="0"/>
            <a:ext cx="343534" cy="685800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8" r:id="rId1"/>
    <p:sldLayoutId id="2147483649" r:id="rId2"/>
    <p:sldLayoutId id="2147483651" r:id="rId3"/>
    <p:sldLayoutId id="2147483652" r:id="rId4"/>
    <p:sldLayoutId id="2147483654" r:id="rId5"/>
    <p:sldLayoutId id="2147483655" r:id="rId6"/>
    <p:sldLayoutId id="2147483656" r:id="rId7"/>
    <p:sldLayoutId id="2147483657" r:id="rId8"/>
    <p:sldLayoutId id="2147483658" r:id="rId9"/>
    <p:sldLayoutId id="2147483660" r:id="rId10"/>
    <p:sldLayoutId id="2147483661"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www.gizmodo.com.au/2010/08/rube-goldberg-the-man-behind-the-machines/"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9.xml"/><Relationship Id="rId1" Type="http://schemas.openxmlformats.org/officeDocument/2006/relationships/slideLayout" Target="../slideLayouts/slideLayout11.xml"/><Relationship Id="rId4" Type="http://schemas.openxmlformats.org/officeDocument/2006/relationships/image" Target="../media/image22.png"/></Relationships>
</file>

<file path=ppt/slides/_rels/slide3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Shape 94"/>
          <p:cNvSpPr txBox="1">
            <a:spLocks noGrp="1"/>
          </p:cNvSpPr>
          <p:nvPr>
            <p:ph type="subTitle" idx="1"/>
          </p:nvPr>
        </p:nvSpPr>
        <p:spPr>
          <a:xfrm>
            <a:off x="934278" y="4815250"/>
            <a:ext cx="7513984" cy="636423"/>
          </a:xfrm>
          <a:prstGeom prst="rect">
            <a:avLst/>
          </a:prstGeom>
          <a:noFill/>
          <a:ln>
            <a:noFill/>
          </a:ln>
        </p:spPr>
        <p:txBody>
          <a:bodyPr lIns="91425" tIns="45700" rIns="91425" bIns="45700" anchor="t" anchorCtr="0">
            <a:noAutofit/>
          </a:bodyPr>
          <a:lstStyle/>
          <a:p>
            <a:pPr marL="0" marR="0" lvl="0" indent="0" algn="ctr" rtl="0">
              <a:spcBef>
                <a:spcPts val="0"/>
              </a:spcBef>
              <a:buClr>
                <a:srgbClr val="000000"/>
              </a:buClr>
              <a:buSzPct val="25000"/>
              <a:buFont typeface="Arial"/>
              <a:buNone/>
            </a:pPr>
            <a:r>
              <a:rPr lang="en-US" sz="2400" b="0" i="0" u="none" strike="noStrike" cap="none" dirty="0" smtClean="0">
                <a:solidFill>
                  <a:srgbClr val="000000"/>
                </a:solidFill>
                <a:latin typeface="Arial"/>
                <a:ea typeface="Arial"/>
                <a:cs typeface="Arial"/>
                <a:sym typeface="Arial"/>
              </a:rPr>
              <a:t>Jared Lyle</a:t>
            </a:r>
          </a:p>
          <a:p>
            <a:pPr marL="0" marR="0" lvl="0" indent="0" algn="ctr" rtl="0">
              <a:spcBef>
                <a:spcPts val="0"/>
              </a:spcBef>
              <a:buClr>
                <a:srgbClr val="000000"/>
              </a:buClr>
              <a:buSzPct val="25000"/>
              <a:buFont typeface="Arial"/>
              <a:buNone/>
            </a:pPr>
            <a:r>
              <a:rPr lang="en-US" dirty="0" err="1" smtClean="0"/>
              <a:t>Abay</a:t>
            </a:r>
            <a:r>
              <a:rPr lang="en-US" dirty="0" smtClean="0"/>
              <a:t> Israel</a:t>
            </a:r>
          </a:p>
          <a:p>
            <a:pPr marL="0" marR="0" lvl="0" indent="0" algn="ctr" rtl="0">
              <a:spcBef>
                <a:spcPts val="0"/>
              </a:spcBef>
              <a:buClr>
                <a:srgbClr val="000000"/>
              </a:buClr>
              <a:buSzPct val="25000"/>
              <a:buFont typeface="Arial"/>
              <a:buNone/>
            </a:pPr>
            <a:r>
              <a:rPr lang="en-US" sz="2400" b="0" i="0" u="none" strike="noStrike" cap="none" dirty="0" smtClean="0">
                <a:solidFill>
                  <a:srgbClr val="000000"/>
                </a:solidFill>
                <a:latin typeface="Arial"/>
                <a:ea typeface="Arial"/>
                <a:cs typeface="Arial"/>
                <a:sym typeface="Arial"/>
              </a:rPr>
              <a:t>Justin Noble</a:t>
            </a:r>
          </a:p>
        </p:txBody>
      </p:sp>
      <p:sp>
        <p:nvSpPr>
          <p:cNvPr id="98" name="Shape 98"/>
          <p:cNvSpPr txBox="1"/>
          <p:nvPr/>
        </p:nvSpPr>
        <p:spPr>
          <a:xfrm>
            <a:off x="1671374" y="4210133"/>
            <a:ext cx="5568043" cy="923329"/>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endParaRPr lang="en-US" sz="1800" b="0" i="0" u="none" strike="noStrike" cap="none" dirty="0">
              <a:solidFill>
                <a:schemeClr val="dk1"/>
              </a:solidFill>
              <a:latin typeface="Calibri"/>
              <a:ea typeface="Calibri"/>
              <a:cs typeface="Calibri"/>
              <a:sym typeface="Calibri"/>
            </a:endParaRPr>
          </a:p>
        </p:txBody>
      </p:sp>
      <p:sp>
        <p:nvSpPr>
          <p:cNvPr id="6" name="Shape 61"/>
          <p:cNvSpPr txBox="1">
            <a:spLocks/>
          </p:cNvSpPr>
          <p:nvPr/>
        </p:nvSpPr>
        <p:spPr>
          <a:xfrm>
            <a:off x="576470" y="2916700"/>
            <a:ext cx="8229600" cy="594000"/>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0" marR="0" lvl="0" indent="0" algn="ctr" rtl="0">
              <a:lnSpc>
                <a:spcPct val="100000"/>
              </a:lnSpc>
              <a:spcBef>
                <a:spcPts val="0"/>
              </a:spcBef>
              <a:spcAft>
                <a:spcPts val="0"/>
              </a:spcAft>
              <a:buClr>
                <a:schemeClr val="dk1"/>
              </a:buClr>
              <a:buFont typeface="Arial"/>
              <a:buNone/>
              <a:defRPr sz="4000" b="1" i="0" u="none" strike="noStrike" cap="none">
                <a:solidFill>
                  <a:schemeClr val="dk1"/>
                </a:solidFill>
                <a:latin typeface="Arial"/>
                <a:ea typeface="Arial"/>
                <a:cs typeface="Arial"/>
                <a:sym typeface="A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pPr>
              <a:buSzPts val="1100"/>
            </a:pPr>
            <a:r>
              <a:rPr lang="en-US" dirty="0" smtClean="0"/>
              <a:t>Optimizing data ingest: </a:t>
            </a:r>
          </a:p>
          <a:p>
            <a:pPr>
              <a:buSzPts val="1100"/>
            </a:pPr>
            <a:r>
              <a:rPr lang="en-US" dirty="0" smtClean="0"/>
              <a:t>Experiences from ICPSR</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457200" y="1063228"/>
            <a:ext cx="8229600" cy="857400"/>
          </a:xfrm>
          <a:prstGeom prst="rect">
            <a:avLst/>
          </a:prstGeom>
        </p:spPr>
        <p:txBody>
          <a:bodyPr spcFirstLastPara="1" wrap="square" lIns="91425" tIns="45700" rIns="91425" bIns="45700" anchor="ctr" anchorCtr="0">
            <a:noAutofit/>
          </a:bodyPr>
          <a:lstStyle/>
          <a:p>
            <a:r>
              <a:rPr lang="en"/>
              <a:t>Outline</a:t>
            </a:r>
            <a:endParaRPr/>
          </a:p>
        </p:txBody>
      </p:sp>
      <p:sp>
        <p:nvSpPr>
          <p:cNvPr id="74" name="Shape 74"/>
          <p:cNvSpPr txBox="1">
            <a:spLocks noGrp="1"/>
          </p:cNvSpPr>
          <p:nvPr>
            <p:ph type="body" idx="1"/>
          </p:nvPr>
        </p:nvSpPr>
        <p:spPr>
          <a:xfrm>
            <a:off x="457200" y="2057400"/>
            <a:ext cx="8229600" cy="3394500"/>
          </a:xfrm>
          <a:prstGeom prst="rect">
            <a:avLst/>
          </a:prstGeom>
        </p:spPr>
        <p:txBody>
          <a:bodyPr spcFirstLastPara="1" wrap="square" lIns="91425" tIns="45700" rIns="91425" bIns="45700" anchor="t" anchorCtr="0">
            <a:noAutofit/>
          </a:bodyPr>
          <a:lstStyle/>
          <a:p>
            <a:pPr marL="457200" indent="-381000">
              <a:spcBef>
                <a:spcPts val="0"/>
              </a:spcBef>
              <a:buSzPts val="2400"/>
              <a:buAutoNum type="arabicPeriod"/>
            </a:pPr>
            <a:r>
              <a:rPr lang="en" sz="2900" dirty="0">
                <a:highlight>
                  <a:srgbClr val="FFFFFF"/>
                </a:highlight>
              </a:rPr>
              <a:t>Data ingest goals</a:t>
            </a:r>
            <a:endParaRPr sz="2900" dirty="0">
              <a:highlight>
                <a:srgbClr val="FFFFFF"/>
              </a:highlight>
            </a:endParaRPr>
          </a:p>
          <a:p>
            <a:pPr marL="457200" indent="-381000">
              <a:spcBef>
                <a:spcPts val="0"/>
              </a:spcBef>
              <a:buSzPts val="2400"/>
              <a:buAutoNum type="arabicPeriod"/>
            </a:pPr>
            <a:r>
              <a:rPr lang="en" sz="2900" dirty="0">
                <a:highlight>
                  <a:srgbClr val="FFFFFF"/>
                </a:highlight>
              </a:rPr>
              <a:t>Brief history of ICPSR's data ingest process</a:t>
            </a:r>
            <a:endParaRPr sz="2900" dirty="0">
              <a:highlight>
                <a:srgbClr val="FFFFFF"/>
              </a:highlight>
            </a:endParaRPr>
          </a:p>
          <a:p>
            <a:pPr marL="457200" indent="-381000">
              <a:spcBef>
                <a:spcPts val="0"/>
              </a:spcBef>
              <a:buSzPts val="2400"/>
              <a:buAutoNum type="arabicPeriod"/>
            </a:pPr>
            <a:r>
              <a:rPr lang="en" sz="2900" dirty="0">
                <a:highlight>
                  <a:srgbClr val="FFFFFF"/>
                </a:highlight>
              </a:rPr>
              <a:t>Ingest processes from other repositories</a:t>
            </a:r>
            <a:endParaRPr sz="2900" dirty="0">
              <a:highlight>
                <a:srgbClr val="FFFFFF"/>
              </a:highlight>
            </a:endParaRPr>
          </a:p>
          <a:p>
            <a:pPr marL="457200" indent="-381000">
              <a:spcBef>
                <a:spcPts val="0"/>
              </a:spcBef>
              <a:buSzPts val="2400"/>
              <a:buAutoNum type="arabicPeriod"/>
            </a:pPr>
            <a:r>
              <a:rPr lang="en" sz="2900" dirty="0">
                <a:highlight>
                  <a:srgbClr val="FFFFFF"/>
                </a:highlight>
              </a:rPr>
              <a:t>June 2017 improvements and enhancements </a:t>
            </a:r>
            <a:endParaRPr sz="2900" dirty="0">
              <a:highlight>
                <a:srgbClr val="FFFFFF"/>
              </a:highlight>
            </a:endParaRPr>
          </a:p>
          <a:p>
            <a:pPr marL="457200" indent="-381000">
              <a:spcBef>
                <a:spcPts val="0"/>
              </a:spcBef>
              <a:buSzPts val="2400"/>
              <a:buAutoNum type="arabicPeriod"/>
            </a:pPr>
            <a:r>
              <a:rPr lang="en" sz="2900" dirty="0">
                <a:highlight>
                  <a:srgbClr val="FFFFFF"/>
                </a:highlight>
              </a:rPr>
              <a:t>Lessons </a:t>
            </a:r>
            <a:r>
              <a:rPr lang="en" sz="2900" dirty="0" smtClean="0">
                <a:highlight>
                  <a:srgbClr val="FFFFFF"/>
                </a:highlight>
              </a:rPr>
              <a:t>learned &amp; future improvements</a:t>
            </a:r>
            <a:endParaRPr sz="2900" dirty="0"/>
          </a:p>
          <a:p>
            <a:pPr marL="0" indent="0">
              <a:spcBef>
                <a:spcPts val="640"/>
              </a:spcBef>
              <a:spcAft>
                <a:spcPts val="1600"/>
              </a:spcAft>
              <a:buNone/>
            </a:pPr>
            <a:endParaRPr sz="2900" dirty="0"/>
          </a:p>
        </p:txBody>
      </p:sp>
    </p:spTree>
    <p:extLst>
      <p:ext uri="{BB962C8B-B14F-4D97-AF65-F5344CB8AC3E}">
        <p14:creationId xmlns:p14="http://schemas.microsoft.com/office/powerpoint/2010/main" val="396815595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Shape 79"/>
          <p:cNvSpPr txBox="1">
            <a:spLocks noGrp="1"/>
          </p:cNvSpPr>
          <p:nvPr>
            <p:ph type="title"/>
          </p:nvPr>
        </p:nvSpPr>
        <p:spPr>
          <a:xfrm>
            <a:off x="457200" y="1063228"/>
            <a:ext cx="8229600" cy="479822"/>
          </a:xfrm>
          <a:prstGeom prst="rect">
            <a:avLst/>
          </a:prstGeom>
          <a:noFill/>
          <a:ln>
            <a:noFill/>
          </a:ln>
        </p:spPr>
        <p:txBody>
          <a:bodyPr spcFirstLastPara="1" wrap="square" lIns="91425" tIns="45700" rIns="91425" bIns="45700" anchor="ctr" anchorCtr="0">
            <a:noAutofit/>
          </a:bodyPr>
          <a:lstStyle/>
          <a:p>
            <a:pPr>
              <a:buClr>
                <a:schemeClr val="dk1"/>
              </a:buClr>
              <a:buSzPts val="4400"/>
            </a:pPr>
            <a:r>
              <a:rPr lang="en" dirty="0"/>
              <a:t>Data Ingest </a:t>
            </a:r>
            <a:r>
              <a:rPr lang="en" sz="4400" dirty="0">
                <a:solidFill>
                  <a:schemeClr val="dk1"/>
                </a:solidFill>
                <a:latin typeface="Calibri"/>
                <a:ea typeface="Calibri"/>
                <a:cs typeface="Calibri"/>
                <a:sym typeface="Calibri"/>
              </a:rPr>
              <a:t>Goals</a:t>
            </a:r>
            <a:endParaRPr sz="4400" dirty="0">
              <a:solidFill>
                <a:schemeClr val="dk1"/>
              </a:solidFill>
              <a:latin typeface="Calibri"/>
              <a:ea typeface="Calibri"/>
              <a:cs typeface="Calibri"/>
              <a:sym typeface="Calibri"/>
            </a:endParaRPr>
          </a:p>
        </p:txBody>
      </p:sp>
      <p:sp>
        <p:nvSpPr>
          <p:cNvPr id="80" name="Shape 80"/>
          <p:cNvSpPr txBox="1">
            <a:spLocks noGrp="1"/>
          </p:cNvSpPr>
          <p:nvPr>
            <p:ph type="body" idx="1"/>
          </p:nvPr>
        </p:nvSpPr>
        <p:spPr>
          <a:xfrm>
            <a:off x="457200" y="2057400"/>
            <a:ext cx="8229600" cy="3394472"/>
          </a:xfrm>
          <a:prstGeom prst="rect">
            <a:avLst/>
          </a:prstGeom>
          <a:noFill/>
          <a:ln>
            <a:noFill/>
          </a:ln>
        </p:spPr>
        <p:txBody>
          <a:bodyPr spcFirstLastPara="1" wrap="square" lIns="91425" tIns="45700" rIns="91425" bIns="45700" anchor="t" anchorCtr="0">
            <a:noAutofit/>
          </a:bodyPr>
          <a:lstStyle/>
          <a:p>
            <a:pPr marL="0" indent="0">
              <a:spcBef>
                <a:spcPts val="0"/>
              </a:spcBef>
              <a:buClr>
                <a:schemeClr val="accent3"/>
              </a:buClr>
              <a:buSzPts val="3600"/>
              <a:buNone/>
            </a:pPr>
            <a:r>
              <a:rPr lang="en" sz="3600" dirty="0">
                <a:solidFill>
                  <a:schemeClr val="dk1"/>
                </a:solidFill>
                <a:latin typeface="Calibri"/>
                <a:ea typeface="Calibri"/>
                <a:cs typeface="Calibri"/>
                <a:sym typeface="Calibri"/>
              </a:rPr>
              <a:t>Transfer:</a:t>
            </a:r>
            <a:endParaRPr dirty="0"/>
          </a:p>
          <a:p>
            <a:pPr marL="342900" indent="-342900">
              <a:spcBef>
                <a:spcPts val="640"/>
              </a:spcBef>
              <a:buClr>
                <a:schemeClr val="accent3"/>
              </a:buClr>
              <a:buSzPts val="3200"/>
            </a:pPr>
            <a:r>
              <a:rPr lang="en" sz="3200" dirty="0">
                <a:solidFill>
                  <a:schemeClr val="dk1"/>
                </a:solidFill>
                <a:latin typeface="Calibri"/>
                <a:ea typeface="Calibri"/>
                <a:cs typeface="Calibri"/>
                <a:sym typeface="Calibri"/>
              </a:rPr>
              <a:t>Content</a:t>
            </a:r>
            <a:endParaRPr dirty="0"/>
          </a:p>
          <a:p>
            <a:pPr marL="342900" indent="-342900">
              <a:spcBef>
                <a:spcPts val="640"/>
              </a:spcBef>
              <a:buClr>
                <a:schemeClr val="accent3"/>
              </a:buClr>
              <a:buSzPts val="3200"/>
            </a:pPr>
            <a:r>
              <a:rPr lang="en" sz="3200" dirty="0">
                <a:solidFill>
                  <a:schemeClr val="dk1"/>
                </a:solidFill>
                <a:latin typeface="Calibri"/>
                <a:ea typeface="Calibri"/>
                <a:cs typeface="Calibri"/>
                <a:sym typeface="Calibri"/>
              </a:rPr>
              <a:t>Metadata</a:t>
            </a:r>
            <a:endParaRPr dirty="0"/>
          </a:p>
          <a:p>
            <a:pPr marL="342900" indent="-342900">
              <a:spcBef>
                <a:spcPts val="640"/>
              </a:spcBef>
              <a:buClr>
                <a:schemeClr val="accent3"/>
              </a:buClr>
              <a:buSzPts val="3200"/>
            </a:pPr>
            <a:r>
              <a:rPr lang="en" sz="3200" dirty="0">
                <a:solidFill>
                  <a:schemeClr val="dk1"/>
                </a:solidFill>
                <a:latin typeface="Calibri"/>
                <a:ea typeface="Calibri"/>
                <a:cs typeface="Calibri"/>
                <a:sym typeface="Calibri"/>
              </a:rPr>
              <a:t>Legal permissions</a:t>
            </a:r>
            <a:endParaRPr dirty="0"/>
          </a:p>
          <a:p>
            <a:pPr marL="342900" indent="-139700">
              <a:spcBef>
                <a:spcPts val="640"/>
              </a:spcBef>
              <a:buClr>
                <a:schemeClr val="accent3"/>
              </a:buClr>
              <a:buSzPts val="3200"/>
              <a:buNone/>
            </a:pPr>
            <a:endParaRPr sz="3200" dirty="0">
              <a:solidFill>
                <a:schemeClr val="dk1"/>
              </a:solidFill>
              <a:latin typeface="Calibri"/>
              <a:ea typeface="Calibri"/>
              <a:cs typeface="Calibri"/>
              <a:sym typeface="Calibri"/>
            </a:endParaRPr>
          </a:p>
          <a:p>
            <a:pPr marL="342900" indent="-139700">
              <a:spcBef>
                <a:spcPts val="640"/>
              </a:spcBef>
              <a:spcAft>
                <a:spcPts val="1600"/>
              </a:spcAft>
              <a:buClr>
                <a:schemeClr val="accent3"/>
              </a:buClr>
              <a:buSzPts val="3200"/>
              <a:buNone/>
            </a:pPr>
            <a:endParaRPr sz="3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78773576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Shape 86"/>
          <p:cNvSpPr txBox="1">
            <a:spLocks noGrp="1"/>
          </p:cNvSpPr>
          <p:nvPr>
            <p:ph type="title"/>
          </p:nvPr>
        </p:nvSpPr>
        <p:spPr>
          <a:xfrm>
            <a:off x="533400" y="1053898"/>
            <a:ext cx="7924800" cy="432002"/>
          </a:xfrm>
          <a:prstGeom prst="rect">
            <a:avLst/>
          </a:prstGeom>
          <a:noFill/>
          <a:ln>
            <a:noFill/>
          </a:ln>
        </p:spPr>
        <p:txBody>
          <a:bodyPr spcFirstLastPara="1" wrap="square" lIns="91425" tIns="45700" rIns="91425" bIns="45700" anchor="ctr" anchorCtr="0">
            <a:noAutofit/>
          </a:bodyPr>
          <a:lstStyle/>
          <a:p>
            <a:pPr>
              <a:buClr>
                <a:schemeClr val="dk1"/>
              </a:buClr>
              <a:buSzPts val="4400"/>
            </a:pPr>
            <a:r>
              <a:rPr lang="en"/>
              <a:t>Content</a:t>
            </a:r>
            <a:endParaRPr sz="4400" b="0">
              <a:solidFill>
                <a:schemeClr val="dk1"/>
              </a:solidFill>
              <a:latin typeface="Calibri"/>
              <a:ea typeface="Calibri"/>
              <a:cs typeface="Calibri"/>
              <a:sym typeface="Calibri"/>
            </a:endParaRPr>
          </a:p>
        </p:txBody>
      </p:sp>
      <p:pic>
        <p:nvPicPr>
          <p:cNvPr id="87" name="Shape 87" descr="http://cache.gawkerassets.com/assets/images/4/2010/08/500x_rubeg.jpg"/>
          <p:cNvPicPr preferRelativeResize="0"/>
          <p:nvPr/>
        </p:nvPicPr>
        <p:blipFill rotWithShape="1">
          <a:blip r:embed="rId3">
            <a:alphaModFix/>
          </a:blip>
          <a:srcRect/>
          <a:stretch/>
        </p:blipFill>
        <p:spPr>
          <a:xfrm>
            <a:off x="2207550" y="1874464"/>
            <a:ext cx="4728892" cy="2856252"/>
          </a:xfrm>
          <a:prstGeom prst="rect">
            <a:avLst/>
          </a:prstGeom>
          <a:noFill/>
          <a:ln>
            <a:noFill/>
          </a:ln>
        </p:spPr>
      </p:pic>
      <p:sp>
        <p:nvSpPr>
          <p:cNvPr id="88" name="Shape 88"/>
          <p:cNvSpPr/>
          <p:nvPr/>
        </p:nvSpPr>
        <p:spPr>
          <a:xfrm>
            <a:off x="1770600" y="5487375"/>
            <a:ext cx="5602800" cy="484800"/>
          </a:xfrm>
          <a:prstGeom prst="rect">
            <a:avLst/>
          </a:prstGeom>
          <a:noFill/>
          <a:ln>
            <a:noFill/>
          </a:ln>
        </p:spPr>
        <p:txBody>
          <a:bodyPr spcFirstLastPara="1" wrap="square" lIns="91425" tIns="45700" rIns="91425" bIns="45700" anchor="t" anchorCtr="0">
            <a:noAutofit/>
          </a:bodyPr>
          <a:lstStyle/>
          <a:p>
            <a:r>
              <a:rPr lang="en" sz="1200" u="sng">
                <a:solidFill>
                  <a:srgbClr val="999999"/>
                </a:solidFill>
                <a:latin typeface="Calibri"/>
                <a:ea typeface="Calibri"/>
                <a:cs typeface="Calibri"/>
                <a:sym typeface="Calibri"/>
                <a:hlinkClick r:id="rId4"/>
              </a:rPr>
              <a:t>http://www.gizmodo.com.au/2010/08/rube-goldberg-the-man-behind-the-machines/</a:t>
            </a:r>
            <a:endParaRPr sz="1200">
              <a:solidFill>
                <a:srgbClr val="999999"/>
              </a:solidFill>
              <a:latin typeface="Calibri"/>
              <a:ea typeface="Calibri"/>
              <a:cs typeface="Calibri"/>
              <a:sym typeface="Calibri"/>
            </a:endParaRPr>
          </a:p>
        </p:txBody>
      </p:sp>
    </p:spTree>
    <p:extLst>
      <p:ext uri="{BB962C8B-B14F-4D97-AF65-F5344CB8AC3E}">
        <p14:creationId xmlns:p14="http://schemas.microsoft.com/office/powerpoint/2010/main" val="21663065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Shape 94"/>
          <p:cNvSpPr txBox="1"/>
          <p:nvPr/>
        </p:nvSpPr>
        <p:spPr>
          <a:xfrm>
            <a:off x="1447800" y="2217125"/>
            <a:ext cx="6248400" cy="2423700"/>
          </a:xfrm>
          <a:prstGeom prst="rect">
            <a:avLst/>
          </a:prstGeom>
          <a:noFill/>
          <a:ln>
            <a:noFill/>
          </a:ln>
        </p:spPr>
        <p:txBody>
          <a:bodyPr spcFirstLastPara="1" wrap="square" lIns="91425" tIns="45700" rIns="91425" bIns="45700" anchor="t" anchorCtr="0">
            <a:noAutofit/>
          </a:bodyPr>
          <a:lstStyle/>
          <a:p>
            <a:r>
              <a:rPr lang="en" sz="3600">
                <a:solidFill>
                  <a:schemeClr val="dk1"/>
                </a:solidFill>
                <a:latin typeface="Calibri"/>
                <a:ea typeface="Calibri"/>
                <a:cs typeface="Calibri"/>
                <a:sym typeface="Calibri"/>
              </a:rPr>
              <a:t>Atari’s “Star Trek” instructions:</a:t>
            </a:r>
            <a:endParaRPr/>
          </a:p>
          <a:p>
            <a:endParaRPr sz="3600">
              <a:solidFill>
                <a:schemeClr val="dk1"/>
              </a:solidFill>
              <a:latin typeface="Calibri"/>
              <a:ea typeface="Calibri"/>
              <a:cs typeface="Calibri"/>
              <a:sym typeface="Calibri"/>
            </a:endParaRPr>
          </a:p>
          <a:p>
            <a:r>
              <a:rPr lang="en" sz="3600">
                <a:solidFill>
                  <a:schemeClr val="dk1"/>
                </a:solidFill>
                <a:latin typeface="Calibri"/>
                <a:ea typeface="Calibri"/>
                <a:cs typeface="Calibri"/>
                <a:sym typeface="Calibri"/>
              </a:rPr>
              <a:t>Insert Quarter.  </a:t>
            </a:r>
            <a:endParaRPr/>
          </a:p>
          <a:p>
            <a:r>
              <a:rPr lang="en" sz="3600">
                <a:solidFill>
                  <a:schemeClr val="dk1"/>
                </a:solidFill>
                <a:latin typeface="Calibri"/>
                <a:ea typeface="Calibri"/>
                <a:cs typeface="Calibri"/>
                <a:sym typeface="Calibri"/>
              </a:rPr>
              <a:t>Avoid Klingons.</a:t>
            </a:r>
            <a:endParaRPr/>
          </a:p>
          <a:p>
            <a:endParaRPr sz="3600">
              <a:solidFill>
                <a:schemeClr val="dk1"/>
              </a:solidFill>
              <a:latin typeface="Calibri"/>
              <a:ea typeface="Calibri"/>
              <a:cs typeface="Calibri"/>
              <a:sym typeface="Calibri"/>
            </a:endParaRPr>
          </a:p>
          <a:p>
            <a:r>
              <a:rPr lang="en" sz="2400">
                <a:solidFill>
                  <a:schemeClr val="dk1"/>
                </a:solidFill>
                <a:latin typeface="Calibri"/>
                <a:ea typeface="Calibri"/>
                <a:cs typeface="Calibri"/>
                <a:sym typeface="Calibri"/>
              </a:rPr>
              <a:t>-See Isaacson’s </a:t>
            </a:r>
            <a:r>
              <a:rPr lang="en" sz="2400" i="1">
                <a:solidFill>
                  <a:schemeClr val="dk1"/>
                </a:solidFill>
                <a:latin typeface="Calibri"/>
                <a:ea typeface="Calibri"/>
                <a:cs typeface="Calibri"/>
                <a:sym typeface="Calibri"/>
              </a:rPr>
              <a:t>Steve Jobs</a:t>
            </a:r>
            <a:endParaRPr sz="2400" i="1">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31958536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Shape 99"/>
          <p:cNvSpPr txBox="1">
            <a:spLocks noGrp="1"/>
          </p:cNvSpPr>
          <p:nvPr>
            <p:ph type="title"/>
          </p:nvPr>
        </p:nvSpPr>
        <p:spPr>
          <a:xfrm>
            <a:off x="457200" y="1075253"/>
            <a:ext cx="8229600" cy="857400"/>
          </a:xfrm>
          <a:prstGeom prst="rect">
            <a:avLst/>
          </a:prstGeom>
        </p:spPr>
        <p:txBody>
          <a:bodyPr spcFirstLastPara="1" wrap="square" lIns="91425" tIns="45700" rIns="91425" bIns="45700" anchor="ctr" anchorCtr="0">
            <a:noAutofit/>
          </a:bodyPr>
          <a:lstStyle/>
          <a:p>
            <a:r>
              <a:rPr lang="en"/>
              <a:t>Metadata</a:t>
            </a:r>
            <a:endParaRPr/>
          </a:p>
        </p:txBody>
      </p:sp>
      <p:pic>
        <p:nvPicPr>
          <p:cNvPr id="100" name="Shape 100"/>
          <p:cNvPicPr preferRelativeResize="0"/>
          <p:nvPr/>
        </p:nvPicPr>
        <p:blipFill>
          <a:blip r:embed="rId3">
            <a:alphaModFix/>
          </a:blip>
          <a:stretch>
            <a:fillRect/>
          </a:stretch>
        </p:blipFill>
        <p:spPr>
          <a:xfrm>
            <a:off x="3312850" y="1856728"/>
            <a:ext cx="2518278" cy="3775318"/>
          </a:xfrm>
          <a:prstGeom prst="rect">
            <a:avLst/>
          </a:prstGeom>
          <a:noFill/>
          <a:ln>
            <a:noFill/>
          </a:ln>
        </p:spPr>
      </p:pic>
      <p:sp>
        <p:nvSpPr>
          <p:cNvPr id="101" name="Shape 101"/>
          <p:cNvSpPr txBox="1"/>
          <p:nvPr/>
        </p:nvSpPr>
        <p:spPr>
          <a:xfrm>
            <a:off x="786438" y="5520050"/>
            <a:ext cx="7571100" cy="576900"/>
          </a:xfrm>
          <a:prstGeom prst="rect">
            <a:avLst/>
          </a:prstGeom>
          <a:noFill/>
          <a:ln>
            <a:noFill/>
          </a:ln>
        </p:spPr>
        <p:txBody>
          <a:bodyPr spcFirstLastPara="1" wrap="square" lIns="91425" tIns="91425" rIns="91425" bIns="91425" anchor="ctr" anchorCtr="0">
            <a:noAutofit/>
          </a:bodyPr>
          <a:lstStyle/>
          <a:p>
            <a:r>
              <a:rPr lang="en">
                <a:solidFill>
                  <a:srgbClr val="999999"/>
                </a:solidFill>
              </a:rPr>
              <a:t>https://www.adn.com/arts/2017/01/20/artists-take-over-the-asylum-with-igca-member-show/</a:t>
            </a:r>
            <a:endParaRPr>
              <a:solidFill>
                <a:srgbClr val="999999"/>
              </a:solidFill>
            </a:endParaRPr>
          </a:p>
        </p:txBody>
      </p:sp>
    </p:spTree>
    <p:extLst>
      <p:ext uri="{BB962C8B-B14F-4D97-AF65-F5344CB8AC3E}">
        <p14:creationId xmlns:p14="http://schemas.microsoft.com/office/powerpoint/2010/main" val="267491864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pic>
        <p:nvPicPr>
          <p:cNvPr id="106" name="Shape 106"/>
          <p:cNvPicPr preferRelativeResize="0"/>
          <p:nvPr/>
        </p:nvPicPr>
        <p:blipFill>
          <a:blip r:embed="rId3">
            <a:alphaModFix/>
          </a:blip>
          <a:stretch>
            <a:fillRect/>
          </a:stretch>
        </p:blipFill>
        <p:spPr>
          <a:xfrm>
            <a:off x="1466850" y="1462089"/>
            <a:ext cx="6210300" cy="3933825"/>
          </a:xfrm>
          <a:prstGeom prst="rect">
            <a:avLst/>
          </a:prstGeom>
          <a:noFill/>
          <a:ln>
            <a:noFill/>
          </a:ln>
        </p:spPr>
      </p:pic>
      <p:sp>
        <p:nvSpPr>
          <p:cNvPr id="107" name="Shape 107"/>
          <p:cNvSpPr txBox="1"/>
          <p:nvPr/>
        </p:nvSpPr>
        <p:spPr>
          <a:xfrm>
            <a:off x="2637150" y="5476350"/>
            <a:ext cx="3869700" cy="524400"/>
          </a:xfrm>
          <a:prstGeom prst="rect">
            <a:avLst/>
          </a:prstGeom>
          <a:noFill/>
          <a:ln>
            <a:noFill/>
          </a:ln>
        </p:spPr>
        <p:txBody>
          <a:bodyPr spcFirstLastPara="1" wrap="square" lIns="91425" tIns="91425" rIns="91425" bIns="91425" anchor="ctr" anchorCtr="0">
            <a:noAutofit/>
          </a:bodyPr>
          <a:lstStyle/>
          <a:p>
            <a:r>
              <a:rPr lang="en">
                <a:solidFill>
                  <a:srgbClr val="999999"/>
                </a:solidFill>
              </a:rPr>
              <a:t>https://blog.kissmetrics.com/the-progress-bar/</a:t>
            </a:r>
            <a:endParaRPr>
              <a:solidFill>
                <a:srgbClr val="999999"/>
              </a:solidFill>
            </a:endParaRPr>
          </a:p>
        </p:txBody>
      </p:sp>
    </p:spTree>
    <p:extLst>
      <p:ext uri="{BB962C8B-B14F-4D97-AF65-F5344CB8AC3E}">
        <p14:creationId xmlns:p14="http://schemas.microsoft.com/office/powerpoint/2010/main" val="59083992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pic>
        <p:nvPicPr>
          <p:cNvPr id="112" name="Shape 112"/>
          <p:cNvPicPr preferRelativeResize="0"/>
          <p:nvPr/>
        </p:nvPicPr>
        <p:blipFill>
          <a:blip r:embed="rId3">
            <a:alphaModFix/>
          </a:blip>
          <a:stretch>
            <a:fillRect/>
          </a:stretch>
        </p:blipFill>
        <p:spPr>
          <a:xfrm>
            <a:off x="1466850" y="1285875"/>
            <a:ext cx="6210300" cy="4286250"/>
          </a:xfrm>
          <a:prstGeom prst="rect">
            <a:avLst/>
          </a:prstGeom>
          <a:noFill/>
          <a:ln>
            <a:noFill/>
          </a:ln>
        </p:spPr>
      </p:pic>
      <p:sp>
        <p:nvSpPr>
          <p:cNvPr id="113" name="Shape 113"/>
          <p:cNvSpPr txBox="1"/>
          <p:nvPr/>
        </p:nvSpPr>
        <p:spPr>
          <a:xfrm>
            <a:off x="2637150" y="5476350"/>
            <a:ext cx="3869700" cy="524400"/>
          </a:xfrm>
          <a:prstGeom prst="rect">
            <a:avLst/>
          </a:prstGeom>
          <a:noFill/>
          <a:ln>
            <a:noFill/>
          </a:ln>
        </p:spPr>
        <p:txBody>
          <a:bodyPr spcFirstLastPara="1" wrap="square" lIns="91425" tIns="91425" rIns="91425" bIns="91425" anchor="ctr" anchorCtr="0">
            <a:noAutofit/>
          </a:bodyPr>
          <a:lstStyle/>
          <a:p>
            <a:r>
              <a:rPr lang="en">
                <a:solidFill>
                  <a:srgbClr val="999999"/>
                </a:solidFill>
              </a:rPr>
              <a:t>https://blog.kissmetrics.com/the-progress-bar/</a:t>
            </a:r>
            <a:endParaRPr>
              <a:solidFill>
                <a:srgbClr val="999999"/>
              </a:solidFill>
            </a:endParaRPr>
          </a:p>
        </p:txBody>
      </p:sp>
    </p:spTree>
    <p:extLst>
      <p:ext uri="{BB962C8B-B14F-4D97-AF65-F5344CB8AC3E}">
        <p14:creationId xmlns:p14="http://schemas.microsoft.com/office/powerpoint/2010/main" val="193280740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Shape 119"/>
          <p:cNvSpPr txBox="1">
            <a:spLocks noGrp="1"/>
          </p:cNvSpPr>
          <p:nvPr>
            <p:ph type="title"/>
          </p:nvPr>
        </p:nvSpPr>
        <p:spPr>
          <a:xfrm>
            <a:off x="457200" y="1063229"/>
            <a:ext cx="8229600" cy="708421"/>
          </a:xfrm>
          <a:prstGeom prst="rect">
            <a:avLst/>
          </a:prstGeom>
          <a:noFill/>
          <a:ln>
            <a:noFill/>
          </a:ln>
        </p:spPr>
        <p:txBody>
          <a:bodyPr spcFirstLastPara="1" wrap="square" lIns="91425" tIns="45700" rIns="91425" bIns="45700" anchor="ctr" anchorCtr="0">
            <a:noAutofit/>
          </a:bodyPr>
          <a:lstStyle/>
          <a:p>
            <a:pPr>
              <a:buClr>
                <a:schemeClr val="dk1"/>
              </a:buClr>
              <a:buSzPts val="4400"/>
            </a:pPr>
            <a:r>
              <a:rPr lang="en" sz="4400" dirty="0">
                <a:solidFill>
                  <a:schemeClr val="dk1"/>
                </a:solidFill>
                <a:latin typeface="Calibri"/>
                <a:ea typeface="Calibri"/>
                <a:cs typeface="Calibri"/>
                <a:sym typeface="Calibri"/>
              </a:rPr>
              <a:t>Legal permissions</a:t>
            </a:r>
            <a:endParaRPr sz="4400" dirty="0">
              <a:solidFill>
                <a:schemeClr val="dk1"/>
              </a:solidFill>
              <a:latin typeface="Calibri"/>
              <a:ea typeface="Calibri"/>
              <a:cs typeface="Calibri"/>
              <a:sym typeface="Calibri"/>
            </a:endParaRPr>
          </a:p>
        </p:txBody>
      </p:sp>
      <p:sp>
        <p:nvSpPr>
          <p:cNvPr id="120" name="Shape 120"/>
          <p:cNvSpPr txBox="1">
            <a:spLocks noGrp="1"/>
          </p:cNvSpPr>
          <p:nvPr>
            <p:ph type="body" idx="1"/>
          </p:nvPr>
        </p:nvSpPr>
        <p:spPr>
          <a:xfrm>
            <a:off x="457200" y="2057400"/>
            <a:ext cx="8229600" cy="3394472"/>
          </a:xfrm>
          <a:prstGeom prst="rect">
            <a:avLst/>
          </a:prstGeom>
          <a:noFill/>
          <a:ln>
            <a:noFill/>
          </a:ln>
        </p:spPr>
        <p:txBody>
          <a:bodyPr spcFirstLastPara="1" wrap="square" lIns="91425" tIns="45700" rIns="91425" bIns="45700" anchor="t" anchorCtr="0">
            <a:noAutofit/>
          </a:bodyPr>
          <a:lstStyle/>
          <a:p>
            <a:pPr marL="342900" indent="-342900">
              <a:spcBef>
                <a:spcPts val="0"/>
              </a:spcBef>
              <a:buClr>
                <a:schemeClr val="accent3"/>
              </a:buClr>
              <a:buSzPts val="3200"/>
            </a:pPr>
            <a:r>
              <a:rPr lang="en" sz="3200">
                <a:solidFill>
                  <a:schemeClr val="dk1"/>
                </a:solidFill>
                <a:latin typeface="Calibri"/>
                <a:ea typeface="Calibri"/>
                <a:cs typeface="Calibri"/>
                <a:sym typeface="Calibri"/>
              </a:rPr>
              <a:t>Do they have authority to deposit the content with you?</a:t>
            </a:r>
            <a:endParaRPr/>
          </a:p>
          <a:p>
            <a:pPr marL="342900" indent="-342900">
              <a:spcBef>
                <a:spcPts val="640"/>
              </a:spcBef>
              <a:buClr>
                <a:schemeClr val="accent3"/>
              </a:buClr>
              <a:buSzPts val="3200"/>
            </a:pPr>
            <a:r>
              <a:rPr lang="en" sz="3200">
                <a:solidFill>
                  <a:schemeClr val="dk1"/>
                </a:solidFill>
                <a:latin typeface="Calibri"/>
                <a:ea typeface="Calibri"/>
                <a:cs typeface="Calibri"/>
                <a:sym typeface="Calibri"/>
              </a:rPr>
              <a:t>Can you then modify, reformat, preserve, describe, and redisseminate?</a:t>
            </a:r>
            <a:endParaRPr/>
          </a:p>
          <a:p>
            <a:pPr marL="342900" indent="-342900">
              <a:spcBef>
                <a:spcPts val="640"/>
              </a:spcBef>
              <a:spcAft>
                <a:spcPts val="1600"/>
              </a:spcAft>
              <a:buClr>
                <a:schemeClr val="accent3"/>
              </a:buClr>
              <a:buSzPts val="3200"/>
            </a:pPr>
            <a:r>
              <a:rPr lang="en" sz="3200">
                <a:solidFill>
                  <a:schemeClr val="dk1"/>
                </a:solidFill>
                <a:latin typeface="Calibri"/>
                <a:ea typeface="Calibri"/>
                <a:cs typeface="Calibri"/>
                <a:sym typeface="Calibri"/>
              </a:rPr>
              <a:t>Are there any human disclosure issues?</a:t>
            </a:r>
            <a:endParaRPr/>
          </a:p>
        </p:txBody>
      </p:sp>
    </p:spTree>
    <p:extLst>
      <p:ext uri="{BB962C8B-B14F-4D97-AF65-F5344CB8AC3E}">
        <p14:creationId xmlns:p14="http://schemas.microsoft.com/office/powerpoint/2010/main" val="122348364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Shape 125"/>
          <p:cNvSpPr txBox="1">
            <a:spLocks noGrp="1"/>
          </p:cNvSpPr>
          <p:nvPr>
            <p:ph type="title"/>
          </p:nvPr>
        </p:nvSpPr>
        <p:spPr>
          <a:xfrm>
            <a:off x="623400" y="1260711"/>
            <a:ext cx="8520600" cy="572700"/>
          </a:xfrm>
          <a:prstGeom prst="rect">
            <a:avLst/>
          </a:prstGeom>
        </p:spPr>
        <p:txBody>
          <a:bodyPr spcFirstLastPara="1" wrap="square" lIns="91425" tIns="91425" rIns="91425" bIns="91425" anchor="t" anchorCtr="0">
            <a:noAutofit/>
          </a:bodyPr>
          <a:lstStyle/>
          <a:p>
            <a:r>
              <a:rPr lang="en" dirty="0">
                <a:highlight>
                  <a:srgbClr val="FFFFFF"/>
                </a:highlight>
              </a:rPr>
              <a:t>Brief history of </a:t>
            </a:r>
            <a:r>
              <a:rPr lang="en" dirty="0" smtClean="0">
                <a:highlight>
                  <a:srgbClr val="FFFFFF"/>
                </a:highlight>
              </a:rPr>
              <a:t/>
            </a:r>
            <a:br>
              <a:rPr lang="en" dirty="0" smtClean="0">
                <a:highlight>
                  <a:srgbClr val="FFFFFF"/>
                </a:highlight>
              </a:rPr>
            </a:br>
            <a:r>
              <a:rPr lang="en" dirty="0" smtClean="0">
                <a:highlight>
                  <a:srgbClr val="FFFFFF"/>
                </a:highlight>
              </a:rPr>
              <a:t>ICPSR's </a:t>
            </a:r>
            <a:r>
              <a:rPr lang="en" dirty="0">
                <a:highlight>
                  <a:srgbClr val="FFFFFF"/>
                </a:highlight>
              </a:rPr>
              <a:t>data ingest process</a:t>
            </a:r>
            <a:endParaRPr dirty="0">
              <a:highlight>
                <a:srgbClr val="FFFFFF"/>
              </a:highlight>
            </a:endParaRPr>
          </a:p>
          <a:p>
            <a:endParaRPr dirty="0"/>
          </a:p>
        </p:txBody>
      </p:sp>
    </p:spTree>
    <p:extLst>
      <p:ext uri="{BB962C8B-B14F-4D97-AF65-F5344CB8AC3E}">
        <p14:creationId xmlns:p14="http://schemas.microsoft.com/office/powerpoint/2010/main" val="71227446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pic>
        <p:nvPicPr>
          <p:cNvPr id="131" name="Shape 131"/>
          <p:cNvPicPr preferRelativeResize="0"/>
          <p:nvPr/>
        </p:nvPicPr>
        <p:blipFill rotWithShape="1">
          <a:blip r:embed="rId3">
            <a:alphaModFix/>
          </a:blip>
          <a:srcRect/>
          <a:stretch/>
        </p:blipFill>
        <p:spPr>
          <a:xfrm>
            <a:off x="2677625" y="911216"/>
            <a:ext cx="4169984" cy="5053166"/>
          </a:xfrm>
          <a:prstGeom prst="rect">
            <a:avLst/>
          </a:prstGeom>
          <a:noFill/>
          <a:ln>
            <a:noFill/>
          </a:ln>
        </p:spPr>
      </p:pic>
      <p:sp>
        <p:nvSpPr>
          <p:cNvPr id="132" name="Shape 132"/>
          <p:cNvSpPr txBox="1"/>
          <p:nvPr/>
        </p:nvSpPr>
        <p:spPr>
          <a:xfrm>
            <a:off x="7881596" y="6275240"/>
            <a:ext cx="1034450" cy="276999"/>
          </a:xfrm>
          <a:prstGeom prst="rect">
            <a:avLst/>
          </a:prstGeom>
          <a:noFill/>
          <a:ln>
            <a:noFill/>
          </a:ln>
        </p:spPr>
        <p:txBody>
          <a:bodyPr spcFirstLastPara="1" wrap="square" lIns="91425" tIns="45700" rIns="91425" bIns="45700" anchor="t" anchorCtr="0">
            <a:noAutofit/>
          </a:bodyPr>
          <a:lstStyle/>
          <a:p>
            <a:r>
              <a:rPr lang="en" sz="1800" dirty="0">
                <a:solidFill>
                  <a:srgbClr val="FF0000"/>
                </a:solidFill>
                <a:latin typeface="Calibri"/>
                <a:ea typeface="Calibri"/>
                <a:cs typeface="Calibri"/>
                <a:sym typeface="Calibri"/>
              </a:rPr>
              <a:t>Pre-2007</a:t>
            </a:r>
            <a:endParaRPr sz="1800" dirty="0">
              <a:solidFill>
                <a:srgbClr val="FF0000"/>
              </a:solidFill>
              <a:latin typeface="Calibri"/>
              <a:ea typeface="Calibri"/>
              <a:cs typeface="Calibri"/>
              <a:sym typeface="Calibri"/>
            </a:endParaRPr>
          </a:p>
        </p:txBody>
      </p:sp>
    </p:spTree>
    <p:extLst>
      <p:ext uri="{BB962C8B-B14F-4D97-AF65-F5344CB8AC3E}">
        <p14:creationId xmlns:p14="http://schemas.microsoft.com/office/powerpoint/2010/main" val="272804077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Shape 138"/>
          <p:cNvSpPr txBox="1"/>
          <p:nvPr/>
        </p:nvSpPr>
        <p:spPr>
          <a:xfrm>
            <a:off x="8248852" y="6313572"/>
            <a:ext cx="652743" cy="276999"/>
          </a:xfrm>
          <a:prstGeom prst="rect">
            <a:avLst/>
          </a:prstGeom>
          <a:noFill/>
          <a:ln>
            <a:noFill/>
          </a:ln>
        </p:spPr>
        <p:txBody>
          <a:bodyPr spcFirstLastPara="1" wrap="square" lIns="91425" tIns="45700" rIns="91425" bIns="45700" anchor="t" anchorCtr="0">
            <a:noAutofit/>
          </a:bodyPr>
          <a:lstStyle/>
          <a:p>
            <a:r>
              <a:rPr lang="en" sz="1800" dirty="0">
                <a:solidFill>
                  <a:srgbClr val="FF0000"/>
                </a:solidFill>
                <a:latin typeface="Calibri"/>
                <a:ea typeface="Calibri"/>
                <a:cs typeface="Calibri"/>
                <a:sym typeface="Calibri"/>
              </a:rPr>
              <a:t>2007</a:t>
            </a:r>
            <a:endParaRPr sz="1800" dirty="0">
              <a:solidFill>
                <a:srgbClr val="FF0000"/>
              </a:solidFill>
              <a:latin typeface="Calibri"/>
              <a:ea typeface="Calibri"/>
              <a:cs typeface="Calibri"/>
              <a:sym typeface="Calibri"/>
            </a:endParaRPr>
          </a:p>
        </p:txBody>
      </p:sp>
      <p:pic>
        <p:nvPicPr>
          <p:cNvPr id="139" name="Shape 139"/>
          <p:cNvPicPr preferRelativeResize="0"/>
          <p:nvPr/>
        </p:nvPicPr>
        <p:blipFill>
          <a:blip r:embed="rId3">
            <a:alphaModFix/>
          </a:blip>
          <a:stretch>
            <a:fillRect/>
          </a:stretch>
        </p:blipFill>
        <p:spPr>
          <a:xfrm>
            <a:off x="2088489" y="1057076"/>
            <a:ext cx="4967027" cy="4838699"/>
          </a:xfrm>
          <a:prstGeom prst="rect">
            <a:avLst/>
          </a:prstGeom>
          <a:noFill/>
          <a:ln>
            <a:noFill/>
          </a:ln>
        </p:spPr>
      </p:pic>
    </p:spTree>
    <p:extLst>
      <p:ext uri="{BB962C8B-B14F-4D97-AF65-F5344CB8AC3E}">
        <p14:creationId xmlns:p14="http://schemas.microsoft.com/office/powerpoint/2010/main" val="327652539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Shape 145"/>
          <p:cNvSpPr txBox="1"/>
          <p:nvPr/>
        </p:nvSpPr>
        <p:spPr>
          <a:xfrm>
            <a:off x="7458777" y="6303947"/>
            <a:ext cx="1540806" cy="276999"/>
          </a:xfrm>
          <a:prstGeom prst="rect">
            <a:avLst/>
          </a:prstGeom>
          <a:noFill/>
          <a:ln>
            <a:noFill/>
          </a:ln>
        </p:spPr>
        <p:txBody>
          <a:bodyPr spcFirstLastPara="1" wrap="square" lIns="91425" tIns="45700" rIns="91425" bIns="45700" anchor="t" anchorCtr="0">
            <a:noAutofit/>
          </a:bodyPr>
          <a:lstStyle/>
          <a:p>
            <a:r>
              <a:rPr lang="en" sz="1800" dirty="0">
                <a:solidFill>
                  <a:srgbClr val="FF0000"/>
                </a:solidFill>
                <a:latin typeface="Calibri"/>
                <a:ea typeface="Calibri"/>
                <a:cs typeface="Calibri"/>
                <a:sym typeface="Calibri"/>
              </a:rPr>
              <a:t>2010 Mock-up</a:t>
            </a:r>
            <a:endParaRPr sz="1800" dirty="0">
              <a:solidFill>
                <a:srgbClr val="FF0000"/>
              </a:solidFill>
              <a:latin typeface="Calibri"/>
              <a:ea typeface="Calibri"/>
              <a:cs typeface="Calibri"/>
              <a:sym typeface="Calibri"/>
            </a:endParaRPr>
          </a:p>
        </p:txBody>
      </p:sp>
      <p:pic>
        <p:nvPicPr>
          <p:cNvPr id="146" name="Shape 146"/>
          <p:cNvPicPr preferRelativeResize="0"/>
          <p:nvPr/>
        </p:nvPicPr>
        <p:blipFill>
          <a:blip r:embed="rId3">
            <a:alphaModFix/>
          </a:blip>
          <a:stretch>
            <a:fillRect/>
          </a:stretch>
        </p:blipFill>
        <p:spPr>
          <a:xfrm>
            <a:off x="1384614" y="949176"/>
            <a:ext cx="6374775" cy="4594375"/>
          </a:xfrm>
          <a:prstGeom prst="rect">
            <a:avLst/>
          </a:prstGeom>
          <a:noFill/>
          <a:ln>
            <a:noFill/>
          </a:ln>
        </p:spPr>
      </p:pic>
    </p:spTree>
    <p:extLst>
      <p:ext uri="{BB962C8B-B14F-4D97-AF65-F5344CB8AC3E}">
        <p14:creationId xmlns:p14="http://schemas.microsoft.com/office/powerpoint/2010/main" val="118821953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Shape 152"/>
          <p:cNvSpPr txBox="1"/>
          <p:nvPr/>
        </p:nvSpPr>
        <p:spPr>
          <a:xfrm>
            <a:off x="8325052" y="6301380"/>
            <a:ext cx="652743" cy="276999"/>
          </a:xfrm>
          <a:prstGeom prst="rect">
            <a:avLst/>
          </a:prstGeom>
          <a:noFill/>
          <a:ln>
            <a:noFill/>
          </a:ln>
        </p:spPr>
        <p:txBody>
          <a:bodyPr spcFirstLastPara="1" wrap="square" lIns="91425" tIns="45700" rIns="91425" bIns="45700" anchor="t" anchorCtr="0">
            <a:noAutofit/>
          </a:bodyPr>
          <a:lstStyle/>
          <a:p>
            <a:r>
              <a:rPr lang="en" sz="1800" dirty="0">
                <a:solidFill>
                  <a:srgbClr val="FF0000"/>
                </a:solidFill>
                <a:latin typeface="Calibri"/>
                <a:ea typeface="Calibri"/>
                <a:cs typeface="Calibri"/>
                <a:sym typeface="Calibri"/>
              </a:rPr>
              <a:t>2012</a:t>
            </a:r>
            <a:endParaRPr sz="1800" dirty="0">
              <a:solidFill>
                <a:srgbClr val="FF0000"/>
              </a:solidFill>
              <a:latin typeface="Calibri"/>
              <a:ea typeface="Calibri"/>
              <a:cs typeface="Calibri"/>
              <a:sym typeface="Calibri"/>
            </a:endParaRPr>
          </a:p>
        </p:txBody>
      </p:sp>
      <p:pic>
        <p:nvPicPr>
          <p:cNvPr id="153" name="Shape 153"/>
          <p:cNvPicPr preferRelativeResize="0"/>
          <p:nvPr/>
        </p:nvPicPr>
        <p:blipFill>
          <a:blip r:embed="rId3">
            <a:alphaModFix/>
          </a:blip>
          <a:stretch>
            <a:fillRect/>
          </a:stretch>
        </p:blipFill>
        <p:spPr>
          <a:xfrm>
            <a:off x="1712826" y="1280701"/>
            <a:ext cx="5718345" cy="4210049"/>
          </a:xfrm>
          <a:prstGeom prst="rect">
            <a:avLst/>
          </a:prstGeom>
          <a:noFill/>
          <a:ln>
            <a:noFill/>
          </a:ln>
        </p:spPr>
      </p:pic>
    </p:spTree>
    <p:extLst>
      <p:ext uri="{BB962C8B-B14F-4D97-AF65-F5344CB8AC3E}">
        <p14:creationId xmlns:p14="http://schemas.microsoft.com/office/powerpoint/2010/main" val="361714077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Shape 158"/>
          <p:cNvSpPr txBox="1">
            <a:spLocks noGrp="1"/>
          </p:cNvSpPr>
          <p:nvPr>
            <p:ph type="title"/>
          </p:nvPr>
        </p:nvSpPr>
        <p:spPr>
          <a:xfrm>
            <a:off x="623400" y="1177147"/>
            <a:ext cx="8520600" cy="572700"/>
          </a:xfrm>
          <a:prstGeom prst="rect">
            <a:avLst/>
          </a:prstGeom>
        </p:spPr>
        <p:txBody>
          <a:bodyPr spcFirstLastPara="1" wrap="square" lIns="91425" tIns="91425" rIns="91425" bIns="91425" anchor="t" anchorCtr="0">
            <a:noAutofit/>
          </a:bodyPr>
          <a:lstStyle/>
          <a:p>
            <a:r>
              <a:rPr lang="en" dirty="0">
                <a:highlight>
                  <a:srgbClr val="FFFFFF"/>
                </a:highlight>
              </a:rPr>
              <a:t>Ingest processes from </a:t>
            </a:r>
            <a:r>
              <a:rPr lang="en" dirty="0" smtClean="0">
                <a:highlight>
                  <a:srgbClr val="FFFFFF"/>
                </a:highlight>
              </a:rPr>
              <a:t/>
            </a:r>
            <a:br>
              <a:rPr lang="en" dirty="0" smtClean="0">
                <a:highlight>
                  <a:srgbClr val="FFFFFF"/>
                </a:highlight>
              </a:rPr>
            </a:br>
            <a:r>
              <a:rPr lang="en" dirty="0" smtClean="0">
                <a:highlight>
                  <a:srgbClr val="FFFFFF"/>
                </a:highlight>
              </a:rPr>
              <a:t>other </a:t>
            </a:r>
            <a:r>
              <a:rPr lang="en" dirty="0">
                <a:highlight>
                  <a:srgbClr val="FFFFFF"/>
                </a:highlight>
              </a:rPr>
              <a:t>repositories</a:t>
            </a:r>
            <a:endParaRPr dirty="0">
              <a:highlight>
                <a:srgbClr val="FFFFFF"/>
              </a:highlight>
            </a:endParaRPr>
          </a:p>
          <a:p>
            <a:endParaRPr dirty="0"/>
          </a:p>
        </p:txBody>
      </p:sp>
    </p:spTree>
    <p:extLst>
      <p:ext uri="{BB962C8B-B14F-4D97-AF65-F5344CB8AC3E}">
        <p14:creationId xmlns:p14="http://schemas.microsoft.com/office/powerpoint/2010/main" val="390545279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Shape 164"/>
          <p:cNvSpPr txBox="1">
            <a:spLocks noGrp="1"/>
          </p:cNvSpPr>
          <p:nvPr>
            <p:ph type="title"/>
          </p:nvPr>
        </p:nvSpPr>
        <p:spPr>
          <a:xfrm>
            <a:off x="513291" y="961925"/>
            <a:ext cx="8382000" cy="536972"/>
          </a:xfrm>
          <a:prstGeom prst="rect">
            <a:avLst/>
          </a:prstGeom>
          <a:noFill/>
          <a:ln>
            <a:noFill/>
          </a:ln>
        </p:spPr>
        <p:txBody>
          <a:bodyPr spcFirstLastPara="1" wrap="square" lIns="91425" tIns="45700" rIns="91425" bIns="45700" anchor="ctr" anchorCtr="0">
            <a:noAutofit/>
          </a:bodyPr>
          <a:lstStyle/>
          <a:p>
            <a:pPr>
              <a:buClr>
                <a:schemeClr val="dk1"/>
              </a:buClr>
              <a:buSzPts val="3959"/>
            </a:pPr>
            <a:r>
              <a:rPr lang="en" sz="3959" b="0" dirty="0">
                <a:latin typeface="+mn-lt"/>
              </a:rPr>
              <a:t>D</a:t>
            </a:r>
            <a:r>
              <a:rPr lang="en" sz="3959" b="0" dirty="0">
                <a:solidFill>
                  <a:schemeClr val="dk1"/>
                </a:solidFill>
                <a:latin typeface="+mn-lt"/>
                <a:ea typeface="Calibri"/>
                <a:cs typeface="Calibri"/>
                <a:sym typeface="Calibri"/>
              </a:rPr>
              <a:t>eepBlue</a:t>
            </a:r>
            <a:endParaRPr sz="3959" b="0" dirty="0">
              <a:solidFill>
                <a:schemeClr val="dk1"/>
              </a:solidFill>
              <a:latin typeface="+mn-lt"/>
              <a:ea typeface="Calibri"/>
              <a:cs typeface="Calibri"/>
              <a:sym typeface="Calibri"/>
            </a:endParaRPr>
          </a:p>
        </p:txBody>
      </p:sp>
      <p:pic>
        <p:nvPicPr>
          <p:cNvPr id="165" name="Shape 165"/>
          <p:cNvPicPr preferRelativeResize="0"/>
          <p:nvPr/>
        </p:nvPicPr>
        <p:blipFill>
          <a:blip r:embed="rId3">
            <a:alphaModFix/>
          </a:blip>
          <a:stretch>
            <a:fillRect/>
          </a:stretch>
        </p:blipFill>
        <p:spPr>
          <a:xfrm>
            <a:off x="1880576" y="1694798"/>
            <a:ext cx="5382839" cy="4187429"/>
          </a:xfrm>
          <a:prstGeom prst="rect">
            <a:avLst/>
          </a:prstGeom>
          <a:noFill/>
          <a:ln>
            <a:noFill/>
          </a:ln>
        </p:spPr>
      </p:pic>
    </p:spTree>
    <p:extLst>
      <p:ext uri="{BB962C8B-B14F-4D97-AF65-F5344CB8AC3E}">
        <p14:creationId xmlns:p14="http://schemas.microsoft.com/office/powerpoint/2010/main" val="379858861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Shape 171"/>
          <p:cNvSpPr txBox="1">
            <a:spLocks noGrp="1"/>
          </p:cNvSpPr>
          <p:nvPr>
            <p:ph type="title"/>
          </p:nvPr>
        </p:nvSpPr>
        <p:spPr>
          <a:xfrm>
            <a:off x="588600" y="952300"/>
            <a:ext cx="8382000" cy="536972"/>
          </a:xfrm>
          <a:prstGeom prst="rect">
            <a:avLst/>
          </a:prstGeom>
          <a:noFill/>
          <a:ln>
            <a:noFill/>
          </a:ln>
        </p:spPr>
        <p:txBody>
          <a:bodyPr spcFirstLastPara="1" wrap="square" lIns="91425" tIns="45700" rIns="91425" bIns="45700" anchor="ctr" anchorCtr="0">
            <a:noAutofit/>
          </a:bodyPr>
          <a:lstStyle/>
          <a:p>
            <a:pPr>
              <a:buClr>
                <a:schemeClr val="dk1"/>
              </a:buClr>
              <a:buSzPts val="4000"/>
            </a:pPr>
            <a:r>
              <a:rPr lang="en" b="0" dirty="0">
                <a:solidFill>
                  <a:schemeClr val="dk1"/>
                </a:solidFill>
                <a:latin typeface="Calibri"/>
                <a:ea typeface="Calibri"/>
                <a:cs typeface="Calibri"/>
                <a:sym typeface="Calibri"/>
              </a:rPr>
              <a:t>Dryad</a:t>
            </a:r>
            <a:endParaRPr b="0" dirty="0">
              <a:solidFill>
                <a:schemeClr val="dk1"/>
              </a:solidFill>
              <a:latin typeface="Calibri"/>
              <a:ea typeface="Calibri"/>
              <a:cs typeface="Calibri"/>
              <a:sym typeface="Calibri"/>
            </a:endParaRPr>
          </a:p>
        </p:txBody>
      </p:sp>
      <p:pic>
        <p:nvPicPr>
          <p:cNvPr id="172" name="Shape 172"/>
          <p:cNvPicPr preferRelativeResize="0"/>
          <p:nvPr/>
        </p:nvPicPr>
        <p:blipFill>
          <a:blip r:embed="rId3">
            <a:alphaModFix/>
          </a:blip>
          <a:stretch>
            <a:fillRect/>
          </a:stretch>
        </p:blipFill>
        <p:spPr>
          <a:xfrm>
            <a:off x="923791" y="1973179"/>
            <a:ext cx="7711618" cy="3803869"/>
          </a:xfrm>
          <a:prstGeom prst="rect">
            <a:avLst/>
          </a:prstGeom>
          <a:noFill/>
          <a:ln>
            <a:noFill/>
          </a:ln>
        </p:spPr>
      </p:pic>
    </p:spTree>
    <p:extLst>
      <p:ext uri="{BB962C8B-B14F-4D97-AF65-F5344CB8AC3E}">
        <p14:creationId xmlns:p14="http://schemas.microsoft.com/office/powerpoint/2010/main" val="60907708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Shape 171"/>
          <p:cNvSpPr txBox="1">
            <a:spLocks noGrp="1"/>
          </p:cNvSpPr>
          <p:nvPr>
            <p:ph type="title"/>
          </p:nvPr>
        </p:nvSpPr>
        <p:spPr>
          <a:xfrm>
            <a:off x="588600" y="952300"/>
            <a:ext cx="8382000" cy="536972"/>
          </a:xfrm>
          <a:prstGeom prst="rect">
            <a:avLst/>
          </a:prstGeom>
          <a:noFill/>
          <a:ln>
            <a:noFill/>
          </a:ln>
        </p:spPr>
        <p:txBody>
          <a:bodyPr spcFirstLastPara="1" wrap="square" lIns="91425" tIns="45700" rIns="91425" bIns="45700" anchor="ctr" anchorCtr="0">
            <a:noAutofit/>
          </a:bodyPr>
          <a:lstStyle/>
          <a:p>
            <a:pPr>
              <a:buClr>
                <a:schemeClr val="dk1"/>
              </a:buClr>
              <a:buSzPts val="4000"/>
            </a:pPr>
            <a:r>
              <a:rPr lang="en" b="0" dirty="0">
                <a:solidFill>
                  <a:schemeClr val="dk1"/>
                </a:solidFill>
                <a:latin typeface="Calibri"/>
                <a:ea typeface="Calibri"/>
                <a:cs typeface="Calibri"/>
                <a:sym typeface="Calibri"/>
              </a:rPr>
              <a:t>F</a:t>
            </a:r>
            <a:r>
              <a:rPr lang="en" b="0" dirty="0" smtClean="0">
                <a:solidFill>
                  <a:schemeClr val="dk1"/>
                </a:solidFill>
                <a:latin typeface="Calibri"/>
                <a:ea typeface="Calibri"/>
                <a:cs typeface="Calibri"/>
                <a:sym typeface="Calibri"/>
              </a:rPr>
              <a:t>igshare</a:t>
            </a:r>
            <a:endParaRPr b="0" dirty="0">
              <a:solidFill>
                <a:schemeClr val="dk1"/>
              </a:solidFill>
              <a:latin typeface="Calibri"/>
              <a:ea typeface="Calibri"/>
              <a:cs typeface="Calibri"/>
              <a:sym typeface="Calibri"/>
            </a:endParaRPr>
          </a:p>
        </p:txBody>
      </p:sp>
      <p:pic>
        <p:nvPicPr>
          <p:cNvPr id="2" name="Picture 1"/>
          <p:cNvPicPr>
            <a:picLocks noChangeAspect="1"/>
          </p:cNvPicPr>
          <p:nvPr/>
        </p:nvPicPr>
        <p:blipFill>
          <a:blip r:embed="rId3"/>
          <a:stretch>
            <a:fillRect/>
          </a:stretch>
        </p:blipFill>
        <p:spPr>
          <a:xfrm>
            <a:off x="949808" y="1750938"/>
            <a:ext cx="7659584" cy="4634241"/>
          </a:xfrm>
          <a:prstGeom prst="rect">
            <a:avLst/>
          </a:prstGeom>
          <a:ln>
            <a:solidFill>
              <a:schemeClr val="accent1"/>
            </a:solidFill>
          </a:ln>
        </p:spPr>
      </p:pic>
    </p:spTree>
    <p:extLst>
      <p:ext uri="{BB962C8B-B14F-4D97-AF65-F5344CB8AC3E}">
        <p14:creationId xmlns:p14="http://schemas.microsoft.com/office/powerpoint/2010/main" val="336610446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Shape 171"/>
          <p:cNvSpPr txBox="1">
            <a:spLocks noGrp="1"/>
          </p:cNvSpPr>
          <p:nvPr>
            <p:ph type="title"/>
          </p:nvPr>
        </p:nvSpPr>
        <p:spPr>
          <a:xfrm>
            <a:off x="588599" y="643542"/>
            <a:ext cx="8382000" cy="536972"/>
          </a:xfrm>
          <a:prstGeom prst="rect">
            <a:avLst/>
          </a:prstGeom>
          <a:noFill/>
          <a:ln>
            <a:noFill/>
          </a:ln>
        </p:spPr>
        <p:txBody>
          <a:bodyPr spcFirstLastPara="1" wrap="square" lIns="91425" tIns="45700" rIns="91425" bIns="45700" anchor="ctr" anchorCtr="0">
            <a:noAutofit/>
          </a:bodyPr>
          <a:lstStyle/>
          <a:p>
            <a:pPr>
              <a:buClr>
                <a:schemeClr val="dk1"/>
              </a:buClr>
              <a:buSzPts val="4000"/>
            </a:pPr>
            <a:r>
              <a:rPr lang="en" b="0" dirty="0" smtClean="0">
                <a:solidFill>
                  <a:schemeClr val="dk1"/>
                </a:solidFill>
                <a:latin typeface="Calibri"/>
                <a:ea typeface="Calibri"/>
                <a:cs typeface="Calibri"/>
                <a:sym typeface="Calibri"/>
              </a:rPr>
              <a:t>Zenodo</a:t>
            </a:r>
            <a:endParaRPr b="0" dirty="0">
              <a:solidFill>
                <a:schemeClr val="dk1"/>
              </a:solidFill>
              <a:latin typeface="Calibri"/>
              <a:ea typeface="Calibri"/>
              <a:cs typeface="Calibri"/>
              <a:sym typeface="Calibri"/>
            </a:endParaRPr>
          </a:p>
        </p:txBody>
      </p:sp>
      <p:pic>
        <p:nvPicPr>
          <p:cNvPr id="2" name="Picture 1"/>
          <p:cNvPicPr>
            <a:picLocks noChangeAspect="1"/>
          </p:cNvPicPr>
          <p:nvPr/>
        </p:nvPicPr>
        <p:blipFill>
          <a:blip r:embed="rId3"/>
          <a:stretch>
            <a:fillRect/>
          </a:stretch>
        </p:blipFill>
        <p:spPr>
          <a:xfrm>
            <a:off x="1481138" y="1351414"/>
            <a:ext cx="6596921" cy="5197227"/>
          </a:xfrm>
          <a:prstGeom prst="rect">
            <a:avLst/>
          </a:prstGeom>
          <a:solidFill>
            <a:schemeClr val="lt1"/>
          </a:solidFill>
          <a:ln>
            <a:solidFill>
              <a:schemeClr val="accent1"/>
            </a:solidFill>
          </a:ln>
        </p:spPr>
      </p:pic>
    </p:spTree>
    <p:extLst>
      <p:ext uri="{BB962C8B-B14F-4D97-AF65-F5344CB8AC3E}">
        <p14:creationId xmlns:p14="http://schemas.microsoft.com/office/powerpoint/2010/main" val="86364096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Shape 171"/>
          <p:cNvSpPr txBox="1">
            <a:spLocks noGrp="1"/>
          </p:cNvSpPr>
          <p:nvPr>
            <p:ph type="title"/>
          </p:nvPr>
        </p:nvSpPr>
        <p:spPr>
          <a:xfrm>
            <a:off x="588599" y="643542"/>
            <a:ext cx="8382000" cy="536972"/>
          </a:xfrm>
          <a:prstGeom prst="rect">
            <a:avLst/>
          </a:prstGeom>
          <a:noFill/>
          <a:ln>
            <a:noFill/>
          </a:ln>
        </p:spPr>
        <p:txBody>
          <a:bodyPr spcFirstLastPara="1" wrap="square" lIns="91425" tIns="45700" rIns="91425" bIns="45700" anchor="ctr" anchorCtr="0">
            <a:noAutofit/>
          </a:bodyPr>
          <a:lstStyle/>
          <a:p>
            <a:pPr>
              <a:buClr>
                <a:schemeClr val="dk1"/>
              </a:buClr>
              <a:buSzPts val="4000"/>
            </a:pPr>
            <a:r>
              <a:rPr lang="en-US" b="0" dirty="0" smtClean="0">
                <a:solidFill>
                  <a:schemeClr val="dk1"/>
                </a:solidFill>
                <a:latin typeface="Calibri"/>
                <a:ea typeface="Calibri"/>
                <a:cs typeface="Calibri"/>
                <a:sym typeface="Calibri"/>
              </a:rPr>
              <a:t>Commercial</a:t>
            </a:r>
            <a:endParaRPr b="0" dirty="0">
              <a:solidFill>
                <a:schemeClr val="dk1"/>
              </a:solidFill>
              <a:latin typeface="Calibri"/>
              <a:ea typeface="Calibri"/>
              <a:cs typeface="Calibri"/>
              <a:sym typeface="Calibri"/>
            </a:endParaRPr>
          </a:p>
        </p:txBody>
      </p:sp>
      <p:pic>
        <p:nvPicPr>
          <p:cNvPr id="2" name="Picture 1"/>
          <p:cNvPicPr>
            <a:picLocks noChangeAspect="1"/>
          </p:cNvPicPr>
          <p:nvPr/>
        </p:nvPicPr>
        <p:blipFill>
          <a:blip r:embed="rId3"/>
          <a:stretch>
            <a:fillRect/>
          </a:stretch>
        </p:blipFill>
        <p:spPr>
          <a:xfrm>
            <a:off x="902793" y="1530960"/>
            <a:ext cx="7753611" cy="4015016"/>
          </a:xfrm>
          <a:prstGeom prst="rect">
            <a:avLst/>
          </a:prstGeom>
          <a:ln>
            <a:solidFill>
              <a:schemeClr val="accent1"/>
            </a:solidFill>
          </a:ln>
        </p:spPr>
      </p:pic>
    </p:spTree>
    <p:extLst>
      <p:ext uri="{BB962C8B-B14F-4D97-AF65-F5344CB8AC3E}">
        <p14:creationId xmlns:p14="http://schemas.microsoft.com/office/powerpoint/2010/main" val="196005211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Shape 182"/>
          <p:cNvSpPr txBox="1">
            <a:spLocks noGrp="1"/>
          </p:cNvSpPr>
          <p:nvPr>
            <p:ph type="title"/>
          </p:nvPr>
        </p:nvSpPr>
        <p:spPr>
          <a:xfrm>
            <a:off x="507896" y="1283025"/>
            <a:ext cx="8520600" cy="572700"/>
          </a:xfrm>
          <a:prstGeom prst="rect">
            <a:avLst/>
          </a:prstGeom>
        </p:spPr>
        <p:txBody>
          <a:bodyPr spcFirstLastPara="1" wrap="square" lIns="91425" tIns="91425" rIns="91425" bIns="91425" anchor="t" anchorCtr="0">
            <a:noAutofit/>
          </a:bodyPr>
          <a:lstStyle/>
          <a:p>
            <a:r>
              <a:rPr lang="en" dirty="0">
                <a:highlight>
                  <a:srgbClr val="FFFFFF"/>
                </a:highlight>
              </a:rPr>
              <a:t>June 2017 </a:t>
            </a:r>
            <a:r>
              <a:rPr lang="en" dirty="0" smtClean="0">
                <a:highlight>
                  <a:srgbClr val="FFFFFF"/>
                </a:highlight>
              </a:rPr>
              <a:t/>
            </a:r>
            <a:br>
              <a:rPr lang="en" dirty="0" smtClean="0">
                <a:highlight>
                  <a:srgbClr val="FFFFFF"/>
                </a:highlight>
              </a:rPr>
            </a:br>
            <a:r>
              <a:rPr lang="en" dirty="0" smtClean="0">
                <a:highlight>
                  <a:srgbClr val="FFFFFF"/>
                </a:highlight>
              </a:rPr>
              <a:t>improvements </a:t>
            </a:r>
            <a:r>
              <a:rPr lang="en" dirty="0">
                <a:highlight>
                  <a:srgbClr val="FFFFFF"/>
                </a:highlight>
              </a:rPr>
              <a:t>and enhancements </a:t>
            </a:r>
            <a:endParaRPr dirty="0">
              <a:highlight>
                <a:srgbClr val="FFFFFF"/>
              </a:highlight>
            </a:endParaRPr>
          </a:p>
          <a:p>
            <a:endParaRPr dirty="0"/>
          </a:p>
        </p:txBody>
      </p:sp>
    </p:spTree>
    <p:extLst>
      <p:ext uri="{BB962C8B-B14F-4D97-AF65-F5344CB8AC3E}">
        <p14:creationId xmlns:p14="http://schemas.microsoft.com/office/powerpoint/2010/main" val="135357789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368166"/>
            <a:ext cx="8229600" cy="5888255"/>
          </a:xfrm>
        </p:spPr>
        <p:txBody>
          <a:bodyPr>
            <a:normAutofit/>
          </a:bodyPr>
          <a:lstStyle/>
          <a:p>
            <a:pPr marL="396875" indent="-219075"/>
            <a:r>
              <a:rPr lang="en-US" b="1" dirty="0" smtClean="0"/>
              <a:t>Deposit workspace </a:t>
            </a:r>
            <a:r>
              <a:rPr lang="en-US" dirty="0" smtClean="0"/>
              <a:t>that allows depositors to</a:t>
            </a:r>
          </a:p>
          <a:p>
            <a:pPr marL="177800" indent="0">
              <a:buNone/>
            </a:pPr>
            <a:r>
              <a:rPr lang="en-US" dirty="0" smtClean="0"/>
              <a:t>incrementally </a:t>
            </a:r>
            <a:r>
              <a:rPr lang="en-US" dirty="0"/>
              <a:t>work on a submission as opposed to needing to upload and describe all files at </a:t>
            </a:r>
            <a:r>
              <a:rPr lang="en-US" dirty="0" smtClean="0"/>
              <a:t>once</a:t>
            </a:r>
          </a:p>
          <a:p>
            <a:pPr marL="177800" indent="0">
              <a:buNone/>
            </a:pPr>
            <a:endParaRPr lang="en-US" dirty="0" smtClean="0"/>
          </a:p>
          <a:p>
            <a:pPr fontAlgn="base"/>
            <a:r>
              <a:rPr lang="en-US" b="1" dirty="0" smtClean="0"/>
              <a:t> Collaboration </a:t>
            </a:r>
            <a:r>
              <a:rPr lang="en-US" dirty="0"/>
              <a:t>– Users can share projects with other collaborators and grant various permission levels to these collaborators. This allows for multiple researchers or PIs to easily collaborate on a submission of materials to ICPSR.</a:t>
            </a:r>
          </a:p>
        </p:txBody>
      </p:sp>
    </p:spTree>
    <p:extLst>
      <p:ext uri="{BB962C8B-B14F-4D97-AF65-F5344CB8AC3E}">
        <p14:creationId xmlns:p14="http://schemas.microsoft.com/office/powerpoint/2010/main" val="189636487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368166"/>
            <a:ext cx="8229600" cy="6329517"/>
          </a:xfrm>
        </p:spPr>
        <p:txBody>
          <a:bodyPr>
            <a:normAutofit fontScale="92500"/>
          </a:bodyPr>
          <a:lstStyle/>
          <a:p>
            <a:pPr fontAlgn="base"/>
            <a:r>
              <a:rPr lang="en-US" b="1" dirty="0" smtClean="0"/>
              <a:t> Folder </a:t>
            </a:r>
            <a:r>
              <a:rPr lang="en-US" b="1" dirty="0"/>
              <a:t>structure</a:t>
            </a:r>
            <a:r>
              <a:rPr lang="en-US" dirty="0"/>
              <a:t> – For each project, a depositor has the flexibility to organize his/her submission into folders and sub-folders within the project workspace</a:t>
            </a:r>
            <a:r>
              <a:rPr lang="en-US" dirty="0" smtClean="0"/>
              <a:t>.</a:t>
            </a:r>
          </a:p>
          <a:p>
            <a:pPr marL="177800" indent="0" fontAlgn="base">
              <a:buNone/>
            </a:pPr>
            <a:endParaRPr lang="en-US" dirty="0"/>
          </a:p>
          <a:p>
            <a:pPr marL="396875" indent="-219075"/>
            <a:r>
              <a:rPr lang="en-US" b="1" dirty="0" smtClean="0"/>
              <a:t>File-level</a:t>
            </a:r>
            <a:r>
              <a:rPr lang="en-US" dirty="0" smtClean="0"/>
              <a:t> metadata – </a:t>
            </a:r>
            <a:r>
              <a:rPr lang="en-US" dirty="0"/>
              <a:t>When depositing </a:t>
            </a:r>
            <a:r>
              <a:rPr lang="en-US" dirty="0" smtClean="0"/>
              <a:t>materials,</a:t>
            </a:r>
          </a:p>
          <a:p>
            <a:pPr marL="177800" indent="0">
              <a:buNone/>
            </a:pPr>
            <a:r>
              <a:rPr lang="en-US" dirty="0" smtClean="0"/>
              <a:t>researchers </a:t>
            </a:r>
            <a:r>
              <a:rPr lang="en-US" dirty="0"/>
              <a:t>will be able to provide both study-level descriptive information and metadata as well as provide information to describe individual files within a submission.</a:t>
            </a:r>
            <a:endParaRPr lang="en-US" dirty="0" smtClean="0"/>
          </a:p>
          <a:p>
            <a:pPr marL="177800" indent="0">
              <a:buNone/>
            </a:pPr>
            <a:endParaRPr lang="en-US" dirty="0" smtClean="0"/>
          </a:p>
          <a:p>
            <a:pPr fontAlgn="base"/>
            <a:r>
              <a:rPr lang="en-US" b="1" dirty="0" smtClean="0"/>
              <a:t> Project </a:t>
            </a:r>
            <a:r>
              <a:rPr lang="en-US" b="1" dirty="0"/>
              <a:t>communication log </a:t>
            </a:r>
            <a:r>
              <a:rPr lang="en-US" dirty="0"/>
              <a:t>– Within each project, </a:t>
            </a:r>
            <a:r>
              <a:rPr lang="en-US" dirty="0" smtClean="0"/>
              <a:t>there </a:t>
            </a:r>
            <a:r>
              <a:rPr lang="en-US" dirty="0"/>
              <a:t>is a project communication log that allows for the data depositor and ICPSR curators to send messages to each other about the data collection</a:t>
            </a:r>
            <a:r>
              <a:rPr lang="en-US" dirty="0" smtClean="0"/>
              <a:t>.</a:t>
            </a:r>
            <a:endParaRPr lang="en-US" dirty="0"/>
          </a:p>
        </p:txBody>
      </p:sp>
    </p:spTree>
    <p:extLst>
      <p:ext uri="{BB962C8B-B14F-4D97-AF65-F5344CB8AC3E}">
        <p14:creationId xmlns:p14="http://schemas.microsoft.com/office/powerpoint/2010/main" val="252955956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a:off x="782876" y="416178"/>
            <a:ext cx="7903923" cy="5940172"/>
          </a:xfrm>
          <a:prstGeom prst="rect">
            <a:avLst/>
          </a:prstGeom>
        </p:spPr>
      </p:pic>
    </p:spTree>
    <p:extLst>
      <p:ext uri="{BB962C8B-B14F-4D97-AF65-F5344CB8AC3E}">
        <p14:creationId xmlns:p14="http://schemas.microsoft.com/office/powerpoint/2010/main" val="205424127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Shape 239"/>
          <p:cNvSpPr txBox="1">
            <a:spLocks noGrp="1"/>
          </p:cNvSpPr>
          <p:nvPr>
            <p:ph type="title"/>
          </p:nvPr>
        </p:nvSpPr>
        <p:spPr>
          <a:xfrm>
            <a:off x="457200" y="1063228"/>
            <a:ext cx="8229600" cy="857400"/>
          </a:xfrm>
          <a:prstGeom prst="rect">
            <a:avLst/>
          </a:prstGeom>
        </p:spPr>
        <p:txBody>
          <a:bodyPr spcFirstLastPara="1" wrap="square" lIns="91425" tIns="45700" rIns="91425" bIns="45700" anchor="ctr" anchorCtr="0">
            <a:noAutofit/>
          </a:bodyPr>
          <a:lstStyle/>
          <a:p>
            <a:r>
              <a:rPr lang="en" dirty="0" smtClean="0"/>
              <a:t>Deposit </a:t>
            </a:r>
            <a:r>
              <a:rPr lang="en" dirty="0"/>
              <a:t>System improved other </a:t>
            </a:r>
            <a:r>
              <a:rPr lang="en" dirty="0" smtClean="0"/>
              <a:t>ICPSR technologies</a:t>
            </a:r>
            <a:endParaRPr dirty="0"/>
          </a:p>
        </p:txBody>
      </p:sp>
      <p:sp>
        <p:nvSpPr>
          <p:cNvPr id="240" name="Shape 240"/>
          <p:cNvSpPr txBox="1">
            <a:spLocks noGrp="1"/>
          </p:cNvSpPr>
          <p:nvPr>
            <p:ph type="body" idx="1"/>
          </p:nvPr>
        </p:nvSpPr>
        <p:spPr>
          <a:xfrm>
            <a:off x="457200" y="2408129"/>
            <a:ext cx="8229600" cy="3394500"/>
          </a:xfrm>
          <a:prstGeom prst="rect">
            <a:avLst/>
          </a:prstGeom>
        </p:spPr>
        <p:txBody>
          <a:bodyPr spcFirstLastPara="1" wrap="square" lIns="91425" tIns="45700" rIns="91425" bIns="45700" anchor="t" anchorCtr="0">
            <a:noAutofit/>
          </a:bodyPr>
          <a:lstStyle/>
          <a:p>
            <a:pPr marL="457200" indent="-419100">
              <a:spcBef>
                <a:spcPts val="640"/>
              </a:spcBef>
              <a:buSzPts val="3000"/>
            </a:pPr>
            <a:r>
              <a:rPr lang="en" sz="3000" dirty="0"/>
              <a:t>openICPSR, DataLumos, Census</a:t>
            </a:r>
            <a:endParaRPr sz="3000" dirty="0"/>
          </a:p>
          <a:p>
            <a:pPr marL="457200" indent="-419100">
              <a:spcBef>
                <a:spcPts val="0"/>
              </a:spcBef>
              <a:buSzPts val="3000"/>
            </a:pPr>
            <a:r>
              <a:rPr lang="en" sz="3000" dirty="0"/>
              <a:t>The Preview functionality on the study homepages</a:t>
            </a:r>
            <a:endParaRPr sz="3000" dirty="0"/>
          </a:p>
          <a:p>
            <a:pPr marL="457200" indent="-419100">
              <a:spcBef>
                <a:spcPts val="0"/>
              </a:spcBef>
              <a:buSzPts val="3000"/>
            </a:pPr>
            <a:r>
              <a:rPr lang="en" sz="3000" dirty="0"/>
              <a:t>Help icons through all our pages</a:t>
            </a:r>
            <a:endParaRPr sz="3000" dirty="0"/>
          </a:p>
          <a:p>
            <a:pPr marL="457200" indent="-419100">
              <a:spcBef>
                <a:spcPts val="0"/>
              </a:spcBef>
              <a:buSzPts val="3000"/>
            </a:pPr>
            <a:r>
              <a:rPr lang="en" sz="3000" dirty="0"/>
              <a:t>The future ICPSR Metadata editor</a:t>
            </a:r>
            <a:endParaRPr sz="3000" dirty="0"/>
          </a:p>
          <a:p>
            <a:pPr marL="0" indent="0">
              <a:spcBef>
                <a:spcPts val="1600"/>
              </a:spcBef>
              <a:spcAft>
                <a:spcPts val="1600"/>
              </a:spcAft>
              <a:buNone/>
            </a:pPr>
            <a:endParaRPr dirty="0"/>
          </a:p>
        </p:txBody>
      </p:sp>
    </p:spTree>
    <p:extLst>
      <p:ext uri="{BB962C8B-B14F-4D97-AF65-F5344CB8AC3E}">
        <p14:creationId xmlns:p14="http://schemas.microsoft.com/office/powerpoint/2010/main" val="338671209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Shape 199"/>
          <p:cNvSpPr txBox="1">
            <a:spLocks noGrp="1"/>
          </p:cNvSpPr>
          <p:nvPr>
            <p:ph type="title"/>
          </p:nvPr>
        </p:nvSpPr>
        <p:spPr>
          <a:xfrm>
            <a:off x="1036536" y="662395"/>
            <a:ext cx="7070937" cy="857400"/>
          </a:xfrm>
          <a:prstGeom prst="rect">
            <a:avLst/>
          </a:prstGeom>
        </p:spPr>
        <p:txBody>
          <a:bodyPr spcFirstLastPara="1" wrap="square" lIns="91425" tIns="45700" rIns="91425" bIns="45700" anchor="ctr" anchorCtr="0">
            <a:noAutofit/>
          </a:bodyPr>
          <a:lstStyle/>
          <a:p>
            <a:r>
              <a:rPr lang="en" dirty="0" smtClean="0"/>
              <a:t>Constant Improvement: </a:t>
            </a:r>
            <a:br>
              <a:rPr lang="en" dirty="0" smtClean="0"/>
            </a:br>
            <a:r>
              <a:rPr lang="en" dirty="0" smtClean="0"/>
              <a:t>The </a:t>
            </a:r>
            <a:r>
              <a:rPr lang="en" dirty="0"/>
              <a:t>Iterative Process</a:t>
            </a:r>
            <a:endParaRPr dirty="0"/>
          </a:p>
        </p:txBody>
      </p:sp>
      <p:pic>
        <p:nvPicPr>
          <p:cNvPr id="200" name="Shape 200"/>
          <p:cNvPicPr preferRelativeResize="0"/>
          <p:nvPr/>
        </p:nvPicPr>
        <p:blipFill>
          <a:blip r:embed="rId3">
            <a:alphaModFix/>
          </a:blip>
          <a:stretch>
            <a:fillRect/>
          </a:stretch>
        </p:blipFill>
        <p:spPr>
          <a:xfrm>
            <a:off x="1225089" y="1920628"/>
            <a:ext cx="6693833" cy="3775322"/>
          </a:xfrm>
          <a:prstGeom prst="rect">
            <a:avLst/>
          </a:prstGeom>
          <a:noFill/>
          <a:ln>
            <a:noFill/>
          </a:ln>
        </p:spPr>
      </p:pic>
    </p:spTree>
    <p:extLst>
      <p:ext uri="{BB962C8B-B14F-4D97-AF65-F5344CB8AC3E}">
        <p14:creationId xmlns:p14="http://schemas.microsoft.com/office/powerpoint/2010/main" val="138841889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Shape 205"/>
          <p:cNvSpPr txBox="1">
            <a:spLocks noGrp="1"/>
          </p:cNvSpPr>
          <p:nvPr>
            <p:ph type="title"/>
          </p:nvPr>
        </p:nvSpPr>
        <p:spPr>
          <a:xfrm>
            <a:off x="457200" y="674921"/>
            <a:ext cx="8229600" cy="857400"/>
          </a:xfrm>
          <a:prstGeom prst="rect">
            <a:avLst/>
          </a:prstGeom>
        </p:spPr>
        <p:txBody>
          <a:bodyPr spcFirstLastPara="1" wrap="square" lIns="91425" tIns="45700" rIns="91425" bIns="45700" anchor="ctr" anchorCtr="0">
            <a:noAutofit/>
          </a:bodyPr>
          <a:lstStyle/>
          <a:p>
            <a:r>
              <a:rPr lang="en" dirty="0"/>
              <a:t>Internal and external feedback</a:t>
            </a:r>
            <a:endParaRPr dirty="0"/>
          </a:p>
        </p:txBody>
      </p:sp>
      <p:sp>
        <p:nvSpPr>
          <p:cNvPr id="206" name="Shape 206"/>
          <p:cNvSpPr txBox="1">
            <a:spLocks noGrp="1"/>
          </p:cNvSpPr>
          <p:nvPr>
            <p:ph type="body" idx="1"/>
          </p:nvPr>
        </p:nvSpPr>
        <p:spPr>
          <a:xfrm>
            <a:off x="457200" y="1681620"/>
            <a:ext cx="8229600" cy="3394500"/>
          </a:xfrm>
          <a:prstGeom prst="rect">
            <a:avLst/>
          </a:prstGeom>
        </p:spPr>
        <p:txBody>
          <a:bodyPr spcFirstLastPara="1" wrap="square" lIns="91425" tIns="45700" rIns="91425" bIns="45700" anchor="t" anchorCtr="0">
            <a:noAutofit/>
          </a:bodyPr>
          <a:lstStyle/>
          <a:p>
            <a:pPr marL="457200" indent="-361950">
              <a:spcBef>
                <a:spcPts val="640"/>
              </a:spcBef>
              <a:buSzPts val="2100"/>
            </a:pPr>
            <a:r>
              <a:rPr lang="en" dirty="0"/>
              <a:t>Multiple methods to receive user feedback</a:t>
            </a:r>
            <a:endParaRPr dirty="0"/>
          </a:p>
          <a:p>
            <a:pPr marL="914400" lvl="1" indent="-336550">
              <a:spcBef>
                <a:spcPts val="0"/>
              </a:spcBef>
              <a:buSzPts val="1700"/>
              <a:buChar char="–"/>
            </a:pPr>
            <a:r>
              <a:rPr lang="en" sz="2800" dirty="0"/>
              <a:t>Targeted forms and surveys</a:t>
            </a:r>
            <a:endParaRPr sz="2800" dirty="0"/>
          </a:p>
          <a:p>
            <a:pPr marL="914400" lvl="1" indent="-336550">
              <a:spcBef>
                <a:spcPts val="0"/>
              </a:spcBef>
              <a:buSzPts val="1700"/>
              <a:buChar char="–"/>
            </a:pPr>
            <a:r>
              <a:rPr lang="en" sz="2800" dirty="0"/>
              <a:t>Website links (Report a problem/Give feedback)</a:t>
            </a:r>
            <a:endParaRPr sz="2800" dirty="0"/>
          </a:p>
          <a:p>
            <a:pPr marL="914400" lvl="1" indent="-336550">
              <a:spcBef>
                <a:spcPts val="0"/>
              </a:spcBef>
              <a:buSzPts val="1700"/>
              <a:buChar char="–"/>
            </a:pPr>
            <a:r>
              <a:rPr lang="en" sz="2800" dirty="0"/>
              <a:t>Use cases with examples and instructions</a:t>
            </a:r>
            <a:endParaRPr sz="2800" dirty="0"/>
          </a:p>
          <a:p>
            <a:pPr marL="914400" lvl="1" indent="-336550">
              <a:spcBef>
                <a:spcPts val="0"/>
              </a:spcBef>
              <a:buSzPts val="1700"/>
              <a:buChar char="–"/>
            </a:pPr>
            <a:r>
              <a:rPr lang="en" sz="2800" dirty="0"/>
              <a:t>Open forum and brainstorming sessions</a:t>
            </a:r>
            <a:endParaRPr sz="2800" dirty="0"/>
          </a:p>
          <a:p>
            <a:pPr marL="457200" indent="-361950">
              <a:spcBef>
                <a:spcPts val="0"/>
              </a:spcBef>
              <a:buSzPts val="2100"/>
            </a:pPr>
            <a:r>
              <a:rPr lang="en" dirty="0"/>
              <a:t>Various audiences/users</a:t>
            </a:r>
            <a:endParaRPr dirty="0"/>
          </a:p>
          <a:p>
            <a:pPr marL="914400" lvl="1" indent="-336550">
              <a:spcBef>
                <a:spcPts val="0"/>
              </a:spcBef>
              <a:buSzPts val="1700"/>
              <a:buChar char="–"/>
            </a:pPr>
            <a:r>
              <a:rPr lang="en" sz="2800" dirty="0"/>
              <a:t>ICPSR Staff</a:t>
            </a:r>
            <a:endParaRPr sz="2800" dirty="0"/>
          </a:p>
          <a:p>
            <a:pPr marL="914400" lvl="1" indent="-336550">
              <a:spcBef>
                <a:spcPts val="0"/>
              </a:spcBef>
              <a:buSzPts val="1700"/>
              <a:buChar char="–"/>
            </a:pPr>
            <a:r>
              <a:rPr lang="en" sz="2800" dirty="0"/>
              <a:t>Depositors and Principal Investigators</a:t>
            </a:r>
            <a:endParaRPr sz="2800" dirty="0"/>
          </a:p>
          <a:p>
            <a:pPr marL="914400" lvl="1" indent="-336550">
              <a:spcBef>
                <a:spcPts val="0"/>
              </a:spcBef>
              <a:buSzPts val="1700"/>
              <a:buChar char="–"/>
            </a:pPr>
            <a:r>
              <a:rPr lang="en" sz="2800" dirty="0"/>
              <a:t>Researchers, Staff, and Students</a:t>
            </a:r>
            <a:endParaRPr sz="2800" dirty="0"/>
          </a:p>
          <a:p>
            <a:pPr marL="914400" lvl="1" indent="-336550">
              <a:spcBef>
                <a:spcPts val="0"/>
              </a:spcBef>
              <a:buSzPts val="1700"/>
              <a:buChar char="–"/>
            </a:pPr>
            <a:r>
              <a:rPr lang="en" sz="2800" dirty="0"/>
              <a:t>Experienced and novice users</a:t>
            </a:r>
            <a:endParaRPr sz="2800" dirty="0"/>
          </a:p>
        </p:txBody>
      </p:sp>
    </p:spTree>
    <p:extLst>
      <p:ext uri="{BB962C8B-B14F-4D97-AF65-F5344CB8AC3E}">
        <p14:creationId xmlns:p14="http://schemas.microsoft.com/office/powerpoint/2010/main" val="11973819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Shape 211"/>
          <p:cNvSpPr txBox="1">
            <a:spLocks noGrp="1"/>
          </p:cNvSpPr>
          <p:nvPr>
            <p:ph type="title"/>
          </p:nvPr>
        </p:nvSpPr>
        <p:spPr>
          <a:xfrm>
            <a:off x="707721" y="925442"/>
            <a:ext cx="8436279" cy="857400"/>
          </a:xfrm>
          <a:prstGeom prst="rect">
            <a:avLst/>
          </a:prstGeom>
        </p:spPr>
        <p:txBody>
          <a:bodyPr spcFirstLastPara="1" wrap="square" lIns="91425" tIns="45700" rIns="91425" bIns="45700" anchor="ctr" anchorCtr="0">
            <a:noAutofit/>
          </a:bodyPr>
          <a:lstStyle/>
          <a:p>
            <a:r>
              <a:rPr lang="en" sz="3600" dirty="0"/>
              <a:t>Prioritization, Feasibility and Usability</a:t>
            </a:r>
            <a:endParaRPr sz="3600" dirty="0"/>
          </a:p>
        </p:txBody>
      </p:sp>
      <p:pic>
        <p:nvPicPr>
          <p:cNvPr id="212" name="Shape 212"/>
          <p:cNvPicPr preferRelativeResize="0"/>
          <p:nvPr/>
        </p:nvPicPr>
        <p:blipFill>
          <a:blip r:embed="rId3">
            <a:alphaModFix/>
          </a:blip>
          <a:stretch>
            <a:fillRect/>
          </a:stretch>
        </p:blipFill>
        <p:spPr>
          <a:xfrm>
            <a:off x="1726556" y="2224857"/>
            <a:ext cx="5243502" cy="3775322"/>
          </a:xfrm>
          <a:prstGeom prst="rect">
            <a:avLst/>
          </a:prstGeom>
          <a:noFill/>
          <a:ln>
            <a:noFill/>
          </a:ln>
        </p:spPr>
      </p:pic>
    </p:spTree>
    <p:extLst>
      <p:ext uri="{BB962C8B-B14F-4D97-AF65-F5344CB8AC3E}">
        <p14:creationId xmlns:p14="http://schemas.microsoft.com/office/powerpoint/2010/main" val="316383471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Shape 217"/>
          <p:cNvSpPr txBox="1">
            <a:spLocks noGrp="1"/>
          </p:cNvSpPr>
          <p:nvPr>
            <p:ph type="title"/>
          </p:nvPr>
        </p:nvSpPr>
        <p:spPr>
          <a:xfrm>
            <a:off x="457200" y="1063228"/>
            <a:ext cx="8229600" cy="857400"/>
          </a:xfrm>
          <a:prstGeom prst="rect">
            <a:avLst/>
          </a:prstGeom>
        </p:spPr>
        <p:txBody>
          <a:bodyPr spcFirstLastPara="1" wrap="square" lIns="91425" tIns="45700" rIns="91425" bIns="45700" anchor="ctr" anchorCtr="0">
            <a:noAutofit/>
          </a:bodyPr>
          <a:lstStyle/>
          <a:p>
            <a:r>
              <a:rPr lang="en"/>
              <a:t>Human Centered Approach</a:t>
            </a:r>
            <a:endParaRPr/>
          </a:p>
        </p:txBody>
      </p:sp>
      <p:sp>
        <p:nvSpPr>
          <p:cNvPr id="218" name="Shape 218"/>
          <p:cNvSpPr txBox="1">
            <a:spLocks noGrp="1"/>
          </p:cNvSpPr>
          <p:nvPr>
            <p:ph type="body" idx="1"/>
          </p:nvPr>
        </p:nvSpPr>
        <p:spPr>
          <a:xfrm>
            <a:off x="457200" y="2057400"/>
            <a:ext cx="8229600" cy="3394500"/>
          </a:xfrm>
          <a:prstGeom prst="rect">
            <a:avLst/>
          </a:prstGeom>
        </p:spPr>
        <p:txBody>
          <a:bodyPr spcFirstLastPara="1" wrap="square" lIns="91425" tIns="45700" rIns="91425" bIns="45700" anchor="t" anchorCtr="0">
            <a:noAutofit/>
          </a:bodyPr>
          <a:lstStyle/>
          <a:p>
            <a:pPr marL="457200" indent="-419100">
              <a:spcBef>
                <a:spcPts val="640"/>
              </a:spcBef>
              <a:buSzPts val="3000"/>
            </a:pPr>
            <a:r>
              <a:rPr lang="en" sz="3000" dirty="0"/>
              <a:t>Building user stories to drive design</a:t>
            </a:r>
            <a:endParaRPr sz="3000" dirty="0"/>
          </a:p>
          <a:p>
            <a:pPr marL="914400" lvl="1" indent="-381000">
              <a:spcBef>
                <a:spcPts val="0"/>
              </a:spcBef>
              <a:buSzPts val="2400"/>
              <a:buChar char="–"/>
            </a:pPr>
            <a:r>
              <a:rPr lang="en" dirty="0"/>
              <a:t>As a [user], I would like [feature] so that [reason]</a:t>
            </a:r>
            <a:endParaRPr dirty="0"/>
          </a:p>
          <a:p>
            <a:pPr marL="457200" indent="-419100">
              <a:spcBef>
                <a:spcPts val="0"/>
              </a:spcBef>
              <a:buSzPts val="3000"/>
            </a:pPr>
            <a:r>
              <a:rPr lang="en" sz="3000" dirty="0"/>
              <a:t>The user experience is a core component to any new feature</a:t>
            </a:r>
            <a:endParaRPr sz="3000" dirty="0"/>
          </a:p>
          <a:p>
            <a:pPr marL="457200" indent="-419100">
              <a:spcBef>
                <a:spcPts val="0"/>
              </a:spcBef>
              <a:buSzPts val="3000"/>
            </a:pPr>
            <a:r>
              <a:rPr lang="en" sz="3000" dirty="0"/>
              <a:t>All improvements must be ADA compliant</a:t>
            </a:r>
            <a:endParaRPr sz="3000" dirty="0"/>
          </a:p>
          <a:p>
            <a:pPr marL="457200" indent="-431800">
              <a:spcBef>
                <a:spcPts val="0"/>
              </a:spcBef>
              <a:buSzPts val="3200"/>
            </a:pPr>
            <a:r>
              <a:rPr lang="en" sz="3000" dirty="0"/>
              <a:t>Never </a:t>
            </a:r>
            <a:r>
              <a:rPr lang="en" sz="3000" dirty="0" smtClean="0"/>
              <a:t>underemphasize the </a:t>
            </a:r>
            <a:r>
              <a:rPr lang="en" sz="3000" dirty="0"/>
              <a:t>need for proper </a:t>
            </a:r>
            <a:r>
              <a:rPr lang="en" sz="3000" dirty="0" smtClean="0"/>
              <a:t>testing</a:t>
            </a:r>
            <a:r>
              <a:rPr lang="en" dirty="0"/>
              <a:t>!</a:t>
            </a:r>
            <a:endParaRPr dirty="0"/>
          </a:p>
          <a:p>
            <a:pPr marL="0" indent="0">
              <a:spcBef>
                <a:spcPts val="1600"/>
              </a:spcBef>
              <a:spcAft>
                <a:spcPts val="1600"/>
              </a:spcAft>
              <a:buNone/>
            </a:pPr>
            <a:endParaRPr dirty="0"/>
          </a:p>
        </p:txBody>
      </p:sp>
    </p:spTree>
    <p:extLst>
      <p:ext uri="{BB962C8B-B14F-4D97-AF65-F5344CB8AC3E}">
        <p14:creationId xmlns:p14="http://schemas.microsoft.com/office/powerpoint/2010/main" val="296540489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Shape 232"/>
          <p:cNvSpPr txBox="1">
            <a:spLocks noGrp="1"/>
          </p:cNvSpPr>
          <p:nvPr>
            <p:ph type="title"/>
          </p:nvPr>
        </p:nvSpPr>
        <p:spPr>
          <a:xfrm>
            <a:off x="486003" y="1265894"/>
            <a:ext cx="8520600" cy="572700"/>
          </a:xfrm>
          <a:prstGeom prst="rect">
            <a:avLst/>
          </a:prstGeom>
        </p:spPr>
        <p:txBody>
          <a:bodyPr spcFirstLastPara="1" wrap="square" lIns="91425" tIns="91425" rIns="91425" bIns="91425" anchor="t" anchorCtr="0">
            <a:noAutofit/>
          </a:bodyPr>
          <a:lstStyle/>
          <a:p>
            <a:r>
              <a:rPr lang="en" sz="2900" dirty="0">
                <a:highlight>
                  <a:srgbClr val="FFFFFF"/>
                </a:highlight>
              </a:rPr>
              <a:t>Agile Process at ICPSR</a:t>
            </a:r>
            <a:endParaRPr sz="2900" dirty="0"/>
          </a:p>
          <a:p>
            <a:endParaRPr sz="2900" dirty="0"/>
          </a:p>
        </p:txBody>
      </p:sp>
      <p:pic>
        <p:nvPicPr>
          <p:cNvPr id="233" name="Shape 233"/>
          <p:cNvPicPr preferRelativeResize="0"/>
          <p:nvPr/>
        </p:nvPicPr>
        <p:blipFill>
          <a:blip r:embed="rId3">
            <a:alphaModFix/>
          </a:blip>
          <a:stretch>
            <a:fillRect/>
          </a:stretch>
        </p:blipFill>
        <p:spPr>
          <a:xfrm>
            <a:off x="433453" y="2027374"/>
            <a:ext cx="4476750" cy="3286125"/>
          </a:xfrm>
          <a:prstGeom prst="rect">
            <a:avLst/>
          </a:prstGeom>
          <a:noFill/>
          <a:ln>
            <a:noFill/>
          </a:ln>
        </p:spPr>
      </p:pic>
      <p:pic>
        <p:nvPicPr>
          <p:cNvPr id="234" name="Shape 234"/>
          <p:cNvPicPr preferRelativeResize="0"/>
          <p:nvPr/>
        </p:nvPicPr>
        <p:blipFill>
          <a:blip r:embed="rId4">
            <a:alphaModFix/>
          </a:blip>
          <a:stretch>
            <a:fillRect/>
          </a:stretch>
        </p:blipFill>
        <p:spPr>
          <a:xfrm>
            <a:off x="4910203" y="2404935"/>
            <a:ext cx="4096400" cy="2531005"/>
          </a:xfrm>
          <a:prstGeom prst="rect">
            <a:avLst/>
          </a:prstGeom>
          <a:noFill/>
          <a:ln>
            <a:noFill/>
          </a:ln>
        </p:spPr>
      </p:pic>
    </p:spTree>
    <p:extLst>
      <p:ext uri="{BB962C8B-B14F-4D97-AF65-F5344CB8AC3E}">
        <p14:creationId xmlns:p14="http://schemas.microsoft.com/office/powerpoint/2010/main" val="180734667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Shape 223"/>
          <p:cNvSpPr txBox="1">
            <a:spLocks noGrp="1"/>
          </p:cNvSpPr>
          <p:nvPr>
            <p:ph type="title"/>
          </p:nvPr>
        </p:nvSpPr>
        <p:spPr>
          <a:xfrm>
            <a:off x="457199" y="1063228"/>
            <a:ext cx="8436279" cy="857400"/>
          </a:xfrm>
          <a:prstGeom prst="rect">
            <a:avLst/>
          </a:prstGeom>
        </p:spPr>
        <p:txBody>
          <a:bodyPr spcFirstLastPara="1" wrap="square" lIns="91425" tIns="45700" rIns="91425" bIns="45700" anchor="ctr" anchorCtr="0">
            <a:noAutofit/>
          </a:bodyPr>
          <a:lstStyle/>
          <a:p>
            <a:r>
              <a:rPr lang="en" dirty="0" smtClean="0"/>
              <a:t>Feedback leading to new features</a:t>
            </a:r>
            <a:endParaRPr dirty="0"/>
          </a:p>
        </p:txBody>
      </p:sp>
      <p:pic>
        <p:nvPicPr>
          <p:cNvPr id="225" name="Shape 225"/>
          <p:cNvPicPr preferRelativeResize="0"/>
          <p:nvPr/>
        </p:nvPicPr>
        <p:blipFill rotWithShape="1">
          <a:blip r:embed="rId3">
            <a:alphaModFix/>
          </a:blip>
          <a:srcRect l="18055" t="14639" r="722"/>
          <a:stretch/>
        </p:blipFill>
        <p:spPr>
          <a:xfrm>
            <a:off x="712888" y="2959498"/>
            <a:ext cx="3962450" cy="2613425"/>
          </a:xfrm>
          <a:prstGeom prst="rect">
            <a:avLst/>
          </a:prstGeom>
          <a:noFill/>
          <a:ln>
            <a:noFill/>
          </a:ln>
        </p:spPr>
      </p:pic>
      <p:pic>
        <p:nvPicPr>
          <p:cNvPr id="226" name="Shape 226"/>
          <p:cNvPicPr preferRelativeResize="0"/>
          <p:nvPr/>
        </p:nvPicPr>
        <p:blipFill>
          <a:blip r:embed="rId4">
            <a:alphaModFix/>
          </a:blip>
          <a:stretch>
            <a:fillRect/>
          </a:stretch>
        </p:blipFill>
        <p:spPr>
          <a:xfrm>
            <a:off x="4992404" y="2649355"/>
            <a:ext cx="3727876" cy="1866350"/>
          </a:xfrm>
          <a:prstGeom prst="rect">
            <a:avLst/>
          </a:prstGeom>
          <a:noFill/>
          <a:ln>
            <a:noFill/>
          </a:ln>
        </p:spPr>
      </p:pic>
      <p:pic>
        <p:nvPicPr>
          <p:cNvPr id="227" name="Shape 227"/>
          <p:cNvPicPr preferRelativeResize="0"/>
          <p:nvPr/>
        </p:nvPicPr>
        <p:blipFill>
          <a:blip r:embed="rId5">
            <a:alphaModFix/>
          </a:blip>
          <a:stretch>
            <a:fillRect/>
          </a:stretch>
        </p:blipFill>
        <p:spPr>
          <a:xfrm>
            <a:off x="4992404" y="5018963"/>
            <a:ext cx="3794837" cy="857400"/>
          </a:xfrm>
          <a:prstGeom prst="rect">
            <a:avLst/>
          </a:prstGeom>
          <a:noFill/>
          <a:ln>
            <a:noFill/>
          </a:ln>
        </p:spPr>
      </p:pic>
    </p:spTree>
    <p:extLst>
      <p:ext uri="{BB962C8B-B14F-4D97-AF65-F5344CB8AC3E}">
        <p14:creationId xmlns:p14="http://schemas.microsoft.com/office/powerpoint/2010/main" val="410068971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Shape 251"/>
          <p:cNvSpPr txBox="1">
            <a:spLocks noGrp="1"/>
          </p:cNvSpPr>
          <p:nvPr>
            <p:ph type="title"/>
          </p:nvPr>
        </p:nvSpPr>
        <p:spPr>
          <a:xfrm>
            <a:off x="524643" y="1302275"/>
            <a:ext cx="8520600" cy="572700"/>
          </a:xfrm>
          <a:prstGeom prst="rect">
            <a:avLst/>
          </a:prstGeom>
        </p:spPr>
        <p:txBody>
          <a:bodyPr spcFirstLastPara="1" wrap="square" lIns="91425" tIns="91425" rIns="91425" bIns="91425" anchor="t" anchorCtr="0">
            <a:noAutofit/>
          </a:bodyPr>
          <a:lstStyle/>
          <a:p>
            <a:r>
              <a:rPr lang="en" sz="3600" dirty="0">
                <a:highlight>
                  <a:srgbClr val="FFFFFF"/>
                </a:highlight>
              </a:rPr>
              <a:t>Lessons learned</a:t>
            </a:r>
            <a:endParaRPr sz="3600" dirty="0"/>
          </a:p>
          <a:p>
            <a:endParaRPr sz="3600" dirty="0"/>
          </a:p>
        </p:txBody>
      </p:sp>
    </p:spTree>
    <p:extLst>
      <p:ext uri="{BB962C8B-B14F-4D97-AF65-F5344CB8AC3E}">
        <p14:creationId xmlns:p14="http://schemas.microsoft.com/office/powerpoint/2010/main" val="418827618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6" name="Shape 256"/>
          <p:cNvSpPr txBox="1">
            <a:spLocks noGrp="1"/>
          </p:cNvSpPr>
          <p:nvPr>
            <p:ph type="title"/>
          </p:nvPr>
        </p:nvSpPr>
        <p:spPr>
          <a:xfrm>
            <a:off x="623400" y="1302275"/>
            <a:ext cx="8520600" cy="572700"/>
          </a:xfrm>
          <a:prstGeom prst="rect">
            <a:avLst/>
          </a:prstGeom>
        </p:spPr>
        <p:txBody>
          <a:bodyPr spcFirstLastPara="1" wrap="square" lIns="91425" tIns="91425" rIns="91425" bIns="91425" anchor="t" anchorCtr="0">
            <a:noAutofit/>
          </a:bodyPr>
          <a:lstStyle/>
          <a:p>
            <a:r>
              <a:rPr lang="en" dirty="0"/>
              <a:t>Lesson </a:t>
            </a:r>
            <a:r>
              <a:rPr lang="en" dirty="0" smtClean="0"/>
              <a:t>1</a:t>
            </a:r>
            <a:endParaRPr dirty="0"/>
          </a:p>
        </p:txBody>
      </p:sp>
      <p:sp>
        <p:nvSpPr>
          <p:cNvPr id="257" name="Shape 257"/>
          <p:cNvSpPr txBox="1">
            <a:spLocks noGrp="1"/>
          </p:cNvSpPr>
          <p:nvPr>
            <p:ph type="body" idx="1"/>
          </p:nvPr>
        </p:nvSpPr>
        <p:spPr>
          <a:xfrm>
            <a:off x="311700" y="2009725"/>
            <a:ext cx="8520600" cy="3416400"/>
          </a:xfrm>
          <a:prstGeom prst="rect">
            <a:avLst/>
          </a:prstGeom>
        </p:spPr>
        <p:txBody>
          <a:bodyPr spcFirstLastPara="1" wrap="square" lIns="91425" tIns="91425" rIns="91425" bIns="91425" anchor="t" anchorCtr="0">
            <a:noAutofit/>
          </a:bodyPr>
          <a:lstStyle/>
          <a:p>
            <a:pPr marL="307975" indent="0">
              <a:buClr>
                <a:srgbClr val="222222"/>
              </a:buClr>
              <a:buSzPts val="950"/>
              <a:buNone/>
            </a:pPr>
            <a:r>
              <a:rPr lang="en-US" dirty="0" smtClean="0">
                <a:solidFill>
                  <a:srgbClr val="222222"/>
                </a:solidFill>
              </a:rPr>
              <a:t>Positive enhancements can have unintended and sometimes negative consequences</a:t>
            </a:r>
            <a:endParaRPr dirty="0">
              <a:solidFill>
                <a:srgbClr val="222222"/>
              </a:solidFill>
            </a:endParaRPr>
          </a:p>
          <a:p>
            <a:pPr marL="0" indent="0">
              <a:spcAft>
                <a:spcPts val="1600"/>
              </a:spcAft>
              <a:buNone/>
            </a:pPr>
            <a:endParaRPr dirty="0"/>
          </a:p>
        </p:txBody>
      </p:sp>
    </p:spTree>
    <p:extLst>
      <p:ext uri="{BB962C8B-B14F-4D97-AF65-F5344CB8AC3E}">
        <p14:creationId xmlns:p14="http://schemas.microsoft.com/office/powerpoint/2010/main" val="111460610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a:off x="782876" y="416178"/>
            <a:ext cx="7903923" cy="5940172"/>
          </a:xfrm>
          <a:prstGeom prst="rect">
            <a:avLst/>
          </a:prstGeom>
        </p:spPr>
      </p:pic>
    </p:spTree>
    <p:extLst>
      <p:ext uri="{BB962C8B-B14F-4D97-AF65-F5344CB8AC3E}">
        <p14:creationId xmlns:p14="http://schemas.microsoft.com/office/powerpoint/2010/main" val="39402964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6" name="Shape 256"/>
          <p:cNvSpPr txBox="1">
            <a:spLocks noGrp="1"/>
          </p:cNvSpPr>
          <p:nvPr>
            <p:ph type="title"/>
          </p:nvPr>
        </p:nvSpPr>
        <p:spPr>
          <a:xfrm>
            <a:off x="623400" y="1302275"/>
            <a:ext cx="8520600" cy="572700"/>
          </a:xfrm>
          <a:prstGeom prst="rect">
            <a:avLst/>
          </a:prstGeom>
        </p:spPr>
        <p:txBody>
          <a:bodyPr spcFirstLastPara="1" wrap="square" lIns="91425" tIns="91425" rIns="91425" bIns="91425" anchor="t" anchorCtr="0">
            <a:noAutofit/>
          </a:bodyPr>
          <a:lstStyle/>
          <a:p>
            <a:r>
              <a:rPr lang="en" dirty="0"/>
              <a:t>Lesson 2</a:t>
            </a:r>
            <a:endParaRPr dirty="0"/>
          </a:p>
        </p:txBody>
      </p:sp>
      <p:sp>
        <p:nvSpPr>
          <p:cNvPr id="257" name="Shape 257"/>
          <p:cNvSpPr txBox="1">
            <a:spLocks noGrp="1"/>
          </p:cNvSpPr>
          <p:nvPr>
            <p:ph type="body" idx="1"/>
          </p:nvPr>
        </p:nvSpPr>
        <p:spPr>
          <a:xfrm>
            <a:off x="311700" y="2009725"/>
            <a:ext cx="8520600" cy="3416400"/>
          </a:xfrm>
          <a:prstGeom prst="rect">
            <a:avLst/>
          </a:prstGeom>
        </p:spPr>
        <p:txBody>
          <a:bodyPr spcFirstLastPara="1" wrap="square" lIns="91425" tIns="91425" rIns="91425" bIns="91425" anchor="t" anchorCtr="0">
            <a:noAutofit/>
          </a:bodyPr>
          <a:lstStyle/>
          <a:p>
            <a:pPr marL="307975" indent="0">
              <a:buClr>
                <a:srgbClr val="222222"/>
              </a:buClr>
              <a:buSzPts val="950"/>
              <a:buNone/>
            </a:pPr>
            <a:r>
              <a:rPr lang="en" dirty="0" smtClean="0">
                <a:solidFill>
                  <a:srgbClr val="222222"/>
                </a:solidFill>
              </a:rPr>
              <a:t>Importance </a:t>
            </a:r>
            <a:r>
              <a:rPr lang="en" dirty="0">
                <a:solidFill>
                  <a:srgbClr val="222222"/>
                </a:solidFill>
              </a:rPr>
              <a:t>of </a:t>
            </a:r>
            <a:r>
              <a:rPr lang="en" dirty="0" smtClean="0">
                <a:solidFill>
                  <a:srgbClr val="222222"/>
                </a:solidFill>
              </a:rPr>
              <a:t>development based on user needs</a:t>
            </a:r>
            <a:endParaRPr dirty="0">
              <a:solidFill>
                <a:srgbClr val="222222"/>
              </a:solidFill>
            </a:endParaRPr>
          </a:p>
          <a:p>
            <a:pPr marL="0" indent="0">
              <a:spcAft>
                <a:spcPts val="1600"/>
              </a:spcAft>
              <a:buNone/>
            </a:pPr>
            <a:endParaRPr dirty="0"/>
          </a:p>
        </p:txBody>
      </p:sp>
    </p:spTree>
    <p:extLst>
      <p:ext uri="{BB962C8B-B14F-4D97-AF65-F5344CB8AC3E}">
        <p14:creationId xmlns:p14="http://schemas.microsoft.com/office/powerpoint/2010/main" val="125953893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a:off x="782876" y="416178"/>
            <a:ext cx="7903923" cy="5940172"/>
          </a:xfrm>
          <a:prstGeom prst="rect">
            <a:avLst/>
          </a:prstGeom>
        </p:spPr>
      </p:pic>
    </p:spTree>
    <p:extLst>
      <p:ext uri="{BB962C8B-B14F-4D97-AF65-F5344CB8AC3E}">
        <p14:creationId xmlns:p14="http://schemas.microsoft.com/office/powerpoint/2010/main" val="305393158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262" name="Shape 262"/>
          <p:cNvSpPr txBox="1">
            <a:spLocks noGrp="1"/>
          </p:cNvSpPr>
          <p:nvPr>
            <p:ph type="title"/>
          </p:nvPr>
        </p:nvSpPr>
        <p:spPr>
          <a:xfrm>
            <a:off x="474538" y="1252171"/>
            <a:ext cx="8520600" cy="572700"/>
          </a:xfrm>
          <a:prstGeom prst="rect">
            <a:avLst/>
          </a:prstGeom>
        </p:spPr>
        <p:txBody>
          <a:bodyPr spcFirstLastPara="1" wrap="square" lIns="91425" tIns="91425" rIns="91425" bIns="91425" anchor="t" anchorCtr="0">
            <a:noAutofit/>
          </a:bodyPr>
          <a:lstStyle/>
          <a:p>
            <a:r>
              <a:rPr lang="en" dirty="0"/>
              <a:t>Lesson 3</a:t>
            </a:r>
            <a:endParaRPr dirty="0"/>
          </a:p>
        </p:txBody>
      </p:sp>
      <p:sp>
        <p:nvSpPr>
          <p:cNvPr id="263" name="Shape 263"/>
          <p:cNvSpPr txBox="1">
            <a:spLocks noGrp="1"/>
          </p:cNvSpPr>
          <p:nvPr>
            <p:ph type="body" idx="1"/>
          </p:nvPr>
        </p:nvSpPr>
        <p:spPr>
          <a:xfrm>
            <a:off x="311700" y="2009725"/>
            <a:ext cx="8520600" cy="3416400"/>
          </a:xfrm>
          <a:prstGeom prst="rect">
            <a:avLst/>
          </a:prstGeom>
        </p:spPr>
        <p:txBody>
          <a:bodyPr spcFirstLastPara="1" wrap="square" lIns="91425" tIns="91425" rIns="91425" bIns="91425" anchor="t" anchorCtr="0">
            <a:noAutofit/>
          </a:bodyPr>
          <a:lstStyle/>
          <a:p>
            <a:pPr marL="168275" indent="0">
              <a:buClr>
                <a:srgbClr val="222222"/>
              </a:buClr>
              <a:buSzPts val="950"/>
              <a:buNone/>
            </a:pPr>
            <a:r>
              <a:rPr lang="en" dirty="0">
                <a:solidFill>
                  <a:srgbClr val="222222"/>
                </a:solidFill>
              </a:rPr>
              <a:t>A thoughtfully developed, user-friendly data deposit system is great, but it's just one component of an </a:t>
            </a:r>
            <a:r>
              <a:rPr lang="en" dirty="0" smtClean="0">
                <a:solidFill>
                  <a:srgbClr val="222222"/>
                </a:solidFill>
              </a:rPr>
              <a:t>repository’s acquisition strategy</a:t>
            </a:r>
            <a:endParaRPr dirty="0">
              <a:solidFill>
                <a:srgbClr val="222222"/>
              </a:solidFill>
            </a:endParaRPr>
          </a:p>
          <a:p>
            <a:pPr marL="0" indent="0">
              <a:spcAft>
                <a:spcPts val="1600"/>
              </a:spcAft>
              <a:buNone/>
            </a:pPr>
            <a:endParaRPr dirty="0"/>
          </a:p>
        </p:txBody>
      </p:sp>
    </p:spTree>
    <p:extLst>
      <p:ext uri="{BB962C8B-B14F-4D97-AF65-F5344CB8AC3E}">
        <p14:creationId xmlns:p14="http://schemas.microsoft.com/office/powerpoint/2010/main" val="266515297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sp>
        <p:nvSpPr>
          <p:cNvPr id="246" name="Shape 246"/>
          <p:cNvSpPr txBox="1">
            <a:spLocks noGrp="1"/>
          </p:cNvSpPr>
          <p:nvPr>
            <p:ph type="body" idx="1"/>
          </p:nvPr>
        </p:nvSpPr>
        <p:spPr>
          <a:xfrm>
            <a:off x="457200" y="2057400"/>
            <a:ext cx="8229600" cy="3394500"/>
          </a:xfrm>
          <a:prstGeom prst="rect">
            <a:avLst/>
          </a:prstGeom>
        </p:spPr>
        <p:txBody>
          <a:bodyPr spcFirstLastPara="1" wrap="square" lIns="91425" tIns="45700" rIns="91425" bIns="45700" anchor="t" anchorCtr="0">
            <a:noAutofit/>
          </a:bodyPr>
          <a:lstStyle/>
          <a:p>
            <a:pPr marL="457200" indent="-419100">
              <a:spcBef>
                <a:spcPts val="640"/>
              </a:spcBef>
              <a:buSzPts val="3000"/>
            </a:pPr>
            <a:r>
              <a:rPr lang="en-US" sz="3000" dirty="0" smtClean="0"/>
              <a:t>Streamlined path from web site to deposit</a:t>
            </a:r>
            <a:endParaRPr sz="3000" dirty="0"/>
          </a:p>
          <a:p>
            <a:pPr marL="457200" indent="-419100">
              <a:spcBef>
                <a:spcPts val="0"/>
              </a:spcBef>
              <a:buSzPts val="3000"/>
            </a:pPr>
            <a:r>
              <a:rPr lang="en" sz="3000" dirty="0" smtClean="0"/>
              <a:t>Navigation </a:t>
            </a:r>
            <a:r>
              <a:rPr lang="en" sz="3000" dirty="0"/>
              <a:t>improvements</a:t>
            </a:r>
            <a:endParaRPr sz="3000" dirty="0"/>
          </a:p>
          <a:p>
            <a:pPr marL="457200" indent="-419100">
              <a:spcBef>
                <a:spcPts val="0"/>
              </a:spcBef>
              <a:buSzPts val="3000"/>
            </a:pPr>
            <a:r>
              <a:rPr lang="en" sz="3000" dirty="0" smtClean="0"/>
              <a:t>Simplified workflow</a:t>
            </a:r>
          </a:p>
          <a:p>
            <a:pPr marL="457200" indent="-419100">
              <a:spcBef>
                <a:spcPts val="0"/>
              </a:spcBef>
              <a:buSzPts val="3000"/>
            </a:pPr>
            <a:r>
              <a:rPr lang="en" sz="3000" dirty="0" smtClean="0"/>
              <a:t>Help text with detailed examples</a:t>
            </a:r>
          </a:p>
          <a:p>
            <a:pPr marL="457200" indent="-419100">
              <a:spcBef>
                <a:spcPts val="0"/>
              </a:spcBef>
              <a:buSzPts val="3000"/>
            </a:pPr>
            <a:r>
              <a:rPr lang="en" sz="3000" dirty="0" smtClean="0"/>
              <a:t>Productivity enhancements</a:t>
            </a:r>
            <a:endParaRPr sz="3000" dirty="0"/>
          </a:p>
          <a:p>
            <a:pPr marL="0" indent="0">
              <a:spcBef>
                <a:spcPts val="1600"/>
              </a:spcBef>
              <a:spcAft>
                <a:spcPts val="1600"/>
              </a:spcAft>
              <a:buNone/>
            </a:pPr>
            <a:endParaRPr dirty="0"/>
          </a:p>
        </p:txBody>
      </p:sp>
      <p:sp>
        <p:nvSpPr>
          <p:cNvPr id="5" name="Shape 268"/>
          <p:cNvSpPr txBox="1">
            <a:spLocks noGrp="1"/>
          </p:cNvSpPr>
          <p:nvPr>
            <p:ph type="title"/>
          </p:nvPr>
        </p:nvSpPr>
        <p:spPr>
          <a:xfrm>
            <a:off x="623400" y="1289749"/>
            <a:ext cx="8520600" cy="572700"/>
          </a:xfrm>
          <a:prstGeom prst="rect">
            <a:avLst/>
          </a:prstGeom>
        </p:spPr>
        <p:txBody>
          <a:bodyPr spcFirstLastPara="1" wrap="square" lIns="91425" tIns="91425" rIns="91425" bIns="91425" anchor="t" anchorCtr="0">
            <a:noAutofit/>
          </a:bodyPr>
          <a:lstStyle/>
          <a:p>
            <a:r>
              <a:rPr lang="en" dirty="0"/>
              <a:t>Future </a:t>
            </a:r>
            <a:r>
              <a:rPr lang="en" dirty="0" smtClean="0"/>
              <a:t>improvements</a:t>
            </a:r>
            <a:endParaRPr dirty="0"/>
          </a:p>
        </p:txBody>
      </p:sp>
    </p:spTree>
    <p:extLst>
      <p:ext uri="{BB962C8B-B14F-4D97-AF65-F5344CB8AC3E}">
        <p14:creationId xmlns:p14="http://schemas.microsoft.com/office/powerpoint/2010/main" val="23313400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4" name="Shape 274"/>
          <p:cNvSpPr txBox="1">
            <a:spLocks noGrp="1"/>
          </p:cNvSpPr>
          <p:nvPr>
            <p:ph type="body" idx="1"/>
          </p:nvPr>
        </p:nvSpPr>
        <p:spPr>
          <a:xfrm>
            <a:off x="311700" y="2009725"/>
            <a:ext cx="8520600" cy="3416400"/>
          </a:xfrm>
          <a:prstGeom prst="rect">
            <a:avLst/>
          </a:prstGeom>
        </p:spPr>
        <p:txBody>
          <a:bodyPr spcFirstLastPara="1" wrap="square" lIns="91425" tIns="91425" rIns="91425" bIns="91425" anchor="t" anchorCtr="0">
            <a:noAutofit/>
          </a:bodyPr>
          <a:lstStyle/>
          <a:p>
            <a:pPr marL="0" indent="0" algn="ctr">
              <a:buNone/>
            </a:pPr>
            <a:r>
              <a:rPr lang="en" sz="3000" dirty="0"/>
              <a:t>Thank you!</a:t>
            </a:r>
            <a:endParaRPr sz="3000" dirty="0"/>
          </a:p>
          <a:p>
            <a:pPr marL="0" indent="0" algn="ctr">
              <a:spcBef>
                <a:spcPts val="1600"/>
              </a:spcBef>
              <a:spcAft>
                <a:spcPts val="1600"/>
              </a:spcAft>
              <a:buNone/>
            </a:pPr>
            <a:r>
              <a:rPr lang="en" sz="3000" dirty="0"/>
              <a:t>lyle@umich.edu</a:t>
            </a:r>
            <a:endParaRPr sz="3000" dirty="0"/>
          </a:p>
        </p:txBody>
      </p:sp>
    </p:spTree>
    <p:extLst>
      <p:ext uri="{BB962C8B-B14F-4D97-AF65-F5344CB8AC3E}">
        <p14:creationId xmlns:p14="http://schemas.microsoft.com/office/powerpoint/2010/main" val="99962820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ustom 27">
      <a:dk1>
        <a:srgbClr val="000000"/>
      </a:dk1>
      <a:lt1>
        <a:srgbClr val="FFFFFF"/>
      </a:lt1>
      <a:dk2>
        <a:srgbClr val="00274C"/>
      </a:dk2>
      <a:lt2>
        <a:srgbClr val="EEECE1"/>
      </a:lt2>
      <a:accent1>
        <a:srgbClr val="00274C"/>
      </a:accent1>
      <a:accent2>
        <a:srgbClr val="481A65"/>
      </a:accent2>
      <a:accent3>
        <a:srgbClr val="155494"/>
      </a:accent3>
      <a:accent4>
        <a:srgbClr val="00978C"/>
      </a:accent4>
      <a:accent5>
        <a:srgbClr val="F8C01B"/>
      </a:accent5>
      <a:accent6>
        <a:srgbClr val="FD6108"/>
      </a:accent6>
      <a:hlink>
        <a:srgbClr val="0000FF"/>
      </a:hlink>
      <a:folHlink>
        <a:srgbClr val="E8392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1868</TotalTime>
  <Words>2066</Words>
  <Application>Microsoft Office PowerPoint</Application>
  <PresentationFormat>On-screen Show (4:3)</PresentationFormat>
  <Paragraphs>194</Paragraphs>
  <Slides>39</Slides>
  <Notes>36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39</vt:i4>
      </vt:variant>
    </vt:vector>
  </HeadingPairs>
  <TitlesOfParts>
    <vt:vector size="43" baseType="lpstr">
      <vt:lpstr>Arial</vt:lpstr>
      <vt:lpstr>Calibri</vt:lpstr>
      <vt:lpstr>Verdana</vt:lpstr>
      <vt:lpstr>Office Theme</vt:lpstr>
      <vt:lpstr>PowerPoint Presentation</vt:lpstr>
      <vt:lpstr>Outline</vt:lpstr>
      <vt:lpstr>Data Ingest Goals</vt:lpstr>
      <vt:lpstr>Content</vt:lpstr>
      <vt:lpstr>PowerPoint Presentation</vt:lpstr>
      <vt:lpstr>Metadata</vt:lpstr>
      <vt:lpstr>PowerPoint Presentation</vt:lpstr>
      <vt:lpstr>PowerPoint Presentation</vt:lpstr>
      <vt:lpstr>Legal permissions</vt:lpstr>
      <vt:lpstr>Brief history of  ICPSR's data ingest process </vt:lpstr>
      <vt:lpstr>PowerPoint Presentation</vt:lpstr>
      <vt:lpstr>PowerPoint Presentation</vt:lpstr>
      <vt:lpstr>PowerPoint Presentation</vt:lpstr>
      <vt:lpstr>PowerPoint Presentation</vt:lpstr>
      <vt:lpstr>Ingest processes from  other repositories </vt:lpstr>
      <vt:lpstr>DeepBlue</vt:lpstr>
      <vt:lpstr>Dryad</vt:lpstr>
      <vt:lpstr>Figshare</vt:lpstr>
      <vt:lpstr>Zenodo</vt:lpstr>
      <vt:lpstr>Commercial</vt:lpstr>
      <vt:lpstr>June 2017  improvements and enhancements  </vt:lpstr>
      <vt:lpstr>PowerPoint Presentation</vt:lpstr>
      <vt:lpstr>PowerPoint Presentation</vt:lpstr>
      <vt:lpstr>PowerPoint Presentation</vt:lpstr>
      <vt:lpstr>Deposit System improved other ICPSR technologies</vt:lpstr>
      <vt:lpstr>Constant Improvement:  The Iterative Process</vt:lpstr>
      <vt:lpstr>Internal and external feedback</vt:lpstr>
      <vt:lpstr>Prioritization, Feasibility and Usability</vt:lpstr>
      <vt:lpstr>Human Centered Approach</vt:lpstr>
      <vt:lpstr>Agile Process at ICPSR </vt:lpstr>
      <vt:lpstr>Feedback leading to new features</vt:lpstr>
      <vt:lpstr>Lessons learned </vt:lpstr>
      <vt:lpstr>Lesson 1</vt:lpstr>
      <vt:lpstr>PowerPoint Presentation</vt:lpstr>
      <vt:lpstr>Lesson 2</vt:lpstr>
      <vt:lpstr>PowerPoint Presentation</vt:lpstr>
      <vt:lpstr>Lesson 3</vt:lpstr>
      <vt:lpstr>Future improvements</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 Update on Archonnex</dc:title>
  <dc:creator>Detterman, Linda</dc:creator>
  <cp:lastModifiedBy>Lyle, Jared</cp:lastModifiedBy>
  <cp:revision>147</cp:revision>
  <cp:lastPrinted>2018-03-20T19:55:49Z</cp:lastPrinted>
  <dcterms:modified xsi:type="dcterms:W3CDTF">2018-06-04T03:17:46Z</dcterms:modified>
</cp:coreProperties>
</file>