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handoutMasterIdLst>
    <p:handoutMasterId r:id="rId29"/>
  </p:handoutMasterIdLst>
  <p:sldIdLst>
    <p:sldId id="259" r:id="rId2"/>
    <p:sldId id="285" r:id="rId3"/>
    <p:sldId id="257" r:id="rId4"/>
    <p:sldId id="264" r:id="rId5"/>
    <p:sldId id="260" r:id="rId6"/>
    <p:sldId id="265" r:id="rId7"/>
    <p:sldId id="268" r:id="rId8"/>
    <p:sldId id="267" r:id="rId9"/>
    <p:sldId id="266" r:id="rId10"/>
    <p:sldId id="269" r:id="rId11"/>
    <p:sldId id="271" r:id="rId12"/>
    <p:sldId id="283" r:id="rId13"/>
    <p:sldId id="261" r:id="rId14"/>
    <p:sldId id="262" r:id="rId15"/>
    <p:sldId id="284" r:id="rId16"/>
    <p:sldId id="274" r:id="rId17"/>
    <p:sldId id="272" r:id="rId18"/>
    <p:sldId id="275" r:id="rId19"/>
    <p:sldId id="276" r:id="rId20"/>
    <p:sldId id="277" r:id="rId21"/>
    <p:sldId id="278" r:id="rId22"/>
    <p:sldId id="270" r:id="rId23"/>
    <p:sldId id="279" r:id="rId24"/>
    <p:sldId id="286" r:id="rId25"/>
    <p:sldId id="282" r:id="rId26"/>
    <p:sldId id="263" r:id="rId27"/>
    <p:sldId id="280" r:id="rId28"/>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58"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DF422111-1412-42E1-8E19-28ADFE184A2F}" type="datetimeFigureOut">
              <a:rPr lang="en-US" smtClean="0"/>
              <a:t>10/15/2013</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49B4A09C-0EB2-49F7-9DFA-F38AF1960CF0}" type="slidenum">
              <a:rPr lang="en-US" smtClean="0"/>
              <a:t>‹#›</a:t>
            </a:fld>
            <a:endParaRPr lang="en-US"/>
          </a:p>
        </p:txBody>
      </p:sp>
    </p:spTree>
    <p:extLst>
      <p:ext uri="{BB962C8B-B14F-4D97-AF65-F5344CB8AC3E}">
        <p14:creationId xmlns:p14="http://schemas.microsoft.com/office/powerpoint/2010/main" val="25330843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0"/>
            <a:ext cx="5181600" cy="2209800"/>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06188" y="4419600"/>
            <a:ext cx="5413612"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251271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9472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ior no backgroun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286000"/>
            <a:ext cx="77724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8739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ior gradient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006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ior no black bar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402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69864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0713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30275"/>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907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30512"/>
            <a:ext cx="4040188"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1907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30512"/>
            <a:ext cx="4041775"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861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0730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838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04887"/>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004887"/>
            <a:ext cx="5111750" cy="53197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166938"/>
            <a:ext cx="3008313" cy="4157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41314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578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699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8245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88919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5431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9906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4213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066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Rectangle 3"/>
          <p:cNvSpPr>
            <a:spLocks noGrp="1" noChangeArrowheads="1"/>
          </p:cNvSpPr>
          <p:nvPr>
            <p:ph type="body" idx="1"/>
          </p:nvPr>
        </p:nvSpPr>
        <p:spPr bwMode="auto">
          <a:xfrm>
            <a:off x="685800" y="2286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61" r:id="rId3"/>
    <p:sldLayoutId id="2147483662" r:id="rId4"/>
    <p:sldLayoutId id="2147483663"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xStyles>
    <p:title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p:titleStyle>
    <p:bodyStyle>
      <a:lvl1pPr marL="342900" indent="-342900" algn="l" rtl="0" eaLnBrk="1" fontAlgn="base" hangingPunct="1">
        <a:spcBef>
          <a:spcPct val="20000"/>
        </a:spcBef>
        <a:spcAft>
          <a:spcPct val="0"/>
        </a:spcAft>
        <a:buChar char="•"/>
        <a:defRPr sz="30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crl.edu/sites/default/files/attachments/pages/ICPSR_final.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lyle@umich.edu" TargetMode="External"/><Relationship Id="rId2" Type="http://schemas.openxmlformats.org/officeDocument/2006/relationships/hyperlink" Target="mailto:vardigan@umich.edu" TargetMode="External"/><Relationship Id="rId1" Type="http://schemas.openxmlformats.org/officeDocument/2006/relationships/slideLayout" Target="../slideLayouts/slideLayout2.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00200"/>
            <a:ext cx="5181600" cy="2209800"/>
          </a:xfrm>
        </p:spPr>
        <p:txBody>
          <a:bodyPr/>
          <a:lstStyle/>
          <a:p>
            <a:r>
              <a:rPr lang="en-US" dirty="0" smtClean="0"/>
              <a:t>ICPSR and the </a:t>
            </a:r>
            <a:br>
              <a:rPr lang="en-US" dirty="0" smtClean="0"/>
            </a:br>
            <a:r>
              <a:rPr lang="en-US" dirty="0" smtClean="0"/>
              <a:t>Data Seal of Approval</a:t>
            </a:r>
            <a:endParaRPr lang="en-US" dirty="0"/>
          </a:p>
        </p:txBody>
      </p:sp>
      <p:sp>
        <p:nvSpPr>
          <p:cNvPr id="3" name="Subtitle 2"/>
          <p:cNvSpPr>
            <a:spLocks noGrp="1"/>
          </p:cNvSpPr>
          <p:nvPr>
            <p:ph type="subTitle" idx="1"/>
          </p:nvPr>
        </p:nvSpPr>
        <p:spPr>
          <a:xfrm>
            <a:off x="609600" y="4038600"/>
            <a:ext cx="7547212" cy="1676400"/>
          </a:xfrm>
        </p:spPr>
        <p:txBody>
          <a:bodyPr/>
          <a:lstStyle/>
          <a:p>
            <a:r>
              <a:rPr lang="en-US" dirty="0" smtClean="0"/>
              <a:t>Mary </a:t>
            </a:r>
            <a:r>
              <a:rPr lang="en-US" dirty="0" err="1" smtClean="0"/>
              <a:t>Vardigan</a:t>
            </a:r>
            <a:r>
              <a:rPr lang="en-US" dirty="0" smtClean="0"/>
              <a:t/>
            </a:r>
            <a:br>
              <a:rPr lang="en-US" dirty="0" smtClean="0"/>
            </a:br>
            <a:r>
              <a:rPr lang="en-US" dirty="0" smtClean="0"/>
              <a:t>Jared </a:t>
            </a:r>
            <a:r>
              <a:rPr lang="en-US" dirty="0" smtClean="0"/>
              <a:t>Lyle</a:t>
            </a:r>
          </a:p>
          <a:p>
            <a:endParaRPr lang="en-US" dirty="0" smtClean="0"/>
          </a:p>
          <a:p>
            <a:r>
              <a:rPr lang="en-US" i="1" dirty="0" smtClean="0"/>
              <a:t>Polar Data Activities in Global Data Systems</a:t>
            </a:r>
            <a:endParaRPr lang="en-US" i="1" dirty="0"/>
          </a:p>
        </p:txBody>
      </p:sp>
    </p:spTree>
    <p:extLst>
      <p:ext uri="{BB962C8B-B14F-4D97-AF65-F5344CB8AC3E}">
        <p14:creationId xmlns:p14="http://schemas.microsoft.com/office/powerpoint/2010/main" val="1750761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Presentation</a:t>
            </a:r>
            <a:endParaRPr lang="en-US" dirty="0"/>
          </a:p>
        </p:txBody>
      </p:sp>
      <p:sp>
        <p:nvSpPr>
          <p:cNvPr id="3" name="Content Placeholder 2"/>
          <p:cNvSpPr>
            <a:spLocks noGrp="1"/>
          </p:cNvSpPr>
          <p:nvPr>
            <p:ph idx="1"/>
          </p:nvPr>
        </p:nvSpPr>
        <p:spPr/>
        <p:txBody>
          <a:bodyPr/>
          <a:lstStyle/>
          <a:p>
            <a:r>
              <a:rPr lang="en-US" dirty="0" smtClean="0"/>
              <a:t>What is ICPSR?</a:t>
            </a:r>
          </a:p>
          <a:p>
            <a:r>
              <a:rPr lang="en-US" dirty="0" smtClean="0"/>
              <a:t>Repository assessments undertaken at ICPSR</a:t>
            </a:r>
          </a:p>
          <a:p>
            <a:pPr lvl="1"/>
            <a:r>
              <a:rPr lang="en-US" dirty="0" smtClean="0"/>
              <a:t>Test audit</a:t>
            </a:r>
          </a:p>
          <a:p>
            <a:pPr lvl="1"/>
            <a:r>
              <a:rPr lang="en-US" dirty="0" smtClean="0"/>
              <a:t>TRAC self-assessment</a:t>
            </a:r>
          </a:p>
          <a:p>
            <a:pPr lvl="1"/>
            <a:r>
              <a:rPr lang="en-US" dirty="0" smtClean="0"/>
              <a:t>Data Seal of Approval </a:t>
            </a:r>
          </a:p>
          <a:p>
            <a:r>
              <a:rPr lang="en-US" dirty="0" smtClean="0"/>
              <a:t>Process, effort, findings for each</a:t>
            </a:r>
          </a:p>
          <a:p>
            <a:r>
              <a:rPr lang="en-US" dirty="0" smtClean="0"/>
              <a:t>Conclusions</a:t>
            </a:r>
          </a:p>
          <a:p>
            <a:endParaRPr lang="en-US" dirty="0"/>
          </a:p>
        </p:txBody>
      </p:sp>
    </p:spTree>
    <p:extLst>
      <p:ext uri="{BB962C8B-B14F-4D97-AF65-F5344CB8AC3E}">
        <p14:creationId xmlns:p14="http://schemas.microsoft.com/office/powerpoint/2010/main" val="1389382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ICPSR?</a:t>
            </a:r>
            <a:endParaRPr lang="en-US" dirty="0"/>
          </a:p>
        </p:txBody>
      </p:sp>
      <p:sp>
        <p:nvSpPr>
          <p:cNvPr id="3" name="Content Placeholder 2"/>
          <p:cNvSpPr>
            <a:spLocks noGrp="1"/>
          </p:cNvSpPr>
          <p:nvPr>
            <p:ph idx="1"/>
          </p:nvPr>
        </p:nvSpPr>
        <p:spPr/>
        <p:txBody>
          <a:bodyPr/>
          <a:lstStyle/>
          <a:p>
            <a:r>
              <a:rPr lang="en-US" dirty="0" smtClean="0"/>
              <a:t>Repository of social science data established in 1962 for data </a:t>
            </a:r>
            <a:r>
              <a:rPr lang="en-US" dirty="0"/>
              <a:t>sharing and </a:t>
            </a:r>
            <a:r>
              <a:rPr lang="en-US" dirty="0" smtClean="0"/>
              <a:t>preservation</a:t>
            </a:r>
          </a:p>
          <a:p>
            <a:r>
              <a:rPr lang="en-US" dirty="0" smtClean="0"/>
              <a:t>Membership-based organization -- over 740 institutional members (colleges and universities) from around the world</a:t>
            </a:r>
          </a:p>
          <a:p>
            <a:r>
              <a:rPr lang="en-US" dirty="0" smtClean="0"/>
              <a:t>Source for training in statistics and data </a:t>
            </a:r>
            <a:r>
              <a:rPr lang="en-US" dirty="0" err="1" smtClean="0"/>
              <a:t>curation</a:t>
            </a:r>
            <a:r>
              <a:rPr lang="en-US" dirty="0" smtClean="0"/>
              <a:t> through the Summer Program</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a:t>
            </a:r>
            <a:endParaRPr lang="en-US" dirty="0"/>
          </a:p>
        </p:txBody>
      </p:sp>
      <p:sp>
        <p:nvSpPr>
          <p:cNvPr id="3" name="Content Placeholder 2"/>
          <p:cNvSpPr>
            <a:spLocks noGrp="1"/>
          </p:cNvSpPr>
          <p:nvPr>
            <p:ph idx="1"/>
          </p:nvPr>
        </p:nvSpPr>
        <p:spPr/>
        <p:txBody>
          <a:bodyPr/>
          <a:lstStyle/>
          <a:p>
            <a:pPr marL="0" indent="0">
              <a:buNone/>
            </a:pPr>
            <a:r>
              <a:rPr lang="en-US" sz="3600" i="1" dirty="0" smtClean="0"/>
              <a:t>ICPSR </a:t>
            </a:r>
            <a:r>
              <a:rPr lang="en-US" sz="3600" i="1" dirty="0"/>
              <a:t>provides leadership and training in data access, </a:t>
            </a:r>
            <a:r>
              <a:rPr lang="en-US" sz="3600" i="1" dirty="0" err="1"/>
              <a:t>curation</a:t>
            </a:r>
            <a:r>
              <a:rPr lang="en-US" sz="3600" i="1" dirty="0"/>
              <a:t>, and methods of analysis for a diverse and expanding social science research community.</a:t>
            </a:r>
          </a:p>
        </p:txBody>
      </p:sp>
    </p:spTree>
    <p:extLst>
      <p:ext uri="{BB962C8B-B14F-4D97-AF65-F5344CB8AC3E}">
        <p14:creationId xmlns:p14="http://schemas.microsoft.com/office/powerpoint/2010/main" val="4060263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Assessment Effort, 2005-2006</a:t>
            </a:r>
            <a:endParaRPr lang="en-US" dirty="0"/>
          </a:p>
        </p:txBody>
      </p:sp>
      <p:sp>
        <p:nvSpPr>
          <p:cNvPr id="3" name="Content Placeholder 2"/>
          <p:cNvSpPr>
            <a:spLocks noGrp="1"/>
          </p:cNvSpPr>
          <p:nvPr>
            <p:ph idx="1"/>
          </p:nvPr>
        </p:nvSpPr>
        <p:spPr/>
        <p:txBody>
          <a:bodyPr/>
          <a:lstStyle/>
          <a:p>
            <a:r>
              <a:rPr lang="en-US" sz="2400" dirty="0" smtClean="0"/>
              <a:t>Center for Research Libraries proposed a test audit of ICPSR, along with </a:t>
            </a:r>
            <a:r>
              <a:rPr lang="en-US" sz="2400" dirty="0" err="1"/>
              <a:t>Koninklijke</a:t>
            </a:r>
            <a:r>
              <a:rPr lang="en-US" sz="2400" dirty="0"/>
              <a:t> </a:t>
            </a:r>
            <a:r>
              <a:rPr lang="en-US" sz="2400" dirty="0" err="1"/>
              <a:t>Bibliotheek</a:t>
            </a:r>
            <a:r>
              <a:rPr lang="en-US" sz="2400" dirty="0"/>
              <a:t> National Library of the </a:t>
            </a:r>
            <a:r>
              <a:rPr lang="en-US" sz="2400" dirty="0" smtClean="0"/>
              <a:t>Netherlands, Portico, and LOCKSS </a:t>
            </a:r>
          </a:p>
          <a:p>
            <a:r>
              <a:rPr lang="en-US" sz="2400" dirty="0" smtClean="0"/>
              <a:t>Purpose: To test a methodology based on the RLG-NARA Checklist for the Certification of Trusted Digital Repositories</a:t>
            </a:r>
          </a:p>
          <a:p>
            <a:r>
              <a:rPr lang="en-US" sz="2400" dirty="0" smtClean="0"/>
              <a:t>Precursor to current TRAC audit/certification processes</a:t>
            </a:r>
          </a:p>
          <a:p>
            <a:r>
              <a:rPr lang="en-US" sz="2400" dirty="0" smtClean="0"/>
              <a:t>ICPSR Test Audit Report: </a:t>
            </a:r>
            <a:r>
              <a:rPr lang="en-US" sz="2400" dirty="0" smtClean="0">
                <a:hlinkClick r:id="rId2"/>
              </a:rPr>
              <a:t>http://www.crl.edu/sites/default/files/attachments/pages/ICPSR_final.pdf</a:t>
            </a:r>
            <a:endParaRPr lang="en-US" sz="2400" dirty="0" smtClean="0"/>
          </a:p>
          <a:p>
            <a:endParaRPr lang="en-US" dirty="0"/>
          </a:p>
        </p:txBody>
      </p:sp>
    </p:spTree>
    <p:extLst>
      <p:ext uri="{BB962C8B-B14F-4D97-AF65-F5344CB8AC3E}">
        <p14:creationId xmlns:p14="http://schemas.microsoft.com/office/powerpoint/2010/main" val="2158282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Criteria</a:t>
            </a:r>
            <a:endParaRPr lang="en-US" dirty="0"/>
          </a:p>
        </p:txBody>
      </p:sp>
      <p:sp>
        <p:nvSpPr>
          <p:cNvPr id="3" name="Content Placeholder 2"/>
          <p:cNvSpPr>
            <a:spLocks noGrp="1"/>
          </p:cNvSpPr>
          <p:nvPr>
            <p:ph idx="1"/>
          </p:nvPr>
        </p:nvSpPr>
        <p:spPr/>
        <p:txBody>
          <a:bodyPr/>
          <a:lstStyle/>
          <a:p>
            <a:r>
              <a:rPr lang="en-US" dirty="0" smtClean="0"/>
              <a:t>Characteristics of the organization that might affect performance, accountability, business continuity</a:t>
            </a:r>
          </a:p>
          <a:p>
            <a:r>
              <a:rPr lang="en-US" dirty="0" smtClean="0"/>
              <a:t>Technologies and infrastructure employed</a:t>
            </a:r>
          </a:p>
          <a:p>
            <a:r>
              <a:rPr lang="en-US" dirty="0" smtClean="0"/>
              <a:t>Preservation processes and procedures</a:t>
            </a:r>
          </a:p>
          <a:p>
            <a:endParaRPr lang="en-US" dirty="0" smtClean="0"/>
          </a:p>
          <a:p>
            <a:endParaRPr lang="en-US" dirty="0"/>
          </a:p>
        </p:txBody>
      </p:sp>
    </p:spTree>
    <p:extLst>
      <p:ext uri="{BB962C8B-B14F-4D97-AF65-F5344CB8AC3E}">
        <p14:creationId xmlns:p14="http://schemas.microsoft.com/office/powerpoint/2010/main" val="1297658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and Resources Required</a:t>
            </a:r>
            <a:endParaRPr lang="en-US" dirty="0"/>
          </a:p>
        </p:txBody>
      </p:sp>
      <p:sp>
        <p:nvSpPr>
          <p:cNvPr id="3" name="Content Placeholder 2"/>
          <p:cNvSpPr>
            <a:spLocks noGrp="1"/>
          </p:cNvSpPr>
          <p:nvPr>
            <p:ph idx="1"/>
          </p:nvPr>
        </p:nvSpPr>
        <p:spPr/>
        <p:txBody>
          <a:bodyPr/>
          <a:lstStyle/>
          <a:p>
            <a:r>
              <a:rPr lang="en-US" dirty="0" smtClean="0"/>
              <a:t>Completion of Audit Checklist</a:t>
            </a:r>
          </a:p>
          <a:p>
            <a:r>
              <a:rPr lang="en-US" dirty="0" smtClean="0"/>
              <a:t>Gathering of large amounts of data about the organization – staffing, finances, </a:t>
            </a:r>
            <a:r>
              <a:rPr lang="en-US" dirty="0"/>
              <a:t>digital assets, process</a:t>
            </a:r>
            <a:r>
              <a:rPr lang="en-US" dirty="0" smtClean="0"/>
              <a:t>, technology, security, redundancy, etc.</a:t>
            </a:r>
          </a:p>
          <a:p>
            <a:r>
              <a:rPr lang="en-US" dirty="0" smtClean="0"/>
              <a:t>Hosting of audit group for two and a half days with interviews and meetings</a:t>
            </a:r>
          </a:p>
          <a:p>
            <a:r>
              <a:rPr lang="en-US" dirty="0" smtClean="0"/>
              <a:t>Remediation of problems discovered</a:t>
            </a:r>
            <a:endParaRPr lang="en-US" dirty="0"/>
          </a:p>
        </p:txBody>
      </p:sp>
    </p:spTree>
    <p:extLst>
      <p:ext uri="{BB962C8B-B14F-4D97-AF65-F5344CB8AC3E}">
        <p14:creationId xmlns:p14="http://schemas.microsoft.com/office/powerpoint/2010/main" val="2569744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idx="1"/>
          </p:nvPr>
        </p:nvSpPr>
        <p:spPr/>
        <p:txBody>
          <a:bodyPr/>
          <a:lstStyle/>
          <a:p>
            <a:r>
              <a:rPr lang="en-US" i="1" dirty="0" smtClean="0"/>
              <a:t>Taken as a whole, ICPSR appears to provide </a:t>
            </a:r>
            <a:r>
              <a:rPr lang="en-US" b="1" i="1" dirty="0" smtClean="0"/>
              <a:t>responsible stewardship </a:t>
            </a:r>
            <a:r>
              <a:rPr lang="en-US" i="1" dirty="0" smtClean="0"/>
              <a:t>of the valuable research resources in its custody. </a:t>
            </a:r>
            <a:r>
              <a:rPr lang="en-US" b="1" i="1" dirty="0" smtClean="0"/>
              <a:t>Depositors of data to the ICPSR data archives and users of those archives can be confident </a:t>
            </a:r>
            <a:r>
              <a:rPr lang="en-US" i="1" dirty="0" smtClean="0"/>
              <a:t>about the state of its operation, and the processes, procedures, technologies, and technical infrastructure employed by the organization.</a:t>
            </a:r>
          </a:p>
          <a:p>
            <a:endParaRPr lang="en-US" dirty="0" smtClean="0"/>
          </a:p>
          <a:p>
            <a:endParaRPr lang="en-US" dirty="0"/>
          </a:p>
        </p:txBody>
      </p:sp>
    </p:spTree>
    <p:extLst>
      <p:ext uri="{BB962C8B-B14F-4D97-AF65-F5344CB8AC3E}">
        <p14:creationId xmlns:p14="http://schemas.microsoft.com/office/powerpoint/2010/main" val="143823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(continued)</a:t>
            </a:r>
            <a:endParaRPr lang="en-US" dirty="0"/>
          </a:p>
        </p:txBody>
      </p:sp>
      <p:sp>
        <p:nvSpPr>
          <p:cNvPr id="3" name="Content Placeholder 2"/>
          <p:cNvSpPr>
            <a:spLocks noGrp="1"/>
          </p:cNvSpPr>
          <p:nvPr>
            <p:ph idx="1"/>
          </p:nvPr>
        </p:nvSpPr>
        <p:spPr/>
        <p:txBody>
          <a:bodyPr/>
          <a:lstStyle/>
          <a:p>
            <a:r>
              <a:rPr lang="en-US" dirty="0" smtClean="0"/>
              <a:t>Succession and disaster plans needed</a:t>
            </a:r>
          </a:p>
          <a:p>
            <a:r>
              <a:rPr lang="en-US" dirty="0" smtClean="0"/>
              <a:t>Funding uncertainty (grants)</a:t>
            </a:r>
          </a:p>
          <a:p>
            <a:r>
              <a:rPr lang="en-US" dirty="0" smtClean="0"/>
              <a:t>Acquisition of preservation rights from depositors</a:t>
            </a:r>
          </a:p>
          <a:p>
            <a:r>
              <a:rPr lang="en-US" dirty="0" smtClean="0"/>
              <a:t>Need for more process and procedural documentation related to preservation</a:t>
            </a:r>
          </a:p>
          <a:p>
            <a:r>
              <a:rPr lang="en-US" dirty="0" smtClean="0"/>
              <a:t>Machine-room issues noted</a:t>
            </a:r>
          </a:p>
          <a:p>
            <a:endParaRPr lang="en-US" dirty="0"/>
          </a:p>
        </p:txBody>
      </p:sp>
    </p:spTree>
    <p:extLst>
      <p:ext uri="{BB962C8B-B14F-4D97-AF65-F5344CB8AC3E}">
        <p14:creationId xmlns:p14="http://schemas.microsoft.com/office/powerpoint/2010/main" val="3593797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Made</a:t>
            </a:r>
            <a:endParaRPr lang="en-US" dirty="0"/>
          </a:p>
        </p:txBody>
      </p:sp>
      <p:sp>
        <p:nvSpPr>
          <p:cNvPr id="3" name="Content Placeholder 2"/>
          <p:cNvSpPr>
            <a:spLocks noGrp="1"/>
          </p:cNvSpPr>
          <p:nvPr>
            <p:ph idx="1"/>
          </p:nvPr>
        </p:nvSpPr>
        <p:spPr>
          <a:xfrm>
            <a:off x="685800" y="2057400"/>
            <a:ext cx="7772400" cy="4114800"/>
          </a:xfrm>
        </p:spPr>
        <p:txBody>
          <a:bodyPr/>
          <a:lstStyle/>
          <a:p>
            <a:r>
              <a:rPr lang="en-US" dirty="0" smtClean="0"/>
              <a:t>Hired a Digital Preservation Officer</a:t>
            </a:r>
          </a:p>
          <a:p>
            <a:r>
              <a:rPr lang="en-US" dirty="0" smtClean="0"/>
              <a:t>Created policies, including Digital Preservation Policy Framework, Access Policy Framework, and Disaster Plan</a:t>
            </a:r>
          </a:p>
          <a:p>
            <a:r>
              <a:rPr lang="en-US" dirty="0" smtClean="0"/>
              <a:t>Changed deposit process to be explicit about ICPSR’s right to preserve content</a:t>
            </a:r>
          </a:p>
          <a:p>
            <a:r>
              <a:rPr lang="en-US" dirty="0" smtClean="0"/>
              <a:t>Continued to diversify funding (ongoing)</a:t>
            </a:r>
          </a:p>
          <a:p>
            <a:r>
              <a:rPr lang="en-US" dirty="0" smtClean="0"/>
              <a:t>Made </a:t>
            </a:r>
            <a:r>
              <a:rPr lang="en-US" dirty="0"/>
              <a:t>changes to machine room</a:t>
            </a:r>
          </a:p>
          <a:p>
            <a:endParaRPr lang="en-US" dirty="0" smtClean="0"/>
          </a:p>
          <a:p>
            <a:endParaRPr lang="en-US" dirty="0" smtClean="0"/>
          </a:p>
          <a:p>
            <a:endParaRPr lang="en-US" dirty="0"/>
          </a:p>
        </p:txBody>
      </p:sp>
    </p:spTree>
    <p:extLst>
      <p:ext uri="{BB962C8B-B14F-4D97-AF65-F5344CB8AC3E}">
        <p14:creationId xmlns:p14="http://schemas.microsoft.com/office/powerpoint/2010/main" val="866273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 Self-Assessment, 2010-present</a:t>
            </a:r>
            <a:endParaRPr lang="en-US" dirty="0"/>
          </a:p>
        </p:txBody>
      </p:sp>
      <p:sp>
        <p:nvSpPr>
          <p:cNvPr id="3" name="Content Placeholder 2"/>
          <p:cNvSpPr>
            <a:spLocks noGrp="1"/>
          </p:cNvSpPr>
          <p:nvPr>
            <p:ph idx="1"/>
          </p:nvPr>
        </p:nvSpPr>
        <p:spPr>
          <a:xfrm>
            <a:off x="685800" y="2057400"/>
            <a:ext cx="7772400" cy="4114800"/>
          </a:xfrm>
        </p:spPr>
        <p:txBody>
          <a:bodyPr/>
          <a:lstStyle/>
          <a:p>
            <a:r>
              <a:rPr lang="en-US" dirty="0" smtClean="0"/>
              <a:t>Parceled out the 80+ TRAC requirements to committees across the organization</a:t>
            </a:r>
          </a:p>
          <a:p>
            <a:r>
              <a:rPr lang="en-US" dirty="0" smtClean="0"/>
              <a:t>Gathered evidence demonstrating compliance for each guideline</a:t>
            </a:r>
          </a:p>
          <a:p>
            <a:r>
              <a:rPr lang="en-US" dirty="0" smtClean="0"/>
              <a:t>Rated compliance on 0-4 scale</a:t>
            </a:r>
          </a:p>
          <a:p>
            <a:r>
              <a:rPr lang="en-US" dirty="0" smtClean="0"/>
              <a:t>Digital Preservation Officer and Director of </a:t>
            </a:r>
            <a:r>
              <a:rPr lang="en-US" dirty="0" err="1" smtClean="0"/>
              <a:t>Curation</a:t>
            </a:r>
            <a:r>
              <a:rPr lang="en-US" dirty="0" smtClean="0"/>
              <a:t> Services reviewing evidence</a:t>
            </a:r>
          </a:p>
          <a:p>
            <a:r>
              <a:rPr lang="en-US" dirty="0" smtClean="0"/>
              <a:t>Goal is to provide a report</a:t>
            </a:r>
            <a:endParaRPr lang="en-US" dirty="0"/>
          </a:p>
        </p:txBody>
      </p:sp>
    </p:spTree>
    <p:extLst>
      <p:ext uri="{BB962C8B-B14F-4D97-AF65-F5344CB8AC3E}">
        <p14:creationId xmlns:p14="http://schemas.microsoft.com/office/powerpoint/2010/main" val="4095266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and Resources Required</a:t>
            </a:r>
            <a:endParaRPr lang="en-US" dirty="0"/>
          </a:p>
        </p:txBody>
      </p:sp>
      <p:sp>
        <p:nvSpPr>
          <p:cNvPr id="3" name="Content Placeholder 2"/>
          <p:cNvSpPr>
            <a:spLocks noGrp="1"/>
          </p:cNvSpPr>
          <p:nvPr>
            <p:ph idx="1"/>
          </p:nvPr>
        </p:nvSpPr>
        <p:spPr/>
        <p:txBody>
          <a:bodyPr/>
          <a:lstStyle/>
          <a:p>
            <a:r>
              <a:rPr lang="en-US" dirty="0" smtClean="0"/>
              <a:t>Time of many individuals across the organization</a:t>
            </a:r>
          </a:p>
          <a:p>
            <a:r>
              <a:rPr lang="en-US" dirty="0" smtClean="0"/>
              <a:t>Technology – Developed Drupal site for data entry</a:t>
            </a:r>
          </a:p>
          <a:p>
            <a:r>
              <a:rPr lang="en-US" dirty="0" smtClean="0"/>
              <a:t>Time for high-level review and summarization</a:t>
            </a:r>
          </a:p>
          <a:p>
            <a:r>
              <a:rPr lang="en-US" dirty="0" smtClean="0"/>
              <a:t>Time/technology most likely required to address areas for improvement</a:t>
            </a:r>
            <a:endParaRPr lang="en-US" dirty="0"/>
          </a:p>
        </p:txBody>
      </p:sp>
    </p:spTree>
    <p:extLst>
      <p:ext uri="{BB962C8B-B14F-4D97-AF65-F5344CB8AC3E}">
        <p14:creationId xmlns:p14="http://schemas.microsoft.com/office/powerpoint/2010/main" val="3903474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DSA Self-Assessment, 2009-2010</a:t>
            </a:r>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2133600"/>
            <a:ext cx="4544009" cy="3657600"/>
          </a:xfrm>
          <a:prstGeom prst="rect">
            <a:avLst/>
          </a:prstGeom>
        </p:spPr>
      </p:pic>
      <p:cxnSp>
        <p:nvCxnSpPr>
          <p:cNvPr id="6" name="Straight Arrow Connector 5"/>
          <p:cNvCxnSpPr/>
          <p:nvPr/>
        </p:nvCxnSpPr>
        <p:spPr bwMode="auto">
          <a:xfrm flipH="1">
            <a:off x="6858000" y="5334000"/>
            <a:ext cx="1219200" cy="0"/>
          </a:xfrm>
          <a:prstGeom prst="straightConnector1">
            <a:avLst/>
          </a:prstGeom>
          <a:solidFill>
            <a:schemeClr val="accent1"/>
          </a:solidFill>
          <a:ln w="25400" cap="flat" cmpd="sng" algn="ctr">
            <a:solidFill>
              <a:srgbClr val="C00000"/>
            </a:solidFill>
            <a:prstDash val="solid"/>
            <a:round/>
            <a:headEnd type="none" w="med" len="med"/>
            <a:tailEnd type="arrow"/>
          </a:ln>
          <a:effectLst/>
        </p:spPr>
      </p:cxnSp>
      <p:sp>
        <p:nvSpPr>
          <p:cNvPr id="5" name="TextBox 4"/>
          <p:cNvSpPr txBox="1"/>
          <p:nvPr/>
        </p:nvSpPr>
        <p:spPr>
          <a:xfrm>
            <a:off x="1143000" y="5791200"/>
            <a:ext cx="5943600" cy="338554"/>
          </a:xfrm>
          <a:prstGeom prst="rect">
            <a:avLst/>
          </a:prstGeom>
          <a:noFill/>
        </p:spPr>
        <p:txBody>
          <a:bodyPr wrap="square" rtlCol="0">
            <a:spAutoFit/>
          </a:bodyPr>
          <a:lstStyle/>
          <a:p>
            <a:r>
              <a:rPr lang="en-US" sz="1600" dirty="0">
                <a:latin typeface="+mn-lt"/>
              </a:rPr>
              <a:t>http://</a:t>
            </a:r>
            <a:r>
              <a:rPr lang="en-US" sz="1600" dirty="0" smtClean="0">
                <a:latin typeface="+mn-lt"/>
              </a:rPr>
              <a:t>assessment.datasealofapproval.org/assessment_78/seal/pdf</a:t>
            </a:r>
            <a:endParaRPr lang="en-US" dirty="0"/>
          </a:p>
        </p:txBody>
      </p:sp>
    </p:spTree>
    <p:extLst>
      <p:ext uri="{BB962C8B-B14F-4D97-AF65-F5344CB8AC3E}">
        <p14:creationId xmlns:p14="http://schemas.microsoft.com/office/powerpoint/2010/main" val="55620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Procedures Followed</a:t>
            </a:r>
            <a:endParaRPr lang="en-US" dirty="0"/>
          </a:p>
        </p:txBody>
      </p:sp>
      <p:sp>
        <p:nvSpPr>
          <p:cNvPr id="3" name="Content Placeholder 2"/>
          <p:cNvSpPr>
            <a:spLocks noGrp="1"/>
          </p:cNvSpPr>
          <p:nvPr>
            <p:ph idx="1"/>
          </p:nvPr>
        </p:nvSpPr>
        <p:spPr/>
        <p:txBody>
          <a:bodyPr/>
          <a:lstStyle/>
          <a:p>
            <a:r>
              <a:rPr lang="en-US" sz="2800" dirty="0" smtClean="0"/>
              <a:t>Digital Preservation Officer and Director of Collection Delivery conducted the self-assessment, assembled the evidence, and wrote response</a:t>
            </a:r>
          </a:p>
          <a:p>
            <a:r>
              <a:rPr lang="en-US" sz="2800" dirty="0" smtClean="0"/>
              <a:t>Attempted </a:t>
            </a:r>
            <a:r>
              <a:rPr lang="en-US" sz="2800" dirty="0"/>
              <a:t>to provide a URL for each </a:t>
            </a:r>
            <a:r>
              <a:rPr lang="en-US" sz="2800" dirty="0" smtClean="0"/>
              <a:t>guideline</a:t>
            </a:r>
          </a:p>
          <a:p>
            <a:r>
              <a:rPr lang="en-US" sz="2800" dirty="0" smtClean="0"/>
              <a:t>First peer review done offline with no manual to </a:t>
            </a:r>
            <a:r>
              <a:rPr lang="en-US" sz="2800" dirty="0"/>
              <a:t>clarify intent of </a:t>
            </a:r>
            <a:r>
              <a:rPr lang="en-US" sz="2800" dirty="0" smtClean="0"/>
              <a:t>guidelines; second done using online tool – assessment modified</a:t>
            </a:r>
          </a:p>
          <a:p>
            <a:endParaRPr lang="en-US" dirty="0"/>
          </a:p>
        </p:txBody>
      </p:sp>
    </p:spTree>
    <p:extLst>
      <p:ext uri="{BB962C8B-B14F-4D97-AF65-F5344CB8AC3E}">
        <p14:creationId xmlns:p14="http://schemas.microsoft.com/office/powerpoint/2010/main" val="15165905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and Resources Required</a:t>
            </a:r>
            <a:endParaRPr lang="en-US" dirty="0"/>
          </a:p>
        </p:txBody>
      </p:sp>
      <p:sp>
        <p:nvSpPr>
          <p:cNvPr id="3" name="Content Placeholder 2"/>
          <p:cNvSpPr>
            <a:spLocks noGrp="1"/>
          </p:cNvSpPr>
          <p:nvPr>
            <p:ph idx="1"/>
          </p:nvPr>
        </p:nvSpPr>
        <p:spPr/>
        <p:txBody>
          <a:bodyPr/>
          <a:lstStyle/>
          <a:p>
            <a:r>
              <a:rPr lang="en-US" sz="2800" dirty="0" smtClean="0"/>
              <a:t>Mainly time of the Digital Preservation Officer and Director of Collection Delivery </a:t>
            </a:r>
          </a:p>
          <a:p>
            <a:r>
              <a:rPr lang="en-US" sz="2800" dirty="0" smtClean="0"/>
              <a:t>Would estimate two days at most</a:t>
            </a:r>
          </a:p>
          <a:p>
            <a:r>
              <a:rPr lang="en-US" sz="2800" dirty="0" smtClean="0"/>
              <a:t>Note: Next self-assessment should be more robust with greater amount of detail</a:t>
            </a:r>
          </a:p>
          <a:p>
            <a:endParaRPr lang="en-US" dirty="0"/>
          </a:p>
        </p:txBody>
      </p:sp>
    </p:spTree>
    <p:extLst>
      <p:ext uri="{BB962C8B-B14F-4D97-AF65-F5344CB8AC3E}">
        <p14:creationId xmlns:p14="http://schemas.microsoft.com/office/powerpoint/2010/main" val="1902657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Self-Assessment Ratings</a:t>
            </a:r>
            <a:endParaRPr lang="en-US" dirty="0"/>
          </a:p>
        </p:txBody>
      </p:sp>
      <p:sp>
        <p:nvSpPr>
          <p:cNvPr id="3" name="Content Placeholder 2"/>
          <p:cNvSpPr>
            <a:spLocks noGrp="1"/>
          </p:cNvSpPr>
          <p:nvPr>
            <p:ph idx="1"/>
          </p:nvPr>
        </p:nvSpPr>
        <p:spPr/>
        <p:txBody>
          <a:bodyPr/>
          <a:lstStyle/>
          <a:p>
            <a:r>
              <a:rPr lang="en-US" dirty="0" smtClean="0"/>
              <a:t>Using the manual and guiding questions: </a:t>
            </a:r>
            <a:br>
              <a:rPr lang="en-US" dirty="0" smtClean="0"/>
            </a:br>
            <a:r>
              <a:rPr lang="en-US" dirty="0" smtClean="0"/>
              <a:t>Rated ICPSR as having achieved 4 stars for all but Guideline 13, full OAIS compliance</a:t>
            </a:r>
            <a:endParaRPr lang="en-US" dirty="0"/>
          </a:p>
        </p:txBody>
      </p:sp>
    </p:spTree>
    <p:extLst>
      <p:ext uri="{BB962C8B-B14F-4D97-AF65-F5344CB8AC3E}">
        <p14:creationId xmlns:p14="http://schemas.microsoft.com/office/powerpoint/2010/main" val="2229864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Evidence – Guideline 5</a:t>
            </a:r>
            <a:endParaRPr lang="en-US" dirty="0"/>
          </a:p>
        </p:txBody>
      </p:sp>
      <p:sp>
        <p:nvSpPr>
          <p:cNvPr id="3" name="Content Placeholder 2"/>
          <p:cNvSpPr>
            <a:spLocks noGrp="1"/>
          </p:cNvSpPr>
          <p:nvPr>
            <p:ph idx="1"/>
          </p:nvPr>
        </p:nvSpPr>
        <p:spPr/>
        <p:txBody>
          <a:bodyPr/>
          <a:lstStyle/>
          <a:p>
            <a:r>
              <a:rPr lang="en-US" dirty="0"/>
              <a:t>Reviewer stated: </a:t>
            </a:r>
            <a:r>
              <a:rPr lang="en-US" i="1" dirty="0"/>
              <a:t>I would like to stipulate that this description addresses well the extended criteria of Guideline 5  </a:t>
            </a:r>
          </a:p>
          <a:p>
            <a:r>
              <a:rPr lang="en-US" dirty="0" smtClean="0"/>
              <a:t>Guideline Text: The </a:t>
            </a:r>
            <a:r>
              <a:rPr lang="en-US" dirty="0"/>
              <a:t>data repository uses due diligence to ensure compliance with legal regulations and contracts including, when applicable, regulations governing the protection of human subjects.</a:t>
            </a:r>
          </a:p>
          <a:p>
            <a:endParaRPr lang="en-US" dirty="0"/>
          </a:p>
          <a:p>
            <a:endParaRPr lang="en-US" dirty="0" smtClean="0"/>
          </a:p>
          <a:p>
            <a:endParaRPr lang="en-US" dirty="0"/>
          </a:p>
        </p:txBody>
      </p:sp>
    </p:spTree>
    <p:extLst>
      <p:ext uri="{BB962C8B-B14F-4D97-AF65-F5344CB8AC3E}">
        <p14:creationId xmlns:p14="http://schemas.microsoft.com/office/powerpoint/2010/main" val="21661374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idx="1"/>
          </p:nvPr>
        </p:nvSpPr>
        <p:spPr/>
        <p:txBody>
          <a:bodyPr/>
          <a:lstStyle/>
          <a:p>
            <a:pPr marL="0" indent="0">
              <a:buNone/>
            </a:pPr>
            <a:r>
              <a:rPr lang="en-US" sz="1800" dirty="0"/>
              <a:t>ICPSR is legally considered a part of the University of Michigan. The primary legal contracts/regulations that ICPSR handles are the Membership Form, Deposit Form, Terms of Use, and Restricted-Use Contracts. The Membership Form specifies responsible use of ICPSR data resources and prohibits the redistribution of data. The ICPSR Deposit Form stipulates that the depositor must have copyright in order to transfer to ICPSR the right to disseminate the data and obtains permission from the depositor for ICPSR to manage the data for purposes of distribution and preservation. ICPSR Terms of Use specify that data may not be redistributed and that users must not disclose the identities of research participants. The Terms of Use include information on penalties for noncompliance. ICPSR’s Restricted-use Contracts are agreements governing the use and protection of data that carry a risk of disclosure. These contracts use model language and are reviewed by legal counsel. </a:t>
            </a:r>
          </a:p>
          <a:p>
            <a:endParaRPr lang="en-US" sz="1800" dirty="0" smtClean="0"/>
          </a:p>
          <a:p>
            <a:endParaRPr lang="en-US" sz="1800" dirty="0"/>
          </a:p>
        </p:txBody>
      </p:sp>
    </p:spTree>
    <p:extLst>
      <p:ext uri="{BB962C8B-B14F-4D97-AF65-F5344CB8AC3E}">
        <p14:creationId xmlns:p14="http://schemas.microsoft.com/office/powerpoint/2010/main" val="2942326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(continued)</a:t>
            </a:r>
            <a:endParaRPr lang="en-US" dirty="0"/>
          </a:p>
        </p:txBody>
      </p:sp>
      <p:sp>
        <p:nvSpPr>
          <p:cNvPr id="3" name="Content Placeholder 2"/>
          <p:cNvSpPr>
            <a:spLocks noGrp="1"/>
          </p:cNvSpPr>
          <p:nvPr>
            <p:ph idx="1"/>
          </p:nvPr>
        </p:nvSpPr>
        <p:spPr/>
        <p:txBody>
          <a:bodyPr/>
          <a:lstStyle/>
          <a:p>
            <a:pPr marL="0" indent="0">
              <a:buNone/>
            </a:pPr>
            <a:r>
              <a:rPr lang="en-US" sz="1800" dirty="0"/>
              <a:t>ICPSR offers three levels of access to data: public-use, restricted-use available via contract, and restricted-use available only onsite at ICPSR under secure conditions. All data are reviewed for disclosure risk and, when necessary, modified in consultation with the investigator. ICPSR is in the process of implementing software that will provide a secure virtual data enclave for individuals using confidential data to ensure that they are in compliance with disclosure risk protocols. ICPSR staff are trained and certified in handling restricted-use data. Data are deposited and processed in a secure non-networked environment. Confidential data are stored in encrypted form in multiple locations.</a:t>
            </a:r>
            <a:endParaRPr lang="en-US" sz="1800" dirty="0" smtClean="0"/>
          </a:p>
          <a:p>
            <a:endParaRPr lang="en-US" sz="1800" dirty="0"/>
          </a:p>
        </p:txBody>
      </p:sp>
    </p:spTree>
    <p:extLst>
      <p:ext uri="{BB962C8B-B14F-4D97-AF65-F5344CB8AC3E}">
        <p14:creationId xmlns:p14="http://schemas.microsoft.com/office/powerpoint/2010/main" val="30170543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(continued)</a:t>
            </a:r>
            <a:endParaRPr lang="en-US" dirty="0"/>
          </a:p>
        </p:txBody>
      </p:sp>
      <p:sp>
        <p:nvSpPr>
          <p:cNvPr id="3" name="Content Placeholder 2"/>
          <p:cNvSpPr>
            <a:spLocks noGrp="1"/>
          </p:cNvSpPr>
          <p:nvPr>
            <p:ph idx="1"/>
          </p:nvPr>
        </p:nvSpPr>
        <p:spPr/>
        <p:txBody>
          <a:bodyPr/>
          <a:lstStyle/>
          <a:p>
            <a:pPr marL="0" indent="0">
              <a:buNone/>
            </a:pPr>
            <a:r>
              <a:rPr lang="en-US" sz="1800" dirty="0"/>
              <a:t>With respect to compliance with national laws under which ICPSR operates, in the United States there are several statutes and codes related to the privacy and protection of research participants. Of particular note is the federal regulation on Protection of Human Subjects (45 CFR 46). Institutions bear the responsibility for compliance with 45 CFR 46. Every university must file an “assurance of compliance” with the Office for Human Research Protections which includes “a statement of ethical principles to be followed in protecting human subjects of research.” University Institutional Review Boards (IRBs) review research to address these issues. Other relevant U.S. laws include the Family Educational Rights and Privacy Act (FERPA) and the Health Insurance Portability and Accountability Act (HIPAA). ICPSR requests from depositors copies of IRB approval, approved protocols, privacy certificates, and blank consent forms.</a:t>
            </a:r>
          </a:p>
        </p:txBody>
      </p:sp>
    </p:spTree>
    <p:extLst>
      <p:ext uri="{BB962C8B-B14F-4D97-AF65-F5344CB8AC3E}">
        <p14:creationId xmlns:p14="http://schemas.microsoft.com/office/powerpoint/2010/main" val="827755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(continued)</a:t>
            </a:r>
            <a:endParaRPr lang="en-US" dirty="0"/>
          </a:p>
        </p:txBody>
      </p:sp>
      <p:sp>
        <p:nvSpPr>
          <p:cNvPr id="3" name="Content Placeholder 2"/>
          <p:cNvSpPr>
            <a:spLocks noGrp="1"/>
          </p:cNvSpPr>
          <p:nvPr>
            <p:ph idx="1"/>
          </p:nvPr>
        </p:nvSpPr>
        <p:spPr/>
        <p:txBody>
          <a:bodyPr/>
          <a:lstStyle/>
          <a:p>
            <a:pPr marL="0" indent="0">
              <a:buNone/>
            </a:pPr>
            <a:r>
              <a:rPr lang="en-US" sz="3200" dirty="0" smtClean="0"/>
              <a:t>Links provided to:</a:t>
            </a:r>
          </a:p>
          <a:p>
            <a:r>
              <a:rPr lang="en-US" sz="3200" dirty="0" smtClean="0"/>
              <a:t>ICPSR </a:t>
            </a:r>
            <a:r>
              <a:rPr lang="en-US" sz="3200" dirty="0"/>
              <a:t>Deposit </a:t>
            </a:r>
            <a:r>
              <a:rPr lang="en-US" sz="3200" dirty="0" smtClean="0"/>
              <a:t>Form</a:t>
            </a:r>
          </a:p>
          <a:p>
            <a:r>
              <a:rPr lang="en-US" sz="3200" dirty="0" smtClean="0"/>
              <a:t>Terms </a:t>
            </a:r>
            <a:r>
              <a:rPr lang="en-US" sz="3200" dirty="0"/>
              <a:t>of </a:t>
            </a:r>
            <a:r>
              <a:rPr lang="en-US" sz="3200" dirty="0" smtClean="0"/>
              <a:t>Use</a:t>
            </a:r>
          </a:p>
          <a:p>
            <a:r>
              <a:rPr lang="en-US" sz="3200" dirty="0" smtClean="0"/>
              <a:t>Restricted </a:t>
            </a:r>
            <a:r>
              <a:rPr lang="en-US" sz="3200" dirty="0"/>
              <a:t>Data </a:t>
            </a:r>
            <a:r>
              <a:rPr lang="en-US" sz="3200" dirty="0" smtClean="0"/>
              <a:t>Agreement</a:t>
            </a:r>
          </a:p>
        </p:txBody>
      </p:sp>
    </p:spTree>
    <p:extLst>
      <p:ext uri="{BB962C8B-B14F-4D97-AF65-F5344CB8AC3E}">
        <p14:creationId xmlns:p14="http://schemas.microsoft.com/office/powerpoint/2010/main" val="19554892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and Changes Made</a:t>
            </a:r>
            <a:endParaRPr lang="en-US" dirty="0"/>
          </a:p>
        </p:txBody>
      </p:sp>
      <p:sp>
        <p:nvSpPr>
          <p:cNvPr id="3" name="Content Placeholder 2"/>
          <p:cNvSpPr>
            <a:spLocks noGrp="1"/>
          </p:cNvSpPr>
          <p:nvPr>
            <p:ph idx="1"/>
          </p:nvPr>
        </p:nvSpPr>
        <p:spPr>
          <a:xfrm>
            <a:off x="685800" y="2057400"/>
            <a:ext cx="7772400" cy="4114800"/>
          </a:xfrm>
        </p:spPr>
        <p:txBody>
          <a:bodyPr/>
          <a:lstStyle/>
          <a:p>
            <a:r>
              <a:rPr lang="en-US" dirty="0" smtClean="0"/>
              <a:t>Recognized need to make policies more public – e.g., static and linkable Terms of Use (previously only dynamic)</a:t>
            </a:r>
          </a:p>
          <a:p>
            <a:r>
              <a:rPr lang="en-US" dirty="0" smtClean="0"/>
              <a:t>Reinforced work on succession planning – now integrated into Data-PASS partnership agreement</a:t>
            </a:r>
          </a:p>
          <a:p>
            <a:r>
              <a:rPr lang="en-US" dirty="0" smtClean="0"/>
              <a:t>Underscored need to comply with OAIS – now updating system</a:t>
            </a:r>
          </a:p>
          <a:p>
            <a:endParaRPr lang="en-US" dirty="0" smtClean="0"/>
          </a:p>
        </p:txBody>
      </p:sp>
    </p:spTree>
    <p:extLst>
      <p:ext uri="{BB962C8B-B14F-4D97-AF65-F5344CB8AC3E}">
        <p14:creationId xmlns:p14="http://schemas.microsoft.com/office/powerpoint/2010/main" val="23011010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 Effort and Resources</a:t>
            </a:r>
            <a:endParaRPr lang="en-US" dirty="0"/>
          </a:p>
        </p:txBody>
      </p:sp>
      <p:sp>
        <p:nvSpPr>
          <p:cNvPr id="3" name="Content Placeholder 2"/>
          <p:cNvSpPr>
            <a:spLocks noGrp="1"/>
          </p:cNvSpPr>
          <p:nvPr>
            <p:ph idx="1"/>
          </p:nvPr>
        </p:nvSpPr>
        <p:spPr/>
        <p:txBody>
          <a:bodyPr/>
          <a:lstStyle/>
          <a:p>
            <a:r>
              <a:rPr lang="en-US" dirty="0" smtClean="0"/>
              <a:t>Test audit was the most labor- and time-intensive</a:t>
            </a:r>
          </a:p>
          <a:p>
            <a:r>
              <a:rPr lang="en-US" dirty="0" smtClean="0"/>
              <a:t>TRAC self-assessment involved the time of more people</a:t>
            </a:r>
          </a:p>
          <a:p>
            <a:r>
              <a:rPr lang="en-US" dirty="0" smtClean="0"/>
              <a:t>Data Seal of Approval least costly </a:t>
            </a:r>
            <a:endParaRPr lang="en-US" dirty="0"/>
          </a:p>
        </p:txBody>
      </p:sp>
    </p:spTree>
    <p:extLst>
      <p:ext uri="{BB962C8B-B14F-4D97-AF65-F5344CB8AC3E}">
        <p14:creationId xmlns:p14="http://schemas.microsoft.com/office/powerpoint/2010/main" val="2749770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a:t>
            </a:r>
            <a:r>
              <a:rPr lang="en-US" smtClean="0"/>
              <a:t>– Changes Made</a:t>
            </a:r>
            <a:endParaRPr lang="en-US" dirty="0"/>
          </a:p>
        </p:txBody>
      </p:sp>
      <p:sp>
        <p:nvSpPr>
          <p:cNvPr id="3" name="Content Placeholder 2"/>
          <p:cNvSpPr>
            <a:spLocks noGrp="1"/>
          </p:cNvSpPr>
          <p:nvPr>
            <p:ph idx="1"/>
          </p:nvPr>
        </p:nvSpPr>
        <p:spPr/>
        <p:txBody>
          <a:bodyPr/>
          <a:lstStyle/>
          <a:p>
            <a:r>
              <a:rPr lang="en-US" dirty="0" smtClean="0"/>
              <a:t>Test audit was first experience – resulted in greatest number of changes made </a:t>
            </a:r>
            <a:r>
              <a:rPr lang="en-US" dirty="0"/>
              <a:t>and greatest increase in awareness </a:t>
            </a:r>
            <a:endParaRPr lang="en-US" dirty="0" smtClean="0"/>
          </a:p>
          <a:p>
            <a:r>
              <a:rPr lang="en-US" dirty="0" smtClean="0"/>
              <a:t>Fewer changes made as a result of DSA assessment because many addressed in earlier test audit; also not as detailed</a:t>
            </a:r>
          </a:p>
          <a:p>
            <a:r>
              <a:rPr lang="en-US" dirty="0" smtClean="0"/>
              <a:t>TRAC assessment will surface additional issues to address</a:t>
            </a:r>
          </a:p>
        </p:txBody>
      </p:sp>
    </p:spTree>
    <p:extLst>
      <p:ext uri="{BB962C8B-B14F-4D97-AF65-F5344CB8AC3E}">
        <p14:creationId xmlns:p14="http://schemas.microsoft.com/office/powerpoint/2010/main" val="16726822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1143000"/>
          </a:xfrm>
        </p:spPr>
        <p:txBody>
          <a:bodyPr/>
          <a:lstStyle/>
          <a:p>
            <a:r>
              <a:rPr lang="en-US" dirty="0" smtClean="0"/>
              <a:t>Other Observations about DSA</a:t>
            </a:r>
            <a:endParaRPr lang="en-US" dirty="0"/>
          </a:p>
        </p:txBody>
      </p:sp>
      <p:sp>
        <p:nvSpPr>
          <p:cNvPr id="3" name="Content Placeholder 2"/>
          <p:cNvSpPr>
            <a:spLocks noGrp="1"/>
          </p:cNvSpPr>
          <p:nvPr>
            <p:ph idx="1"/>
          </p:nvPr>
        </p:nvSpPr>
        <p:spPr>
          <a:xfrm>
            <a:off x="685800" y="2133600"/>
            <a:ext cx="7772400" cy="4114800"/>
          </a:xfrm>
        </p:spPr>
        <p:txBody>
          <a:bodyPr/>
          <a:lstStyle/>
          <a:p>
            <a:r>
              <a:rPr lang="en-US" dirty="0" smtClean="0"/>
              <a:t>Assessment is a static document -- URLs may change and links may break</a:t>
            </a:r>
          </a:p>
          <a:p>
            <a:r>
              <a:rPr lang="en-US" dirty="0" smtClean="0"/>
              <a:t>Best not to integrate details about technology that may change</a:t>
            </a:r>
          </a:p>
          <a:p>
            <a:r>
              <a:rPr lang="en-US" dirty="0" smtClean="0"/>
              <a:t>Organizations may want to establish a schedule to review their assessments (in addition to DSA prompts)</a:t>
            </a:r>
          </a:p>
        </p:txBody>
      </p:sp>
    </p:spTree>
    <p:extLst>
      <p:ext uri="{BB962C8B-B14F-4D97-AF65-F5344CB8AC3E}">
        <p14:creationId xmlns:p14="http://schemas.microsoft.com/office/powerpoint/2010/main" val="6387215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dirty="0" smtClean="0"/>
              <a:t>Conclusions: Benefits of DSA Approach</a:t>
            </a:r>
            <a:endParaRPr lang="en-US" dirty="0"/>
          </a:p>
        </p:txBody>
      </p:sp>
      <p:sp>
        <p:nvSpPr>
          <p:cNvPr id="3" name="Content Placeholder 2"/>
          <p:cNvSpPr>
            <a:spLocks noGrp="1"/>
          </p:cNvSpPr>
          <p:nvPr>
            <p:ph idx="1"/>
          </p:nvPr>
        </p:nvSpPr>
        <p:spPr>
          <a:xfrm>
            <a:off x="685800" y="1981200"/>
            <a:ext cx="7772400" cy="4114800"/>
          </a:xfrm>
        </p:spPr>
        <p:txBody>
          <a:bodyPr/>
          <a:lstStyle/>
          <a:p>
            <a:r>
              <a:rPr lang="en-US" dirty="0" smtClean="0"/>
              <a:t>Lower bar, less “threatening“ </a:t>
            </a:r>
          </a:p>
          <a:p>
            <a:r>
              <a:rPr lang="en-US" dirty="0" smtClean="0"/>
              <a:t>Less labor- and time-intensive, less costly</a:t>
            </a:r>
          </a:p>
          <a:p>
            <a:r>
              <a:rPr lang="en-US" dirty="0" smtClean="0"/>
              <a:t>Emphasis on raising awareness and transparency is great</a:t>
            </a:r>
          </a:p>
          <a:p>
            <a:r>
              <a:rPr lang="en-US" dirty="0" smtClean="0"/>
              <a:t>More community- and peer-based rather than top down</a:t>
            </a:r>
          </a:p>
          <a:p>
            <a:r>
              <a:rPr lang="en-US" dirty="0" smtClean="0"/>
              <a:t>Interaction with peer reviewer is meaningful</a:t>
            </a:r>
            <a:endParaRPr lang="en-US" dirty="0"/>
          </a:p>
          <a:p>
            <a:r>
              <a:rPr lang="en-US" dirty="0"/>
              <a:t>Seal carries </a:t>
            </a:r>
            <a:r>
              <a:rPr lang="en-US" dirty="0" smtClean="0"/>
              <a:t>meaning that is easily recognized</a:t>
            </a:r>
          </a:p>
          <a:p>
            <a:endParaRPr lang="en-US" dirty="0"/>
          </a:p>
          <a:p>
            <a:endParaRPr lang="en-US" dirty="0" smtClean="0"/>
          </a:p>
          <a:p>
            <a:endParaRPr lang="en-US" dirty="0"/>
          </a:p>
        </p:txBody>
      </p:sp>
    </p:spTree>
    <p:extLst>
      <p:ext uri="{BB962C8B-B14F-4D97-AF65-F5344CB8AC3E}">
        <p14:creationId xmlns:p14="http://schemas.microsoft.com/office/powerpoint/2010/main" val="12932171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Questions? </a:t>
            </a:r>
            <a:br>
              <a:rPr lang="en-US" dirty="0" smtClean="0"/>
            </a:br>
            <a:r>
              <a:rPr lang="en-US" dirty="0" smtClean="0">
                <a:hlinkClick r:id="rId2"/>
              </a:rPr>
              <a:t>vardigan@umich.edu</a:t>
            </a:r>
            <a:endParaRPr lang="en-US" dirty="0" smtClean="0"/>
          </a:p>
          <a:p>
            <a:pPr marL="0" indent="0" algn="ctr">
              <a:buNone/>
            </a:pPr>
            <a:r>
              <a:rPr lang="en-US" dirty="0" smtClean="0">
                <a:hlinkClick r:id="rId3"/>
              </a:rPr>
              <a:t>lyle@umich.edu</a:t>
            </a:r>
            <a:r>
              <a:rPr lang="en-US" dirty="0" smtClean="0"/>
              <a:t> </a:t>
            </a:r>
          </a:p>
          <a:p>
            <a:endParaRPr lang="en-US" dirty="0"/>
          </a:p>
          <a:p>
            <a:endParaRPr lang="en-US" dirty="0" smtClean="0"/>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4648200"/>
            <a:ext cx="1143000" cy="1143000"/>
          </a:xfrm>
          <a:prstGeom prst="rect">
            <a:avLst/>
          </a:prstGeom>
        </p:spPr>
      </p:pic>
    </p:spTree>
    <p:extLst>
      <p:ext uri="{BB962C8B-B14F-4D97-AF65-F5344CB8AC3E}">
        <p14:creationId xmlns:p14="http://schemas.microsoft.com/office/powerpoint/2010/main" val="392395624"/>
      </p:ext>
    </p:extLst>
  </p:cSld>
  <p:clrMapOvr>
    <a:masterClrMapping/>
  </p:clrMapOvr>
  <p:timing>
    <p:tnLst>
      <p:par>
        <p:cTn id="1" dur="indefinite" restart="never" nodeType="tmRoot"/>
      </p:par>
    </p:tnLst>
  </p:timing>
</p:sld>
</file>

<file path=ppt/theme/theme1.xml><?xml version="1.0" encoding="utf-8"?>
<a:theme xmlns:a="http://schemas.openxmlformats.org/drawingml/2006/main" name="ICPSR-blackbar-presentation (1)">
  <a:themeElements>
    <a:clrScheme name="icpsr-bright">
      <a:dk1>
        <a:srgbClr val="0C266C"/>
      </a:dk1>
      <a:lt1>
        <a:srgbClr val="E7EFFF"/>
      </a:lt1>
      <a:dk2>
        <a:srgbClr val="0C266C"/>
      </a:dk2>
      <a:lt2>
        <a:srgbClr val="A5B3CA"/>
      </a:lt2>
      <a:accent1>
        <a:srgbClr val="405379"/>
      </a:accent1>
      <a:accent2>
        <a:srgbClr val="F76108"/>
      </a:accent2>
      <a:accent3>
        <a:srgbClr val="A50859"/>
      </a:accent3>
      <a:accent4>
        <a:srgbClr val="60246D"/>
      </a:accent4>
      <a:accent5>
        <a:srgbClr val="23636E"/>
      </a:accent5>
      <a:accent6>
        <a:srgbClr val="F99509"/>
      </a:accent6>
      <a:hlink>
        <a:srgbClr val="1654FE"/>
      </a:hlink>
      <a:folHlink>
        <a:srgbClr val="7ABC3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ICPSR_blue_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PSR_blue_tex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PSR_blue_tex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PSR_blue_tex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PSR_blue_tex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PSR_blue_tex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PSR_blue_tex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PSR_blue_tex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PSR_blue_tex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PSR_blue_tex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PSR_blue_tex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PSR_blue_tex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ICPSR-blackbar-presentation (1)</Template>
  <TotalTime>915</TotalTime>
  <Words>1294</Words>
  <Application>Microsoft Office PowerPoint</Application>
  <PresentationFormat>On-screen Show (4:3)</PresentationFormat>
  <Paragraphs>114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ICPSR-blackbar-presentation (1)</vt:lpstr>
      <vt:lpstr>ICPSR and the  Data Seal of Approval</vt:lpstr>
      <vt:lpstr>Outline of Presentation</vt:lpstr>
      <vt:lpstr>What is ICPSR?</vt:lpstr>
      <vt:lpstr>Mission</vt:lpstr>
      <vt:lpstr>First Assessment Effort, 2005-2006</vt:lpstr>
      <vt:lpstr>Evaluation Criteria</vt:lpstr>
      <vt:lpstr>Effort and Resources Required</vt:lpstr>
      <vt:lpstr>Findings</vt:lpstr>
      <vt:lpstr>Findings (continued)</vt:lpstr>
      <vt:lpstr>Changes Made</vt:lpstr>
      <vt:lpstr>TRAC Self-Assessment, 2010-present</vt:lpstr>
      <vt:lpstr>Effort and Resources Required</vt:lpstr>
      <vt:lpstr>DSA Self-Assessment, 2009-2010</vt:lpstr>
      <vt:lpstr>Procedures Followed</vt:lpstr>
      <vt:lpstr>Effort and Resources Required</vt:lpstr>
      <vt:lpstr>Self-Assessment Ratings</vt:lpstr>
      <vt:lpstr>Example of Evidence – Guideline 5</vt:lpstr>
      <vt:lpstr>Evidence</vt:lpstr>
      <vt:lpstr>Evidence (continued)</vt:lpstr>
      <vt:lpstr>Evidence (continued)</vt:lpstr>
      <vt:lpstr>Evidence (continued)</vt:lpstr>
      <vt:lpstr>Findings and Changes Made</vt:lpstr>
      <vt:lpstr>Comparison – Effort and Resources</vt:lpstr>
      <vt:lpstr>Comparison – Changes Made</vt:lpstr>
      <vt:lpstr>Other Observations about DSA</vt:lpstr>
      <vt:lpstr>Conclusions: Benefits of DSA Approach</vt:lpstr>
      <vt:lpstr>Thank you!</vt:lpstr>
    </vt:vector>
  </TitlesOfParts>
  <Company>University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staff</cp:lastModifiedBy>
  <cp:revision>94</cp:revision>
  <cp:lastPrinted>2012-12-06T12:46:52Z</cp:lastPrinted>
  <dcterms:created xsi:type="dcterms:W3CDTF">2012-09-10T13:21:12Z</dcterms:created>
  <dcterms:modified xsi:type="dcterms:W3CDTF">2013-10-15T23:38:04Z</dcterms:modified>
</cp:coreProperties>
</file>