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ched.co/ABHJ" TargetMode="External"/><Relationship Id="rId3" Type="http://schemas.openxmlformats.org/officeDocument/2006/relationships/hyperlink" Target="https://archives2017.sched.com/venue/Oregon+BR+203" TargetMode="External"/><Relationship Id="rId4" Type="http://schemas.openxmlformats.org/officeDocument/2006/relationships/hyperlink" Target="https://docs.google.com/document/d/1qJ55cyAoWwWiPIbhLtNziE7g-FkG2dyKriJ3xLxGXnw/edit?ts=592332df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i.org/10.17723/aarc.72.1.eu7252lhnrp7h188" TargetMode="External"/><Relationship Id="rId3" Type="http://schemas.openxmlformats.org/officeDocument/2006/relationships/hyperlink" Target="http://onlinelibrary.wiley.com/doi/10.1890/0012-9623-91.1.14/full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i.org/10.17723/aarc.42.2.f9428250uk700x41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http://sched.co/ABHJ</a:t>
            </a:r>
            <a:r>
              <a:rPr lang="en"/>
              <a:t>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050">
                <a:solidFill>
                  <a:srgbClr val="333333"/>
                </a:solidFill>
                <a:highlight>
                  <a:srgbClr val="FFFFFF"/>
                </a:highlight>
              </a:rPr>
              <a:t>Friday July 28, 2017 2:00pm - 3:00pm </a:t>
            </a:r>
          </a:p>
          <a:p>
            <a:pPr lvl="0">
              <a:spcBef>
                <a:spcPts val="0"/>
              </a:spcBef>
              <a:buNone/>
            </a:pPr>
            <a:r>
              <a:rPr lang="en" sz="1050" u="sng">
                <a:solidFill>
                  <a:srgbClr val="0960AB"/>
                </a:solidFill>
                <a:highlight>
                  <a:srgbClr val="FFFFFF"/>
                </a:highlight>
                <a:hlinkClick r:id="rId3"/>
              </a:rPr>
              <a:t>Oregon BR 203</a:t>
            </a:r>
            <a:r>
              <a:rPr lang="en" sz="105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i="1" lang="en" sz="1050">
                <a:solidFill>
                  <a:srgbClr val="333333"/>
                </a:solidFill>
                <a:highlight>
                  <a:srgbClr val="FFFFFF"/>
                </a:highlight>
              </a:rPr>
              <a:t>Oregon Convention Center, 777 NE MLK, Jr. Blvd, Portland, OR 97232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See: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https://docs.google.com/document/d/1qJ55cyAoWwWiPIbhLtNziE7g-FkG2dyKriJ3xLxGXnw/edit?ts=592332df</a:t>
            </a:r>
            <a:r>
              <a:rPr lang="en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800">
                <a:solidFill>
                  <a:schemeClr val="dk2"/>
                </a:solidFill>
              </a:rPr>
              <a:t>Social science data archives (1960s)</a:t>
            </a:r>
          </a:p>
          <a:p>
            <a:pPr indent="-228600" lvl="1" marL="9144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</a:pPr>
            <a:r>
              <a:rPr lang="en" sz="900" u="sng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  <a:hlinkClick r:id="rId2"/>
              </a:rPr>
              <a:t>https://doi.org/10.17723/aarc.72.1.eu7252lhnrp7h188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800">
                <a:solidFill>
                  <a:schemeClr val="dk2"/>
                </a:solidFill>
              </a:rPr>
              <a:t>Ecology (1990s?) </a:t>
            </a:r>
          </a:p>
          <a:p>
            <a:pPr indent="-228600" lvl="1" marL="9144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</a:pPr>
            <a:r>
              <a:rPr lang="en" sz="1400" u="sng">
                <a:solidFill>
                  <a:schemeClr val="accent5"/>
                </a:solidFill>
                <a:hlinkClick r:id="rId3"/>
              </a:rPr>
              <a:t>http://onlinelibrary.wiley.com/doi/10.1890/0012-9623-91.1.14/full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“While some of the earliest agitation for data archives proceeded on the assumption that it would take only a little prodding to touch off interest on the part of conventional librarians in the new horizons represented by archives of machine-manipulable data, up to now we have found little resonance even from advanced “research libraries” that enjoy some passing acquaintance with the use of data-processing machines for documentation searches and classification routines.”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Source: Converse, P. (1964). A Network of Data Archives for the Behavioral Sciences. </a:t>
            </a:r>
            <a:r>
              <a:rPr i="1" lang="en" sz="1000">
                <a:solidFill>
                  <a:srgbClr val="222222"/>
                </a:solidFill>
                <a:highlight>
                  <a:srgbClr val="FFFFFF"/>
                </a:highlight>
              </a:rPr>
              <a:t>The Public Opinion Quarterly,</a:t>
            </a: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i="1" lang="en" sz="1000">
                <a:solidFill>
                  <a:srgbClr val="222222"/>
                </a:solidFill>
                <a:highlight>
                  <a:srgbClr val="FFFFFF"/>
                </a:highlight>
              </a:rPr>
              <a:t>28</a:t>
            </a: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(2), 273-286. Retrieved from http://www.jstor.org/stable/2746992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000"/>
              <a:t>“Data archives of all types are proliferating everywhere but data librarians are finding themselves floundering in their attempt to organize and document their data holdings.  No rules exist; no generally accepted plan appears in the literature.”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lvl="0">
              <a:spcBef>
                <a:spcPts val="0"/>
              </a:spcBef>
              <a:buNone/>
            </a:pPr>
            <a:r>
              <a:rPr lang="en" sz="1000"/>
              <a:t>Source: </a:t>
            </a: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</a:rPr>
              <a:t>Carolyn Geda (</a:t>
            </a:r>
            <a:r>
              <a:rPr i="1" lang="en" sz="1000">
                <a:solidFill>
                  <a:schemeClr val="dk1"/>
                </a:solidFill>
                <a:highlight>
                  <a:srgbClr val="FFFFFF"/>
                </a:highlight>
              </a:rPr>
              <a:t>1979</a:t>
            </a: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</a:rPr>
              <a:t>) Social Science Data Archives. The American Archivist: April 1979, Vol. 42, No. 2, pp. 158-166.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None/>
            </a:pPr>
            <a:r>
              <a:rPr lang="en" sz="1000" u="sng">
                <a:solidFill>
                  <a:schemeClr val="dk1"/>
                </a:solidFill>
                <a:highlight>
                  <a:srgbClr val="FFFFFF"/>
                </a:highlight>
                <a:hlinkClick r:id="rId2"/>
              </a:rPr>
              <a:t>https://doi.org/10.17723/aarc.42.2.f9428250uk700x41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/>
              <a:t>Quoting: John D. Byrum, Jr., and Judith S. Rowe, "An Integrated, User-Oriented System for the Documentation and Control of Machine-Readable Data Files," Library Resources and Technical Services 16 (Summer 1972): 338-46.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re3data returns 1894 results.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Opportunities for archivists to help shape this conversation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a survey of archivists at 116 ARL institutions surveyed, we received 64 responses of which 55 completed the whole survey.  57% of the respondents indicated that they are minimally involved, moderately involved, or fully engaged in the discussion of data curation at their institutions.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.Irrespective of whether the archivists felt involved in data curation discussions, we asked them what they believe their role and the role of the archives should be. A clear majority of respondents (86%) feel that archivists should be fully engaged in the process or at least have the authority to monitor plans to determine whether the archivist needs to be involved on a case-by-case basis (see Figure 4). Despite this, only slightly over half (30 respondents or 54%) of the archivists feel that they have been able to fulfill their perceived roles. One respondent noted, “The role I’d like to see is the first option [to be fully engaged in the discussion and implementation of data curation on campus], but it’s a constant struggle to have our voices heard.”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Opportunities for archivists to help shape this conversation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har char="●"/>
              <a:defRPr/>
            </a:lvl1pPr>
            <a:lvl2pPr lvl="1">
              <a:spcBef>
                <a:spcPts val="0"/>
              </a:spcBef>
              <a:buChar char="○"/>
              <a:defRPr/>
            </a:lvl2pPr>
            <a:lvl3pPr lvl="2">
              <a:spcBef>
                <a:spcPts val="0"/>
              </a:spcBef>
              <a:buChar char="■"/>
              <a:defRPr/>
            </a:lvl3pPr>
            <a:lvl4pPr lvl="3">
              <a:spcBef>
                <a:spcPts val="0"/>
              </a:spcBef>
              <a:buChar char="●"/>
              <a:defRPr/>
            </a:lvl4pPr>
            <a:lvl5pPr lvl="4">
              <a:spcBef>
                <a:spcPts val="0"/>
              </a:spcBef>
              <a:buChar char="○"/>
              <a:defRPr/>
            </a:lvl5pPr>
            <a:lvl6pPr lvl="5">
              <a:spcBef>
                <a:spcPts val="0"/>
              </a:spcBef>
              <a:buChar char="■"/>
              <a:defRPr/>
            </a:lvl6pPr>
            <a:lvl7pPr lvl="6">
              <a:spcBef>
                <a:spcPts val="0"/>
              </a:spcBef>
              <a:buChar char="●"/>
              <a:defRPr/>
            </a:lvl7pPr>
            <a:lvl8pPr lvl="7">
              <a:spcBef>
                <a:spcPts val="0"/>
              </a:spcBef>
              <a:buChar char="○"/>
              <a:defRPr/>
            </a:lvl8pPr>
            <a:lvl9pPr lvl="8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4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4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2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har char="●"/>
              <a:defRPr/>
            </a:lvl1pPr>
            <a:lvl2pPr lvl="1">
              <a:spcBef>
                <a:spcPts val="0"/>
              </a:spcBef>
              <a:buChar char="○"/>
              <a:defRPr/>
            </a:lvl2pPr>
            <a:lvl3pPr lvl="2">
              <a:spcBef>
                <a:spcPts val="0"/>
              </a:spcBef>
              <a:buChar char="■"/>
              <a:defRPr/>
            </a:lvl3pPr>
            <a:lvl4pPr lvl="3">
              <a:spcBef>
                <a:spcPts val="0"/>
              </a:spcBef>
              <a:buChar char="●"/>
              <a:defRPr/>
            </a:lvl4pPr>
            <a:lvl5pPr lvl="4">
              <a:spcBef>
                <a:spcPts val="0"/>
              </a:spcBef>
              <a:buChar char="○"/>
              <a:defRPr/>
            </a:lvl5pPr>
            <a:lvl6pPr lvl="5">
              <a:spcBef>
                <a:spcPts val="0"/>
              </a:spcBef>
              <a:buChar char="■"/>
              <a:defRPr/>
            </a:lvl6pPr>
            <a:lvl7pPr lvl="6">
              <a:spcBef>
                <a:spcPts val="0"/>
              </a:spcBef>
              <a:buChar char="●"/>
              <a:defRPr/>
            </a:lvl7pPr>
            <a:lvl8pPr lvl="7">
              <a:spcBef>
                <a:spcPts val="0"/>
              </a:spcBef>
              <a:buChar char="○"/>
              <a:defRPr/>
            </a:lvl8pPr>
            <a:lvl9pPr lvl="8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●"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Char char="●"/>
              <a:defRPr/>
            </a:lvl1pPr>
            <a:lvl2pPr lvl="1" algn="ctr">
              <a:spcBef>
                <a:spcPts val="0"/>
              </a:spcBef>
              <a:buChar char="○"/>
              <a:defRPr/>
            </a:lvl2pPr>
            <a:lvl3pPr lvl="2" algn="ctr">
              <a:spcBef>
                <a:spcPts val="0"/>
              </a:spcBef>
              <a:buChar char="■"/>
              <a:defRPr/>
            </a:lvl3pPr>
            <a:lvl4pPr lvl="3" algn="ctr">
              <a:spcBef>
                <a:spcPts val="0"/>
              </a:spcBef>
              <a:buChar char="●"/>
              <a:defRPr/>
            </a:lvl4pPr>
            <a:lvl5pPr lvl="4" algn="ctr">
              <a:spcBef>
                <a:spcPts val="0"/>
              </a:spcBef>
              <a:buChar char="○"/>
              <a:defRPr/>
            </a:lvl5pPr>
            <a:lvl6pPr lvl="5" algn="ctr">
              <a:spcBef>
                <a:spcPts val="0"/>
              </a:spcBef>
              <a:buChar char="■"/>
              <a:defRPr/>
            </a:lvl6pPr>
            <a:lvl7pPr lvl="6" algn="ctr">
              <a:spcBef>
                <a:spcPts val="0"/>
              </a:spcBef>
              <a:buChar char="●"/>
              <a:defRPr/>
            </a:lvl7pPr>
            <a:lvl8pPr lvl="7" algn="ctr">
              <a:spcBef>
                <a:spcPts val="0"/>
              </a:spcBef>
              <a:buChar char="○"/>
              <a:defRPr/>
            </a:lvl8pPr>
            <a:lvl9pPr lvl="8" algn="ctr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14.jp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24.png"/><Relationship Id="rId5" Type="http://schemas.openxmlformats.org/officeDocument/2006/relationships/image" Target="../media/image17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Relationship Id="rId8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archives2017.sched.com/speaker/AshleyLT" TargetMode="External"/><Relationship Id="rId4" Type="http://schemas.openxmlformats.org/officeDocument/2006/relationships/hyperlink" Target="https://archives2017.sched.com/speaker/jdbence" TargetMode="External"/><Relationship Id="rId5" Type="http://schemas.openxmlformats.org/officeDocument/2006/relationships/hyperlink" Target="https://archives2017.sched.com/speaker/jdbence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241649" y="1122075"/>
            <a:ext cx="86607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At the Data Curation Table: Archival Intersections with Research Data Management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3339700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Heather Soyka and Jared Lyle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Outline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RDM History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Current state of RDM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Use, non-use, and misuse of archival standards in RDM 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Where archivists and archival standards can help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RDM History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87" y="1547737"/>
            <a:ext cx="3930056" cy="94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2397" y="604287"/>
            <a:ext cx="4639274" cy="94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7862" y="2872337"/>
            <a:ext cx="5248275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5122" y="2510399"/>
            <a:ext cx="2993775" cy="211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9662" y="522575"/>
            <a:ext cx="3804649" cy="45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1837" y="1092274"/>
            <a:ext cx="4940312" cy="98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Current state of RDM (3 min)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311700" y="1310550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Disciplinary repositories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Institutional repositories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General repositories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62" y="3882924"/>
            <a:ext cx="2086849" cy="6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450" y="3603600"/>
            <a:ext cx="2157950" cy="120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349" y="2777974"/>
            <a:ext cx="2585275" cy="4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45525" y="1259062"/>
            <a:ext cx="2399750" cy="85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2350" y="2355647"/>
            <a:ext cx="1416024" cy="130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82600" y="2605900"/>
            <a:ext cx="30099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77400" y="4162259"/>
            <a:ext cx="2736000" cy="64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Use, non-use, and misuse of archival standards in RDM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Appraisal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Arrangement and description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Provenance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Preservation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archivists and archival standards can help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400" y="260275"/>
            <a:ext cx="7775199" cy="35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9100" y="1183625"/>
            <a:ext cx="6925799" cy="256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81050"/>
            <a:ext cx="8077200" cy="3581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Shape 116"/>
          <p:cNvCxnSpPr/>
          <p:nvPr/>
        </p:nvCxnSpPr>
        <p:spPr>
          <a:xfrm>
            <a:off x="2703200" y="1719000"/>
            <a:ext cx="5777100" cy="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17" name="Shape 117"/>
          <p:cNvCxnSpPr/>
          <p:nvPr/>
        </p:nvCxnSpPr>
        <p:spPr>
          <a:xfrm flipH="1" rot="10800000">
            <a:off x="687600" y="2042550"/>
            <a:ext cx="3727800" cy="13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18" name="Shape 118"/>
          <p:cNvCxnSpPr/>
          <p:nvPr/>
        </p:nvCxnSpPr>
        <p:spPr>
          <a:xfrm>
            <a:off x="2541425" y="3006550"/>
            <a:ext cx="59187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19" name="Shape 119"/>
          <p:cNvCxnSpPr/>
          <p:nvPr/>
        </p:nvCxnSpPr>
        <p:spPr>
          <a:xfrm>
            <a:off x="701075" y="3350350"/>
            <a:ext cx="61413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20" name="Shape 120"/>
          <p:cNvCxnSpPr/>
          <p:nvPr/>
        </p:nvCxnSpPr>
        <p:spPr>
          <a:xfrm>
            <a:off x="7118650" y="3977275"/>
            <a:ext cx="1355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21" name="Shape 121"/>
          <p:cNvCxnSpPr/>
          <p:nvPr/>
        </p:nvCxnSpPr>
        <p:spPr>
          <a:xfrm>
            <a:off x="667375" y="4314350"/>
            <a:ext cx="3296400" cy="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425" y="111950"/>
            <a:ext cx="7275147" cy="483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Shape 127"/>
          <p:cNvCxnSpPr/>
          <p:nvPr/>
        </p:nvCxnSpPr>
        <p:spPr>
          <a:xfrm>
            <a:off x="5810875" y="1199925"/>
            <a:ext cx="2244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28" name="Shape 128"/>
          <p:cNvCxnSpPr/>
          <p:nvPr/>
        </p:nvCxnSpPr>
        <p:spPr>
          <a:xfrm>
            <a:off x="1092075" y="1483050"/>
            <a:ext cx="6990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29" name="Shape 129"/>
          <p:cNvCxnSpPr/>
          <p:nvPr/>
        </p:nvCxnSpPr>
        <p:spPr>
          <a:xfrm flipH="1" rot="10800000">
            <a:off x="1085325" y="1766025"/>
            <a:ext cx="5723400" cy="6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30" name="Shape 130"/>
          <p:cNvCxnSpPr/>
          <p:nvPr/>
        </p:nvCxnSpPr>
        <p:spPr>
          <a:xfrm>
            <a:off x="7098425" y="2318950"/>
            <a:ext cx="970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31" name="Shape 131"/>
          <p:cNvCxnSpPr/>
          <p:nvPr/>
        </p:nvCxnSpPr>
        <p:spPr>
          <a:xfrm>
            <a:off x="1085325" y="2595350"/>
            <a:ext cx="2373000" cy="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32" name="Shape 132"/>
          <p:cNvCxnSpPr/>
          <p:nvPr/>
        </p:nvCxnSpPr>
        <p:spPr>
          <a:xfrm flipH="1" rot="10800000">
            <a:off x="2190875" y="3734450"/>
            <a:ext cx="5878200" cy="6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33" name="Shape 133"/>
          <p:cNvCxnSpPr/>
          <p:nvPr/>
        </p:nvCxnSpPr>
        <p:spPr>
          <a:xfrm>
            <a:off x="1078575" y="3997500"/>
            <a:ext cx="6990600" cy="20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134" name="Shape 134"/>
          <p:cNvCxnSpPr/>
          <p:nvPr/>
        </p:nvCxnSpPr>
        <p:spPr>
          <a:xfrm>
            <a:off x="1092075" y="4287375"/>
            <a:ext cx="2979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archivists and archival standards can help</a:t>
            </a:r>
          </a:p>
        </p:txBody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Emphasis on recognizing research data as an important output of the research process, not a byproduct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Helping researchers and users to interpret data lifecycle models in ways that provide support for descriptive and preservation practices throughout the entirely messy life of the data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Overcoming barriers to donating, sharing, access, use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Supporting &amp; evangelizing practices common to archival conversation such as LOCKSS, stable formats, stable media, and sustainable repository choices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Opportunities for archivists to join conversations</a:t>
            </a:r>
          </a:p>
        </p:txBody>
      </p:sp>
      <p:pic>
        <p:nvPicPr>
          <p:cNvPr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0550" y="1676222"/>
            <a:ext cx="1582824" cy="89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8937" y="1789375"/>
            <a:ext cx="143827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8212" y="3794733"/>
            <a:ext cx="6227574" cy="47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2787" y="1622687"/>
            <a:ext cx="301942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4600" y="2788375"/>
            <a:ext cx="3894949" cy="85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07400" y="2875399"/>
            <a:ext cx="4286136" cy="66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For the panel...</a:t>
            </a:r>
          </a:p>
        </p:txBody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666666"/>
              </a:buClr>
              <a:buSzPct val="100000"/>
            </a:pPr>
            <a:r>
              <a:rPr lang="en" sz="2400">
                <a:solidFill>
                  <a:srgbClr val="666666"/>
                </a:solidFill>
              </a:rPr>
              <a:t>How do data services fit into current organizational workflows? </a:t>
            </a: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</a:pPr>
            <a:r>
              <a:rPr lang="en" sz="2400">
                <a:solidFill>
                  <a:srgbClr val="666666"/>
                </a:solidFill>
              </a:rPr>
              <a:t>How does your institution identify and connect with researchers who may need data management services?</a:t>
            </a:r>
          </a:p>
          <a:p>
            <a:pPr indent="-381000" lvl="0" marL="457200" rtl="0">
              <a:spcBef>
                <a:spcPts val="0"/>
              </a:spcBef>
              <a:buClr>
                <a:srgbClr val="666666"/>
              </a:buClr>
              <a:buSzPct val="100000"/>
            </a:pPr>
            <a:r>
              <a:rPr lang="en" sz="2400">
                <a:solidFill>
                  <a:srgbClr val="666666"/>
                </a:solidFill>
              </a:rPr>
              <a:t>How</a:t>
            </a:r>
            <a:r>
              <a:rPr lang="en" sz="2400">
                <a:solidFill>
                  <a:srgbClr val="666666"/>
                </a:solidFill>
              </a:rPr>
              <a:t> can we equip archivists with the necessary skills to ensure opportunities for leadership in this arena?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Panelists</a:t>
            </a:r>
          </a:p>
        </p:txBody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John Bence, </a:t>
            </a:r>
            <a:r>
              <a:rPr lang="en">
                <a:solidFill>
                  <a:srgbClr val="666666"/>
                </a:solidFill>
                <a:highlight>
                  <a:srgbClr val="FFFFFF"/>
                </a:highlight>
              </a:rPr>
              <a:t>University Archivist, Emory University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Natalie Bond, </a:t>
            </a:r>
            <a:r>
              <a:rPr lang="en">
                <a:solidFill>
                  <a:srgbClr val="666666"/>
                </a:solidFill>
                <a:highlight>
                  <a:srgbClr val="FFFFFF"/>
                </a:highlight>
              </a:rPr>
              <a:t>Political Papers Archivist, University of Montana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Evelyn McLellan, </a:t>
            </a:r>
            <a:r>
              <a:rPr lang="en">
                <a:solidFill>
                  <a:srgbClr val="666666"/>
                </a:solidFill>
                <a:highlight>
                  <a:srgbClr val="FFFFFF"/>
                </a:highlight>
              </a:rPr>
              <a:t>President, Artefactual Systems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Ashley L. Taylor, </a:t>
            </a:r>
            <a:r>
              <a:rPr lang="en">
                <a:solidFill>
                  <a:srgbClr val="666666"/>
                </a:solidFill>
                <a:highlight>
                  <a:srgbClr val="FFFFFF"/>
                </a:highlight>
              </a:rPr>
              <a:t>Archivist, University of Pittsburgh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 u="sng">
              <a:solidFill>
                <a:srgbClr val="666666"/>
              </a:solidFill>
              <a:highlight>
                <a:srgbClr val="FFFFFF"/>
              </a:highlight>
              <a:hlinkClick r:id="rId3"/>
            </a:endParaRPr>
          </a:p>
          <a:p>
            <a:pPr lvl="0" rtl="0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b="1" sz="1500" u="sng">
              <a:solidFill>
                <a:srgbClr val="666666"/>
              </a:solidFill>
              <a:highlight>
                <a:srgbClr val="FFFFFF"/>
              </a:highlight>
              <a:hlinkClick r:id="rId4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b="1" sz="1500" u="sng">
              <a:solidFill>
                <a:srgbClr val="666666"/>
              </a:solidFill>
              <a:highlight>
                <a:srgbClr val="FFFFFF"/>
              </a:highlight>
              <a:hlinkClick r:id="rId5"/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RDSS diagram.jpg"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699" y="76200"/>
            <a:ext cx="7560276" cy="490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