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72" r:id="rId3"/>
    <p:sldId id="258" r:id="rId4"/>
    <p:sldId id="311" r:id="rId5"/>
    <p:sldId id="312" r:id="rId6"/>
    <p:sldId id="313" r:id="rId7"/>
    <p:sldId id="314" r:id="rId8"/>
    <p:sldId id="315" r:id="rId9"/>
    <p:sldId id="317" r:id="rId10"/>
    <p:sldId id="308" r:id="rId11"/>
    <p:sldId id="276" r:id="rId12"/>
    <p:sldId id="267" r:id="rId13"/>
    <p:sldId id="265" r:id="rId14"/>
    <p:sldId id="275" r:id="rId15"/>
    <p:sldId id="293" r:id="rId16"/>
    <p:sldId id="301" r:id="rId17"/>
    <p:sldId id="299" r:id="rId18"/>
    <p:sldId id="316" r:id="rId19"/>
    <p:sldId id="318" r:id="rId20"/>
    <p:sldId id="271" r:id="rId21"/>
    <p:sldId id="309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5AF2"/>
    <a:srgbClr val="00978C"/>
    <a:srgbClr val="002A5B"/>
    <a:srgbClr val="88C53F"/>
    <a:srgbClr val="1E636D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94" autoAdjust="0"/>
  </p:normalViewPr>
  <p:slideViewPr>
    <p:cSldViewPr snapToGrid="0" snapToObjects="1">
      <p:cViewPr varScale="1">
        <p:scale>
          <a:sx n="124" d="100"/>
          <a:sy n="124" d="100"/>
        </p:scale>
        <p:origin x="108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968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D8435-280F-5443-BD35-15998D40C565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E76211-9A90-4C4A-8048-749CD9C8D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11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70498-69EB-0848-B27C-9904B7C7FE95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CEAFBD-3A4D-AA4D-A2F8-FB90B5CDF1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6036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US" dirty="0" smtClean="0"/>
              <a:t>Individual researchers</a:t>
            </a:r>
          </a:p>
          <a:p>
            <a:pPr lvl="3"/>
            <a:r>
              <a:rPr lang="en-US" dirty="0" smtClean="0"/>
              <a:t>Require guidance over data life cycle</a:t>
            </a:r>
          </a:p>
          <a:p>
            <a:pPr lvl="4"/>
            <a:r>
              <a:rPr lang="en-US" dirty="0" smtClean="0"/>
              <a:t>Consent statements, data management plans, tools for standardizing and sharing data</a:t>
            </a:r>
          </a:p>
          <a:p>
            <a:pPr lvl="2"/>
            <a:r>
              <a:rPr lang="en-US" dirty="0" smtClean="0"/>
              <a:t>Institutions (e.g., repositories, universities)</a:t>
            </a:r>
          </a:p>
          <a:p>
            <a:pPr lvl="3"/>
            <a:r>
              <a:rPr lang="en-US" dirty="0" smtClean="0"/>
              <a:t>Train people, archive data and code, provide access</a:t>
            </a:r>
          </a:p>
          <a:p>
            <a:pPr lvl="3"/>
            <a:endParaRPr lang="en-US" dirty="0" smtClean="0"/>
          </a:p>
          <a:p>
            <a:pPr lvl="1"/>
            <a:r>
              <a:rPr lang="en-US" dirty="0" smtClean="0"/>
              <a:t>Standard citation</a:t>
            </a:r>
          </a:p>
          <a:p>
            <a:pPr lvl="2"/>
            <a:r>
              <a:rPr lang="en-US" dirty="0" smtClean="0"/>
              <a:t>Bibliography</a:t>
            </a:r>
          </a:p>
          <a:p>
            <a:pPr lvl="2"/>
            <a:r>
              <a:rPr lang="en-US" dirty="0" smtClean="0"/>
              <a:t>Usage statistics</a:t>
            </a:r>
          </a:p>
          <a:p>
            <a:pPr lvl="2"/>
            <a:r>
              <a:rPr lang="en-US" dirty="0" smtClean="0"/>
              <a:t>Recognition</a:t>
            </a:r>
            <a:r>
              <a:rPr lang="en-US" baseline="0" dirty="0" smtClean="0"/>
              <a:t> of data as scientific output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AFBD-3A4D-AA4D-A2F8-FB90B5CDF10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018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hole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8417" y="0"/>
            <a:ext cx="4645583" cy="1439672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762" y="4184175"/>
            <a:ext cx="8336476" cy="2070576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762" y="1847154"/>
            <a:ext cx="8336476" cy="2197837"/>
          </a:xfrm>
        </p:spPr>
        <p:txBody>
          <a:bodyPr anchor="ctr">
            <a:normAutofit/>
          </a:bodyPr>
          <a:lstStyle>
            <a:lvl1pPr algn="ctr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7" name="Picture 6" descr="icpsr-acronym-long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907" y="6356350"/>
            <a:ext cx="2474526" cy="343959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377668" y="1056919"/>
            <a:ext cx="5223984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/>
            <a:r>
              <a:rPr lang="en-US" sz="1400" b="0" spc="300" dirty="0" smtClean="0">
                <a:solidFill>
                  <a:srgbClr val="000000"/>
                </a:solidFill>
                <a:effectLst/>
              </a:rPr>
              <a:t>SHARING DATA TO ADVANCE SCIENCE</a:t>
            </a:r>
            <a:endParaRPr lang="en-US" sz="1400" b="0" spc="300" dirty="0">
              <a:solidFill>
                <a:srgbClr val="000000"/>
              </a:solidFill>
              <a:effectLst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1439672"/>
            <a:ext cx="9144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ICPSR_final-logo_rgb.jp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762" y="313161"/>
            <a:ext cx="2693144" cy="56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12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May 17,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AAPOR Denver, Colorado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2731"/>
            <a:ext cx="8229600" cy="1185332"/>
          </a:xfrm>
        </p:spPr>
        <p:txBody>
          <a:bodyPr anchor="b"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95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March 18,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33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March 18, 2018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56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March 18, 2018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24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March 18, 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83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March 18, 2018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4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solidFill>
            <a:schemeClr val="bg1">
              <a:alpha val="70000"/>
            </a:schemeClr>
          </a:solidFill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solidFill>
            <a:schemeClr val="bg1">
              <a:alpha val="70000"/>
            </a:schemeClr>
          </a:solidFill>
        </p:spPr>
        <p:txBody>
          <a:bodyPr/>
          <a:lstStyle>
            <a:lvl1pPr marL="0" indent="0">
              <a:buNone/>
              <a:defRPr sz="1400">
                <a:solidFill>
                  <a:srgbClr val="00000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March 18, 2018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side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343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34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March 18, 2018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March 18,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7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March 18,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71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March 18,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3BCA5-1E04-E54D-A72B-F5A9E897BE1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 descr="side.jp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343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052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0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/>
          <a:ea typeface="+mj-ea"/>
          <a:cs typeface="Arial"/>
        </a:defRPr>
      </a:lvl1pPr>
    </p:titleStyle>
    <p:bodyStyle>
      <a:lvl1pPr marL="233363" indent="-233363" algn="l" defTabSz="457200" rtl="0" eaLnBrk="1" latinLnBrk="0" hangingPunct="1">
        <a:spcBef>
          <a:spcPct val="20000"/>
        </a:spcBef>
        <a:buFont typeface="Wingdings" panose="05000000000000000000" pitchFamily="2" charset="2"/>
        <a:buChar char="Ø"/>
        <a:defRPr sz="2800" b="0" i="0" kern="1200">
          <a:solidFill>
            <a:srgbClr val="000000"/>
          </a:solidFill>
          <a:latin typeface="Arial"/>
          <a:ea typeface="+mn-ea"/>
          <a:cs typeface="Arial"/>
        </a:defRPr>
      </a:lvl1pPr>
      <a:lvl2pPr marL="687388" indent="-230188" algn="l" defTabSz="457200" rtl="0" eaLnBrk="1" latinLnBrk="0" hangingPunct="1">
        <a:spcBef>
          <a:spcPct val="20000"/>
        </a:spcBef>
        <a:buFont typeface="Wingdings" panose="05000000000000000000" pitchFamily="2" charset="2"/>
        <a:buChar char="Ø"/>
        <a:defRPr sz="2400" b="0" i="0" kern="1200">
          <a:solidFill>
            <a:srgbClr val="000000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Ø"/>
        <a:defRPr sz="2000" b="0" i="0" kern="1200">
          <a:solidFill>
            <a:srgbClr val="000000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Ø"/>
        <a:defRPr sz="1800" b="0" i="0" kern="1200">
          <a:solidFill>
            <a:srgbClr val="000000"/>
          </a:solidFill>
          <a:latin typeface="Arial"/>
          <a:ea typeface="+mn-ea"/>
          <a:cs typeface="Arial"/>
        </a:defRPr>
      </a:lvl4pPr>
      <a:lvl5pPr marL="2114550" indent="-285750" algn="l" defTabSz="457200" rtl="0" eaLnBrk="1" latinLnBrk="0" hangingPunct="1">
        <a:spcBef>
          <a:spcPct val="20000"/>
        </a:spcBef>
        <a:buFont typeface="Wingdings" panose="05000000000000000000" pitchFamily="2" charset="2"/>
        <a:buChar char="Ø"/>
        <a:defRPr sz="1800" b="0" i="0" kern="1200">
          <a:solidFill>
            <a:srgbClr val="000000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deepblue.lib.umich.edu/handle/2027.42/143808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LibbyH@umich.edu" TargetMode="External"/><Relationship Id="rId2" Type="http://schemas.openxmlformats.org/officeDocument/2006/relationships/hyperlink" Target="mailto:help@icpsr.umich.edu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Margaret C. </a:t>
            </a:r>
            <a:r>
              <a:rPr lang="en-US" dirty="0" err="1" smtClean="0"/>
              <a:t>Levenstein</a:t>
            </a:r>
            <a:endParaRPr lang="en-US" dirty="0" smtClean="0"/>
          </a:p>
          <a:p>
            <a:r>
              <a:rPr lang="en-US" dirty="0" smtClean="0"/>
              <a:t>Director, Inter-university Consortium for Political and Social Research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ICRI Vienna September 2018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1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Research Infrastructures: </a:t>
            </a:r>
            <a:r>
              <a:rPr lang="en-US" dirty="0" smtClean="0"/>
              <a:t>Ensuring </a:t>
            </a:r>
            <a:r>
              <a:rPr lang="en-US" dirty="0"/>
              <a:t>trust and quality of data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flipH="1">
            <a:off x="1403464" y="5731531"/>
            <a:ext cx="6733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/>
              <a:t>The initiatives described here are supported by the National </a:t>
            </a:r>
            <a:r>
              <a:rPr lang="en-US" sz="1400" i="1" dirty="0"/>
              <a:t>Science Foundation (1744065 and </a:t>
            </a:r>
            <a:r>
              <a:rPr lang="en-US" sz="1400" i="1" dirty="0" smtClean="0"/>
              <a:t>1525662) and the Sloan Foundation.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10764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Organic or non-designed </a:t>
            </a:r>
            <a:r>
              <a:rPr lang="en-US" dirty="0" smtClean="0"/>
              <a:t>(found) data create </a:t>
            </a:r>
            <a:r>
              <a:rPr lang="en-US" dirty="0" smtClean="0"/>
              <a:t>new challenges for </a:t>
            </a:r>
            <a:r>
              <a:rPr lang="en-US" dirty="0" smtClean="0"/>
              <a:t>quality and trust</a:t>
            </a:r>
          </a:p>
          <a:p>
            <a:pPr lvl="1"/>
            <a:r>
              <a:rPr lang="en-US" dirty="0" smtClean="0"/>
              <a:t>Not just increase in scale</a:t>
            </a:r>
            <a:endParaRPr lang="en-US" dirty="0" smtClean="0"/>
          </a:p>
          <a:p>
            <a:r>
              <a:rPr lang="en-US" dirty="0" smtClean="0"/>
              <a:t>Data changes in real time</a:t>
            </a:r>
          </a:p>
          <a:p>
            <a:pPr lvl="1"/>
            <a:r>
              <a:rPr lang="en-US" dirty="0" smtClean="0"/>
              <a:t>Requires </a:t>
            </a:r>
            <a:r>
              <a:rPr lang="en-US" dirty="0" smtClean="0"/>
              <a:t>snapshots, versioning</a:t>
            </a:r>
          </a:p>
          <a:p>
            <a:r>
              <a:rPr lang="en-US" dirty="0" smtClean="0"/>
              <a:t>No survey instrument or documentation of </a:t>
            </a:r>
            <a:r>
              <a:rPr lang="en-US" dirty="0" smtClean="0"/>
              <a:t>study design </a:t>
            </a:r>
            <a:r>
              <a:rPr lang="en-US" dirty="0" smtClean="0"/>
              <a:t>to provide metadata </a:t>
            </a:r>
            <a:r>
              <a:rPr lang="en-US" dirty="0" smtClean="0"/>
              <a:t>for re-use </a:t>
            </a:r>
            <a:r>
              <a:rPr lang="en-US" dirty="0" smtClean="0"/>
              <a:t>or discovery</a:t>
            </a:r>
          </a:p>
          <a:p>
            <a:pPr lvl="1"/>
            <a:r>
              <a:rPr lang="en-US" dirty="0" smtClean="0"/>
              <a:t>Or even informed use of data the first time</a:t>
            </a:r>
          </a:p>
          <a:p>
            <a:pPr lvl="1"/>
            <a:r>
              <a:rPr lang="en-US" dirty="0" smtClean="0"/>
              <a:t>Requires development of standards </a:t>
            </a:r>
            <a:r>
              <a:rPr lang="en-US" dirty="0" smtClean="0"/>
              <a:t>(e.g., extend </a:t>
            </a:r>
            <a:r>
              <a:rPr lang="en-US" dirty="0" smtClean="0"/>
              <a:t>DDI)</a:t>
            </a:r>
          </a:p>
          <a:p>
            <a:pPr lvl="1"/>
            <a:r>
              <a:rPr lang="en-US" dirty="0" smtClean="0"/>
              <a:t>Citizen-scientist engagement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2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Data in the wild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79141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Provenance</a:t>
            </a:r>
          </a:p>
          <a:p>
            <a:r>
              <a:rPr lang="en-US" sz="4400" dirty="0" smtClean="0"/>
              <a:t>Preservation</a:t>
            </a:r>
          </a:p>
          <a:p>
            <a:r>
              <a:rPr lang="en-US" sz="4400" dirty="0" smtClean="0"/>
              <a:t>Privacy</a:t>
            </a:r>
          </a:p>
          <a:p>
            <a:endParaRPr lang="en-US" sz="3600" dirty="0"/>
          </a:p>
          <a:p>
            <a:r>
              <a:rPr lang="en-US" sz="3600" dirty="0" smtClean="0"/>
              <a:t>All more challenging in the new world of “found” data</a:t>
            </a:r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3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Research Infrastructures: ensuring trust and quality of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21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Provenance</a:t>
            </a:r>
            <a:endParaRPr lang="en-US" sz="4400" dirty="0" smtClean="0"/>
          </a:p>
          <a:p>
            <a:r>
              <a:rPr lang="en-US" sz="4800" dirty="0" smtClean="0">
                <a:solidFill>
                  <a:schemeClr val="bg2">
                    <a:lumMod val="90000"/>
                  </a:schemeClr>
                </a:solidFill>
              </a:rPr>
              <a:t>Preservation</a:t>
            </a:r>
          </a:p>
          <a:p>
            <a:r>
              <a:rPr lang="en-US" sz="4800" dirty="0" smtClean="0">
                <a:solidFill>
                  <a:schemeClr val="bg2">
                    <a:lumMod val="90000"/>
                  </a:schemeClr>
                </a:solidFill>
              </a:rPr>
              <a:t>Privacy</a:t>
            </a:r>
          </a:p>
          <a:p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4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Research Infrastructures: ensuring trust and quality of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51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Provenance</a:t>
            </a:r>
          </a:p>
          <a:p>
            <a:pPr lvl="1"/>
            <a:r>
              <a:rPr lang="en-US" dirty="0"/>
              <a:t>Adapting (and using) standards for new kinds of data</a:t>
            </a:r>
          </a:p>
          <a:p>
            <a:pPr lvl="2"/>
            <a:r>
              <a:rPr lang="en-US" dirty="0"/>
              <a:t>Linked data</a:t>
            </a:r>
          </a:p>
          <a:p>
            <a:pPr lvl="2"/>
            <a:r>
              <a:rPr lang="en-US" dirty="0"/>
              <a:t>Social media and web-based data</a:t>
            </a:r>
          </a:p>
          <a:p>
            <a:r>
              <a:rPr lang="en-US" sz="3600" dirty="0" smtClean="0">
                <a:solidFill>
                  <a:schemeClr val="bg2">
                    <a:lumMod val="90000"/>
                  </a:schemeClr>
                </a:solidFill>
              </a:rPr>
              <a:t>Preservation</a:t>
            </a:r>
          </a:p>
          <a:p>
            <a:r>
              <a:rPr lang="en-US" sz="3600" dirty="0" smtClean="0">
                <a:solidFill>
                  <a:schemeClr val="bg2">
                    <a:lumMod val="90000"/>
                  </a:schemeClr>
                </a:solidFill>
              </a:rPr>
              <a:t>Privacy</a:t>
            </a:r>
          </a:p>
          <a:p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Research Infrastructures: ensuring trust and quality of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21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bg2">
                    <a:lumMod val="90000"/>
                  </a:schemeClr>
                </a:solidFill>
              </a:rPr>
              <a:t>Provenance</a:t>
            </a:r>
          </a:p>
          <a:p>
            <a:r>
              <a:rPr lang="en-US" sz="4400" dirty="0"/>
              <a:t>Preservation</a:t>
            </a:r>
          </a:p>
          <a:p>
            <a:r>
              <a:rPr lang="en-US" sz="4400" dirty="0" smtClean="0">
                <a:solidFill>
                  <a:schemeClr val="bg2">
                    <a:lumMod val="90000"/>
                  </a:schemeClr>
                </a:solidFill>
              </a:rPr>
              <a:t>Privacy</a:t>
            </a:r>
          </a:p>
          <a:p>
            <a:endParaRPr lang="en-US" sz="4400" dirty="0" smtClean="0">
              <a:solidFill>
                <a:schemeClr val="bg2">
                  <a:lumMod val="90000"/>
                </a:schemeClr>
              </a:solidFill>
            </a:endParaRPr>
          </a:p>
          <a:p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6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Research Infrastructures: ensuring trust and quality of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97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Provenance</a:t>
            </a:r>
          </a:p>
          <a:p>
            <a:r>
              <a:rPr lang="en-US" sz="3600" dirty="0" smtClean="0"/>
              <a:t>Preservation</a:t>
            </a:r>
          </a:p>
          <a:p>
            <a:pPr lvl="1"/>
            <a:r>
              <a:rPr lang="en-US" sz="2800" dirty="0"/>
              <a:t>Tension between openness and </a:t>
            </a:r>
            <a:r>
              <a:rPr lang="en-US" sz="2800" dirty="0" smtClean="0"/>
              <a:t>preservation</a:t>
            </a:r>
          </a:p>
          <a:p>
            <a:pPr lvl="2"/>
            <a:r>
              <a:rPr lang="en-US" sz="2400" dirty="0" smtClean="0"/>
              <a:t>Feasibility</a:t>
            </a:r>
          </a:p>
          <a:p>
            <a:pPr lvl="3"/>
            <a:r>
              <a:rPr lang="en-US" sz="2200" dirty="0" smtClean="0"/>
              <a:t>Individual researchers and institutions</a:t>
            </a:r>
          </a:p>
          <a:p>
            <a:pPr lvl="2"/>
            <a:r>
              <a:rPr lang="en-US" sz="2400" dirty="0" smtClean="0"/>
              <a:t>Incentives</a:t>
            </a:r>
            <a:endParaRPr lang="en-US" sz="2400" dirty="0"/>
          </a:p>
          <a:p>
            <a:r>
              <a:rPr lang="en-US" sz="3600" dirty="0" smtClean="0">
                <a:solidFill>
                  <a:schemeClr val="bg2">
                    <a:lumMod val="90000"/>
                  </a:schemeClr>
                </a:solidFill>
              </a:rPr>
              <a:t>Privacy</a:t>
            </a:r>
          </a:p>
          <a:p>
            <a:endParaRPr lang="en-US" sz="3600" dirty="0" smtClean="0">
              <a:solidFill>
                <a:schemeClr val="bg2">
                  <a:lumMod val="90000"/>
                </a:schemeClr>
              </a:solidFill>
            </a:endParaRPr>
          </a:p>
          <a:p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7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Research Infrastructures: ensuring trust and quality of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29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bg2">
                    <a:lumMod val="90000"/>
                  </a:schemeClr>
                </a:solidFill>
              </a:rPr>
              <a:t>Provenance</a:t>
            </a:r>
          </a:p>
          <a:p>
            <a:r>
              <a:rPr lang="en-US" sz="4400" dirty="0">
                <a:solidFill>
                  <a:schemeClr val="bg2">
                    <a:lumMod val="90000"/>
                  </a:schemeClr>
                </a:solidFill>
              </a:rPr>
              <a:t>Preservation</a:t>
            </a:r>
          </a:p>
          <a:p>
            <a:r>
              <a:rPr lang="en-US" sz="4400" dirty="0"/>
              <a:t>Privacy</a:t>
            </a:r>
          </a:p>
          <a:p>
            <a:endParaRPr lang="en-US" sz="4400" dirty="0" smtClean="0">
              <a:solidFill>
                <a:schemeClr val="bg2">
                  <a:lumMod val="90000"/>
                </a:schemeClr>
              </a:solidFill>
            </a:endParaRPr>
          </a:p>
          <a:p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8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Research Infrastructures: ensuring trust and quality of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82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Provenance</a:t>
            </a:r>
          </a:p>
          <a:p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Preservation</a:t>
            </a:r>
          </a:p>
          <a:p>
            <a:r>
              <a:rPr lang="en-US" sz="3600" dirty="0" smtClean="0"/>
              <a:t>Privacy</a:t>
            </a:r>
          </a:p>
          <a:p>
            <a:pPr lvl="1"/>
            <a:r>
              <a:rPr lang="en-US" dirty="0" smtClean="0"/>
              <a:t>Safe data can be achieved in different ways</a:t>
            </a:r>
          </a:p>
          <a:p>
            <a:pPr lvl="2"/>
            <a:r>
              <a:rPr lang="en-US" dirty="0" smtClean="0"/>
              <a:t>Important to be able to use sensitive data in safe ways or sensitive subjects and vulnerable populations are ignored</a:t>
            </a:r>
          </a:p>
          <a:p>
            <a:pPr lvl="1"/>
            <a:r>
              <a:rPr lang="en-US" dirty="0" smtClean="0"/>
              <a:t>Match researchers to appropriate data and computing environment</a:t>
            </a:r>
          </a:p>
          <a:p>
            <a:pPr lvl="1"/>
            <a:r>
              <a:rPr lang="en-US" dirty="0" smtClean="0"/>
              <a:t>Sanitize (synthesize) data for less trusted users</a:t>
            </a:r>
          </a:p>
          <a:p>
            <a:pPr lvl="2"/>
            <a:r>
              <a:rPr lang="en-US" dirty="0" smtClean="0"/>
              <a:t>Critical for training purposes</a:t>
            </a:r>
          </a:p>
          <a:p>
            <a:pPr lvl="1"/>
            <a:r>
              <a:rPr lang="en-US" dirty="0" smtClean="0"/>
              <a:t>Secure computing environment and differential privacy of </a:t>
            </a:r>
            <a:r>
              <a:rPr lang="en-US" i="1" dirty="0" smtClean="0"/>
              <a:t>output</a:t>
            </a:r>
            <a:r>
              <a:rPr lang="en-US" dirty="0" smtClean="0"/>
              <a:t> for trusted researchers</a:t>
            </a:r>
          </a:p>
          <a:p>
            <a:pPr lvl="1"/>
            <a:endParaRPr lang="en-US" sz="4000" dirty="0"/>
          </a:p>
          <a:p>
            <a:endParaRPr lang="en-US" sz="4400" dirty="0" smtClean="0">
              <a:solidFill>
                <a:schemeClr val="bg2">
                  <a:lumMod val="90000"/>
                </a:schemeClr>
              </a:solidFill>
            </a:endParaRPr>
          </a:p>
          <a:p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9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Research Infrastructures: ensuring trust and quality of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92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LinkageLibrary</a:t>
            </a:r>
            <a:endParaRPr lang="en-US" sz="3600" dirty="0" smtClean="0"/>
          </a:p>
          <a:p>
            <a:r>
              <a:rPr lang="en-US" sz="3600" dirty="0" smtClean="0"/>
              <a:t>SOMAR</a:t>
            </a:r>
          </a:p>
          <a:p>
            <a:r>
              <a:rPr lang="en-US" sz="3600" dirty="0"/>
              <a:t>Researcher passport</a:t>
            </a:r>
          </a:p>
          <a:p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10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ICPSR initiatives: ensuring </a:t>
            </a:r>
            <a:r>
              <a:rPr lang="en-US" dirty="0"/>
              <a:t>trust and quality of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39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Linked data present challenges for both confidentiality and reproducibility</a:t>
            </a:r>
          </a:p>
          <a:p>
            <a:pPr lvl="1"/>
            <a:r>
              <a:rPr lang="en-US" dirty="0" smtClean="0"/>
              <a:t>Linkage more accurate with more detailed information</a:t>
            </a:r>
          </a:p>
          <a:p>
            <a:pPr lvl="2"/>
            <a:r>
              <a:rPr lang="en-US" dirty="0" smtClean="0"/>
              <a:t>Need standards for safe, ethical ways to enhance data with new linkages</a:t>
            </a:r>
          </a:p>
          <a:p>
            <a:pPr lvl="1"/>
            <a:r>
              <a:rPr lang="en-US" dirty="0" smtClean="0"/>
              <a:t>Linked data easier to re-identify, even after removing unique identifiers</a:t>
            </a:r>
          </a:p>
          <a:p>
            <a:pPr lvl="2"/>
            <a:r>
              <a:rPr lang="en-US" dirty="0" smtClean="0"/>
              <a:t>Need safe places to analyze linked data</a:t>
            </a:r>
          </a:p>
          <a:p>
            <a:pPr lvl="1"/>
            <a:r>
              <a:rPr lang="en-US" dirty="0" smtClean="0"/>
              <a:t>Linkage strategies introduce differences in datasets that are often not well documented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11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Data linkage challenges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7315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37" y="2022764"/>
            <a:ext cx="8676705" cy="259541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4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Encourage researchers to share linked (or linkable) data, and linkage strategies</a:t>
            </a:r>
          </a:p>
          <a:p>
            <a:pPr lvl="1"/>
            <a:r>
              <a:rPr lang="en-US" dirty="0" smtClean="0"/>
              <a:t>Algorithms, code</a:t>
            </a:r>
          </a:p>
          <a:p>
            <a:r>
              <a:rPr lang="en-US" dirty="0" smtClean="0"/>
              <a:t>Compare approaches across projects, datasets, </a:t>
            </a:r>
            <a:r>
              <a:rPr lang="en-US" dirty="0" smtClean="0"/>
              <a:t>disciplines</a:t>
            </a:r>
            <a:endParaRPr lang="en-US" dirty="0" smtClean="0"/>
          </a:p>
          <a:p>
            <a:pPr lvl="1"/>
            <a:r>
              <a:rPr lang="en-US" dirty="0" smtClean="0"/>
              <a:t>Improve linkage practices</a:t>
            </a:r>
          </a:p>
          <a:p>
            <a:pPr lvl="1"/>
            <a:r>
              <a:rPr lang="en-US" dirty="0" smtClean="0"/>
              <a:t>Improve </a:t>
            </a:r>
            <a:r>
              <a:rPr lang="en-US" dirty="0" smtClean="0"/>
              <a:t>transparency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b="28074"/>
          <a:stretch/>
        </p:blipFill>
        <p:spPr>
          <a:xfrm>
            <a:off x="589449" y="67842"/>
            <a:ext cx="6596441" cy="141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63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Addresses 4 communities who: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tudy </a:t>
            </a:r>
            <a:r>
              <a:rPr lang="en-US" dirty="0"/>
              <a:t>social media use </a:t>
            </a:r>
            <a:r>
              <a:rPr lang="en-US" dirty="0" smtClean="0"/>
              <a:t>specifically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everage </a:t>
            </a:r>
            <a:r>
              <a:rPr lang="en-US" dirty="0"/>
              <a:t>social media data to understand people and </a:t>
            </a:r>
            <a:r>
              <a:rPr lang="en-US" dirty="0" smtClean="0"/>
              <a:t>society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tudy </a:t>
            </a:r>
            <a:r>
              <a:rPr lang="en-US" dirty="0"/>
              <a:t>social science </a:t>
            </a:r>
            <a:r>
              <a:rPr lang="en-US" dirty="0" smtClean="0"/>
              <a:t>methods</a:t>
            </a:r>
          </a:p>
          <a:p>
            <a:pPr lvl="1"/>
            <a:r>
              <a:rPr lang="en-US" dirty="0" smtClean="0"/>
              <a:t>Investigate new </a:t>
            </a:r>
            <a:r>
              <a:rPr lang="en-US" dirty="0"/>
              <a:t>methods for curation, publication, confidentiality and </a:t>
            </a:r>
            <a:r>
              <a:rPr lang="en-US" dirty="0" smtClean="0"/>
              <a:t>quality assessment</a:t>
            </a:r>
            <a:r>
              <a:rPr lang="en-US" dirty="0"/>
              <a:t>, and long-term management of research </a:t>
            </a:r>
            <a:r>
              <a:rPr lang="en-US" dirty="0" smtClean="0"/>
              <a:t>data</a:t>
            </a:r>
          </a:p>
          <a:p>
            <a:r>
              <a:rPr lang="en-US" dirty="0" smtClean="0"/>
              <a:t>Archive enables </a:t>
            </a:r>
            <a:r>
              <a:rPr lang="en-US" dirty="0"/>
              <a:t>historical </a:t>
            </a:r>
            <a:r>
              <a:rPr lang="en-US" dirty="0" smtClean="0"/>
              <a:t>and longitudinal analyses often missing from rapidly changing social medial platforms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14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SOMAR: Social Media Archive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7948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Archive data where possible</a:t>
            </a:r>
          </a:p>
          <a:p>
            <a:r>
              <a:rPr lang="en-US" dirty="0" smtClean="0"/>
              <a:t>Archive workflows and code where data sharing is prohibited</a:t>
            </a:r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: Twitter IDs and code for rehydrating</a:t>
            </a:r>
          </a:p>
          <a:p>
            <a:r>
              <a:rPr lang="en-US" dirty="0" smtClean="0"/>
              <a:t>Curation and metadata</a:t>
            </a:r>
          </a:p>
          <a:p>
            <a:pPr lvl="1"/>
            <a:r>
              <a:rPr lang="en-US" dirty="0" smtClean="0"/>
              <a:t>Provenance, dates, hashtags, confidentiality protection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15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SOMAR: Social Media Archive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19041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Researcher Passport</a:t>
            </a:r>
            <a:endParaRPr lang="en-US" sz="4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16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841864" y="2595418"/>
            <a:ext cx="20331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Establishing shared understanding of what it means to be a trusted  researcher</a:t>
            </a:r>
            <a:endParaRPr 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83" y="1229828"/>
            <a:ext cx="6075381" cy="607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62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Researcher </a:t>
            </a:r>
            <a:r>
              <a:rPr lang="en-US" dirty="0"/>
              <a:t>Passport</a:t>
            </a:r>
            <a:r>
              <a:rPr lang="en-US" dirty="0" smtClean="0"/>
              <a:t>: Improving </a:t>
            </a:r>
            <a:r>
              <a:rPr lang="en-US" dirty="0"/>
              <a:t>Data Access </a:t>
            </a:r>
            <a:r>
              <a:rPr lang="en-US" dirty="0" smtClean="0"/>
              <a:t>and Confidentiality </a:t>
            </a:r>
            <a:r>
              <a:rPr lang="en-US" dirty="0"/>
              <a:t>Protection</a:t>
            </a:r>
          </a:p>
          <a:p>
            <a:pPr lvl="1"/>
            <a:r>
              <a:rPr lang="en-US" dirty="0"/>
              <a:t>ICPSR’s Strategy for a </a:t>
            </a:r>
            <a:r>
              <a:rPr lang="en-US" dirty="0" smtClean="0"/>
              <a:t>Community-normed System </a:t>
            </a:r>
            <a:r>
              <a:rPr lang="en-US" dirty="0"/>
              <a:t>of Digital Identities of </a:t>
            </a:r>
            <a:r>
              <a:rPr lang="en-US" dirty="0" smtClean="0"/>
              <a:t>Access</a:t>
            </a:r>
            <a:endParaRPr lang="en-US" dirty="0"/>
          </a:p>
          <a:p>
            <a:pPr lvl="1"/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deepblue.lib.umich.edu/handle/2027.42/143808</a:t>
            </a:r>
            <a:endParaRPr lang="en-US" dirty="0" smtClean="0"/>
          </a:p>
          <a:p>
            <a:pPr lvl="1"/>
            <a:r>
              <a:rPr lang="en-US" dirty="0" smtClean="0"/>
              <a:t>Identifies inconsistent language and policies that impede access</a:t>
            </a:r>
          </a:p>
          <a:p>
            <a:pPr lvl="1"/>
            <a:r>
              <a:rPr lang="en-US" dirty="0" smtClean="0"/>
              <a:t>Facilitate sharing of </a:t>
            </a:r>
            <a:r>
              <a:rPr lang="en-US" i="1" dirty="0" smtClean="0"/>
              <a:t>proprietary</a:t>
            </a:r>
            <a:r>
              <a:rPr lang="en-US" dirty="0" smtClean="0"/>
              <a:t> data</a:t>
            </a:r>
          </a:p>
          <a:p>
            <a:r>
              <a:rPr lang="en-US" dirty="0" smtClean="0"/>
              <a:t>Passports for safe people</a:t>
            </a:r>
          </a:p>
          <a:p>
            <a:pPr lvl="1"/>
            <a:r>
              <a:rPr lang="en-US" dirty="0" smtClean="0"/>
              <a:t>Verified identities, institutional </a:t>
            </a:r>
            <a:r>
              <a:rPr lang="en-US" dirty="0" smtClean="0"/>
              <a:t>affiliation, open badges</a:t>
            </a:r>
            <a:endParaRPr lang="en-US" dirty="0" smtClean="0"/>
          </a:p>
          <a:p>
            <a:pPr lvl="1"/>
            <a:r>
              <a:rPr lang="en-US" dirty="0" smtClean="0"/>
              <a:t>Training</a:t>
            </a:r>
          </a:p>
          <a:p>
            <a:pPr lvl="1"/>
            <a:r>
              <a:rPr lang="en-US" dirty="0" smtClean="0"/>
              <a:t>Experience (good and bad)</a:t>
            </a:r>
          </a:p>
          <a:p>
            <a:r>
              <a:rPr lang="en-US" dirty="0" smtClean="0"/>
              <a:t>Visas to control access</a:t>
            </a:r>
          </a:p>
          <a:p>
            <a:pPr lvl="1"/>
            <a:r>
              <a:rPr lang="en-US" dirty="0" smtClean="0"/>
              <a:t>Permission to “enter” (access) specific data specifying</a:t>
            </a:r>
          </a:p>
          <a:p>
            <a:pPr lvl="2"/>
            <a:r>
              <a:rPr lang="en-US" dirty="0" smtClean="0"/>
              <a:t>Passport holder</a:t>
            </a:r>
          </a:p>
          <a:p>
            <a:pPr lvl="3"/>
            <a:r>
              <a:rPr lang="en-US" dirty="0" smtClean="0"/>
              <a:t>Project, Place, Period</a:t>
            </a:r>
          </a:p>
          <a:p>
            <a:pPr lvl="1"/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17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Researcher Passport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49972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we solve coordination problems?</a:t>
            </a:r>
          </a:p>
          <a:p>
            <a:pPr lvl="1"/>
            <a:r>
              <a:rPr lang="en-US" dirty="0" smtClean="0"/>
              <a:t>Research across domains requires use of interoperable standards. How do we get that?</a:t>
            </a:r>
          </a:p>
          <a:p>
            <a:r>
              <a:rPr lang="en-US" dirty="0" smtClean="0"/>
              <a:t>Openness is limited by paywalls, but without resources long term preservation and access are not sustainable. </a:t>
            </a:r>
          </a:p>
          <a:p>
            <a:pPr lvl="1"/>
            <a:r>
              <a:rPr lang="en-US" dirty="0" smtClean="0"/>
              <a:t>What’s the appropriate balance between openness and sustainable preservation?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17, 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AAPOR Denver, Colorado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18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21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18, 2018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55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ICPSR </a:t>
            </a:r>
            <a:r>
              <a:rPr lang="en-US" dirty="0" smtClean="0">
                <a:hlinkClick r:id="rId2"/>
              </a:rPr>
              <a:t>help@icpsr.umich.edu</a:t>
            </a:r>
            <a:endParaRPr lang="en-US" dirty="0" smtClean="0"/>
          </a:p>
          <a:p>
            <a:r>
              <a:rPr lang="en-US" dirty="0" smtClean="0"/>
              <a:t>Researcher Credentialing</a:t>
            </a:r>
          </a:p>
          <a:p>
            <a:pPr lvl="1"/>
            <a:r>
              <a:rPr lang="en-US" dirty="0" smtClean="0"/>
              <a:t>Johanna </a:t>
            </a:r>
            <a:r>
              <a:rPr lang="en-US" dirty="0" err="1" smtClean="0"/>
              <a:t>Bleckman</a:t>
            </a:r>
            <a:r>
              <a:rPr lang="en-US" dirty="0" smtClean="0"/>
              <a:t> at Bleckman@umich.edu</a:t>
            </a:r>
          </a:p>
          <a:p>
            <a:r>
              <a:rPr lang="en-US" dirty="0" err="1" smtClean="0"/>
              <a:t>LinkageLibrary</a:t>
            </a:r>
            <a:endParaRPr lang="en-US" dirty="0"/>
          </a:p>
          <a:p>
            <a:pPr lvl="1"/>
            <a:r>
              <a:rPr lang="en-US" dirty="0" smtClean="0"/>
              <a:t>Susan Leonard </a:t>
            </a:r>
            <a:r>
              <a:rPr lang="en-US" dirty="0"/>
              <a:t>at hautanie@umich.edu </a:t>
            </a:r>
            <a:endParaRPr lang="en-US" dirty="0" smtClean="0"/>
          </a:p>
          <a:p>
            <a:r>
              <a:rPr lang="en-US" dirty="0" smtClean="0"/>
              <a:t>SOMAR</a:t>
            </a:r>
          </a:p>
          <a:p>
            <a:pPr lvl="1"/>
            <a:r>
              <a:rPr lang="en-US" dirty="0" smtClean="0"/>
              <a:t>Libby Hemphill at </a:t>
            </a:r>
            <a:r>
              <a:rPr lang="en-US" dirty="0" smtClean="0">
                <a:hlinkClick r:id="rId3"/>
              </a:rPr>
              <a:t>LibbyH@umich.edu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20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More information</a:t>
            </a:r>
            <a:endParaRPr lang="en-US" sz="6000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1403464" y="5731531"/>
            <a:ext cx="6733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/>
              <a:t>The initiatives described here are supported by the National </a:t>
            </a:r>
            <a:r>
              <a:rPr lang="en-US" sz="1400" i="1" dirty="0"/>
              <a:t>Science Foundation (1744065 and </a:t>
            </a:r>
            <a:r>
              <a:rPr lang="en-US" sz="1400" i="1" dirty="0" smtClean="0"/>
              <a:t>1525662) and the Sloan Foundation.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33999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181" y="318406"/>
            <a:ext cx="7772400" cy="857250"/>
          </a:xfrm>
        </p:spPr>
        <p:txBody>
          <a:bodyPr>
            <a:noAutofit/>
          </a:bodyPr>
          <a:lstStyle/>
          <a:p>
            <a:r>
              <a:rPr lang="en-US" sz="6000" dirty="0" smtClean="0"/>
              <a:t>ICPSR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838" y="1996561"/>
            <a:ext cx="7772400" cy="459742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000" dirty="0"/>
              <a:t>Founded in 1962 by 22 universities, now consortium of </a:t>
            </a:r>
            <a:r>
              <a:rPr lang="en-US" sz="2000" dirty="0" smtClean="0"/>
              <a:t>800 </a:t>
            </a:r>
            <a:r>
              <a:rPr lang="en-US" sz="2000" dirty="0"/>
              <a:t>institutions world-wide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Focus on social and behavioral science data, broadly defined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Current holdings </a:t>
            </a:r>
          </a:p>
          <a:p>
            <a:pPr lvl="1">
              <a:lnSpc>
                <a:spcPct val="110000"/>
              </a:lnSpc>
            </a:pPr>
            <a:r>
              <a:rPr lang="en-US" sz="1800" dirty="0" smtClean="0"/>
              <a:t>10,000 </a:t>
            </a:r>
            <a:r>
              <a:rPr lang="en-US" sz="1800" dirty="0"/>
              <a:t>studies, </a:t>
            </a:r>
            <a:r>
              <a:rPr lang="en-US" sz="1800" dirty="0" smtClean="0"/>
              <a:t>quarter million files </a:t>
            </a:r>
            <a:endParaRPr lang="en-US" sz="1800" dirty="0"/>
          </a:p>
          <a:p>
            <a:pPr lvl="1">
              <a:lnSpc>
                <a:spcPct val="110000"/>
              </a:lnSpc>
            </a:pPr>
            <a:r>
              <a:rPr lang="en-US" sz="1800" dirty="0" smtClean="0"/>
              <a:t>1500 are </a:t>
            </a:r>
            <a:r>
              <a:rPr lang="en-US" sz="1800" i="1" dirty="0" smtClean="0"/>
              <a:t>restricted studies</a:t>
            </a:r>
            <a:r>
              <a:rPr lang="en-US" sz="1800" dirty="0" smtClean="0"/>
              <a:t>, almost always to protect confidentiality</a:t>
            </a:r>
            <a:endParaRPr lang="en-US" sz="1800" dirty="0"/>
          </a:p>
          <a:p>
            <a:pPr lvl="1">
              <a:lnSpc>
                <a:spcPct val="110000"/>
              </a:lnSpc>
            </a:pPr>
            <a:r>
              <a:rPr lang="en-US" sz="1800" dirty="0"/>
              <a:t>Bibliography of Data-related Literature with </a:t>
            </a:r>
            <a:r>
              <a:rPr lang="en-US" sz="1800" dirty="0" smtClean="0"/>
              <a:t>75,000 </a:t>
            </a:r>
            <a:r>
              <a:rPr lang="en-US" sz="1800" dirty="0"/>
              <a:t>citations  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Approximately 60,000 active </a:t>
            </a:r>
            <a:r>
              <a:rPr lang="en-US" sz="2000" dirty="0" err="1"/>
              <a:t>MyData</a:t>
            </a:r>
            <a:r>
              <a:rPr lang="en-US" sz="2000" dirty="0"/>
              <a:t> (“shopping cart”) </a:t>
            </a:r>
            <a:r>
              <a:rPr lang="en-US" sz="2000" dirty="0" smtClean="0"/>
              <a:t>accounts</a:t>
            </a:r>
          </a:p>
          <a:p>
            <a:pPr>
              <a:lnSpc>
                <a:spcPct val="110000"/>
              </a:lnSpc>
            </a:pPr>
            <a:r>
              <a:rPr lang="en-US" sz="2000" dirty="0" smtClean="0"/>
              <a:t>Thematic </a:t>
            </a:r>
            <a:r>
              <a:rPr lang="en-US" sz="2000" dirty="0"/>
              <a:t>collections of data about addiction and HIV, aging, arts and culture, child care and early education, criminal justice, demography, health and medical care, and minorities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768" y="118636"/>
            <a:ext cx="2389521" cy="15844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808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7">
      <a:dk1>
        <a:srgbClr val="000000"/>
      </a:dk1>
      <a:lt1>
        <a:sysClr val="window" lastClr="FFFFFF"/>
      </a:lt1>
      <a:dk2>
        <a:srgbClr val="00274C"/>
      </a:dk2>
      <a:lt2>
        <a:srgbClr val="EEECE1"/>
      </a:lt2>
      <a:accent1>
        <a:srgbClr val="00274C"/>
      </a:accent1>
      <a:accent2>
        <a:srgbClr val="481A65"/>
      </a:accent2>
      <a:accent3>
        <a:srgbClr val="155494"/>
      </a:accent3>
      <a:accent4>
        <a:srgbClr val="00978C"/>
      </a:accent4>
      <a:accent5>
        <a:srgbClr val="F8C01B"/>
      </a:accent5>
      <a:accent6>
        <a:srgbClr val="FD6108"/>
      </a:accent6>
      <a:hlink>
        <a:srgbClr val="0000FF"/>
      </a:hlink>
      <a:folHlink>
        <a:srgbClr val="E8392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ICPSR-ppt-final</Template>
  <TotalTime>2007</TotalTime>
  <Words>861</Words>
  <Application>Microsoft Office PowerPoint</Application>
  <PresentationFormat>On-screen Show (4:3)</PresentationFormat>
  <Paragraphs>160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Wingdings</vt:lpstr>
      <vt:lpstr>Office Theme</vt:lpstr>
      <vt:lpstr>Research Infrastructures: Ensuring trust and quality of data</vt:lpstr>
      <vt:lpstr>Data in the wild</vt:lpstr>
      <vt:lpstr>Research Infrastructures: ensuring trust and quality of data</vt:lpstr>
      <vt:lpstr>Research Infrastructures: ensuring trust and quality of data</vt:lpstr>
      <vt:lpstr>Research Infrastructures: ensuring trust and quality of data</vt:lpstr>
      <vt:lpstr>Research Infrastructures: ensuring trust and quality of data</vt:lpstr>
      <vt:lpstr>Research Infrastructures: ensuring trust and quality of data</vt:lpstr>
      <vt:lpstr>Research Infrastructures: ensuring trust and quality of data</vt:lpstr>
      <vt:lpstr>Research Infrastructures: ensuring trust and quality of data</vt:lpstr>
      <vt:lpstr>ICPSR initiatives: ensuring trust and quality of data</vt:lpstr>
      <vt:lpstr>Data linkage challenges</vt:lpstr>
      <vt:lpstr>PowerPoint Presentation</vt:lpstr>
      <vt:lpstr>PowerPoint Presentation</vt:lpstr>
      <vt:lpstr>SOMAR: Social Media Archive</vt:lpstr>
      <vt:lpstr>SOMAR: Social Media Archive</vt:lpstr>
      <vt:lpstr>Researcher Passport</vt:lpstr>
      <vt:lpstr>Researcher Passport</vt:lpstr>
      <vt:lpstr>Questions</vt:lpstr>
      <vt:lpstr>PowerPoint Presentation</vt:lpstr>
      <vt:lpstr>More information</vt:lpstr>
      <vt:lpstr>ICPSR</vt:lpstr>
    </vt:vector>
  </TitlesOfParts>
  <Company>University of Michigan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Levenstein, Margaret</dc:creator>
  <cp:lastModifiedBy>Levenstein, Margaret</cp:lastModifiedBy>
  <cp:revision>69</cp:revision>
  <dcterms:created xsi:type="dcterms:W3CDTF">2018-03-18T15:04:44Z</dcterms:created>
  <dcterms:modified xsi:type="dcterms:W3CDTF">2018-09-09T22:32:24Z</dcterms:modified>
</cp:coreProperties>
</file>