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256" r:id="rId2"/>
    <p:sldId id="257" r:id="rId3"/>
    <p:sldId id="261" r:id="rId4"/>
    <p:sldId id="259" r:id="rId5"/>
    <p:sldId id="262" r:id="rId6"/>
    <p:sldId id="263" r:id="rId7"/>
    <p:sldId id="264" r:id="rId8"/>
    <p:sldId id="265" r:id="rId9"/>
    <p:sldId id="266" r:id="rId10"/>
    <p:sldId id="267" r:id="rId11"/>
    <p:sldId id="268" r:id="rId12"/>
    <p:sldId id="269" r:id="rId13"/>
    <p:sldId id="272" r:id="rId14"/>
    <p:sldId id="271" r:id="rId15"/>
    <p:sldId id="273" r:id="rId16"/>
    <p:sldId id="276" r:id="rId17"/>
    <p:sldId id="279" r:id="rId18"/>
    <p:sldId id="280" r:id="rId19"/>
    <p:sldId id="281" r:id="rId20"/>
    <p:sldId id="282" r:id="rId21"/>
    <p:sldId id="283" r:id="rId22"/>
    <p:sldId id="284" r:id="rId23"/>
    <p:sldId id="285" r:id="rId24"/>
    <p:sldId id="286" r:id="rId25"/>
    <p:sldId id="287" r:id="rId26"/>
    <p:sldId id="288" r:id="rId27"/>
    <p:sldId id="274" r:id="rId28"/>
    <p:sldId id="278" r:id="rId29"/>
    <p:sldId id="277" r:id="rId30"/>
    <p:sldId id="289" r:id="rId31"/>
    <p:sldId id="290"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5AF2"/>
    <a:srgbClr val="00978C"/>
    <a:srgbClr val="002A5B"/>
    <a:srgbClr val="88C53F"/>
    <a:srgbClr val="1E636D"/>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3979" autoAdjust="0"/>
  </p:normalViewPr>
  <p:slideViewPr>
    <p:cSldViewPr snapToGrid="0" snapToObjects="1">
      <p:cViewPr varScale="1">
        <p:scale>
          <a:sx n="69" d="100"/>
          <a:sy n="69" d="100"/>
        </p:scale>
        <p:origin x="1108"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B2D8435-280F-5443-BD35-15998D40C565}" type="datetimeFigureOut">
              <a:rPr lang="en-US" smtClean="0"/>
              <a:t>10/4/2018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0E76211-9A90-4C4A-8048-749CD9C8D399}" type="slidenum">
              <a:rPr lang="en-US" smtClean="0"/>
              <a:t>‹#›</a:t>
            </a:fld>
            <a:endParaRPr lang="en-US"/>
          </a:p>
        </p:txBody>
      </p:sp>
    </p:spTree>
    <p:extLst>
      <p:ext uri="{BB962C8B-B14F-4D97-AF65-F5344CB8AC3E}">
        <p14:creationId xmlns:p14="http://schemas.microsoft.com/office/powerpoint/2010/main" val="814711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F70498-69EB-0848-B27C-9904B7C7FE95}" type="datetimeFigureOut">
              <a:rPr lang="en-US" smtClean="0"/>
              <a:t>10/4/2018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CEAFBD-3A4D-AA4D-A2F8-FB90B5CDF107}" type="slidenum">
              <a:rPr lang="en-US" smtClean="0"/>
              <a:t>‹#›</a:t>
            </a:fld>
            <a:endParaRPr lang="en-US"/>
          </a:p>
        </p:txBody>
      </p:sp>
    </p:spTree>
    <p:extLst>
      <p:ext uri="{BB962C8B-B14F-4D97-AF65-F5344CB8AC3E}">
        <p14:creationId xmlns:p14="http://schemas.microsoft.com/office/powerpoint/2010/main" val="7666036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ZEkqF8cL2qQ&amp;list=PLqC9lrhW1VvZo0M_DE5PrKm2jgmXn_7O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https://www.youtube.com/watch?v=ZEkqF8cL2qQ&amp;list=PLqC9lrhW1VvZo0M_DE5PrKm2jgmXn_7OY</a:t>
            </a:r>
            <a:endParaRPr lang="en-US" dirty="0"/>
          </a:p>
        </p:txBody>
      </p:sp>
      <p:sp>
        <p:nvSpPr>
          <p:cNvPr id="4" name="Slide Number Placeholder 3"/>
          <p:cNvSpPr>
            <a:spLocks noGrp="1"/>
          </p:cNvSpPr>
          <p:nvPr>
            <p:ph type="sldNum" sz="quarter" idx="10"/>
          </p:nvPr>
        </p:nvSpPr>
        <p:spPr/>
        <p:txBody>
          <a:bodyPr/>
          <a:lstStyle/>
          <a:p>
            <a:fld id="{A5CEAFBD-3A4D-AA4D-A2F8-FB90B5CDF107}" type="slidenum">
              <a:rPr lang="en-US" smtClean="0"/>
              <a:t>3</a:t>
            </a:fld>
            <a:endParaRPr lang="en-US"/>
          </a:p>
        </p:txBody>
      </p:sp>
    </p:spTree>
    <p:extLst>
      <p:ext uri="{BB962C8B-B14F-4D97-AF65-F5344CB8AC3E}">
        <p14:creationId xmlns:p14="http://schemas.microsoft.com/office/powerpoint/2010/main" val="199129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8848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3550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4157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7257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9300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37" name="Google Shape;137;p7: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928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98501" y="4409758"/>
            <a:ext cx="5587999" cy="4177665"/>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44" name="Google Shape;144;p8: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853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415f99fb7a_0_38:notes"/>
          <p:cNvSpPr>
            <a:spLocks noGrp="1" noRot="1" noChangeAspect="1"/>
          </p:cNvSpPr>
          <p:nvPr>
            <p:ph type="sldImg" idx="2"/>
          </p:nvPr>
        </p:nvSpPr>
        <p:spPr>
          <a:xfrm>
            <a:off x="1171575" y="696913"/>
            <a:ext cx="4641850" cy="34813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415f99fb7a_0_38:notes"/>
          <p:cNvSpPr txBox="1">
            <a:spLocks noGrp="1"/>
          </p:cNvSpPr>
          <p:nvPr>
            <p:ph type="body" idx="1"/>
          </p:nvPr>
        </p:nvSpPr>
        <p:spPr>
          <a:xfrm>
            <a:off x="698501" y="4409758"/>
            <a:ext cx="5588100" cy="4177800"/>
          </a:xfrm>
          <a:prstGeom prst="rect">
            <a:avLst/>
          </a:prstGeom>
        </p:spPr>
        <p:txBody>
          <a:bodyPr spcFirstLastPara="1" wrap="square" lIns="92925" tIns="92925" rIns="92925" bIns="92925" anchor="t" anchorCtr="0">
            <a:noAutofit/>
          </a:bodyPr>
          <a:lstStyle/>
          <a:p>
            <a:pPr marL="0" lvl="0" indent="0" algn="l" rtl="0">
              <a:spcBef>
                <a:spcPts val="0"/>
              </a:spcBef>
              <a:spcAft>
                <a:spcPts val="0"/>
              </a:spcAft>
              <a:buNone/>
            </a:pPr>
            <a:endParaRPr/>
          </a:p>
        </p:txBody>
      </p:sp>
      <p:sp>
        <p:nvSpPr>
          <p:cNvPr id="152" name="Google Shape;152;g415f99fb7a_0_38:notes"/>
          <p:cNvSpPr txBox="1">
            <a:spLocks noGrp="1"/>
          </p:cNvSpPr>
          <p:nvPr>
            <p:ph type="sldNum" idx="12"/>
          </p:nvPr>
        </p:nvSpPr>
        <p:spPr>
          <a:xfrm>
            <a:off x="3956550" y="8817904"/>
            <a:ext cx="3026700" cy="464100"/>
          </a:xfrm>
          <a:prstGeom prst="rect">
            <a:avLst/>
          </a:prstGeom>
        </p:spPr>
        <p:txBody>
          <a:bodyPr spcFirstLastPara="1" wrap="square" lIns="92925" tIns="46450" rIns="92925" bIns="4645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12</a:t>
            </a:fld>
            <a:endParaRPr/>
          </a:p>
        </p:txBody>
      </p:sp>
    </p:spTree>
    <p:extLst>
      <p:ext uri="{BB962C8B-B14F-4D97-AF65-F5344CB8AC3E}">
        <p14:creationId xmlns:p14="http://schemas.microsoft.com/office/powerpoint/2010/main" val="146945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smtClean="0">
                <a:ea typeface="ＭＳ Ｐゴシック" panose="020B0600070205080204" pitchFamily="34" charset="-128"/>
              </a:rPr>
              <a:t>Enhance the variable-level metadata of studies and improve the variable’s discoverability from a variety of research studying drug addiction</a:t>
            </a:r>
          </a:p>
          <a:p>
            <a:endParaRPr lang="en-US" altLang="en-US" sz="1000" smtClean="0">
              <a:ea typeface="ＭＳ Ｐゴシック" panose="020B0600070205080204" pitchFamily="34" charset="-128"/>
            </a:endParaRPr>
          </a:p>
          <a:p>
            <a:pPr>
              <a:spcBef>
                <a:spcPts val="800"/>
              </a:spcBef>
            </a:pPr>
            <a:r>
              <a:rPr lang="en-US" altLang="en-US" sz="1000" smtClean="0">
                <a:ea typeface="ＭＳ Ｐゴシック" panose="020B0600070205080204" pitchFamily="34" charset="-128"/>
              </a:rPr>
              <a:t>Evaluate the usefulness of alternative systems for classifying data to improve discoverability, including the Common Data Elements and an ontology </a:t>
            </a:r>
          </a:p>
          <a:p>
            <a:endParaRPr lang="en-US" altLang="en-US" sz="1000" smtClean="0"/>
          </a:p>
          <a:p>
            <a:r>
              <a:rPr lang="en-US" altLang="en-US" sz="1000" smtClean="0">
                <a:ea typeface="ＭＳ Ｐゴシック" panose="020B0600070205080204" pitchFamily="34" charset="-128"/>
              </a:rPr>
              <a:t>Increase the size of </a:t>
            </a:r>
            <a:r>
              <a:rPr lang="en-US" altLang="en-US" sz="1000" smtClean="0"/>
              <a:t>“gold standard” hand-curated data of reliable links between variables in datasets and CDEs and ontologies to e</a:t>
            </a:r>
            <a:r>
              <a:rPr lang="en-US" altLang="en-US" sz="1000" smtClean="0">
                <a:ea typeface="ＭＳ Ｐゴシック" panose="020B0600070205080204" pitchFamily="34" charset="-128"/>
              </a:rPr>
              <a:t>stimate machine learning models for automatically tagging data in the future.</a:t>
            </a:r>
          </a:p>
          <a:p>
            <a:endParaRPr lang="en-US" altLang="en-US" sz="1000" smtClean="0"/>
          </a:p>
          <a:p>
            <a:endParaRPr lang="en-US" altLang="en-US" sz="100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9421ED7-C198-4675-9178-CFD1971956AD}" type="slidenum">
              <a:rPr lang="en-US" altLang="en-US" smtClean="0"/>
              <a:pPr/>
              <a:t>17</a:t>
            </a:fld>
            <a:endParaRPr lang="en-US" altLang="en-US" smtClean="0"/>
          </a:p>
        </p:txBody>
      </p:sp>
    </p:spTree>
    <p:extLst>
      <p:ext uri="{BB962C8B-B14F-4D97-AF65-F5344CB8AC3E}">
        <p14:creationId xmlns:p14="http://schemas.microsoft.com/office/powerpoint/2010/main" val="2435273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dirty="0" smtClean="0">
                <a:ea typeface="ＭＳ Ｐゴシック" panose="020B0600070205080204" pitchFamily="34" charset="-128"/>
              </a:rPr>
              <a:t>A data element common to multiple data sets across different studies. </a:t>
            </a:r>
            <a:r>
              <a:rPr lang="en-US" altLang="en-US" sz="1000" dirty="0" smtClean="0"/>
              <a:t>NIH encourages the use of CDEs in research and patient registries in order to improve data quality and opportunities for comparing and combining data from multiple studies and with electronic health records. </a:t>
            </a:r>
          </a:p>
          <a:p>
            <a:endParaRPr lang="en-US" altLang="en-US" sz="1000" dirty="0" smtClean="0"/>
          </a:p>
          <a:p>
            <a:r>
              <a:rPr lang="en-US" altLang="en-US" sz="1000" dirty="0" smtClean="0"/>
              <a:t>Currently, CDEs are used when planning future research. We were applying CDEs from the other direction – to existing datasets.</a:t>
            </a:r>
          </a:p>
          <a:p>
            <a:endParaRPr lang="en-US" altLang="en-US" sz="1000" dirty="0" smtClean="0"/>
          </a:p>
          <a:p>
            <a:r>
              <a:rPr lang="en-US" altLang="en-US" sz="1000" dirty="0" smtClean="0">
                <a:ea typeface="ＭＳ Ｐゴシック" panose="020B0600070205080204" pitchFamily="34" charset="-128"/>
              </a:rPr>
              <a:t>The National Library of Medicine hosts the NIH CDE Repository and the URL to its website is on the slide.</a:t>
            </a:r>
            <a:endParaRPr lang="en-US" altLang="en-US" sz="1000"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6FC7F85-B600-494A-A6EE-777DD54B97AB}" type="slidenum">
              <a:rPr lang="en-US" altLang="en-US" smtClean="0"/>
              <a:pPr/>
              <a:t>18</a:t>
            </a:fld>
            <a:endParaRPr lang="en-US" altLang="en-US" smtClean="0"/>
          </a:p>
        </p:txBody>
      </p:sp>
    </p:spTree>
    <p:extLst>
      <p:ext uri="{BB962C8B-B14F-4D97-AF65-F5344CB8AC3E}">
        <p14:creationId xmlns:p14="http://schemas.microsoft.com/office/powerpoint/2010/main" val="2298146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smtClean="0"/>
              <a:t>Defines a common vocabulary for researchers to share information in a domain (i.e., an organized set of variables of interest and their range), including machine-readable definitions of basic concepts in the domain and relationships. For this project we used the Patient-Reported Outcomes Measurement System (PROMIS) and shown on the slide are relationships: Global Mental, and within Mental Health, and at the third level is where we sought to make matches, using classifications such as Substance Use – Appeal, or Alcohol Use, or Smoking – Negative Health Expectancies, or Prescription Pain Medication Misuse, and others.</a:t>
            </a:r>
          </a:p>
          <a:p>
            <a:endParaRPr lang="en-US" altLang="en-US" sz="1000" smtClean="0"/>
          </a:p>
          <a:p>
            <a:r>
              <a:rPr lang="en-US" altLang="en-US" sz="900" smtClean="0"/>
              <a:t>(“Set of entities over which certain variables of interest in some formal treatment may range.” https://en.wikipedia.org/wiki/Domain_of_discourse)</a:t>
            </a:r>
          </a:p>
          <a:p>
            <a:endParaRPr lang="en-US" altLang="en-US" sz="1000" b="1"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B77AB2F-BB49-4170-A892-148093309027}" type="slidenum">
              <a:rPr lang="en-US" altLang="en-US" smtClean="0"/>
              <a:pPr/>
              <a:t>19</a:t>
            </a:fld>
            <a:endParaRPr lang="en-US" altLang="en-US" smtClean="0"/>
          </a:p>
        </p:txBody>
      </p:sp>
    </p:spTree>
    <p:extLst>
      <p:ext uri="{BB962C8B-B14F-4D97-AF65-F5344CB8AC3E}">
        <p14:creationId xmlns:p14="http://schemas.microsoft.com/office/powerpoint/2010/main" val="237495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smtClean="0"/>
              <a:t>Our overall strategy was to select a variety of datasets for our evaluation based on typical use cases (which are shown on the next slide). We then conducted pre-test searches on the ICPSR catalog to determine whether the selected studies were returned in the search results and the number of variables found.</a:t>
            </a:r>
          </a:p>
          <a:p>
            <a:endParaRPr lang="en-US" altLang="en-US" sz="1000" smtClean="0"/>
          </a:p>
          <a:p>
            <a:r>
              <a:rPr lang="en-US" altLang="en-US" sz="1000" smtClean="0"/>
              <a:t>We searched the CDE Repository and PROMIS ontology to identify relevant matches to variables in the datasets, again using search terms from the use cases. We selected over 100 terms to tag variables in the four target studies. ICPSR’s IT team populated a drop- down list with these terms in a new on-line tagging tool. Curators were instructed to add two terms from the drop-down lists list when tagging variables, one CDE term and one PROMIS term, or to select “no match” if no tag was applicable or “out-of-scope” if the term was similar to the variable but not close enough to consider it a match. The curators were supplied with a reference document for the CDEs and the ontology terms that gave fuller descriptions and examples for each CDE and ontology term.</a:t>
            </a:r>
          </a:p>
          <a:p>
            <a:endParaRPr lang="en-US" altLang="en-US" sz="1000" smtClean="0"/>
          </a:p>
          <a:p>
            <a:r>
              <a:rPr lang="en-US" altLang="en-US" sz="1000" smtClean="0"/>
              <a:t>We analyzed inter-rater reliability of the tagging which is described in detail later and also conducted a post-test using the same search terms as the pre-test to evaluate improvement in the search results.</a:t>
            </a:r>
          </a:p>
          <a:p>
            <a:endParaRPr lang="en-US" altLang="en-US" sz="1000" smtClean="0"/>
          </a:p>
          <a:p>
            <a:r>
              <a:rPr lang="en-US" altLang="en-US" sz="1000" smtClean="0"/>
              <a:t>Note that we also experimented with automated matching of an abbreviated version of the CDE name to ICPSR variables for the substance abuse studies, but too many false positives were generated.</a:t>
            </a:r>
          </a:p>
          <a:p>
            <a:endParaRPr lang="en-US" altLang="en-US" sz="100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64FCA1A-A82A-4DB7-9BC8-C12E693ED3D2}" type="slidenum">
              <a:rPr lang="en-US" altLang="en-US" smtClean="0"/>
              <a:pPr/>
              <a:t>20</a:t>
            </a:fld>
            <a:endParaRPr lang="en-US" altLang="en-US" smtClean="0"/>
          </a:p>
        </p:txBody>
      </p:sp>
    </p:spTree>
    <p:extLst>
      <p:ext uri="{BB962C8B-B14F-4D97-AF65-F5344CB8AC3E}">
        <p14:creationId xmlns:p14="http://schemas.microsoft.com/office/powerpoint/2010/main" val="4221375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3A14EC5-7B3B-4F02-B897-7ED324F7AD56}" type="slidenum">
              <a:rPr lang="en-US" altLang="en-US" smtClean="0"/>
              <a:pPr/>
              <a:t>21</a:t>
            </a:fld>
            <a:endParaRPr lang="en-US" altLang="en-US" smtClean="0"/>
          </a:p>
        </p:txBody>
      </p:sp>
    </p:spTree>
    <p:extLst>
      <p:ext uri="{BB962C8B-B14F-4D97-AF65-F5344CB8AC3E}">
        <p14:creationId xmlns:p14="http://schemas.microsoft.com/office/powerpoint/2010/main" val="2531057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smtClean="0"/>
              <a:t>YAI selected specifically to test the tagging and improved findability of variables about use of types of opioid. SAFE and CFP had multiple types of respondents: child, caregiver or mother and father, and teacher. MLS was selected specifically to test biomedical variables. The first 3 studies also included large minority populations and so improvement in identifying race and ethnicity variables was of interest.</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ADCCFDD-AD98-4432-B593-C696E95F96BA}" type="slidenum">
              <a:rPr lang="en-US" altLang="en-US" smtClean="0"/>
              <a:pPr/>
              <a:t>22</a:t>
            </a:fld>
            <a:endParaRPr lang="en-US" altLang="en-US" smtClean="0"/>
          </a:p>
        </p:txBody>
      </p:sp>
    </p:spTree>
    <p:extLst>
      <p:ext uri="{BB962C8B-B14F-4D97-AF65-F5344CB8AC3E}">
        <p14:creationId xmlns:p14="http://schemas.microsoft.com/office/powerpoint/2010/main" val="3121950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smtClean="0"/>
              <a:t>Variables are tagged with the appropriate term, if there is an exact match, or if the ICPSR study variable and the tagging term can be harmonized, e.g., by recoding response categories. (Note that we are </a:t>
            </a:r>
            <a:r>
              <a:rPr lang="en-US" altLang="en-US" sz="1000" i="1" smtClean="0"/>
              <a:t>not</a:t>
            </a:r>
            <a:r>
              <a:rPr lang="en-US" altLang="en-US" sz="1000" smtClean="0"/>
              <a:t> recoding variables as part of this project.) We included all the CDEs in ‘opioid’ question banks as potential tags, even if all of the questions had not been returned in our search of the CDEs.  All opioid variables were tagged with the relevant CDE , even if the street or brand name was used in the survey. Curators did their initial work in Excel spreadsheets.  This allowed us to collect comments on their decision-making process and note why matches were not made between variables and tagging terms. We used their comments when evaluating both our process and inter-rater reliability.</a:t>
            </a:r>
          </a:p>
          <a:p>
            <a:endParaRPr lang="en-US" altLang="en-US" sz="1000"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B3BA164-1BAC-4980-AB7D-68924DFFAE3A}" type="slidenum">
              <a:rPr lang="en-US" altLang="en-US" smtClean="0"/>
              <a:pPr/>
              <a:t>23</a:t>
            </a:fld>
            <a:endParaRPr lang="en-US" altLang="en-US" smtClean="0"/>
          </a:p>
        </p:txBody>
      </p:sp>
    </p:spTree>
    <p:extLst>
      <p:ext uri="{BB962C8B-B14F-4D97-AF65-F5344CB8AC3E}">
        <p14:creationId xmlns:p14="http://schemas.microsoft.com/office/powerpoint/2010/main" val="109958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This slide shows how the curator could verify that the tag was recorded in the tool.</a:t>
            </a:r>
          </a:p>
          <a:p>
            <a:endParaRPr lang="en-US" altLang="en-US" smtClean="0"/>
          </a:p>
          <a:p>
            <a:r>
              <a:rPr lang="en-US" altLang="en-US" smtClean="0"/>
              <a:t>For the 4 drug substance abuse studies, 22 datasets were assigned to curators for tagging; 10 were assigned to 2 different curators and 3 of these were chosen for inter-rater reliability analysis. </a:t>
            </a:r>
          </a:p>
          <a:p>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DE7DAE-4CEF-45A7-A23E-0F29AE03621E}" type="slidenum">
              <a:rPr lang="en-US" altLang="en-US" smtClean="0"/>
              <a:pPr/>
              <a:t>24</a:t>
            </a:fld>
            <a:endParaRPr lang="en-US" altLang="en-US" smtClean="0"/>
          </a:p>
        </p:txBody>
      </p:sp>
    </p:spTree>
    <p:extLst>
      <p:ext uri="{BB962C8B-B14F-4D97-AF65-F5344CB8AC3E}">
        <p14:creationId xmlns:p14="http://schemas.microsoft.com/office/powerpoint/2010/main" val="1261843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dirty="0" smtClean="0">
                <a:ea typeface="ＭＳ Ｐゴシック" panose="020B0600070205080204" pitchFamily="34" charset="-128"/>
              </a:rPr>
              <a:t>Inter-rater reliability (IRR) for in-scope CDEs varied across studies. Again, in-scope meant a CDE on the concept but the details of the variable did not match. </a:t>
            </a:r>
            <a:r>
              <a:rPr lang="en-US" altLang="en-US" sz="1000" dirty="0" smtClean="0"/>
              <a:t>Tagging was at times limited, for the most part because the time frame of the terms differed from the time frames used in the ICPSR datasets.</a:t>
            </a:r>
          </a:p>
          <a:p>
            <a:endParaRPr lang="en-US" altLang="en-US" sz="1000" dirty="0" smtClean="0">
              <a:ea typeface="ＭＳ Ｐゴシック" panose="020B0600070205080204" pitchFamily="34" charset="-128"/>
            </a:endParaRPr>
          </a:p>
          <a:p>
            <a:r>
              <a:rPr lang="en-US" altLang="en-US" sz="1000" dirty="0" smtClean="0">
                <a:ea typeface="ＭＳ Ｐゴシック" panose="020B0600070205080204" pitchFamily="34" charset="-128"/>
              </a:rPr>
              <a:t>CDE IRR was low for the YAI study, but comparable to the other studies when we matched to PROMIS ontology terms. </a:t>
            </a:r>
          </a:p>
          <a:p>
            <a:endParaRPr lang="en-US" altLang="en-US" sz="1000" dirty="0" smtClean="0">
              <a:ea typeface="ＭＳ Ｐゴシック" panose="020B0600070205080204" pitchFamily="34" charset="-128"/>
            </a:endParaRPr>
          </a:p>
          <a:p>
            <a:r>
              <a:rPr lang="en-US" altLang="en-US" sz="1000" dirty="0" smtClean="0">
                <a:ea typeface="ＭＳ Ｐゴシック" panose="020B0600070205080204" pitchFamily="34" charset="-128"/>
              </a:rPr>
              <a:t>CDE IRR was also considerably higher between curators for the YAI study than between curators and our metadata expert. However, the curators tagged more variables as not exact match but the metadata expert tagged more CDEs.</a:t>
            </a:r>
          </a:p>
          <a:p>
            <a:endParaRPr lang="en-US" altLang="en-US" sz="1000" dirty="0" smtClean="0">
              <a:ea typeface="ＭＳ Ｐゴシック" panose="020B0600070205080204" pitchFamily="34" charset="-128"/>
            </a:endParaRPr>
          </a:p>
          <a:p>
            <a:r>
              <a:rPr lang="en-US" altLang="en-US" sz="1000" dirty="0" smtClean="0">
                <a:ea typeface="ＭＳ Ｐゴシック" panose="020B0600070205080204" pitchFamily="34" charset="-128"/>
              </a:rPr>
              <a:t>In-depth comparisons show that variable tagging can be done by trained data curators with supervision and extensive review of applied tags. </a:t>
            </a:r>
          </a:p>
          <a:p>
            <a:endParaRPr lang="en-US" altLang="en-US" sz="1000" dirty="0" smtClean="0">
              <a:ea typeface="ＭＳ Ｐゴシック" panose="020B0600070205080204" pitchFamily="34" charset="-128"/>
            </a:endParaRPr>
          </a:p>
          <a:p>
            <a:r>
              <a:rPr lang="en-US" altLang="en-US" sz="1000" dirty="0" smtClean="0">
                <a:ea typeface="ＭＳ Ｐゴシック" panose="020B0600070205080204" pitchFamily="34" charset="-128"/>
              </a:rPr>
              <a:t>Tagging would be more efficiently done by metadata experts with content knowledge.</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AC73C26-D0E2-49F2-A952-D4069A7A5A79}" type="slidenum">
              <a:rPr lang="en-US" altLang="en-US" smtClean="0"/>
              <a:pPr/>
              <a:t>25</a:t>
            </a:fld>
            <a:endParaRPr lang="en-US" altLang="en-US" smtClean="0"/>
          </a:p>
        </p:txBody>
      </p:sp>
    </p:spTree>
    <p:extLst>
      <p:ext uri="{BB962C8B-B14F-4D97-AF65-F5344CB8AC3E}">
        <p14:creationId xmlns:p14="http://schemas.microsoft.com/office/powerpoint/2010/main" val="2133804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smtClean="0"/>
              <a:t>Post-testing was done using the search terms from the use cases, as was the pre-test. The post-test used the tags assigned by the metadata expert. </a:t>
            </a:r>
          </a:p>
          <a:p>
            <a:endParaRPr lang="en-US" altLang="en-US" sz="1000" smtClean="0"/>
          </a:p>
          <a:p>
            <a:r>
              <a:rPr lang="en-US" altLang="en-US" sz="1000" smtClean="0"/>
              <a:t>Tagging of all opioid variables with the opioid CDE when the street or brand name was used for the variable and the word ‘opioid’ was not present produced a very nice increase in discoverability. Ethnicity variables also showed much improvement in discoverability and school, HIV, and drugs also had double-digit increases in discoverability. Achievement seemed to be a findable terms already and did not improve with tagging.</a:t>
            </a:r>
          </a:p>
          <a:p>
            <a:endParaRPr lang="en-US" altLang="en-US" sz="1000" smtClean="0"/>
          </a:p>
          <a:p>
            <a:endParaRPr lang="en-US" alt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1F050CF-9E96-44A4-9F27-4ED0085F7197}" type="slidenum">
              <a:rPr lang="en-US" altLang="en-US" smtClean="0"/>
              <a:pPr/>
              <a:t>26</a:t>
            </a:fld>
            <a:endParaRPr lang="en-US" altLang="en-US" smtClean="0"/>
          </a:p>
        </p:txBody>
      </p:sp>
    </p:spTree>
    <p:extLst>
      <p:ext uri="{BB962C8B-B14F-4D97-AF65-F5344CB8AC3E}">
        <p14:creationId xmlns:p14="http://schemas.microsoft.com/office/powerpoint/2010/main" val="4253589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pic>
        <p:nvPicPr>
          <p:cNvPr id="10" name="Picture 9" descr="whole.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98417" y="0"/>
            <a:ext cx="4645583" cy="1439672"/>
          </a:xfrm>
          <a:prstGeom prst="rect">
            <a:avLst/>
          </a:prstGeom>
        </p:spPr>
      </p:pic>
      <p:sp>
        <p:nvSpPr>
          <p:cNvPr id="3" name="Subtitle 2"/>
          <p:cNvSpPr>
            <a:spLocks noGrp="1"/>
          </p:cNvSpPr>
          <p:nvPr>
            <p:ph type="subTitle" idx="1"/>
          </p:nvPr>
        </p:nvSpPr>
        <p:spPr>
          <a:xfrm>
            <a:off x="403762" y="4184175"/>
            <a:ext cx="8336476" cy="2070576"/>
          </a:xfrm>
        </p:spPr>
        <p:txBody>
          <a:bodyPr>
            <a:normAutofit/>
          </a:bodyPr>
          <a:lstStyle>
            <a:lvl1pPr marL="0" indent="0" algn="ctr">
              <a:buNone/>
              <a:defRPr sz="24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smtClean="0"/>
          </a:p>
        </p:txBody>
      </p:sp>
      <p:sp>
        <p:nvSpPr>
          <p:cNvPr id="2" name="Title 1"/>
          <p:cNvSpPr>
            <a:spLocks noGrp="1"/>
          </p:cNvSpPr>
          <p:nvPr>
            <p:ph type="ctrTitle"/>
          </p:nvPr>
        </p:nvSpPr>
        <p:spPr>
          <a:xfrm>
            <a:off x="403762" y="1847154"/>
            <a:ext cx="8336476" cy="2197837"/>
          </a:xfrm>
        </p:spPr>
        <p:txBody>
          <a:bodyPr anchor="ctr">
            <a:normAutofit/>
          </a:bodyPr>
          <a:lstStyle>
            <a:lvl1pPr algn="ctr">
              <a:defRPr sz="4000" b="1">
                <a:solidFill>
                  <a:schemeClr val="tx1"/>
                </a:solidFill>
              </a:defRPr>
            </a:lvl1pPr>
          </a:lstStyle>
          <a:p>
            <a:r>
              <a:rPr lang="en-US" smtClean="0"/>
              <a:t>Click to edit Master title style</a:t>
            </a:r>
            <a:endParaRPr lang="en-US" dirty="0"/>
          </a:p>
        </p:txBody>
      </p:sp>
      <p:pic>
        <p:nvPicPr>
          <p:cNvPr id="7" name="Picture 6" descr="icpsr-acronym-lon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0907" y="6356350"/>
            <a:ext cx="2474526" cy="343959"/>
          </a:xfrm>
          <a:prstGeom prst="rect">
            <a:avLst/>
          </a:prstGeom>
        </p:spPr>
      </p:pic>
      <p:sp>
        <p:nvSpPr>
          <p:cNvPr id="9" name="TextBox 8"/>
          <p:cNvSpPr txBox="1"/>
          <p:nvPr userDrawn="1"/>
        </p:nvSpPr>
        <p:spPr>
          <a:xfrm>
            <a:off x="377668" y="1056919"/>
            <a:ext cx="5223984" cy="307777"/>
          </a:xfrm>
          <a:prstGeom prst="rect">
            <a:avLst/>
          </a:prstGeom>
          <a:noFill/>
          <a:effectLst/>
        </p:spPr>
        <p:txBody>
          <a:bodyPr wrap="square" rtlCol="0">
            <a:spAutoFit/>
          </a:bodyPr>
          <a:lstStyle/>
          <a:p>
            <a:pPr algn="l"/>
            <a:r>
              <a:rPr lang="en-US" sz="1400" b="0" spc="300" dirty="0" smtClean="0">
                <a:solidFill>
                  <a:srgbClr val="000000"/>
                </a:solidFill>
                <a:effectLst/>
              </a:rPr>
              <a:t>SHARING DATA TO ADVANCE SCIENCE</a:t>
            </a:r>
            <a:endParaRPr lang="en-US" sz="1400" b="0" spc="300" dirty="0">
              <a:solidFill>
                <a:srgbClr val="000000"/>
              </a:solidFill>
              <a:effectLst/>
            </a:endParaRPr>
          </a:p>
        </p:txBody>
      </p:sp>
      <p:cxnSp>
        <p:nvCxnSpPr>
          <p:cNvPr id="12" name="Straight Connector 11"/>
          <p:cNvCxnSpPr/>
          <p:nvPr userDrawn="1"/>
        </p:nvCxnSpPr>
        <p:spPr>
          <a:xfrm>
            <a:off x="0" y="1439672"/>
            <a:ext cx="9144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13" name="Picture 12" descr="ICPSR_final-logo_rgb.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3762" y="313161"/>
            <a:ext cx="2693144" cy="569777"/>
          </a:xfrm>
          <a:prstGeom prst="rect">
            <a:avLst/>
          </a:prstGeom>
        </p:spPr>
      </p:pic>
    </p:spTree>
    <p:extLst>
      <p:ext uri="{BB962C8B-B14F-4D97-AF65-F5344CB8AC3E}">
        <p14:creationId xmlns:p14="http://schemas.microsoft.com/office/powerpoint/2010/main" val="393712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3BCA5-1E04-E54D-A72B-F5A9E897BE1A}" type="slidenum">
              <a:rPr lang="en-US" smtClean="0"/>
              <a:t>‹#›</a:t>
            </a:fld>
            <a:endParaRPr lang="en-US" dirty="0"/>
          </a:p>
        </p:txBody>
      </p:sp>
      <p:sp>
        <p:nvSpPr>
          <p:cNvPr id="2" name="Title 1"/>
          <p:cNvSpPr>
            <a:spLocks noGrp="1"/>
          </p:cNvSpPr>
          <p:nvPr>
            <p:ph type="title"/>
          </p:nvPr>
        </p:nvSpPr>
        <p:spPr>
          <a:xfrm>
            <a:off x="457200" y="322731"/>
            <a:ext cx="8229600" cy="1185332"/>
          </a:xfrm>
        </p:spPr>
        <p:txBody>
          <a:bodyPr anchor="b"/>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6829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142933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407856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356724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315483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272634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solidFill>
            <a:schemeClr val="bg1">
              <a:alpha val="70000"/>
            </a:schemeClr>
          </a:solidFill>
        </p:spPr>
        <p:txBody>
          <a:bodyPr anchor="b"/>
          <a:lstStyle>
            <a:lvl1pPr algn="l">
              <a:defRPr sz="2000" b="1">
                <a:solidFill>
                  <a:schemeClr val="tx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a:solidFill>
            <a:schemeClr val="bg1">
              <a:alpha val="70000"/>
            </a:schemeClr>
          </a:solidFill>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3BCA5-1E04-E54D-A72B-F5A9E897BE1A}" type="slidenum">
              <a:rPr lang="en-US" smtClean="0"/>
              <a:t>‹#›</a:t>
            </a:fld>
            <a:endParaRPr lang="en-US"/>
          </a:p>
        </p:txBody>
      </p:sp>
      <p:pic>
        <p:nvPicPr>
          <p:cNvPr id="11" name="Picture 10" descr="s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343534" cy="6858000"/>
          </a:xfrm>
          <a:prstGeom prst="rect">
            <a:avLst/>
          </a:prstGeom>
        </p:spPr>
      </p:pic>
    </p:spTree>
    <p:extLst>
      <p:ext uri="{BB962C8B-B14F-4D97-AF65-F5344CB8AC3E}">
        <p14:creationId xmlns:p14="http://schemas.microsoft.com/office/powerpoint/2010/main" val="260934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39969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234597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158271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3BCA5-1E04-E54D-A72B-F5A9E897BE1A}" type="slidenum">
              <a:rPr lang="en-US" smtClean="0"/>
              <a:t>‹#›</a:t>
            </a:fld>
            <a:endParaRPr lang="en-US" dirty="0"/>
          </a:p>
        </p:txBody>
      </p:sp>
      <p:pic>
        <p:nvPicPr>
          <p:cNvPr id="10" name="Picture 9" descr="side.jp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flipH="1">
            <a:off x="0" y="0"/>
            <a:ext cx="343534" cy="6858000"/>
          </a:xfrm>
          <a:prstGeom prst="rect">
            <a:avLst/>
          </a:prstGeom>
        </p:spPr>
      </p:pic>
    </p:spTree>
    <p:extLst>
      <p:ext uri="{BB962C8B-B14F-4D97-AF65-F5344CB8AC3E}">
        <p14:creationId xmlns:p14="http://schemas.microsoft.com/office/powerpoint/2010/main" val="1654052593"/>
      </p:ext>
    </p:extLst>
  </p:cSld>
  <p:clrMap bg1="lt1" tx1="dk1" bg2="lt2" tx2="dk2" accent1="accent1" accent2="accent2" accent3="accent3" accent4="accent4" accent5="accent5" accent6="accent6" hlink="hlink" folHlink="folHlink"/>
  <p:sldLayoutIdLst>
    <p:sldLayoutId id="2147483663" r:id="rId1"/>
    <p:sldLayoutId id="2147483662"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457200" rtl="0" eaLnBrk="1" latinLnBrk="0" hangingPunct="1">
        <a:spcBef>
          <a:spcPct val="0"/>
        </a:spcBef>
        <a:buNone/>
        <a:defRPr sz="4000" b="1" kern="1200">
          <a:solidFill>
            <a:srgbClr val="000000"/>
          </a:solidFill>
          <a:effectLst>
            <a:outerShdw blurRad="38100" dist="38100" dir="2700000" algn="tl">
              <a:srgbClr val="000000">
                <a:alpha val="43137"/>
              </a:srgbClr>
            </a:outerShdw>
          </a:effectLst>
          <a:latin typeface="Arial"/>
          <a:ea typeface="+mj-ea"/>
          <a:cs typeface="Arial"/>
        </a:defRPr>
      </a:lvl1pPr>
    </p:titleStyle>
    <p:bodyStyle>
      <a:lvl1pPr marL="233363" indent="-233363" algn="l" defTabSz="457200" rtl="0" eaLnBrk="1" latinLnBrk="0" hangingPunct="1">
        <a:spcBef>
          <a:spcPct val="20000"/>
        </a:spcBef>
        <a:buFont typeface="Wingdings" panose="05000000000000000000" pitchFamily="2" charset="2"/>
        <a:buChar char="Ø"/>
        <a:defRPr sz="2800" b="0" i="0" kern="1200">
          <a:solidFill>
            <a:srgbClr val="000000"/>
          </a:solidFill>
          <a:latin typeface="Arial"/>
          <a:ea typeface="+mn-ea"/>
          <a:cs typeface="Arial"/>
        </a:defRPr>
      </a:lvl1pPr>
      <a:lvl2pPr marL="687388" indent="-230188" algn="l" defTabSz="457200" rtl="0" eaLnBrk="1" latinLnBrk="0" hangingPunct="1">
        <a:spcBef>
          <a:spcPct val="20000"/>
        </a:spcBef>
        <a:buFont typeface="Wingdings" panose="05000000000000000000" pitchFamily="2" charset="2"/>
        <a:buChar char="Ø"/>
        <a:defRPr sz="2400" b="0" i="0" kern="1200">
          <a:solidFill>
            <a:srgbClr val="000000"/>
          </a:solidFill>
          <a:latin typeface="Arial"/>
          <a:ea typeface="+mn-ea"/>
          <a:cs typeface="Arial"/>
        </a:defRPr>
      </a:lvl2pPr>
      <a:lvl3pPr marL="1143000" indent="-228600" algn="l" defTabSz="457200" rtl="0" eaLnBrk="1" latinLnBrk="0" hangingPunct="1">
        <a:spcBef>
          <a:spcPct val="20000"/>
        </a:spcBef>
        <a:buFont typeface="Wingdings" panose="05000000000000000000" pitchFamily="2" charset="2"/>
        <a:buChar char="Ø"/>
        <a:defRPr sz="2000" b="0" i="0" kern="1200">
          <a:solidFill>
            <a:srgbClr val="000000"/>
          </a:solidFill>
          <a:latin typeface="Arial"/>
          <a:ea typeface="+mn-ea"/>
          <a:cs typeface="Arial"/>
        </a:defRPr>
      </a:lvl3pPr>
      <a:lvl4pPr marL="1600200" indent="-228600" algn="l" defTabSz="457200" rtl="0" eaLnBrk="1" latinLnBrk="0" hangingPunct="1">
        <a:spcBef>
          <a:spcPct val="20000"/>
        </a:spcBef>
        <a:buFont typeface="Wingdings" panose="05000000000000000000" pitchFamily="2" charset="2"/>
        <a:buChar char="Ø"/>
        <a:defRPr sz="1800" b="0" i="0" kern="1200">
          <a:solidFill>
            <a:srgbClr val="000000"/>
          </a:solidFill>
          <a:latin typeface="Arial"/>
          <a:ea typeface="+mn-ea"/>
          <a:cs typeface="Arial"/>
        </a:defRPr>
      </a:lvl4pPr>
      <a:lvl5pPr marL="2114550" indent="-285750" algn="l" defTabSz="457200" rtl="0" eaLnBrk="1" latinLnBrk="0" hangingPunct="1">
        <a:spcBef>
          <a:spcPct val="20000"/>
        </a:spcBef>
        <a:buFont typeface="Wingdings" panose="05000000000000000000" pitchFamily="2" charset="2"/>
        <a:buChar char="Ø"/>
        <a:defRPr sz="1800" b="0" i="0" kern="1200">
          <a:solidFill>
            <a:srgbClr val="00000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3886/ICPSR35062"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doi.org/10.3886/ICPSR34312.v9" TargetMode="External"/><Relationship Id="rId5" Type="http://schemas.openxmlformats.org/officeDocument/2006/relationships/hyperlink" Target="https://doi.org/10.3886/ICPSR35476.v1" TargetMode="External"/><Relationship Id="rId4" Type="http://schemas.openxmlformats.org/officeDocument/2006/relationships/hyperlink" Target="https://doi.org/10.3886/ICPSR3436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2800" dirty="0" smtClean="0"/>
              <a:t>Margaret C. </a:t>
            </a:r>
            <a:r>
              <a:rPr lang="en-US" sz="2800" dirty="0" err="1" smtClean="0"/>
              <a:t>Levenstein</a:t>
            </a:r>
            <a:endParaRPr lang="en-US" sz="2800" dirty="0" smtClean="0"/>
          </a:p>
          <a:p>
            <a:endParaRPr lang="en-US" dirty="0"/>
          </a:p>
        </p:txBody>
      </p:sp>
      <p:sp>
        <p:nvSpPr>
          <p:cNvPr id="3" name="Footer Placeholder 2"/>
          <p:cNvSpPr>
            <a:spLocks noGrp="1"/>
          </p:cNvSpPr>
          <p:nvPr>
            <p:ph type="ftr" sz="quarter" idx="11"/>
          </p:nvPr>
        </p:nvSpPr>
        <p:spPr/>
        <p:txBody>
          <a:bodyPr/>
          <a:lstStyle/>
          <a:p>
            <a:r>
              <a:rPr lang="en-US" dirty="0" smtClean="0"/>
              <a:t>NIH Behavioral </a:t>
            </a:r>
            <a:r>
              <a:rPr lang="en-US" dirty="0"/>
              <a:t>and Social Sciences Research Coordinating Committee </a:t>
            </a:r>
            <a:r>
              <a:rPr lang="en-US" dirty="0" smtClean="0"/>
              <a:t>meeting</a:t>
            </a:r>
          </a:p>
          <a:p>
            <a:r>
              <a:rPr lang="en-US" dirty="0" smtClean="0"/>
              <a:t>Bethesda, Maryland</a:t>
            </a:r>
          </a:p>
          <a:p>
            <a:r>
              <a:rPr lang="en-US" dirty="0" smtClean="0"/>
              <a:t>October 5, 2018</a:t>
            </a:r>
          </a:p>
          <a:p>
            <a:endParaRPr lang="en-US" dirty="0" smtClean="0"/>
          </a:p>
        </p:txBody>
      </p:sp>
      <p:sp>
        <p:nvSpPr>
          <p:cNvPr id="5" name="Title 4"/>
          <p:cNvSpPr>
            <a:spLocks noGrp="1"/>
          </p:cNvSpPr>
          <p:nvPr>
            <p:ph type="ctrTitle"/>
          </p:nvPr>
        </p:nvSpPr>
        <p:spPr/>
        <p:txBody>
          <a:bodyPr/>
          <a:lstStyle/>
          <a:p>
            <a:r>
              <a:rPr lang="en-US" dirty="0"/>
              <a:t>Improving the Discovery of Health Data in a Domain Repository</a:t>
            </a:r>
          </a:p>
        </p:txBody>
      </p:sp>
    </p:spTree>
    <p:extLst>
      <p:ext uri="{BB962C8B-B14F-4D97-AF65-F5344CB8AC3E}">
        <p14:creationId xmlns:p14="http://schemas.microsoft.com/office/powerpoint/2010/main" val="3818663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181" y="318406"/>
            <a:ext cx="7772400" cy="857250"/>
          </a:xfrm>
        </p:spPr>
        <p:txBody>
          <a:bodyPr>
            <a:noAutofit/>
          </a:bodyPr>
          <a:lstStyle/>
          <a:p>
            <a:r>
              <a:rPr lang="en-US" sz="6000" dirty="0" smtClean="0"/>
              <a:t>ICPSR</a:t>
            </a:r>
            <a:endParaRPr lang="en-US" sz="6000" dirty="0"/>
          </a:p>
        </p:txBody>
      </p:sp>
      <p:sp>
        <p:nvSpPr>
          <p:cNvPr id="3" name="Content Placeholder 2"/>
          <p:cNvSpPr>
            <a:spLocks noGrp="1"/>
          </p:cNvSpPr>
          <p:nvPr>
            <p:ph idx="1"/>
          </p:nvPr>
        </p:nvSpPr>
        <p:spPr>
          <a:xfrm>
            <a:off x="331838" y="1996561"/>
            <a:ext cx="7772400" cy="4597421"/>
          </a:xfrm>
        </p:spPr>
        <p:txBody>
          <a:bodyPr>
            <a:normAutofit/>
          </a:bodyPr>
          <a:lstStyle/>
          <a:p>
            <a:pPr>
              <a:lnSpc>
                <a:spcPct val="110000"/>
              </a:lnSpc>
            </a:pPr>
            <a:r>
              <a:rPr lang="en-US" sz="2000" dirty="0"/>
              <a:t>Founded in 1962 by 22 universities, now consortium of </a:t>
            </a:r>
            <a:r>
              <a:rPr lang="en-US" sz="2000" dirty="0" smtClean="0"/>
              <a:t>800 </a:t>
            </a:r>
            <a:r>
              <a:rPr lang="en-US" sz="2000" dirty="0"/>
              <a:t>institutions world-wide</a:t>
            </a:r>
          </a:p>
          <a:p>
            <a:pPr>
              <a:lnSpc>
                <a:spcPct val="110000"/>
              </a:lnSpc>
            </a:pPr>
            <a:r>
              <a:rPr lang="en-US" sz="2000" dirty="0"/>
              <a:t>Focus on social and behavioral science data, broadly defined</a:t>
            </a:r>
          </a:p>
          <a:p>
            <a:pPr>
              <a:lnSpc>
                <a:spcPct val="110000"/>
              </a:lnSpc>
            </a:pPr>
            <a:r>
              <a:rPr lang="en-US" sz="2000" dirty="0"/>
              <a:t>Current holdings </a:t>
            </a:r>
          </a:p>
          <a:p>
            <a:pPr lvl="1">
              <a:lnSpc>
                <a:spcPct val="110000"/>
              </a:lnSpc>
            </a:pPr>
            <a:r>
              <a:rPr lang="en-US" sz="1800" dirty="0" smtClean="0"/>
              <a:t>10,000 </a:t>
            </a:r>
            <a:r>
              <a:rPr lang="en-US" sz="1800" dirty="0"/>
              <a:t>studies, </a:t>
            </a:r>
            <a:r>
              <a:rPr lang="en-US" sz="1800" dirty="0" smtClean="0"/>
              <a:t>quarter million files </a:t>
            </a:r>
            <a:endParaRPr lang="en-US" sz="1800" dirty="0"/>
          </a:p>
          <a:p>
            <a:pPr lvl="1">
              <a:lnSpc>
                <a:spcPct val="110000"/>
              </a:lnSpc>
            </a:pPr>
            <a:r>
              <a:rPr lang="en-US" sz="1800" dirty="0" smtClean="0"/>
              <a:t>1500 are </a:t>
            </a:r>
            <a:r>
              <a:rPr lang="en-US" sz="1800" i="1" dirty="0" smtClean="0"/>
              <a:t>restricted studies</a:t>
            </a:r>
            <a:r>
              <a:rPr lang="en-US" sz="1800" dirty="0" smtClean="0"/>
              <a:t>, almost always to protect confidentiality</a:t>
            </a:r>
            <a:endParaRPr lang="en-US" sz="1800" dirty="0"/>
          </a:p>
          <a:p>
            <a:pPr lvl="1">
              <a:lnSpc>
                <a:spcPct val="110000"/>
              </a:lnSpc>
            </a:pPr>
            <a:r>
              <a:rPr lang="en-US" sz="1800" dirty="0"/>
              <a:t>Bibliography of Data-related Literature with </a:t>
            </a:r>
            <a:r>
              <a:rPr lang="en-US" sz="1800" dirty="0" smtClean="0"/>
              <a:t>75,000 </a:t>
            </a:r>
            <a:r>
              <a:rPr lang="en-US" sz="1800" dirty="0"/>
              <a:t>citations  </a:t>
            </a:r>
          </a:p>
          <a:p>
            <a:pPr>
              <a:lnSpc>
                <a:spcPct val="110000"/>
              </a:lnSpc>
            </a:pPr>
            <a:r>
              <a:rPr lang="en-US" sz="2000" dirty="0"/>
              <a:t>Approximately 60,000 active </a:t>
            </a:r>
            <a:r>
              <a:rPr lang="en-US" sz="2000" dirty="0" err="1"/>
              <a:t>MyData</a:t>
            </a:r>
            <a:r>
              <a:rPr lang="en-US" sz="2000" dirty="0"/>
              <a:t> (“shopping cart”) </a:t>
            </a:r>
            <a:r>
              <a:rPr lang="en-US" sz="2000" dirty="0" smtClean="0"/>
              <a:t>accounts</a:t>
            </a:r>
          </a:p>
          <a:p>
            <a:pPr>
              <a:lnSpc>
                <a:spcPct val="110000"/>
              </a:lnSpc>
            </a:pPr>
            <a:r>
              <a:rPr lang="en-US" sz="2000" dirty="0" smtClean="0"/>
              <a:t>NIA, NICHD, and NIDA sponsored repositories</a:t>
            </a:r>
          </a:p>
          <a:p>
            <a:pPr lvl="1">
              <a:lnSpc>
                <a:spcPct val="110000"/>
              </a:lnSpc>
            </a:pPr>
            <a:r>
              <a:rPr lang="en-US" sz="1600" dirty="0" smtClean="0"/>
              <a:t>Others like HMCA (RWJF) also have significant health data</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0768" y="118636"/>
            <a:ext cx="2389521" cy="1584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3505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Curation, from the Latin "to care," is the process used to add value to data, maximize access, and ensure long-term preservation</a:t>
            </a:r>
          </a:p>
          <a:p>
            <a:r>
              <a:rPr lang="en-US" sz="2000" dirty="0"/>
              <a:t>Data curation is akin to work performed by an art or museum curator.</a:t>
            </a:r>
          </a:p>
          <a:p>
            <a:pPr lvl="1"/>
            <a:r>
              <a:rPr lang="en-US" sz="1800" dirty="0"/>
              <a:t>Data are organized, described, cleaned, enhanced, and preserved for public use, much like the work done on paintings or rare books to make the works accessible to the public now and in the future</a:t>
            </a:r>
          </a:p>
          <a:p>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3</a:t>
            </a:fld>
            <a:endParaRPr lang="en-US" dirty="0"/>
          </a:p>
        </p:txBody>
      </p:sp>
      <p:sp>
        <p:nvSpPr>
          <p:cNvPr id="6" name="Title 5"/>
          <p:cNvSpPr>
            <a:spLocks noGrp="1"/>
          </p:cNvSpPr>
          <p:nvPr>
            <p:ph type="title"/>
          </p:nvPr>
        </p:nvSpPr>
        <p:spPr/>
        <p:txBody>
          <a:bodyPr>
            <a:normAutofit/>
          </a:bodyPr>
          <a:lstStyle/>
          <a:p>
            <a:r>
              <a:rPr lang="en-US" sz="5400" dirty="0" smtClean="0"/>
              <a:t>What is Data Curation?</a:t>
            </a:r>
            <a:endParaRPr lang="en-US" sz="5400" dirty="0"/>
          </a:p>
        </p:txBody>
      </p:sp>
      <p:pic>
        <p:nvPicPr>
          <p:cNvPr id="7" name="Picture 6"/>
          <p:cNvPicPr>
            <a:picLocks noChangeAspect="1"/>
          </p:cNvPicPr>
          <p:nvPr/>
        </p:nvPicPr>
        <p:blipFill>
          <a:blip r:embed="rId3"/>
          <a:stretch>
            <a:fillRect/>
          </a:stretch>
        </p:blipFill>
        <p:spPr>
          <a:xfrm>
            <a:off x="1065423" y="3863181"/>
            <a:ext cx="6181880" cy="2097206"/>
          </a:xfrm>
          <a:prstGeom prst="rect">
            <a:avLst/>
          </a:prstGeom>
        </p:spPr>
      </p:pic>
    </p:spTree>
    <p:extLst>
      <p:ext uri="{BB962C8B-B14F-4D97-AF65-F5344CB8AC3E}">
        <p14:creationId xmlns:p14="http://schemas.microsoft.com/office/powerpoint/2010/main" val="56024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4</a:t>
            </a:fld>
            <a:endParaRPr lang="en-US" sz="1200" b="0" i="0" u="none" strike="noStrike" cap="none">
              <a:solidFill>
                <a:srgbClr val="888888"/>
              </a:solidFill>
              <a:latin typeface="Calibri"/>
              <a:ea typeface="Calibri"/>
              <a:cs typeface="Calibri"/>
              <a:sym typeface="Calibri"/>
            </a:endParaRPr>
          </a:p>
        </p:txBody>
      </p:sp>
      <p:sp>
        <p:nvSpPr>
          <p:cNvPr id="4" name="Title 3"/>
          <p:cNvSpPr>
            <a:spLocks noGrp="1"/>
          </p:cNvSpPr>
          <p:nvPr>
            <p:ph type="title"/>
          </p:nvPr>
        </p:nvSpPr>
        <p:spPr/>
        <p:txBody>
          <a:bodyPr>
            <a:noAutofit/>
          </a:bodyPr>
          <a:lstStyle/>
          <a:p>
            <a:r>
              <a:rPr lang="en-US" sz="4800" dirty="0">
                <a:latin typeface="+mn-lt"/>
              </a:rPr>
              <a:t>Data Documentation </a:t>
            </a:r>
            <a:r>
              <a:rPr lang="en-US" sz="4800" dirty="0" smtClean="0">
                <a:latin typeface="+mn-lt"/>
              </a:rPr>
              <a:t>Initiative</a:t>
            </a:r>
            <a:endParaRPr lang="en-US" sz="4800" dirty="0">
              <a:latin typeface="+mn-lt"/>
            </a:endParaRPr>
          </a:p>
        </p:txBody>
      </p:sp>
      <p:sp>
        <p:nvSpPr>
          <p:cNvPr id="5" name="Text Placeholder 4"/>
          <p:cNvSpPr txBox="1">
            <a:spLocks noGrp="1"/>
          </p:cNvSpPr>
          <p:nvPr>
            <p:ph type="body" idx="1"/>
          </p:nvPr>
        </p:nvSpPr>
        <p:spPr>
          <a:xfrm>
            <a:off x="457200" y="1600201"/>
            <a:ext cx="4359166" cy="4228850"/>
          </a:xfrm>
          <a:prstGeom prst="rect">
            <a:avLst/>
          </a:prstGeom>
          <a:noFill/>
        </p:spPr>
        <p:txBody>
          <a:bodyPr wrap="square" rtlCol="0">
            <a:spAutoFit/>
          </a:bodyPr>
          <a:lstStyle/>
          <a:p>
            <a:pPr marL="0" indent="0">
              <a:buNone/>
            </a:pPr>
            <a:r>
              <a:rPr lang="en-US" sz="2400" b="1" dirty="0" smtClean="0">
                <a:latin typeface="+mn-lt"/>
              </a:rPr>
              <a:t>Metadata standard developed and led by ICPSR</a:t>
            </a:r>
          </a:p>
          <a:p>
            <a:pPr marL="342900" indent="-342900">
              <a:buFont typeface="Arial" pitchFamily="34" charset="0"/>
              <a:buChar char="•"/>
            </a:pPr>
            <a:r>
              <a:rPr lang="en-US" sz="2400" b="1" dirty="0" smtClean="0">
                <a:latin typeface="+mn-lt"/>
              </a:rPr>
              <a:t>Preservation</a:t>
            </a:r>
          </a:p>
          <a:p>
            <a:pPr marL="342900" indent="-342900">
              <a:buFont typeface="Arial" pitchFamily="34" charset="0"/>
              <a:buChar char="•"/>
            </a:pPr>
            <a:r>
              <a:rPr lang="en-US" sz="2400" b="1" dirty="0" smtClean="0">
                <a:latin typeface="+mn-lt"/>
              </a:rPr>
              <a:t>Codebook creation</a:t>
            </a:r>
          </a:p>
          <a:p>
            <a:pPr marL="342900" indent="-342900">
              <a:buFont typeface="Arial" pitchFamily="34" charset="0"/>
              <a:buChar char="•"/>
            </a:pPr>
            <a:r>
              <a:rPr lang="en-US" sz="2400" b="1" dirty="0" smtClean="0">
                <a:latin typeface="+mn-lt"/>
              </a:rPr>
              <a:t>Data discovery</a:t>
            </a:r>
          </a:p>
          <a:p>
            <a:endParaRPr lang="en-US" sz="2400" b="1" dirty="0">
              <a:latin typeface="+mn-lt"/>
            </a:endParaRPr>
          </a:p>
          <a:p>
            <a:pPr marL="177800" indent="0">
              <a:buNone/>
            </a:pPr>
            <a:r>
              <a:rPr lang="en-US" sz="2400" b="1" dirty="0" smtClean="0">
                <a:latin typeface="+mn-lt"/>
              </a:rPr>
              <a:t>6,600+ studies have DDI at variable level</a:t>
            </a:r>
          </a:p>
          <a:p>
            <a:pPr marL="177800" indent="0">
              <a:buNone/>
            </a:pPr>
            <a:r>
              <a:rPr lang="en-US" sz="2400" b="1" dirty="0" smtClean="0">
                <a:latin typeface="+mn-lt"/>
              </a:rPr>
              <a:t>2900 studies have question text</a:t>
            </a:r>
            <a:endParaRPr lang="en-US" sz="2400" b="1" dirty="0">
              <a:latin typeface="+mn-lt"/>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4021" y="1766471"/>
            <a:ext cx="3894964" cy="411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439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3"/>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1778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WhilethemetadataapplicationismanifoldcoveringalargevarietyoffieldstherearespecializedandwellacceptedmodelstospecifytypesofmetadataBretherton&amp;Singley(1994)distinguishbetweentwodistinctclassesstructural/controlmetadataandguidemetadataStructuralmetadatadescribesthestructureofdatabaseobjectssuchastablescolumnskeysandindexesGuidemetadatahelpshumansfindspecificitemsandareusuallyexpressedasasetofkeywordsinanaturallanguageAccordingtoRalphKimballmetadatacanbedividedinto2similarcategoriestechnicalmetadataandbusinessmetadataTechnicalmetadatacorrespondstointernalmetadataandbusinessmetadatacorrespondstoexternalmetadataKimballaddsathirdcategoryprocessmetadataOntheotherhandNISOdistinguishesamongthreetypesofmetadatadescriptivestructuralandadministrative</a:t>
            </a:r>
            <a:endParaRPr/>
          </a:p>
          <a:p>
            <a:pPr marL="233363" marR="0" lvl="0" indent="0" algn="l" rtl="0">
              <a:lnSpc>
                <a:spcPct val="100000"/>
              </a:lnSpc>
              <a:spcBef>
                <a:spcPts val="56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9" name="Google Shape;99;p13"/>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5</a:t>
            </a:fld>
            <a:endParaRPr sz="1200" b="0" i="0" u="none" strike="noStrike" cap="none">
              <a:solidFill>
                <a:srgbClr val="888888"/>
              </a:solidFill>
              <a:latin typeface="Calibri"/>
              <a:ea typeface="Calibri"/>
              <a:cs typeface="Calibri"/>
              <a:sym typeface="Calibri"/>
            </a:endParaRPr>
          </a:p>
        </p:txBody>
      </p:sp>
      <p:sp>
        <p:nvSpPr>
          <p:cNvPr id="100" name="Google Shape;100;p13"/>
          <p:cNvSpPr txBox="1">
            <a:spLocks noGrp="1"/>
          </p:cNvSpPr>
          <p:nvPr>
            <p:ph type="title"/>
          </p:nvPr>
        </p:nvSpPr>
        <p:spPr>
          <a:xfrm>
            <a:off x="457200" y="322731"/>
            <a:ext cx="8229600" cy="118533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000"/>
              <a:buFont typeface="Arial"/>
              <a:buNone/>
            </a:pPr>
            <a:r>
              <a:rPr lang="en-US" sz="5400" dirty="0"/>
              <a:t>Data jumble</a:t>
            </a:r>
            <a:endParaRPr sz="5400" b="1" i="0" u="none" strike="noStrike" cap="none" dirty="0">
              <a:solidFill>
                <a:srgbClr val="000000"/>
              </a:solidFill>
              <a:ea typeface="Arial"/>
              <a:sym typeface="Arial"/>
            </a:endParaRPr>
          </a:p>
        </p:txBody>
      </p:sp>
    </p:spTree>
    <p:extLst>
      <p:ext uri="{BB962C8B-B14F-4D97-AF65-F5344CB8AC3E}">
        <p14:creationId xmlns:p14="http://schemas.microsoft.com/office/powerpoint/2010/main" val="258591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4"/>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17780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While the metadata application is manifold, covering a large variety of fields, there are specialized and well-accepted models to specify types of metadata. Bretherton &amp; Singley (1994) distinguish between two distinct classes: structural/control metadata and guide metadata. Structural metadata describes the structure of database objects such as tables, columns, keys and indexes. Guide metadata helps humans find specific items and are usually expressed as a set of keywords in a natural language. According to Ralph Kimball metadata can be divided into 2 similar categories: technical metadata and business metadata. Technical metadata corresponds to internal metadata, and business metadata corresponds to external metadata. Kimball adds a third category, process metadata. On the other hand, NISO distinguishes among three types of metadata: descriptive, structural, and administrative.</a:t>
            </a:r>
            <a:endParaRPr/>
          </a:p>
          <a:p>
            <a:pPr marL="233363" marR="0" lvl="0" indent="0" algn="l" rtl="0">
              <a:lnSpc>
                <a:spcPct val="100000"/>
              </a:lnSpc>
              <a:spcBef>
                <a:spcPts val="56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06" name="Google Shape;106;p14"/>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6</a:t>
            </a:fld>
            <a:endParaRPr sz="1200" b="0" i="0" u="none" strike="noStrike" cap="none">
              <a:solidFill>
                <a:srgbClr val="888888"/>
              </a:solidFill>
              <a:latin typeface="Calibri"/>
              <a:ea typeface="Calibri"/>
              <a:cs typeface="Calibri"/>
              <a:sym typeface="Calibri"/>
            </a:endParaRPr>
          </a:p>
        </p:txBody>
      </p:sp>
      <p:sp>
        <p:nvSpPr>
          <p:cNvPr id="107" name="Google Shape;107;p14"/>
          <p:cNvSpPr txBox="1">
            <a:spLocks noGrp="1"/>
          </p:cNvSpPr>
          <p:nvPr>
            <p:ph type="title"/>
          </p:nvPr>
        </p:nvSpPr>
        <p:spPr>
          <a:xfrm>
            <a:off x="457200" y="322731"/>
            <a:ext cx="8229600" cy="118533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800" b="1" i="0" u="none" strike="noStrike" cap="none" dirty="0">
                <a:solidFill>
                  <a:srgbClr val="000000"/>
                </a:solidFill>
                <a:latin typeface="Calibri"/>
                <a:ea typeface="Calibri"/>
                <a:cs typeface="Calibri"/>
                <a:sym typeface="Calibri"/>
              </a:rPr>
              <a:t>Metadata is like punctuation</a:t>
            </a:r>
            <a:endParaRPr sz="4800" b="1"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48404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5"/>
          <p:cNvPicPr preferRelativeResize="0"/>
          <p:nvPr/>
        </p:nvPicPr>
        <p:blipFill rotWithShape="1">
          <a:blip r:embed="rId3">
            <a:alphaModFix/>
          </a:blip>
          <a:srcRect/>
          <a:stretch/>
        </p:blipFill>
        <p:spPr>
          <a:xfrm>
            <a:off x="681210" y="1823098"/>
            <a:ext cx="7718205" cy="4352921"/>
          </a:xfrm>
          <a:prstGeom prst="rect">
            <a:avLst/>
          </a:prstGeom>
          <a:noFill/>
          <a:ln>
            <a:noFill/>
          </a:ln>
        </p:spPr>
      </p:pic>
      <p:sp>
        <p:nvSpPr>
          <p:cNvPr id="113" name="Google Shape;113;p15"/>
          <p:cNvSpPr txBox="1">
            <a:spLocks noGrp="1"/>
          </p:cNvSpPr>
          <p:nvPr>
            <p:ph type="body" idx="1"/>
          </p:nvPr>
        </p:nvSpPr>
        <p:spPr>
          <a:xfrm>
            <a:off x="681210" y="2009305"/>
            <a:ext cx="8229600" cy="4525963"/>
          </a:xfrm>
          <a:prstGeom prst="rect">
            <a:avLst/>
          </a:prstGeom>
          <a:noFill/>
          <a:ln>
            <a:noFill/>
          </a:ln>
        </p:spPr>
        <p:txBody>
          <a:bodyPr spcFirstLastPara="1" wrap="square" lIns="91425" tIns="91425" rIns="91425" bIns="91425" anchor="t" anchorCtr="0">
            <a:noAutofit/>
          </a:bodyPr>
          <a:lstStyle/>
          <a:p>
            <a:pPr marL="233363"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0000"/>
              </a:solidFill>
              <a:latin typeface="Arial"/>
              <a:ea typeface="Arial"/>
              <a:cs typeface="Arial"/>
              <a:sym typeface="Arial"/>
            </a:endParaRPr>
          </a:p>
        </p:txBody>
      </p:sp>
      <p:sp>
        <p:nvSpPr>
          <p:cNvPr id="114" name="Google Shape;114;p15"/>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7</a:t>
            </a:fld>
            <a:endParaRPr sz="1200" b="0" i="0" u="none" strike="noStrike" cap="none">
              <a:solidFill>
                <a:srgbClr val="888888"/>
              </a:solidFill>
              <a:latin typeface="Calibri"/>
              <a:ea typeface="Calibri"/>
              <a:cs typeface="Calibri"/>
              <a:sym typeface="Calibri"/>
            </a:endParaRPr>
          </a:p>
        </p:txBody>
      </p:sp>
      <p:sp>
        <p:nvSpPr>
          <p:cNvPr id="115" name="Google Shape;115;p15"/>
          <p:cNvSpPr txBox="1">
            <a:spLocks noGrp="1"/>
          </p:cNvSpPr>
          <p:nvPr>
            <p:ph type="title"/>
          </p:nvPr>
        </p:nvSpPr>
        <p:spPr>
          <a:xfrm>
            <a:off x="457200" y="322731"/>
            <a:ext cx="8229600" cy="118533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400"/>
              <a:buFont typeface="Arial"/>
              <a:buNone/>
            </a:pPr>
            <a:r>
              <a:rPr lang="en-US" sz="6000" b="1" i="0" u="none" strike="noStrike" cap="none" dirty="0">
                <a:solidFill>
                  <a:srgbClr val="000000"/>
                </a:solidFill>
                <a:latin typeface="Calibri"/>
                <a:ea typeface="Calibri"/>
                <a:cs typeface="Calibri"/>
                <a:sym typeface="Calibri"/>
              </a:rPr>
              <a:t>Aerial </a:t>
            </a:r>
            <a:r>
              <a:rPr lang="en-US" sz="6000" b="1" i="0" u="none" strike="noStrike" cap="none" dirty="0" smtClean="0">
                <a:solidFill>
                  <a:srgbClr val="000000"/>
                </a:solidFill>
                <a:latin typeface="Calibri"/>
                <a:ea typeface="Calibri"/>
                <a:cs typeface="Calibri"/>
                <a:sym typeface="Calibri"/>
              </a:rPr>
              <a:t>view</a:t>
            </a:r>
            <a:endParaRPr sz="6000" b="1"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19637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en-US" sz="5400" b="1" i="0" u="none" strike="noStrike" cap="none" dirty="0">
                <a:solidFill>
                  <a:srgbClr val="000000"/>
                </a:solidFill>
                <a:latin typeface="Calibri"/>
                <a:ea typeface="Calibri"/>
                <a:cs typeface="Calibri"/>
                <a:sym typeface="Calibri"/>
              </a:rPr>
              <a:t>Tree placards</a:t>
            </a:r>
            <a:endParaRPr sz="5400" b="1" i="0" u="none" strike="noStrike" cap="none" dirty="0">
              <a:solidFill>
                <a:srgbClr val="000000"/>
              </a:solidFill>
              <a:latin typeface="Calibri"/>
              <a:ea typeface="Calibri"/>
              <a:cs typeface="Calibri"/>
              <a:sym typeface="Calibri"/>
            </a:endParaRPr>
          </a:p>
        </p:txBody>
      </p:sp>
      <p:sp>
        <p:nvSpPr>
          <p:cNvPr id="121" name="Google Shape;121;p16"/>
          <p:cNvSpPr txBox="1">
            <a:spLocks noGrp="1"/>
          </p:cNvSpPr>
          <p:nvPr>
            <p:ph type="body" idx="1"/>
          </p:nvPr>
        </p:nvSpPr>
        <p:spPr>
          <a:xfrm>
            <a:off x="457200" y="1535112"/>
            <a:ext cx="4040187" cy="63976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000000"/>
              </a:solidFill>
              <a:latin typeface="Arial"/>
              <a:ea typeface="Arial"/>
              <a:cs typeface="Arial"/>
              <a:sym typeface="Arial"/>
            </a:endParaRPr>
          </a:p>
        </p:txBody>
      </p:sp>
      <p:pic>
        <p:nvPicPr>
          <p:cNvPr id="122" name="Google Shape;122;p16"/>
          <p:cNvPicPr preferRelativeResize="0"/>
          <p:nvPr/>
        </p:nvPicPr>
        <p:blipFill rotWithShape="1">
          <a:blip r:embed="rId3">
            <a:alphaModFix/>
          </a:blip>
          <a:srcRect/>
          <a:stretch/>
        </p:blipFill>
        <p:spPr>
          <a:xfrm>
            <a:off x="219064" y="2443860"/>
            <a:ext cx="3951349" cy="2961060"/>
          </a:xfrm>
          <a:prstGeom prst="rect">
            <a:avLst/>
          </a:prstGeom>
          <a:noFill/>
          <a:ln>
            <a:noFill/>
          </a:ln>
        </p:spPr>
      </p:pic>
      <p:sp>
        <p:nvSpPr>
          <p:cNvPr id="123" name="Google Shape;123;p16"/>
          <p:cNvSpPr txBox="1">
            <a:spLocks noGrp="1"/>
          </p:cNvSpPr>
          <p:nvPr>
            <p:ph type="body" idx="2"/>
          </p:nvPr>
        </p:nvSpPr>
        <p:spPr>
          <a:xfrm>
            <a:off x="457200" y="2174875"/>
            <a:ext cx="4040187" cy="3951287"/>
          </a:xfrm>
          <a:prstGeom prst="rect">
            <a:avLst/>
          </a:prstGeom>
          <a:noFill/>
          <a:ln>
            <a:noFill/>
          </a:ln>
        </p:spPr>
        <p:txBody>
          <a:bodyPr spcFirstLastPara="1" wrap="square" lIns="91425" tIns="91425" rIns="91425" bIns="91425" anchor="t" anchorCtr="0">
            <a:noAutofit/>
          </a:bodyPr>
          <a:lstStyle/>
          <a:p>
            <a:pPr marL="233363"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124" name="Google Shape;124;p16"/>
          <p:cNvSpPr txBox="1">
            <a:spLocks noGrp="1"/>
          </p:cNvSpPr>
          <p:nvPr>
            <p:ph type="body" idx="3"/>
          </p:nvPr>
        </p:nvSpPr>
        <p:spPr>
          <a:xfrm>
            <a:off x="4645025" y="1535112"/>
            <a:ext cx="4041774" cy="63976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000000"/>
              </a:solidFill>
              <a:latin typeface="Arial"/>
              <a:ea typeface="Arial"/>
              <a:cs typeface="Arial"/>
              <a:sym typeface="Arial"/>
            </a:endParaRPr>
          </a:p>
        </p:txBody>
      </p:sp>
      <p:pic>
        <p:nvPicPr>
          <p:cNvPr id="125" name="Google Shape;125;p16"/>
          <p:cNvPicPr preferRelativeResize="0"/>
          <p:nvPr/>
        </p:nvPicPr>
        <p:blipFill rotWithShape="1">
          <a:blip r:embed="rId4">
            <a:alphaModFix/>
          </a:blip>
          <a:srcRect/>
          <a:stretch/>
        </p:blipFill>
        <p:spPr>
          <a:xfrm>
            <a:off x="4408550" y="2443860"/>
            <a:ext cx="4303254" cy="2870524"/>
          </a:xfrm>
          <a:prstGeom prst="rect">
            <a:avLst/>
          </a:prstGeom>
          <a:noFill/>
          <a:ln>
            <a:noFill/>
          </a:ln>
        </p:spPr>
      </p:pic>
      <p:sp>
        <p:nvSpPr>
          <p:cNvPr id="126" name="Google Shape;126;p16"/>
          <p:cNvSpPr txBox="1">
            <a:spLocks noGrp="1"/>
          </p:cNvSpPr>
          <p:nvPr>
            <p:ph type="body" idx="4"/>
          </p:nvPr>
        </p:nvSpPr>
        <p:spPr>
          <a:xfrm>
            <a:off x="4645025" y="2174875"/>
            <a:ext cx="4041774" cy="3951287"/>
          </a:xfrm>
          <a:prstGeom prst="rect">
            <a:avLst/>
          </a:prstGeom>
          <a:noFill/>
          <a:ln>
            <a:noFill/>
          </a:ln>
        </p:spPr>
        <p:txBody>
          <a:bodyPr spcFirstLastPara="1" wrap="square" lIns="91425" tIns="91425" rIns="91425" bIns="91425" anchor="t" anchorCtr="0">
            <a:noAutofit/>
          </a:bodyPr>
          <a:lstStyle/>
          <a:p>
            <a:pPr marL="233363"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127" name="Google Shape;127;p16"/>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8</a:t>
            </a:fld>
            <a:endParaRPr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92585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7"/>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17780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Calibri"/>
                <a:ea typeface="Calibri"/>
                <a:cs typeface="Calibri"/>
                <a:sym typeface="Calibri"/>
              </a:rPr>
              <a:t>Like arboretums, greenhouses, and conservatories can have trees and plants organized by types, metadata can be the way to organize, describe, identify and define data for discovery and identification. </a:t>
            </a:r>
            <a:endParaRPr/>
          </a:p>
          <a:p>
            <a:pPr marL="233363" marR="0" lvl="0" indent="0" algn="l" rtl="0">
              <a:lnSpc>
                <a:spcPct val="100000"/>
              </a:lnSpc>
              <a:spcBef>
                <a:spcPts val="56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p:txBody>
      </p:sp>
      <p:sp>
        <p:nvSpPr>
          <p:cNvPr id="133" name="Google Shape;133;p17"/>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9</a:t>
            </a:fld>
            <a:endParaRPr sz="1200" b="0" i="0" u="none" strike="noStrike" cap="none">
              <a:solidFill>
                <a:srgbClr val="888888"/>
              </a:solidFill>
              <a:latin typeface="Calibri"/>
              <a:ea typeface="Calibri"/>
              <a:cs typeface="Calibri"/>
              <a:sym typeface="Calibri"/>
            </a:endParaRPr>
          </a:p>
        </p:txBody>
      </p:sp>
      <p:sp>
        <p:nvSpPr>
          <p:cNvPr id="134" name="Google Shape;134;p17"/>
          <p:cNvSpPr txBox="1">
            <a:spLocks noGrp="1"/>
          </p:cNvSpPr>
          <p:nvPr>
            <p:ph type="title"/>
          </p:nvPr>
        </p:nvSpPr>
        <p:spPr>
          <a:xfrm>
            <a:off x="457200" y="322731"/>
            <a:ext cx="8229600" cy="118533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000"/>
              <a:buFont typeface="Arial"/>
              <a:buNone/>
            </a:pPr>
            <a:r>
              <a:rPr lang="en-US" sz="5400" dirty="0">
                <a:latin typeface="Calibri"/>
                <a:ea typeface="Calibri"/>
                <a:cs typeface="Calibri"/>
                <a:sym typeface="Calibri"/>
              </a:rPr>
              <a:t>What metadata can do</a:t>
            </a:r>
            <a:endParaRPr sz="5400" b="1"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88100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8"/>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dirty="0" smtClean="0">
                <a:solidFill>
                  <a:srgbClr val="000000"/>
                </a:solidFill>
                <a:latin typeface="Calibri"/>
                <a:ea typeface="Calibri"/>
                <a:cs typeface="Calibri"/>
                <a:sym typeface="Calibri"/>
              </a:rPr>
              <a:t>Study </a:t>
            </a:r>
            <a:r>
              <a:rPr lang="en-US" sz="2800" b="0" i="0" u="none" strike="noStrike" cap="none" dirty="0">
                <a:solidFill>
                  <a:srgbClr val="000000"/>
                </a:solidFill>
                <a:latin typeface="Calibri"/>
                <a:ea typeface="Calibri"/>
                <a:cs typeface="Calibri"/>
                <a:sym typeface="Calibri"/>
              </a:rPr>
              <a:t>Title</a:t>
            </a:r>
            <a:endParaRPr dirty="0"/>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Alternate Title</a:t>
            </a:r>
            <a:endParaRPr dirty="0"/>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Principal Investigators (Individual and Organizational)</a:t>
            </a:r>
            <a:endParaRPr dirty="0"/>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Distributors</a:t>
            </a:r>
            <a:endParaRPr dirty="0"/>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Publication Date</a:t>
            </a:r>
            <a:endParaRPr dirty="0"/>
          </a:p>
          <a:p>
            <a:pPr indent="-177800">
              <a:spcBef>
                <a:spcPts val="560"/>
              </a:spcBef>
              <a:buClr>
                <a:srgbClr val="000000"/>
              </a:buClr>
              <a:buSzPts val="2800"/>
              <a:buFont typeface="Arial"/>
              <a:buChar char="•"/>
            </a:pPr>
            <a:r>
              <a:rPr lang="en-US" sz="2800" b="0" i="0" u="none" strike="noStrike" cap="none" dirty="0">
                <a:solidFill>
                  <a:srgbClr val="000000"/>
                </a:solidFill>
                <a:latin typeface="Calibri"/>
                <a:ea typeface="Calibri"/>
                <a:cs typeface="Calibri"/>
                <a:sym typeface="Calibri"/>
              </a:rPr>
              <a:t>Funding </a:t>
            </a:r>
            <a:r>
              <a:rPr lang="en-US" dirty="0" smtClean="0">
                <a:latin typeface="Calibri"/>
                <a:ea typeface="Calibri"/>
                <a:cs typeface="Calibri"/>
                <a:sym typeface="Calibri"/>
              </a:rPr>
              <a:t>Agencies</a:t>
            </a:r>
          </a:p>
          <a:p>
            <a:pPr indent="-177800">
              <a:spcBef>
                <a:spcPts val="560"/>
              </a:spcBef>
              <a:buClr>
                <a:srgbClr val="000000"/>
              </a:buClr>
              <a:buSzPts val="2800"/>
              <a:buFont typeface="Arial"/>
              <a:buChar char="•"/>
            </a:pPr>
            <a:r>
              <a:rPr lang="en-US" dirty="0" smtClean="0">
                <a:latin typeface="Calibri"/>
                <a:ea typeface="Calibri"/>
                <a:cs typeface="Calibri"/>
                <a:sym typeface="Calibri"/>
              </a:rPr>
              <a:t>Version</a:t>
            </a:r>
            <a:endParaRPr lang="en-US" dirty="0"/>
          </a:p>
          <a:p>
            <a:pPr marL="233363" marR="0" lvl="0" indent="-177800" algn="l" rtl="0">
              <a:lnSpc>
                <a:spcPct val="100000"/>
              </a:lnSpc>
              <a:spcBef>
                <a:spcPts val="560"/>
              </a:spcBef>
              <a:spcAft>
                <a:spcPts val="0"/>
              </a:spcAft>
              <a:buClr>
                <a:srgbClr val="000000"/>
              </a:buClr>
              <a:buSzPts val="2800"/>
              <a:buFont typeface="Arial"/>
              <a:buChar char="•"/>
            </a:pPr>
            <a:endParaRPr dirty="0"/>
          </a:p>
        </p:txBody>
      </p:sp>
      <p:sp>
        <p:nvSpPr>
          <p:cNvPr id="140" name="Google Shape;140;p18"/>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10</a:t>
            </a:fld>
            <a:endParaRPr sz="1200" b="0" i="0" u="none" strike="noStrike" cap="none">
              <a:solidFill>
                <a:srgbClr val="888888"/>
              </a:solidFill>
              <a:latin typeface="Calibri"/>
              <a:ea typeface="Calibri"/>
              <a:cs typeface="Calibri"/>
              <a:sym typeface="Calibri"/>
            </a:endParaRPr>
          </a:p>
        </p:txBody>
      </p:sp>
      <p:sp>
        <p:nvSpPr>
          <p:cNvPr id="141" name="Google Shape;141;p18"/>
          <p:cNvSpPr txBox="1">
            <a:spLocks noGrp="1"/>
          </p:cNvSpPr>
          <p:nvPr>
            <p:ph type="title"/>
          </p:nvPr>
        </p:nvSpPr>
        <p:spPr>
          <a:xfrm>
            <a:off x="457200" y="322731"/>
            <a:ext cx="8229600" cy="118533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800" b="1" i="0" u="none" strike="noStrike" cap="none" dirty="0">
                <a:solidFill>
                  <a:srgbClr val="000000"/>
                </a:solidFill>
                <a:latin typeface="Calibri"/>
                <a:ea typeface="Calibri"/>
                <a:cs typeface="Calibri"/>
                <a:sym typeface="Calibri"/>
              </a:rPr>
              <a:t>Bibliographical grouping</a:t>
            </a:r>
            <a:endParaRPr sz="4800" dirty="0"/>
          </a:p>
        </p:txBody>
      </p:sp>
    </p:spTree>
    <p:extLst>
      <p:ext uri="{BB962C8B-B14F-4D97-AF65-F5344CB8AC3E}">
        <p14:creationId xmlns:p14="http://schemas.microsoft.com/office/powerpoint/2010/main" val="222521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9"/>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233363" marR="0" lvl="0" indent="-1778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Summary</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Subject Terms</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Geographic Coverage</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Study Time Period</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Collection Date</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Universe</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Data Type</a:t>
            </a:r>
            <a:endParaRPr/>
          </a:p>
          <a:p>
            <a:pPr marL="233363" marR="0" lvl="0" indent="-177800" algn="l" rtl="0">
              <a:lnSpc>
                <a:spcPct val="100000"/>
              </a:lnSpc>
              <a:spcBef>
                <a:spcPts val="56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Collection Note</a:t>
            </a:r>
            <a:endParaRPr/>
          </a:p>
          <a:p>
            <a:pPr marL="233363" marR="0" lvl="0" indent="0" algn="l" rtl="0">
              <a:lnSpc>
                <a:spcPct val="100000"/>
              </a:lnSpc>
              <a:spcBef>
                <a:spcPts val="56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p:txBody>
      </p:sp>
      <p:sp>
        <p:nvSpPr>
          <p:cNvPr id="147" name="Google Shape;147;p19"/>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3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11</a:t>
            </a:fld>
            <a:endParaRPr sz="1200" b="0" i="0" u="none" strike="noStrike" cap="none">
              <a:solidFill>
                <a:srgbClr val="888888"/>
              </a:solidFill>
              <a:latin typeface="Calibri"/>
              <a:ea typeface="Calibri"/>
              <a:cs typeface="Calibri"/>
              <a:sym typeface="Calibri"/>
            </a:endParaRPr>
          </a:p>
        </p:txBody>
      </p:sp>
      <p:sp>
        <p:nvSpPr>
          <p:cNvPr id="148" name="Google Shape;148;p19"/>
          <p:cNvSpPr txBox="1">
            <a:spLocks noGrp="1"/>
          </p:cNvSpPr>
          <p:nvPr>
            <p:ph type="title"/>
          </p:nvPr>
        </p:nvSpPr>
        <p:spPr>
          <a:xfrm>
            <a:off x="457200" y="322731"/>
            <a:ext cx="8229600" cy="1185332"/>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000"/>
              <a:buFont typeface="Arial"/>
              <a:buNone/>
            </a:pPr>
            <a:r>
              <a:rPr lang="en-US" sz="5400" b="1" i="0" u="none" strike="noStrike" cap="none" dirty="0">
                <a:solidFill>
                  <a:srgbClr val="000000"/>
                </a:solidFill>
                <a:latin typeface="Calibri"/>
                <a:ea typeface="Calibri"/>
                <a:cs typeface="Calibri"/>
                <a:sym typeface="Calibri"/>
              </a:rPr>
              <a:t>Scope of Study grouping</a:t>
            </a:r>
            <a:endParaRPr sz="5400" dirty="0"/>
          </a:p>
        </p:txBody>
      </p:sp>
    </p:spTree>
    <p:extLst>
      <p:ext uri="{BB962C8B-B14F-4D97-AF65-F5344CB8AC3E}">
        <p14:creationId xmlns:p14="http://schemas.microsoft.com/office/powerpoint/2010/main" val="2192708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0"/>
          <p:cNvSpPr txBox="1">
            <a:spLocks noGrp="1"/>
          </p:cNvSpPr>
          <p:nvPr>
            <p:ph type="body" idx="1"/>
          </p:nvPr>
        </p:nvSpPr>
        <p:spPr>
          <a:xfrm>
            <a:off x="457200" y="1535112"/>
            <a:ext cx="4040100" cy="639900"/>
          </a:xfrm>
          <a:prstGeom prst="rect">
            <a:avLst/>
          </a:prstGeom>
        </p:spPr>
        <p:txBody>
          <a:bodyPr spcFirstLastPara="1" wrap="square" lIns="91425" tIns="91425" rIns="91425" bIns="91425" anchor="b" anchorCtr="0">
            <a:noAutofit/>
          </a:bodyPr>
          <a:lstStyle/>
          <a:p>
            <a:pPr marL="0" lvl="0" indent="0" algn="l" rtl="0">
              <a:spcBef>
                <a:spcPts val="480"/>
              </a:spcBef>
              <a:spcAft>
                <a:spcPts val="0"/>
              </a:spcAft>
              <a:buNone/>
            </a:pPr>
            <a:endParaRPr/>
          </a:p>
        </p:txBody>
      </p:sp>
      <p:sp>
        <p:nvSpPr>
          <p:cNvPr id="155" name="Google Shape;155;p20"/>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888888"/>
              </a:buClr>
              <a:buSzPts val="300"/>
              <a:buFont typeface="Calibri"/>
              <a:buNone/>
            </a:pPr>
            <a:fld id="{00000000-1234-1234-1234-123412341234}" type="slidenum">
              <a:rPr lang="en-US"/>
              <a:t>12</a:t>
            </a:fld>
            <a:endParaRPr/>
          </a:p>
        </p:txBody>
      </p:sp>
      <p:sp>
        <p:nvSpPr>
          <p:cNvPr id="156" name="Google Shape;156;p20"/>
          <p:cNvSpPr txBox="1">
            <a:spLocks noGrp="1"/>
          </p:cNvSpPr>
          <p:nvPr>
            <p:ph type="title"/>
          </p:nvPr>
        </p:nvSpPr>
        <p:spPr>
          <a:xfrm>
            <a:off x="457200" y="27463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800" dirty="0"/>
              <a:t>Access/analysis grouping</a:t>
            </a:r>
            <a:endParaRPr sz="4800" dirty="0"/>
          </a:p>
        </p:txBody>
      </p:sp>
      <p:sp>
        <p:nvSpPr>
          <p:cNvPr id="157" name="Google Shape;157;p20"/>
          <p:cNvSpPr txBox="1">
            <a:spLocks noGrp="1"/>
          </p:cNvSpPr>
          <p:nvPr>
            <p:ph type="body" idx="2"/>
          </p:nvPr>
        </p:nvSpPr>
        <p:spPr>
          <a:xfrm>
            <a:off x="457200" y="2174875"/>
            <a:ext cx="4040100" cy="3951300"/>
          </a:xfrm>
          <a:prstGeom prst="rect">
            <a:avLst/>
          </a:prstGeom>
        </p:spPr>
        <p:txBody>
          <a:bodyPr spcFirstLastPara="1" wrap="square" lIns="91425" tIns="91425" rIns="91425" bIns="91425" anchor="t" anchorCtr="0">
            <a:noAutofit/>
          </a:bodyPr>
          <a:lstStyle/>
          <a:p>
            <a:pPr marL="417512" indent="-285750">
              <a:spcBef>
                <a:spcPts val="0"/>
              </a:spcBef>
              <a:buClr>
                <a:schemeClr val="dk1"/>
              </a:buClr>
              <a:buSzPts val="1600"/>
            </a:pPr>
            <a:r>
              <a:rPr lang="en-US" sz="1600" dirty="0" smtClean="0">
                <a:solidFill>
                  <a:schemeClr val="dk1"/>
                </a:solidFill>
                <a:latin typeface="Calibri"/>
                <a:ea typeface="Calibri"/>
                <a:cs typeface="Calibri"/>
                <a:sym typeface="Calibri"/>
              </a:rPr>
              <a:t>Purpose </a:t>
            </a:r>
            <a:r>
              <a:rPr lang="en-US" sz="1600" dirty="0">
                <a:solidFill>
                  <a:schemeClr val="dk1"/>
                </a:solidFill>
                <a:latin typeface="Calibri"/>
                <a:ea typeface="Calibri"/>
                <a:cs typeface="Calibri"/>
                <a:sym typeface="Calibri"/>
              </a:rPr>
              <a:t>of the Study</a:t>
            </a:r>
            <a:endParaRPr sz="2800" dirty="0">
              <a:solidFill>
                <a:schemeClr val="dk1"/>
              </a:solidFill>
            </a:endParaRPr>
          </a:p>
          <a:p>
            <a:pPr marL="417512" indent="-285750">
              <a:spcBef>
                <a:spcPts val="560"/>
              </a:spcBef>
              <a:buClr>
                <a:schemeClr val="dk1"/>
              </a:buClr>
              <a:buSzPts val="1600"/>
            </a:pPr>
            <a:r>
              <a:rPr lang="en-US" sz="1600" dirty="0" smtClean="0">
                <a:solidFill>
                  <a:schemeClr val="dk1"/>
                </a:solidFill>
                <a:latin typeface="Calibri"/>
                <a:ea typeface="Calibri"/>
                <a:cs typeface="Calibri"/>
                <a:sym typeface="Calibri"/>
              </a:rPr>
              <a:t>Study </a:t>
            </a:r>
            <a:r>
              <a:rPr lang="en-US" sz="1600" dirty="0">
                <a:solidFill>
                  <a:schemeClr val="dk1"/>
                </a:solidFill>
                <a:latin typeface="Calibri"/>
                <a:ea typeface="Calibri"/>
                <a:cs typeface="Calibri"/>
                <a:sym typeface="Calibri"/>
              </a:rPr>
              <a:t>Design</a:t>
            </a:r>
            <a:endParaRPr sz="2800" dirty="0">
              <a:solidFill>
                <a:schemeClr val="dk1"/>
              </a:solidFill>
            </a:endParaRPr>
          </a:p>
          <a:p>
            <a:pPr marL="417512" indent="-285750">
              <a:spcBef>
                <a:spcPts val="560"/>
              </a:spcBef>
              <a:buClr>
                <a:schemeClr val="dk1"/>
              </a:buClr>
              <a:buSzPts val="1600"/>
            </a:pPr>
            <a:r>
              <a:rPr lang="en-US" sz="1600" dirty="0" smtClean="0">
                <a:solidFill>
                  <a:schemeClr val="dk1"/>
                </a:solidFill>
                <a:latin typeface="Calibri"/>
                <a:ea typeface="Calibri"/>
                <a:cs typeface="Calibri"/>
                <a:sym typeface="Calibri"/>
              </a:rPr>
              <a:t>Description </a:t>
            </a:r>
            <a:r>
              <a:rPr lang="en-US" sz="1600" dirty="0">
                <a:solidFill>
                  <a:schemeClr val="dk1"/>
                </a:solidFill>
                <a:latin typeface="Calibri"/>
                <a:ea typeface="Calibri"/>
                <a:cs typeface="Calibri"/>
                <a:sym typeface="Calibri"/>
              </a:rPr>
              <a:t>of Variables</a:t>
            </a:r>
            <a:endParaRPr sz="2800" dirty="0">
              <a:solidFill>
                <a:schemeClr val="dk1"/>
              </a:solidFill>
            </a:endParaRPr>
          </a:p>
          <a:p>
            <a:pPr marL="417512" indent="-285750">
              <a:spcBef>
                <a:spcPts val="560"/>
              </a:spcBef>
              <a:buClr>
                <a:schemeClr val="dk1"/>
              </a:buClr>
              <a:buSzPts val="1600"/>
            </a:pPr>
            <a:r>
              <a:rPr lang="en-US" sz="1600" dirty="0">
                <a:solidFill>
                  <a:schemeClr val="dk1"/>
                </a:solidFill>
                <a:latin typeface="Calibri"/>
                <a:ea typeface="Calibri"/>
                <a:cs typeface="Calibri"/>
                <a:sym typeface="Calibri"/>
              </a:rPr>
              <a:t> </a:t>
            </a:r>
            <a:r>
              <a:rPr lang="en-US" sz="1600" dirty="0" smtClean="0">
                <a:solidFill>
                  <a:schemeClr val="dk1"/>
                </a:solidFill>
                <a:latin typeface="Calibri"/>
                <a:ea typeface="Calibri"/>
                <a:cs typeface="Calibri"/>
                <a:sym typeface="Calibri"/>
              </a:rPr>
              <a:t>Sampling </a:t>
            </a:r>
          </a:p>
          <a:p>
            <a:pPr marL="417512" indent="-285750">
              <a:spcBef>
                <a:spcPts val="560"/>
              </a:spcBef>
              <a:buClr>
                <a:schemeClr val="dk1"/>
              </a:buClr>
              <a:buSzPts val="1600"/>
            </a:pPr>
            <a:r>
              <a:rPr lang="en-US" sz="1600" dirty="0" smtClean="0">
                <a:solidFill>
                  <a:schemeClr val="dk1"/>
                </a:solidFill>
                <a:latin typeface="Calibri"/>
                <a:ea typeface="Calibri"/>
                <a:cs typeface="Calibri"/>
                <a:sym typeface="Calibri"/>
              </a:rPr>
              <a:t>Time </a:t>
            </a:r>
            <a:r>
              <a:rPr lang="en-US" sz="1600" dirty="0">
                <a:solidFill>
                  <a:schemeClr val="dk1"/>
                </a:solidFill>
                <a:latin typeface="Calibri"/>
                <a:ea typeface="Calibri"/>
                <a:cs typeface="Calibri"/>
                <a:sym typeface="Calibri"/>
              </a:rPr>
              <a:t>Method (Cross-sectional, longitudinal/panel, repeated cross-sectional (trend))</a:t>
            </a:r>
            <a:endParaRPr sz="2800" dirty="0">
              <a:solidFill>
                <a:schemeClr val="dk1"/>
              </a:solidFill>
            </a:endParaRPr>
          </a:p>
          <a:p>
            <a:pPr marL="417512" indent="-285750">
              <a:spcBef>
                <a:spcPts val="560"/>
              </a:spcBef>
              <a:buClr>
                <a:schemeClr val="dk1"/>
              </a:buClr>
              <a:buSzPts val="1600"/>
            </a:pPr>
            <a:r>
              <a:rPr lang="en-US" sz="1600" dirty="0">
                <a:solidFill>
                  <a:schemeClr val="dk1"/>
                </a:solidFill>
                <a:latin typeface="Calibri"/>
                <a:ea typeface="Calibri"/>
                <a:cs typeface="Calibri"/>
                <a:sym typeface="Calibri"/>
              </a:rPr>
              <a:t> </a:t>
            </a:r>
            <a:r>
              <a:rPr lang="en-US" sz="1600" dirty="0" smtClean="0">
                <a:solidFill>
                  <a:schemeClr val="dk1"/>
                </a:solidFill>
                <a:latin typeface="Calibri"/>
                <a:ea typeface="Calibri"/>
                <a:cs typeface="Calibri"/>
                <a:sym typeface="Calibri"/>
              </a:rPr>
              <a:t>Data </a:t>
            </a:r>
            <a:r>
              <a:rPr lang="en-US" sz="1600" dirty="0">
                <a:solidFill>
                  <a:schemeClr val="dk1"/>
                </a:solidFill>
                <a:latin typeface="Calibri"/>
                <a:ea typeface="Calibri"/>
                <a:cs typeface="Calibri"/>
                <a:sym typeface="Calibri"/>
              </a:rPr>
              <a:t>Source</a:t>
            </a:r>
            <a:endParaRPr sz="2800" dirty="0">
              <a:solidFill>
                <a:schemeClr val="dk1"/>
              </a:solidFill>
            </a:endParaRPr>
          </a:p>
          <a:p>
            <a:pPr marL="417512" indent="-285750">
              <a:spcBef>
                <a:spcPts val="560"/>
              </a:spcBef>
              <a:buClr>
                <a:schemeClr val="dk1"/>
              </a:buClr>
              <a:buSzPts val="1600"/>
            </a:pPr>
            <a:r>
              <a:rPr lang="en-US" sz="1600" dirty="0">
                <a:solidFill>
                  <a:schemeClr val="dk1"/>
                </a:solidFill>
                <a:latin typeface="Calibri"/>
                <a:ea typeface="Calibri"/>
                <a:cs typeface="Calibri"/>
                <a:sym typeface="Calibri"/>
              </a:rPr>
              <a:t> </a:t>
            </a:r>
            <a:r>
              <a:rPr lang="en-US" sz="1600" dirty="0" smtClean="0">
                <a:solidFill>
                  <a:schemeClr val="dk1"/>
                </a:solidFill>
                <a:latin typeface="Calibri"/>
                <a:ea typeface="Calibri"/>
                <a:cs typeface="Calibri"/>
                <a:sym typeface="Calibri"/>
              </a:rPr>
              <a:t>Collection </a:t>
            </a:r>
            <a:r>
              <a:rPr lang="en-US" sz="1600" dirty="0">
                <a:solidFill>
                  <a:schemeClr val="dk1"/>
                </a:solidFill>
                <a:latin typeface="Calibri"/>
                <a:ea typeface="Calibri"/>
                <a:cs typeface="Calibri"/>
                <a:sym typeface="Calibri"/>
              </a:rPr>
              <a:t>Mode (self-administered, interviewer-assisted, mixed-mode) </a:t>
            </a:r>
            <a:endParaRPr sz="2800" dirty="0">
              <a:solidFill>
                <a:schemeClr val="dk1"/>
              </a:solidFill>
            </a:endParaRPr>
          </a:p>
          <a:p>
            <a:pPr>
              <a:spcBef>
                <a:spcPts val="480"/>
              </a:spcBef>
            </a:pPr>
            <a:endParaRPr dirty="0"/>
          </a:p>
        </p:txBody>
      </p:sp>
      <p:sp>
        <p:nvSpPr>
          <p:cNvPr id="158" name="Google Shape;158;p20"/>
          <p:cNvSpPr txBox="1">
            <a:spLocks noGrp="1"/>
          </p:cNvSpPr>
          <p:nvPr>
            <p:ph type="body" idx="3"/>
          </p:nvPr>
        </p:nvSpPr>
        <p:spPr>
          <a:xfrm>
            <a:off x="4645025" y="1535112"/>
            <a:ext cx="4041900" cy="639900"/>
          </a:xfrm>
          <a:prstGeom prst="rect">
            <a:avLst/>
          </a:prstGeom>
        </p:spPr>
        <p:txBody>
          <a:bodyPr spcFirstLastPara="1" wrap="square" lIns="91425" tIns="91425" rIns="91425" bIns="91425" anchor="b" anchorCtr="0">
            <a:noAutofit/>
          </a:bodyPr>
          <a:lstStyle/>
          <a:p>
            <a:pPr marL="0" lvl="0" indent="0" algn="l" rtl="0">
              <a:spcBef>
                <a:spcPts val="480"/>
              </a:spcBef>
              <a:spcAft>
                <a:spcPts val="0"/>
              </a:spcAft>
              <a:buNone/>
            </a:pPr>
            <a:endParaRPr/>
          </a:p>
        </p:txBody>
      </p:sp>
      <p:sp>
        <p:nvSpPr>
          <p:cNvPr id="159" name="Google Shape;159;p20"/>
          <p:cNvSpPr txBox="1">
            <a:spLocks noGrp="1"/>
          </p:cNvSpPr>
          <p:nvPr>
            <p:ph type="body" idx="4"/>
          </p:nvPr>
        </p:nvSpPr>
        <p:spPr>
          <a:xfrm>
            <a:off x="4645025" y="2175000"/>
            <a:ext cx="4041900" cy="3951300"/>
          </a:xfrm>
          <a:prstGeom prst="rect">
            <a:avLst/>
          </a:prstGeom>
        </p:spPr>
        <p:txBody>
          <a:bodyPr spcFirstLastPara="1" wrap="square" lIns="91425" tIns="91425" rIns="91425" bIns="91425" anchor="t" anchorCtr="0">
            <a:noAutofit/>
          </a:bodyPr>
          <a:lstStyle/>
          <a:p>
            <a:pPr>
              <a:spcBef>
                <a:spcPts val="560"/>
              </a:spcBef>
            </a:pPr>
            <a:endParaRPr sz="1600" dirty="0">
              <a:latin typeface="Calibri"/>
              <a:ea typeface="Calibri"/>
              <a:cs typeface="Calibri"/>
              <a:sym typeface="Calibri"/>
            </a:endParaRPr>
          </a:p>
          <a:p>
            <a:pPr marL="412750" indent="-285750">
              <a:spcBef>
                <a:spcPts val="560"/>
              </a:spcBef>
              <a:buClr>
                <a:schemeClr val="dk1"/>
              </a:buClr>
              <a:buSzPts val="1600"/>
            </a:pPr>
            <a:r>
              <a:rPr lang="en-US" sz="1600" dirty="0" smtClean="0">
                <a:solidFill>
                  <a:schemeClr val="dk1"/>
                </a:solidFill>
                <a:latin typeface="Calibri"/>
                <a:ea typeface="Calibri"/>
                <a:cs typeface="Calibri"/>
                <a:sym typeface="Calibri"/>
              </a:rPr>
              <a:t>Weights</a:t>
            </a:r>
          </a:p>
          <a:p>
            <a:pPr marL="412750" indent="-285750">
              <a:spcBef>
                <a:spcPts val="560"/>
              </a:spcBef>
              <a:buClr>
                <a:schemeClr val="dk1"/>
              </a:buClr>
              <a:buSzPts val="1600"/>
            </a:pPr>
            <a:r>
              <a:rPr lang="en-US" sz="1600" dirty="0" smtClean="0">
                <a:solidFill>
                  <a:schemeClr val="dk1"/>
                </a:solidFill>
                <a:latin typeface="Calibri"/>
                <a:ea typeface="Calibri"/>
                <a:cs typeface="Calibri"/>
                <a:sym typeface="Calibri"/>
              </a:rPr>
              <a:t>Response </a:t>
            </a:r>
            <a:r>
              <a:rPr lang="en-US" sz="1600" dirty="0">
                <a:solidFill>
                  <a:schemeClr val="dk1"/>
                </a:solidFill>
                <a:latin typeface="Calibri"/>
                <a:ea typeface="Calibri"/>
                <a:cs typeface="Calibri"/>
                <a:sym typeface="Calibri"/>
              </a:rPr>
              <a:t>Rates</a:t>
            </a:r>
            <a:endParaRPr sz="1600" dirty="0">
              <a:solidFill>
                <a:schemeClr val="dk1"/>
              </a:solidFill>
              <a:latin typeface="Calibri"/>
              <a:ea typeface="Calibri"/>
              <a:cs typeface="Calibri"/>
              <a:sym typeface="Calibri"/>
            </a:endParaRPr>
          </a:p>
          <a:p>
            <a:pPr marL="412750" indent="-285750">
              <a:spcBef>
                <a:spcPts val="560"/>
              </a:spcBef>
              <a:buClr>
                <a:schemeClr val="dk1"/>
              </a:buClr>
              <a:buSzPts val="1600"/>
            </a:pPr>
            <a:r>
              <a:rPr lang="en-US" sz="1600" dirty="0">
                <a:solidFill>
                  <a:schemeClr val="dk1"/>
                </a:solidFill>
                <a:latin typeface="Calibri"/>
                <a:ea typeface="Calibri"/>
                <a:cs typeface="Calibri"/>
                <a:sym typeface="Calibri"/>
              </a:rPr>
              <a:t>Scales</a:t>
            </a:r>
            <a:endParaRPr sz="1600" dirty="0">
              <a:solidFill>
                <a:schemeClr val="dk1"/>
              </a:solidFill>
              <a:latin typeface="Calibri"/>
              <a:ea typeface="Calibri"/>
              <a:cs typeface="Calibri"/>
              <a:sym typeface="Calibri"/>
            </a:endParaRPr>
          </a:p>
          <a:p>
            <a:pPr marL="412750" indent="-285750">
              <a:spcBef>
                <a:spcPts val="0"/>
              </a:spcBef>
              <a:buSzPts val="1600"/>
            </a:pPr>
            <a:r>
              <a:rPr lang="en-US" sz="1600" dirty="0">
                <a:latin typeface="Calibri"/>
                <a:ea typeface="Calibri"/>
                <a:cs typeface="Calibri"/>
                <a:sym typeface="Calibri"/>
              </a:rPr>
              <a:t>Unit of Observation</a:t>
            </a:r>
            <a:endParaRPr sz="1600" dirty="0">
              <a:latin typeface="Calibri"/>
              <a:ea typeface="Calibri"/>
              <a:cs typeface="Calibri"/>
              <a:sym typeface="Calibri"/>
            </a:endParaRPr>
          </a:p>
          <a:p>
            <a:pPr marL="412750" indent="-285750">
              <a:spcBef>
                <a:spcPts val="0"/>
              </a:spcBef>
              <a:buSzPts val="1600"/>
            </a:pPr>
            <a:r>
              <a:rPr lang="en-US" sz="1600" dirty="0">
                <a:latin typeface="Calibri"/>
                <a:ea typeface="Calibri"/>
                <a:cs typeface="Calibri"/>
                <a:sym typeface="Calibri"/>
              </a:rPr>
              <a:t>Geographic Unit </a:t>
            </a:r>
            <a:br>
              <a:rPr lang="en-US" sz="1600" dirty="0">
                <a:latin typeface="Calibri"/>
                <a:ea typeface="Calibri"/>
                <a:cs typeface="Calibri"/>
                <a:sym typeface="Calibri"/>
              </a:rPr>
            </a:br>
            <a:endParaRPr sz="1600" dirty="0">
              <a:latin typeface="Calibri"/>
              <a:ea typeface="Calibri"/>
              <a:cs typeface="Calibri"/>
              <a:sym typeface="Calibri"/>
            </a:endParaRPr>
          </a:p>
        </p:txBody>
      </p:sp>
    </p:spTree>
    <p:extLst>
      <p:ext uri="{BB962C8B-B14F-4D97-AF65-F5344CB8AC3E}">
        <p14:creationId xmlns:p14="http://schemas.microsoft.com/office/powerpoint/2010/main" val="215301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Variable name</a:t>
            </a:r>
          </a:p>
          <a:p>
            <a:r>
              <a:rPr lang="en-US" dirty="0" smtClean="0"/>
              <a:t>Variable description</a:t>
            </a:r>
          </a:p>
          <a:p>
            <a:r>
              <a:rPr lang="en-US" dirty="0" smtClean="0"/>
              <a:t>Question text</a:t>
            </a:r>
          </a:p>
          <a:p>
            <a:r>
              <a:rPr lang="en-US" dirty="0" smtClean="0"/>
              <a:t>Possible values and definitions</a:t>
            </a:r>
          </a:p>
          <a:p>
            <a:endParaRPr lang="en-US" dirty="0"/>
          </a:p>
          <a:p>
            <a:r>
              <a:rPr lang="en-US" dirty="0" smtClean="0"/>
              <a:t>In this project, we enhanced this variable level metadata with descriptors (tags) from CDEs and ontologies relevant to health outcomes</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13</a:t>
            </a:fld>
            <a:endParaRPr lang="en-US" dirty="0"/>
          </a:p>
        </p:txBody>
      </p:sp>
      <p:sp>
        <p:nvSpPr>
          <p:cNvPr id="6" name="Title 5"/>
          <p:cNvSpPr>
            <a:spLocks noGrp="1"/>
          </p:cNvSpPr>
          <p:nvPr>
            <p:ph type="title"/>
          </p:nvPr>
        </p:nvSpPr>
        <p:spPr/>
        <p:txBody>
          <a:bodyPr>
            <a:normAutofit/>
          </a:bodyPr>
          <a:lstStyle/>
          <a:p>
            <a:r>
              <a:rPr lang="en-US" sz="5400" dirty="0" smtClean="0"/>
              <a:t>Variable level metadata</a:t>
            </a:r>
            <a:endParaRPr lang="en-US" sz="5400" dirty="0"/>
          </a:p>
        </p:txBody>
      </p:sp>
    </p:spTree>
    <p:extLst>
      <p:ext uri="{BB962C8B-B14F-4D97-AF65-F5344CB8AC3E}">
        <p14:creationId xmlns:p14="http://schemas.microsoft.com/office/powerpoint/2010/main" val="40242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Researchers looking for data run into two problems</a:t>
            </a:r>
          </a:p>
          <a:p>
            <a:pPr lvl="1"/>
            <a:r>
              <a:rPr lang="en-US" dirty="0" smtClean="0"/>
              <a:t>Can’t find data that measures what they are interested in</a:t>
            </a:r>
          </a:p>
          <a:p>
            <a:pPr lvl="2"/>
            <a:r>
              <a:rPr lang="en-US" dirty="0" smtClean="0"/>
              <a:t>They come to you asking for $$ for new data collection (which can never tell you what happened in the past)</a:t>
            </a:r>
          </a:p>
          <a:p>
            <a:pPr lvl="1"/>
            <a:r>
              <a:rPr lang="en-US" dirty="0" smtClean="0"/>
              <a:t>Find so much data they are frustrated with search and just go back to the same old dataset they already know</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14</a:t>
            </a:fld>
            <a:endParaRPr lang="en-US" dirty="0"/>
          </a:p>
        </p:txBody>
      </p:sp>
      <p:sp>
        <p:nvSpPr>
          <p:cNvPr id="6" name="Title 5"/>
          <p:cNvSpPr>
            <a:spLocks noGrp="1"/>
          </p:cNvSpPr>
          <p:nvPr>
            <p:ph type="title"/>
          </p:nvPr>
        </p:nvSpPr>
        <p:spPr/>
        <p:txBody>
          <a:bodyPr>
            <a:noAutofit/>
          </a:bodyPr>
          <a:lstStyle/>
          <a:p>
            <a:r>
              <a:rPr lang="en-US" sz="7200" dirty="0" smtClean="0"/>
              <a:t>Problem</a:t>
            </a:r>
            <a:endParaRPr lang="en-US" sz="7200" dirty="0"/>
          </a:p>
        </p:txBody>
      </p:sp>
    </p:spTree>
    <p:extLst>
      <p:ext uri="{BB962C8B-B14F-4D97-AF65-F5344CB8AC3E}">
        <p14:creationId xmlns:p14="http://schemas.microsoft.com/office/powerpoint/2010/main" val="224173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Researcher </a:t>
            </a:r>
            <a:r>
              <a:rPr lang="en-US" dirty="0"/>
              <a:t>looking for </a:t>
            </a:r>
            <a:r>
              <a:rPr lang="en-US" dirty="0" smtClean="0"/>
              <a:t>data </a:t>
            </a:r>
            <a:r>
              <a:rPr lang="en-US" dirty="0"/>
              <a:t>to study social networks and teen drug use among Native youth, specifically opioids, and writing a grant proposal to fund the research. </a:t>
            </a:r>
            <a:endParaRPr lang="en-US" dirty="0" smtClean="0"/>
          </a:p>
          <a:p>
            <a:r>
              <a:rPr lang="en-US" dirty="0" smtClean="0"/>
              <a:t>Searches</a:t>
            </a:r>
            <a:r>
              <a:rPr lang="en-US" dirty="0"/>
              <a:t>: opioid, friends, age, </a:t>
            </a:r>
            <a:r>
              <a:rPr lang="en-US" dirty="0" smtClean="0"/>
              <a:t>ethnicity</a:t>
            </a:r>
            <a:endParaRPr lang="en-US" dirty="0"/>
          </a:p>
          <a:p>
            <a:r>
              <a:rPr lang="en-US" dirty="0" smtClean="0"/>
              <a:t>Searching on ICPSR, 193 studies</a:t>
            </a:r>
          </a:p>
          <a:p>
            <a:r>
              <a:rPr lang="en-US" dirty="0" smtClean="0"/>
              <a:t>Searching NAHDAP, 124 studies</a:t>
            </a:r>
          </a:p>
          <a:p>
            <a:r>
              <a:rPr lang="en-US" dirty="0" smtClean="0"/>
              <a:t>But the best study, Drug Use Among Young American Indians, isn’t there</a:t>
            </a:r>
          </a:p>
          <a:p>
            <a:pPr lvl="1"/>
            <a:r>
              <a:rPr lang="en-US" dirty="0" smtClean="0"/>
              <a:t>It asks about heroin, not opioids</a:t>
            </a:r>
            <a:endParaRPr lang="en-US" dirty="0"/>
          </a:p>
          <a:p>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15</a:t>
            </a:fld>
            <a:endParaRPr lang="en-US" dirty="0"/>
          </a:p>
        </p:txBody>
      </p:sp>
      <p:sp>
        <p:nvSpPr>
          <p:cNvPr id="6" name="Title 5"/>
          <p:cNvSpPr>
            <a:spLocks noGrp="1"/>
          </p:cNvSpPr>
          <p:nvPr>
            <p:ph type="title"/>
          </p:nvPr>
        </p:nvSpPr>
        <p:spPr/>
        <p:txBody>
          <a:bodyPr>
            <a:noAutofit/>
          </a:bodyPr>
          <a:lstStyle/>
          <a:p>
            <a:r>
              <a:rPr lang="en-US" sz="8000" dirty="0" smtClean="0"/>
              <a:t>Example</a:t>
            </a:r>
            <a:endParaRPr lang="en-US" sz="8000" dirty="0"/>
          </a:p>
        </p:txBody>
      </p:sp>
    </p:spTree>
    <p:extLst>
      <p:ext uri="{BB962C8B-B14F-4D97-AF65-F5344CB8AC3E}">
        <p14:creationId xmlns:p14="http://schemas.microsoft.com/office/powerpoint/2010/main" val="36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2"/>
          <a:srcRect t="15479" r="28249" b="33252"/>
          <a:stretch/>
        </p:blipFill>
        <p:spPr>
          <a:xfrm>
            <a:off x="457200" y="1966451"/>
            <a:ext cx="8482006" cy="3409148"/>
          </a:xfrm>
          <a:prstGeom prst="rect">
            <a:avLst/>
          </a:prstGeom>
        </p:spPr>
      </p:pic>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16</a:t>
            </a:fld>
            <a:endParaRPr lang="en-US" dirty="0"/>
          </a:p>
        </p:txBody>
      </p:sp>
      <p:sp>
        <p:nvSpPr>
          <p:cNvPr id="6" name="Title 5"/>
          <p:cNvSpPr>
            <a:spLocks noGrp="1"/>
          </p:cNvSpPr>
          <p:nvPr>
            <p:ph type="title"/>
          </p:nvPr>
        </p:nvSpPr>
        <p:spPr/>
        <p:txBody>
          <a:bodyPr>
            <a:normAutofit fontScale="90000"/>
          </a:bodyPr>
          <a:lstStyle/>
          <a:p>
            <a:r>
              <a:rPr lang="en-US" dirty="0" smtClean="0"/>
              <a:t>What about the cool new Google dataset search?</a:t>
            </a:r>
            <a:endParaRPr lang="en-US" dirty="0"/>
          </a:p>
        </p:txBody>
      </p:sp>
    </p:spTree>
    <p:extLst>
      <p:ext uri="{BB962C8B-B14F-4D97-AF65-F5344CB8AC3E}">
        <p14:creationId xmlns:p14="http://schemas.microsoft.com/office/powerpoint/2010/main" val="187661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457200"/>
            <a:ext cx="8001000" cy="1143000"/>
          </a:xfrm>
        </p:spPr>
        <p:txBody>
          <a:bodyPr/>
          <a:lstStyle/>
          <a:p>
            <a:r>
              <a:rPr lang="en-US" altLang="en-US" sz="4000" b="1" smtClean="0">
                <a:ea typeface="ＭＳ Ｐゴシック" panose="020B0600070205080204" pitchFamily="34" charset="-128"/>
              </a:rPr>
              <a:t>Goals of the Project</a:t>
            </a:r>
          </a:p>
        </p:txBody>
      </p:sp>
      <p:sp>
        <p:nvSpPr>
          <p:cNvPr id="20483" name="Content Placeholder 2"/>
          <p:cNvSpPr>
            <a:spLocks noGrp="1"/>
          </p:cNvSpPr>
          <p:nvPr>
            <p:ph idx="1"/>
          </p:nvPr>
        </p:nvSpPr>
        <p:spPr>
          <a:xfrm>
            <a:off x="685800" y="1752600"/>
            <a:ext cx="7848600" cy="4525963"/>
          </a:xfrm>
        </p:spPr>
        <p:txBody>
          <a:bodyPr/>
          <a:lstStyle/>
          <a:p>
            <a:pPr>
              <a:spcBef>
                <a:spcPts val="1000"/>
              </a:spcBef>
            </a:pPr>
            <a:r>
              <a:rPr lang="en-US" altLang="en-US" sz="2400" dirty="0" smtClean="0">
                <a:ea typeface="ＭＳ Ｐゴシック" panose="020B0600070205080204" pitchFamily="34" charset="-128"/>
              </a:rPr>
              <a:t>Enhance the variable-level metadata of studies and </a:t>
            </a:r>
            <a:r>
              <a:rPr lang="en-US" altLang="en-US" sz="2400" dirty="0" smtClean="0">
                <a:ea typeface="ＭＳ Ｐゴシック" panose="020B0600070205080204" pitchFamily="34" charset="-128"/>
              </a:rPr>
              <a:t>improve variables’ </a:t>
            </a:r>
            <a:r>
              <a:rPr lang="en-US" altLang="en-US" sz="2400" dirty="0" smtClean="0">
                <a:ea typeface="ＭＳ Ｐゴシック" panose="020B0600070205080204" pitchFamily="34" charset="-128"/>
              </a:rPr>
              <a:t>discoverability </a:t>
            </a:r>
          </a:p>
          <a:p>
            <a:pPr>
              <a:spcBef>
                <a:spcPts val="1000"/>
              </a:spcBef>
            </a:pPr>
            <a:r>
              <a:rPr lang="en-US" altLang="en-US" sz="2400" dirty="0" smtClean="0">
                <a:ea typeface="ＭＳ Ｐゴシック" panose="020B0600070205080204" pitchFamily="34" charset="-128"/>
              </a:rPr>
              <a:t>Evaluate the usefulness of alternative systems for classifying data to improve discoverability</a:t>
            </a:r>
          </a:p>
          <a:p>
            <a:pPr>
              <a:spcBef>
                <a:spcPts val="1000"/>
              </a:spcBef>
            </a:pPr>
            <a:r>
              <a:rPr lang="en-US" altLang="en-US" sz="2400" dirty="0" smtClean="0">
                <a:ea typeface="ＭＳ Ｐゴシック" panose="020B0600070205080204" pitchFamily="34" charset="-128"/>
              </a:rPr>
              <a:t>Increase the size of “gold standard” hand-curated data available to estimate machine learning models for automatically tagging data in the future</a:t>
            </a:r>
          </a:p>
        </p:txBody>
      </p:sp>
    </p:spTree>
    <p:extLst>
      <p:ext uri="{BB962C8B-B14F-4D97-AF65-F5344CB8AC3E}">
        <p14:creationId xmlns:p14="http://schemas.microsoft.com/office/powerpoint/2010/main" val="329483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47700" y="-76200"/>
            <a:ext cx="7848600" cy="1143000"/>
          </a:xfrm>
        </p:spPr>
        <p:txBody>
          <a:bodyPr/>
          <a:lstStyle/>
          <a:p>
            <a:pPr>
              <a:tabLst>
                <a:tab pos="3775075" algn="l"/>
              </a:tabLst>
            </a:pPr>
            <a:r>
              <a:rPr lang="en-US" altLang="en-US" sz="3600" b="1" dirty="0" smtClean="0">
                <a:ea typeface="ＭＳ Ｐゴシック" panose="020B0600070205080204" pitchFamily="34" charset="-128"/>
              </a:rPr>
              <a:t>What is a Common Data Element?</a:t>
            </a:r>
          </a:p>
        </p:txBody>
      </p:sp>
      <p:sp>
        <p:nvSpPr>
          <p:cNvPr id="22531" name="Content Placeholder 2"/>
          <p:cNvSpPr>
            <a:spLocks noGrp="1"/>
          </p:cNvSpPr>
          <p:nvPr>
            <p:ph idx="1"/>
          </p:nvPr>
        </p:nvSpPr>
        <p:spPr>
          <a:xfrm>
            <a:off x="838200" y="1295400"/>
            <a:ext cx="7848600" cy="1401763"/>
          </a:xfrm>
        </p:spPr>
        <p:txBody>
          <a:bodyPr/>
          <a:lstStyle/>
          <a:p>
            <a:pPr marL="0" indent="0">
              <a:buFont typeface="Arial" panose="020B0604020202020204" pitchFamily="34" charset="0"/>
              <a:buNone/>
            </a:pPr>
            <a:r>
              <a:rPr lang="en-US" altLang="en-US" sz="2000" smtClean="0">
                <a:ea typeface="ＭＳ Ｐゴシック" panose="020B0600070205080204" pitchFamily="34" charset="-128"/>
              </a:rPr>
              <a:t>A data element common to multiple data sets across different studies. NIH encourages the use of CDEs in research and patient registries to improve data quality and promote data sharing. The National Library of Medicine hosts the NIH CDE Repository.</a:t>
            </a:r>
          </a:p>
        </p:txBody>
      </p:sp>
      <p:pic>
        <p:nvPicPr>
          <p:cNvPr id="22532" name="Picture 3"/>
          <p:cNvPicPr>
            <a:picLocks noChangeAspect="1"/>
          </p:cNvPicPr>
          <p:nvPr/>
        </p:nvPicPr>
        <p:blipFill>
          <a:blip r:embed="rId3">
            <a:extLst>
              <a:ext uri="{28A0092B-C50C-407E-A947-70E740481C1C}">
                <a14:useLocalDpi xmlns:a14="http://schemas.microsoft.com/office/drawing/2010/main" val="0"/>
              </a:ext>
            </a:extLst>
          </a:blip>
          <a:srcRect t="9468" b="-10524"/>
          <a:stretch>
            <a:fillRect/>
          </a:stretch>
        </p:blipFill>
        <p:spPr bwMode="auto">
          <a:xfrm>
            <a:off x="0" y="2925763"/>
            <a:ext cx="91440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4"/>
          <p:cNvSpPr txBox="1">
            <a:spLocks noChangeArrowheads="1"/>
          </p:cNvSpPr>
          <p:nvPr/>
        </p:nvSpPr>
        <p:spPr bwMode="auto">
          <a:xfrm>
            <a:off x="76200" y="6488113"/>
            <a:ext cx="2667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F7F7F"/>
              </a:buClr>
              <a:buFont typeface="Arial" panose="020B0604020202020204" pitchFamily="34" charset="0"/>
              <a:buChar char="•"/>
              <a:defRPr sz="3200">
                <a:solidFill>
                  <a:schemeClr val="tx1"/>
                </a:solidFill>
                <a:latin typeface="Myriad Roman"/>
                <a:ea typeface="ＭＳ Ｐゴシック" panose="020B0600070205080204" pitchFamily="34" charset="-128"/>
                <a:cs typeface="Myriad Roman"/>
              </a:defRPr>
            </a:lvl1pPr>
            <a:lvl2pPr marL="742950" indent="-285750">
              <a:spcBef>
                <a:spcPct val="20000"/>
              </a:spcBef>
              <a:buClr>
                <a:srgbClr val="7F7F7F"/>
              </a:buClr>
              <a:buFont typeface="Arial" panose="020B0604020202020204" pitchFamily="34" charset="0"/>
              <a:buChar char="–"/>
              <a:defRPr sz="2800">
                <a:solidFill>
                  <a:schemeClr val="tx1"/>
                </a:solidFill>
                <a:latin typeface="Myriad Roman"/>
                <a:ea typeface="ＭＳ Ｐゴシック" panose="020B0600070205080204" pitchFamily="34" charset="-128"/>
                <a:cs typeface="Myriad Roman"/>
              </a:defRPr>
            </a:lvl2pPr>
            <a:lvl3pPr marL="1143000" indent="-228600">
              <a:spcBef>
                <a:spcPct val="20000"/>
              </a:spcBef>
              <a:buClr>
                <a:srgbClr val="7F7F7F"/>
              </a:buClr>
              <a:buFont typeface="Arial" panose="020B0604020202020204" pitchFamily="34" charset="0"/>
              <a:buChar char="•"/>
              <a:defRPr sz="2400">
                <a:solidFill>
                  <a:schemeClr val="tx1"/>
                </a:solidFill>
                <a:latin typeface="Myriad Roman"/>
                <a:ea typeface="ＭＳ Ｐゴシック" panose="020B0600070205080204" pitchFamily="34" charset="-128"/>
                <a:cs typeface="Myriad Roman"/>
              </a:defRPr>
            </a:lvl3pPr>
            <a:lvl4pPr marL="16002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4pPr>
            <a:lvl5pPr marL="20574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5pPr>
            <a:lvl6pPr marL="25146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6pPr>
            <a:lvl7pPr marL="29718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7pPr>
            <a:lvl8pPr marL="34290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8pPr>
            <a:lvl9pPr marL="38862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9pPr>
          </a:lstStyle>
          <a:p>
            <a:pPr>
              <a:spcBef>
                <a:spcPct val="0"/>
              </a:spcBef>
              <a:buClrTx/>
              <a:buFontTx/>
              <a:buNone/>
            </a:pPr>
            <a:r>
              <a:rPr lang="en-US" altLang="en-US" sz="1800">
                <a:latin typeface="Arial" panose="020B0604020202020204" pitchFamily="34" charset="0"/>
              </a:rPr>
              <a:t>http://cde.nlm.nih.gov/</a:t>
            </a:r>
          </a:p>
        </p:txBody>
      </p:sp>
    </p:spTree>
    <p:extLst>
      <p:ext uri="{BB962C8B-B14F-4D97-AF65-F5344CB8AC3E}">
        <p14:creationId xmlns:p14="http://schemas.microsoft.com/office/powerpoint/2010/main" val="1258570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58812" y="3892"/>
            <a:ext cx="7848600" cy="800100"/>
          </a:xfrm>
        </p:spPr>
        <p:txBody>
          <a:bodyPr>
            <a:normAutofit/>
          </a:bodyPr>
          <a:lstStyle/>
          <a:p>
            <a:r>
              <a:rPr lang="en-US" altLang="en-US" sz="4400" b="1" dirty="0" smtClean="0">
                <a:ea typeface="ＭＳ Ｐゴシック" panose="020B0600070205080204" pitchFamily="34" charset="-128"/>
              </a:rPr>
              <a:t>What is an ontology?</a:t>
            </a:r>
          </a:p>
        </p:txBody>
      </p:sp>
      <p:pic>
        <p:nvPicPr>
          <p:cNvPr id="2457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0" y="2178050"/>
            <a:ext cx="9144000" cy="1782763"/>
          </a:xfrm>
        </p:spPr>
      </p:pic>
      <p:pic>
        <p:nvPicPr>
          <p:cNvPr id="2458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073525"/>
            <a:ext cx="9166225"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5"/>
          <p:cNvSpPr txBox="1">
            <a:spLocks noChangeArrowheads="1"/>
          </p:cNvSpPr>
          <p:nvPr/>
        </p:nvSpPr>
        <p:spPr bwMode="auto">
          <a:xfrm>
            <a:off x="1524000" y="6248400"/>
            <a:ext cx="7467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F7F7F"/>
              </a:buClr>
              <a:buFont typeface="Arial" panose="020B0604020202020204" pitchFamily="34" charset="0"/>
              <a:buChar char="•"/>
              <a:defRPr sz="3200">
                <a:solidFill>
                  <a:schemeClr val="tx1"/>
                </a:solidFill>
                <a:latin typeface="Myriad Roman"/>
                <a:ea typeface="ＭＳ Ｐゴシック" panose="020B0600070205080204" pitchFamily="34" charset="-128"/>
                <a:cs typeface="Myriad Roman"/>
              </a:defRPr>
            </a:lvl1pPr>
            <a:lvl2pPr marL="742950" indent="-285750">
              <a:spcBef>
                <a:spcPct val="20000"/>
              </a:spcBef>
              <a:buClr>
                <a:srgbClr val="7F7F7F"/>
              </a:buClr>
              <a:buFont typeface="Arial" panose="020B0604020202020204" pitchFamily="34" charset="0"/>
              <a:buChar char="–"/>
              <a:defRPr sz="2800">
                <a:solidFill>
                  <a:schemeClr val="tx1"/>
                </a:solidFill>
                <a:latin typeface="Myriad Roman"/>
                <a:ea typeface="ＭＳ Ｐゴシック" panose="020B0600070205080204" pitchFamily="34" charset="-128"/>
                <a:cs typeface="Myriad Roman"/>
              </a:defRPr>
            </a:lvl2pPr>
            <a:lvl3pPr marL="1143000" indent="-228600">
              <a:spcBef>
                <a:spcPct val="20000"/>
              </a:spcBef>
              <a:buClr>
                <a:srgbClr val="7F7F7F"/>
              </a:buClr>
              <a:buFont typeface="Arial" panose="020B0604020202020204" pitchFamily="34" charset="0"/>
              <a:buChar char="•"/>
              <a:defRPr sz="2400">
                <a:solidFill>
                  <a:schemeClr val="tx1"/>
                </a:solidFill>
                <a:latin typeface="Myriad Roman"/>
                <a:ea typeface="ＭＳ Ｐゴシック" panose="020B0600070205080204" pitchFamily="34" charset="-128"/>
                <a:cs typeface="Myriad Roman"/>
              </a:defRPr>
            </a:lvl3pPr>
            <a:lvl4pPr marL="16002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4pPr>
            <a:lvl5pPr marL="20574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5pPr>
            <a:lvl6pPr marL="25146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6pPr>
            <a:lvl7pPr marL="29718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7pPr>
            <a:lvl8pPr marL="34290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8pPr>
            <a:lvl9pPr marL="38862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9pPr>
          </a:lstStyle>
          <a:p>
            <a:pPr algn="r">
              <a:spcBef>
                <a:spcPct val="0"/>
              </a:spcBef>
              <a:buClrTx/>
              <a:buFontTx/>
              <a:buNone/>
            </a:pPr>
            <a:r>
              <a:rPr lang="en-US" altLang="en-US" sz="1800">
                <a:latin typeface="Arial" panose="020B0604020202020204" pitchFamily="34" charset="0"/>
              </a:rPr>
              <a:t>http://www.healthmeasures.net/explore-measurement-systems/promis</a:t>
            </a:r>
          </a:p>
        </p:txBody>
      </p:sp>
      <p:sp>
        <p:nvSpPr>
          <p:cNvPr id="24582" name="Rectangle 7"/>
          <p:cNvSpPr>
            <a:spLocks noChangeArrowheads="1"/>
          </p:cNvSpPr>
          <p:nvPr/>
        </p:nvSpPr>
        <p:spPr bwMode="auto">
          <a:xfrm>
            <a:off x="457200" y="1033463"/>
            <a:ext cx="838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F7F7F"/>
              </a:buClr>
              <a:buFont typeface="Arial" panose="020B0604020202020204" pitchFamily="34" charset="0"/>
              <a:buChar char="•"/>
              <a:defRPr sz="3200">
                <a:solidFill>
                  <a:schemeClr val="tx1"/>
                </a:solidFill>
                <a:latin typeface="Myriad Roman"/>
                <a:ea typeface="ＭＳ Ｐゴシック" panose="020B0600070205080204" pitchFamily="34" charset="-128"/>
                <a:cs typeface="Myriad Roman"/>
              </a:defRPr>
            </a:lvl1pPr>
            <a:lvl2pPr marL="742950" indent="-285750">
              <a:spcBef>
                <a:spcPct val="20000"/>
              </a:spcBef>
              <a:buClr>
                <a:srgbClr val="7F7F7F"/>
              </a:buClr>
              <a:buFont typeface="Arial" panose="020B0604020202020204" pitchFamily="34" charset="0"/>
              <a:buChar char="–"/>
              <a:defRPr sz="2800">
                <a:solidFill>
                  <a:schemeClr val="tx1"/>
                </a:solidFill>
                <a:latin typeface="Myriad Roman"/>
                <a:ea typeface="ＭＳ Ｐゴシック" panose="020B0600070205080204" pitchFamily="34" charset="-128"/>
                <a:cs typeface="Myriad Roman"/>
              </a:defRPr>
            </a:lvl2pPr>
            <a:lvl3pPr marL="1143000" indent="-228600">
              <a:spcBef>
                <a:spcPct val="20000"/>
              </a:spcBef>
              <a:buClr>
                <a:srgbClr val="7F7F7F"/>
              </a:buClr>
              <a:buFont typeface="Arial" panose="020B0604020202020204" pitchFamily="34" charset="0"/>
              <a:buChar char="•"/>
              <a:defRPr sz="2400">
                <a:solidFill>
                  <a:schemeClr val="tx1"/>
                </a:solidFill>
                <a:latin typeface="Myriad Roman"/>
                <a:ea typeface="ＭＳ Ｐゴシック" panose="020B0600070205080204" pitchFamily="34" charset="-128"/>
                <a:cs typeface="Myriad Roman"/>
              </a:defRPr>
            </a:lvl3pPr>
            <a:lvl4pPr marL="16002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4pPr>
            <a:lvl5pPr marL="20574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5pPr>
            <a:lvl6pPr marL="25146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6pPr>
            <a:lvl7pPr marL="29718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7pPr>
            <a:lvl8pPr marL="34290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8pPr>
            <a:lvl9pPr marL="38862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9pPr>
          </a:lstStyle>
          <a:p>
            <a:pPr>
              <a:spcBef>
                <a:spcPct val="0"/>
              </a:spcBef>
              <a:buClrTx/>
              <a:buFontTx/>
              <a:buNone/>
            </a:pPr>
            <a:r>
              <a:rPr lang="en-US" altLang="en-US" sz="1800">
                <a:latin typeface="Arial" panose="020B0604020202020204" pitchFamily="34" charset="0"/>
              </a:rPr>
              <a:t>Defines a common vocabulary for researchers to share information in a domain, including machine-readable definitions of basic concepts in the domain and relationships, e.g., Global Mental -&gt; Mental Health -&gt; Substance Use – Appeal.</a:t>
            </a:r>
          </a:p>
        </p:txBody>
      </p:sp>
    </p:spTree>
    <p:extLst>
      <p:ext uri="{BB962C8B-B14F-4D97-AF65-F5344CB8AC3E}">
        <p14:creationId xmlns:p14="http://schemas.microsoft.com/office/powerpoint/2010/main" val="59430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r>
              <a:rPr lang="en-US" altLang="en-US" sz="6000" b="1" dirty="0" smtClean="0">
                <a:ea typeface="ＭＳ Ｐゴシック" panose="020B0600070205080204" pitchFamily="34" charset="-128"/>
              </a:rPr>
              <a:t>Overall Strategy</a:t>
            </a:r>
          </a:p>
        </p:txBody>
      </p:sp>
      <p:sp>
        <p:nvSpPr>
          <p:cNvPr id="26627" name="Content Placeholder 2"/>
          <p:cNvSpPr>
            <a:spLocks noGrp="1"/>
          </p:cNvSpPr>
          <p:nvPr>
            <p:ph idx="1"/>
          </p:nvPr>
        </p:nvSpPr>
        <p:spPr/>
        <p:txBody>
          <a:bodyPr/>
          <a:lstStyle/>
          <a:p>
            <a:r>
              <a:rPr lang="en-US" altLang="en-US" sz="2400" smtClean="0">
                <a:ea typeface="ＭＳ Ｐゴシック" panose="020B0600070205080204" pitchFamily="34" charset="-128"/>
              </a:rPr>
              <a:t>Select datasets and use cases to conduct pre-test of studies and variables using associated search terms</a:t>
            </a:r>
          </a:p>
          <a:p>
            <a:pPr>
              <a:spcBef>
                <a:spcPts val="1000"/>
              </a:spcBef>
            </a:pPr>
            <a:r>
              <a:rPr lang="en-US" altLang="en-US" sz="2400" smtClean="0">
                <a:ea typeface="ＭＳ Ｐゴシック" panose="020B0600070205080204" pitchFamily="34" charset="-128"/>
              </a:rPr>
              <a:t>Identify related NLM CDE and ontology terms for variables in datasets</a:t>
            </a:r>
          </a:p>
          <a:p>
            <a:pPr>
              <a:spcBef>
                <a:spcPts val="1000"/>
              </a:spcBef>
            </a:pPr>
            <a:r>
              <a:rPr lang="en-US" altLang="en-US" sz="2400" smtClean="0">
                <a:ea typeface="ＭＳ Ｐゴシック" panose="020B0600070205080204" pitchFamily="34" charset="-128"/>
              </a:rPr>
              <a:t>Add CDEs and ontology terms to variable metadata using new tagging tool</a:t>
            </a:r>
          </a:p>
          <a:p>
            <a:pPr>
              <a:spcBef>
                <a:spcPts val="1000"/>
              </a:spcBef>
            </a:pPr>
            <a:r>
              <a:rPr lang="en-US" altLang="en-US" sz="2400" smtClean="0">
                <a:ea typeface="ＭＳ Ｐゴシック" panose="020B0600070205080204" pitchFamily="34" charset="-128"/>
              </a:rPr>
              <a:t>Analyze inter-rater reliability</a:t>
            </a:r>
          </a:p>
          <a:p>
            <a:pPr>
              <a:spcBef>
                <a:spcPts val="1000"/>
              </a:spcBef>
            </a:pPr>
            <a:r>
              <a:rPr lang="en-US" altLang="en-US" sz="2400" smtClean="0">
                <a:ea typeface="ＭＳ Ｐゴシック" panose="020B0600070205080204" pitchFamily="34" charset="-128"/>
              </a:rPr>
              <a:t>Conduct post-test to evaluate improvement of search results</a:t>
            </a:r>
          </a:p>
        </p:txBody>
      </p:sp>
    </p:spTree>
    <p:extLst>
      <p:ext uri="{BB962C8B-B14F-4D97-AF65-F5344CB8AC3E}">
        <p14:creationId xmlns:p14="http://schemas.microsoft.com/office/powerpoint/2010/main" val="318775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703263" y="609600"/>
            <a:ext cx="7848600" cy="685800"/>
          </a:xfrm>
        </p:spPr>
        <p:txBody>
          <a:bodyPr>
            <a:noAutofit/>
          </a:bodyPr>
          <a:lstStyle/>
          <a:p>
            <a:r>
              <a:rPr lang="en-US" altLang="en-US" sz="5400" b="1" dirty="0" smtClean="0">
                <a:ea typeface="ＭＳ Ｐゴシック" panose="020B0600070205080204" pitchFamily="34" charset="-128"/>
              </a:rPr>
              <a:t>Use Cases</a:t>
            </a:r>
          </a:p>
        </p:txBody>
      </p:sp>
      <p:sp>
        <p:nvSpPr>
          <p:cNvPr id="28675" name="Content Placeholder 2"/>
          <p:cNvSpPr>
            <a:spLocks noGrp="1"/>
          </p:cNvSpPr>
          <p:nvPr>
            <p:ph idx="1"/>
          </p:nvPr>
        </p:nvSpPr>
        <p:spPr>
          <a:xfrm>
            <a:off x="533400" y="1447800"/>
            <a:ext cx="8001000" cy="5257800"/>
          </a:xfrm>
        </p:spPr>
        <p:txBody>
          <a:bodyPr/>
          <a:lstStyle/>
          <a:p>
            <a:pPr>
              <a:spcBef>
                <a:spcPts val="1200"/>
              </a:spcBef>
            </a:pPr>
            <a:r>
              <a:rPr lang="en-US" altLang="en-US" sz="2200" smtClean="0">
                <a:ea typeface="ＭＳ Ｐゴシック" panose="020B0600070205080204" pitchFamily="34" charset="-128"/>
              </a:rPr>
              <a:t>A </a:t>
            </a:r>
            <a:r>
              <a:rPr lang="en-US" altLang="en-US" sz="2200" b="1" smtClean="0">
                <a:ea typeface="ＭＳ Ｐゴシック" panose="020B0600070205080204" pitchFamily="34" charset="-128"/>
              </a:rPr>
              <a:t>researcher</a:t>
            </a:r>
            <a:r>
              <a:rPr lang="en-US" altLang="en-US" sz="2200" smtClean="0">
                <a:ea typeface="ＭＳ Ｐゴシック" panose="020B0600070205080204" pitchFamily="34" charset="-128"/>
              </a:rPr>
              <a:t> studying social networks and teen drug use among Native youth, specifically opioids, and writing a grant proposal to fund the research. Search terms: opioid, friends, age, ethnicity. </a:t>
            </a:r>
          </a:p>
          <a:p>
            <a:pPr>
              <a:spcBef>
                <a:spcPts val="1200"/>
              </a:spcBef>
            </a:pPr>
            <a:r>
              <a:rPr lang="en-US" altLang="en-US" sz="2200" b="1" smtClean="0">
                <a:ea typeface="ＭＳ Ｐゴシック" panose="020B0600070205080204" pitchFamily="34" charset="-128"/>
              </a:rPr>
              <a:t>Student</a:t>
            </a:r>
            <a:r>
              <a:rPr lang="en-US" altLang="en-US" sz="2200" smtClean="0">
                <a:ea typeface="ＭＳ Ｐゴシック" panose="020B0600070205080204" pitchFamily="34" charset="-128"/>
              </a:rPr>
              <a:t> looking for facts for a paper on drug use and school performance. Search terms: drug use, grades, school, achievement. </a:t>
            </a:r>
          </a:p>
          <a:p>
            <a:pPr>
              <a:spcBef>
                <a:spcPts val="1200"/>
              </a:spcBef>
            </a:pPr>
            <a:r>
              <a:rPr lang="en-US" altLang="en-US" sz="2200" b="1" smtClean="0">
                <a:ea typeface="ＭＳ Ｐゴシック" panose="020B0600070205080204" pitchFamily="34" charset="-128"/>
              </a:rPr>
              <a:t>Media</a:t>
            </a:r>
            <a:r>
              <a:rPr lang="en-US" altLang="en-US" sz="2200" smtClean="0">
                <a:ea typeface="ＭＳ Ｐゴシック" panose="020B0600070205080204" pitchFamily="34" charset="-128"/>
              </a:rPr>
              <a:t> looking for facts for a story on trends in HIV rates among drug users. Search terms: HIV, drugs. </a:t>
            </a:r>
          </a:p>
          <a:p>
            <a:pPr>
              <a:spcBef>
                <a:spcPts val="1200"/>
              </a:spcBef>
            </a:pPr>
            <a:r>
              <a:rPr lang="en-US" altLang="en-US" sz="2200" b="1" smtClean="0">
                <a:ea typeface="ＭＳ Ｐゴシック" panose="020B0600070205080204" pitchFamily="34" charset="-128"/>
              </a:rPr>
              <a:t>Government or policy worker </a:t>
            </a:r>
            <a:r>
              <a:rPr lang="en-US" altLang="en-US" sz="2200" smtClean="0">
                <a:ea typeface="ＭＳ Ｐゴシック" panose="020B0600070205080204" pitchFamily="34" charset="-128"/>
              </a:rPr>
              <a:t>looking for factual guidance (e.g., is maternal drug use related to infant outcomes). Search terms: drugs, infant health.</a:t>
            </a:r>
          </a:p>
          <a:p>
            <a:pPr lvl="1"/>
            <a:endParaRPr lang="en-US" altLang="en-US" sz="2000" smtClean="0">
              <a:ea typeface="ＭＳ Ｐゴシック" panose="020B0600070205080204" pitchFamily="34" charset="-128"/>
            </a:endParaRPr>
          </a:p>
        </p:txBody>
      </p:sp>
    </p:spTree>
    <p:extLst>
      <p:ext uri="{BB962C8B-B14F-4D97-AF65-F5344CB8AC3E}">
        <p14:creationId xmlns:p14="http://schemas.microsoft.com/office/powerpoint/2010/main" val="226735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381000"/>
            <a:ext cx="7848600" cy="609600"/>
          </a:xfrm>
        </p:spPr>
        <p:txBody>
          <a:bodyPr>
            <a:normAutofit fontScale="90000"/>
          </a:bodyPr>
          <a:lstStyle/>
          <a:p>
            <a:r>
              <a:rPr lang="en-US" altLang="en-US" sz="4000" b="1" smtClean="0">
                <a:ea typeface="ＭＳ Ｐゴシック" panose="020B0600070205080204" pitchFamily="34" charset="-128"/>
              </a:rPr>
              <a:t>Selected Studies</a:t>
            </a:r>
          </a:p>
        </p:txBody>
      </p:sp>
      <p:sp>
        <p:nvSpPr>
          <p:cNvPr id="30723" name="Content Placeholder 2"/>
          <p:cNvSpPr>
            <a:spLocks noGrp="1"/>
          </p:cNvSpPr>
          <p:nvPr>
            <p:ph idx="1"/>
          </p:nvPr>
        </p:nvSpPr>
        <p:spPr>
          <a:xfrm>
            <a:off x="684213" y="1143000"/>
            <a:ext cx="7848600" cy="5334000"/>
          </a:xfrm>
        </p:spPr>
        <p:txBody>
          <a:bodyPr/>
          <a:lstStyle/>
          <a:p>
            <a:r>
              <a:rPr lang="en-US" altLang="en-US" sz="2200" smtClean="0">
                <a:ea typeface="ＭＳ Ｐゴシック" panose="020B0600070205080204" pitchFamily="34" charset="-128"/>
              </a:rPr>
              <a:t>Drug Use Among Young American Indians: Epidemiology and Prediction, 1993-2006 and 2009-2013 </a:t>
            </a:r>
            <a:r>
              <a:rPr lang="en-US" altLang="en-US" sz="2400" smtClean="0">
                <a:ea typeface="ＭＳ Ｐゴシック" panose="020B0600070205080204" pitchFamily="34" charset="-128"/>
              </a:rPr>
              <a:t>(ICPSR 35062) </a:t>
            </a:r>
            <a:r>
              <a:rPr lang="en-US" altLang="en-US" sz="2400" b="1" smtClean="0">
                <a:ea typeface="ＭＳ Ｐゴシック" panose="020B0600070205080204" pitchFamily="34" charset="-128"/>
              </a:rPr>
              <a:t>YAI</a:t>
            </a:r>
            <a:r>
              <a:rPr lang="en-US" altLang="en-US" sz="2400" smtClean="0">
                <a:ea typeface="ＭＳ Ｐゴシック" panose="020B0600070205080204" pitchFamily="34" charset="-128"/>
              </a:rPr>
              <a:t>: </a:t>
            </a:r>
            <a:r>
              <a:rPr lang="en-US" altLang="en-US" sz="2400" u="sng" smtClean="0">
                <a:ea typeface="ＭＳ Ｐゴシック" panose="020B0600070205080204" pitchFamily="34" charset="-128"/>
                <a:hlinkClick r:id="rId3"/>
              </a:rPr>
              <a:t>https://doi.org/10.3886/ICPSR35062</a:t>
            </a:r>
            <a:endParaRPr lang="en-US" altLang="en-US" sz="2400" u="sng" smtClean="0">
              <a:ea typeface="ＭＳ Ｐゴシック" panose="020B0600070205080204" pitchFamily="34" charset="-128"/>
            </a:endParaRPr>
          </a:p>
          <a:p>
            <a:pPr>
              <a:spcBef>
                <a:spcPts val="1800"/>
              </a:spcBef>
            </a:pPr>
            <a:r>
              <a:rPr lang="en-US" altLang="en-US" sz="2400" smtClean="0">
                <a:ea typeface="ＭＳ Ｐゴシック" panose="020B0600070205080204" pitchFamily="34" charset="-128"/>
              </a:rPr>
              <a:t>Schools and Families Educating (</a:t>
            </a:r>
            <a:r>
              <a:rPr lang="en-US" altLang="en-US" sz="2400" b="1" smtClean="0">
                <a:ea typeface="ＭＳ Ｐゴシック" panose="020B0600070205080204" pitchFamily="34" charset="-128"/>
              </a:rPr>
              <a:t>SAFE</a:t>
            </a:r>
            <a:r>
              <a:rPr lang="en-US" altLang="en-US" sz="2400" smtClean="0">
                <a:ea typeface="ＭＳ Ｐゴシック" panose="020B0600070205080204" pitchFamily="34" charset="-128"/>
              </a:rPr>
              <a:t>) Children Study [Chicago, IL]: 1997-2008 (ICPSR 34368) </a:t>
            </a:r>
            <a:r>
              <a:rPr lang="en-US" altLang="en-US" sz="2400" u="sng" smtClean="0">
                <a:ea typeface="ＭＳ Ｐゴシック" panose="020B0600070205080204" pitchFamily="34" charset="-128"/>
                <a:hlinkClick r:id="rId4"/>
              </a:rPr>
              <a:t>https://doi.org/10.3886/ICPSR34368</a:t>
            </a:r>
            <a:endParaRPr lang="en-US" altLang="en-US" sz="2400" u="sng" smtClean="0">
              <a:ea typeface="ＭＳ Ｐゴシック" panose="020B0600070205080204" pitchFamily="34" charset="-128"/>
            </a:endParaRPr>
          </a:p>
          <a:p>
            <a:pPr>
              <a:spcBef>
                <a:spcPts val="1800"/>
              </a:spcBef>
            </a:pPr>
            <a:r>
              <a:rPr lang="en-US" altLang="en-US" sz="2400" smtClean="0">
                <a:ea typeface="ＭＳ Ｐゴシック" panose="020B0600070205080204" pitchFamily="34" charset="-128"/>
              </a:rPr>
              <a:t>California Families Project [Sacramento and Woodland, California] [Restricted-Use Files] (ICPSR 35476) (</a:t>
            </a:r>
            <a:r>
              <a:rPr lang="en-US" altLang="en-US" sz="2400" b="1" smtClean="0">
                <a:ea typeface="ＭＳ Ｐゴシック" panose="020B0600070205080204" pitchFamily="34" charset="-128"/>
              </a:rPr>
              <a:t>CFP</a:t>
            </a:r>
            <a:r>
              <a:rPr lang="en-US" altLang="en-US" sz="2400" smtClean="0">
                <a:ea typeface="ＭＳ Ｐゴシック" panose="020B0600070205080204" pitchFamily="34" charset="-128"/>
              </a:rPr>
              <a:t>)  </a:t>
            </a:r>
            <a:r>
              <a:rPr lang="en-US" altLang="en-US" sz="2400" u="sng" smtClean="0">
                <a:ea typeface="ＭＳ Ｐゴシック" panose="020B0600070205080204" pitchFamily="34" charset="-128"/>
                <a:hlinkClick r:id="rId5"/>
              </a:rPr>
              <a:t>https://doi.org/10.3886/ICPSR35476</a:t>
            </a:r>
            <a:endParaRPr lang="en-US" altLang="en-US" sz="2400" u="sng" smtClean="0">
              <a:ea typeface="ＭＳ Ｐゴシック" panose="020B0600070205080204" pitchFamily="34" charset="-128"/>
            </a:endParaRPr>
          </a:p>
          <a:p>
            <a:pPr>
              <a:spcBef>
                <a:spcPts val="1800"/>
              </a:spcBef>
            </a:pPr>
            <a:r>
              <a:rPr lang="en-US" altLang="en-US" sz="2400" smtClean="0">
                <a:ea typeface="ＭＳ Ｐゴシック" panose="020B0600070205080204" pitchFamily="34" charset="-128"/>
              </a:rPr>
              <a:t>Maternal Lifestyle Study in Four Sites in the United States, 1993-2011 (ICPSR 34312) (</a:t>
            </a:r>
            <a:r>
              <a:rPr lang="en-US" altLang="en-US" sz="2400" b="1" smtClean="0">
                <a:ea typeface="ＭＳ Ｐゴシック" panose="020B0600070205080204" pitchFamily="34" charset="-128"/>
              </a:rPr>
              <a:t>MLS</a:t>
            </a:r>
            <a:r>
              <a:rPr lang="en-US" altLang="en-US" sz="2400" smtClean="0">
                <a:ea typeface="ＭＳ Ｐゴシック" panose="020B0600070205080204" pitchFamily="34" charset="-128"/>
              </a:rPr>
              <a:t>) </a:t>
            </a:r>
            <a:r>
              <a:rPr lang="en-US" altLang="en-US" sz="2400" u="sng" smtClean="0">
                <a:ea typeface="ＭＳ Ｐゴシック" panose="020B0600070205080204" pitchFamily="34" charset="-128"/>
                <a:hlinkClick r:id="rId6"/>
              </a:rPr>
              <a:t>https://doi.org/10.3886/ICPSR34312.v9</a:t>
            </a:r>
            <a:r>
              <a:rPr lang="en-US" altLang="en-US" sz="2400" smtClean="0">
                <a:ea typeface="ＭＳ Ｐゴシック" panose="020B0600070205080204" pitchFamily="34" charset="-128"/>
              </a:rPr>
              <a:t> </a:t>
            </a:r>
          </a:p>
        </p:txBody>
      </p:sp>
    </p:spTree>
    <p:extLst>
      <p:ext uri="{BB962C8B-B14F-4D97-AF65-F5344CB8AC3E}">
        <p14:creationId xmlns:p14="http://schemas.microsoft.com/office/powerpoint/2010/main" val="40846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0" y="1905000"/>
            <a:ext cx="9150350" cy="4724400"/>
          </a:xfrm>
        </p:spPr>
      </p:pic>
      <p:sp>
        <p:nvSpPr>
          <p:cNvPr id="32771" name="Title 1"/>
          <p:cNvSpPr>
            <a:spLocks noGrp="1"/>
          </p:cNvSpPr>
          <p:nvPr>
            <p:ph type="title"/>
          </p:nvPr>
        </p:nvSpPr>
        <p:spPr>
          <a:xfrm>
            <a:off x="650875" y="457200"/>
            <a:ext cx="7848600" cy="1143000"/>
          </a:xfrm>
        </p:spPr>
        <p:txBody>
          <a:bodyPr>
            <a:normAutofit/>
          </a:bodyPr>
          <a:lstStyle/>
          <a:p>
            <a:r>
              <a:rPr lang="en-US" altLang="en-US" sz="5400" dirty="0">
                <a:ea typeface="ＭＳ Ｐゴシック" panose="020B0600070205080204" pitchFamily="34" charset="-128"/>
              </a:rPr>
              <a:t>T</a:t>
            </a:r>
            <a:r>
              <a:rPr lang="en-US" altLang="en-US" sz="5400" b="1" dirty="0" smtClean="0">
                <a:ea typeface="ＭＳ Ｐゴシック" panose="020B0600070205080204" pitchFamily="34" charset="-128"/>
              </a:rPr>
              <a:t>agging Tool </a:t>
            </a:r>
          </a:p>
        </p:txBody>
      </p:sp>
      <p:sp>
        <p:nvSpPr>
          <p:cNvPr id="4" name="Oval 3"/>
          <p:cNvSpPr/>
          <p:nvPr/>
        </p:nvSpPr>
        <p:spPr>
          <a:xfrm flipV="1">
            <a:off x="1981200" y="4343400"/>
            <a:ext cx="4876800" cy="1347788"/>
          </a:xfrm>
          <a:prstGeom prst="ellipse">
            <a:avLst/>
          </a:prstGeom>
          <a:noFill/>
          <a:ln w="19050">
            <a:solidFill>
              <a:srgbClr val="FE2A2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356058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47700" y="314325"/>
            <a:ext cx="7848600" cy="1143000"/>
          </a:xfrm>
        </p:spPr>
        <p:txBody>
          <a:bodyPr>
            <a:normAutofit/>
          </a:bodyPr>
          <a:lstStyle/>
          <a:p>
            <a:r>
              <a:rPr lang="en-US" altLang="en-US" sz="3600" b="1" dirty="0" smtClean="0">
                <a:ea typeface="ＭＳ Ｐゴシック" panose="020B0600070205080204" pitchFamily="34" charset="-128"/>
              </a:rPr>
              <a:t>Tagging </a:t>
            </a:r>
            <a:r>
              <a:rPr lang="en-US" altLang="en-US" b="1" dirty="0" smtClean="0">
                <a:ea typeface="ＭＳ Ｐゴシック" panose="020B0600070205080204" pitchFamily="34" charset="-128"/>
              </a:rPr>
              <a:t>Tool</a:t>
            </a:r>
            <a:r>
              <a:rPr lang="en-US" altLang="en-US" sz="3600" b="1" dirty="0" smtClean="0">
                <a:ea typeface="ＭＳ Ｐゴシック" panose="020B0600070205080204" pitchFamily="34" charset="-128"/>
              </a:rPr>
              <a:t> Verifies Tag Added</a:t>
            </a:r>
            <a:endParaRPr lang="en-US" altLang="en-US" sz="3600" dirty="0" smtClean="0">
              <a:ea typeface="ＭＳ Ｐゴシック" panose="020B0600070205080204" pitchFamily="34" charset="-128"/>
            </a:endParaRPr>
          </a:p>
        </p:txBody>
      </p:sp>
      <p:sp>
        <p:nvSpPr>
          <p:cNvPr id="34819" name="Rectangle 4" hidden="1"/>
          <p:cNvSpPr>
            <a:spLocks noSelect="1" noChangeArrowheads="1"/>
          </p:cNvSpPr>
          <p:nvPr/>
        </p:nvSpPr>
        <p:spPr bwMode="auto">
          <a:xfrm>
            <a:off x="0" y="0"/>
            <a:ext cx="9525000" cy="9525000"/>
          </a:xfrm>
          <a:prstGeom prst="rect">
            <a:avLst/>
          </a:prstGeom>
          <a:solidFill>
            <a:srgbClr val="FFFFFF"/>
          </a:solidFill>
          <a:ln w="9525">
            <a:solidFill>
              <a:srgbClr val="000000"/>
            </a:solidFill>
            <a:round/>
            <a:headEnd/>
            <a:tailEnd/>
          </a:ln>
        </p:spPr>
        <p:txBody>
          <a:bodyPr/>
          <a:lstStyle>
            <a:lvl1pPr>
              <a:spcBef>
                <a:spcPct val="20000"/>
              </a:spcBef>
              <a:buClr>
                <a:srgbClr val="7F7F7F"/>
              </a:buClr>
              <a:buFont typeface="Arial" panose="020B0604020202020204" pitchFamily="34" charset="0"/>
              <a:buChar char="•"/>
              <a:defRPr sz="3200">
                <a:solidFill>
                  <a:schemeClr val="tx1"/>
                </a:solidFill>
                <a:latin typeface="Myriad Roman"/>
                <a:ea typeface="ＭＳ Ｐゴシック" panose="020B0600070205080204" pitchFamily="34" charset="-128"/>
                <a:cs typeface="Myriad Roman"/>
              </a:defRPr>
            </a:lvl1pPr>
            <a:lvl2pPr marL="742950" indent="-285750">
              <a:spcBef>
                <a:spcPct val="20000"/>
              </a:spcBef>
              <a:buClr>
                <a:srgbClr val="7F7F7F"/>
              </a:buClr>
              <a:buFont typeface="Arial" panose="020B0604020202020204" pitchFamily="34" charset="0"/>
              <a:buChar char="–"/>
              <a:defRPr sz="2800">
                <a:solidFill>
                  <a:schemeClr val="tx1"/>
                </a:solidFill>
                <a:latin typeface="Myriad Roman"/>
                <a:ea typeface="ＭＳ Ｐゴシック" panose="020B0600070205080204" pitchFamily="34" charset="-128"/>
                <a:cs typeface="Myriad Roman"/>
              </a:defRPr>
            </a:lvl2pPr>
            <a:lvl3pPr marL="1143000" indent="-228600">
              <a:spcBef>
                <a:spcPct val="20000"/>
              </a:spcBef>
              <a:buClr>
                <a:srgbClr val="7F7F7F"/>
              </a:buClr>
              <a:buFont typeface="Arial" panose="020B0604020202020204" pitchFamily="34" charset="0"/>
              <a:buChar char="•"/>
              <a:defRPr sz="2400">
                <a:solidFill>
                  <a:schemeClr val="tx1"/>
                </a:solidFill>
                <a:latin typeface="Myriad Roman"/>
                <a:ea typeface="ＭＳ Ｐゴシック" panose="020B0600070205080204" pitchFamily="34" charset="-128"/>
                <a:cs typeface="Myriad Roman"/>
              </a:defRPr>
            </a:lvl3pPr>
            <a:lvl4pPr marL="16002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4pPr>
            <a:lvl5pPr marL="2057400" indent="-228600">
              <a:spcBef>
                <a:spcPct val="20000"/>
              </a:spcBef>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5pPr>
            <a:lvl6pPr marL="25146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6pPr>
            <a:lvl7pPr marL="29718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7pPr>
            <a:lvl8pPr marL="34290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8pPr>
            <a:lvl9pPr marL="3886200" indent="-228600" defTabSz="457200" eaLnBrk="0" fontAlgn="base" hangingPunct="0">
              <a:spcBef>
                <a:spcPct val="20000"/>
              </a:spcBef>
              <a:spcAft>
                <a:spcPct val="0"/>
              </a:spcAft>
              <a:buClr>
                <a:srgbClr val="7F7F7F"/>
              </a:buClr>
              <a:buFont typeface="Arial" panose="020B0604020202020204" pitchFamily="34" charset="0"/>
              <a:buChar char="»"/>
              <a:defRPr sz="2000">
                <a:solidFill>
                  <a:schemeClr val="tx1"/>
                </a:solidFill>
                <a:latin typeface="Myriad Roman"/>
                <a:ea typeface="ＭＳ Ｐゴシック" panose="020B0600070205080204" pitchFamily="34" charset="-128"/>
                <a:cs typeface="Myriad Roman"/>
              </a:defRPr>
            </a:lvl9pPr>
          </a:lstStyle>
          <a:p>
            <a:pPr>
              <a:spcBef>
                <a:spcPct val="0"/>
              </a:spcBef>
              <a:buClrTx/>
              <a:buFontTx/>
              <a:buNone/>
            </a:pPr>
            <a:endParaRPr lang="en-US" altLang="en-US" sz="1800">
              <a:latin typeface="Arial" panose="020B0604020202020204" pitchFamily="34" charset="0"/>
            </a:endParaRPr>
          </a:p>
        </p:txBody>
      </p:sp>
      <p:pic>
        <p:nvPicPr>
          <p:cNvPr id="34820" name="image13.pn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0" y="1752600"/>
            <a:ext cx="9144000" cy="4953000"/>
          </a:xfrm>
        </p:spPr>
      </p:pic>
      <p:sp>
        <p:nvSpPr>
          <p:cNvPr id="5" name="Oval 4"/>
          <p:cNvSpPr/>
          <p:nvPr/>
        </p:nvSpPr>
        <p:spPr>
          <a:xfrm flipV="1">
            <a:off x="2868613" y="5105400"/>
            <a:ext cx="4495800" cy="1143000"/>
          </a:xfrm>
          <a:prstGeom prst="ellipse">
            <a:avLst/>
          </a:prstGeom>
          <a:noFill/>
          <a:ln w="19050">
            <a:solidFill>
              <a:srgbClr val="FE2A2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132708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09600" y="381000"/>
            <a:ext cx="7848600" cy="1036638"/>
          </a:xfrm>
        </p:spPr>
        <p:txBody>
          <a:bodyPr/>
          <a:lstStyle/>
          <a:p>
            <a:r>
              <a:rPr lang="en-US" altLang="en-US" sz="3600" b="1" smtClean="0">
                <a:ea typeface="ＭＳ Ｐゴシック" panose="020B0600070205080204" pitchFamily="34" charset="-128"/>
              </a:rPr>
              <a:t>Inter-rater Reliability Results</a:t>
            </a:r>
          </a:p>
        </p:txBody>
      </p:sp>
      <p:graphicFrame>
        <p:nvGraphicFramePr>
          <p:cNvPr id="4" name="Table 3"/>
          <p:cNvGraphicFramePr>
            <a:graphicFrameLocks noGrp="1"/>
          </p:cNvGraphicFramePr>
          <p:nvPr>
            <p:extLst>
              <p:ext uri="{D42A27DB-BD31-4B8C-83A1-F6EECF244321}">
                <p14:modId xmlns:p14="http://schemas.microsoft.com/office/powerpoint/2010/main" val="3599972904"/>
              </p:ext>
            </p:extLst>
          </p:nvPr>
        </p:nvGraphicFramePr>
        <p:xfrm>
          <a:off x="533400" y="1524000"/>
          <a:ext cx="8000999" cy="4830762"/>
        </p:xfrm>
        <a:graphic>
          <a:graphicData uri="http://schemas.openxmlformats.org/drawingml/2006/table">
            <a:tbl>
              <a:tblPr/>
              <a:tblGrid>
                <a:gridCol w="753035">
                  <a:extLst>
                    <a:ext uri="{9D8B030D-6E8A-4147-A177-3AD203B41FA5}">
                      <a16:colId xmlns:a16="http://schemas.microsoft.com/office/drawing/2014/main" val="20000"/>
                    </a:ext>
                  </a:extLst>
                </a:gridCol>
                <a:gridCol w="753035">
                  <a:extLst>
                    <a:ext uri="{9D8B030D-6E8A-4147-A177-3AD203B41FA5}">
                      <a16:colId xmlns:a16="http://schemas.microsoft.com/office/drawing/2014/main" val="20001"/>
                    </a:ext>
                  </a:extLst>
                </a:gridCol>
                <a:gridCol w="1098175">
                  <a:extLst>
                    <a:ext uri="{9D8B030D-6E8A-4147-A177-3AD203B41FA5}">
                      <a16:colId xmlns:a16="http://schemas.microsoft.com/office/drawing/2014/main" val="20002"/>
                    </a:ext>
                  </a:extLst>
                </a:gridCol>
                <a:gridCol w="1302124">
                  <a:extLst>
                    <a:ext uri="{9D8B030D-6E8A-4147-A177-3AD203B41FA5}">
                      <a16:colId xmlns:a16="http://schemas.microsoft.com/office/drawing/2014/main" val="20003"/>
                    </a:ext>
                  </a:extLst>
                </a:gridCol>
                <a:gridCol w="1396253">
                  <a:extLst>
                    <a:ext uri="{9D8B030D-6E8A-4147-A177-3AD203B41FA5}">
                      <a16:colId xmlns:a16="http://schemas.microsoft.com/office/drawing/2014/main" val="20004"/>
                    </a:ext>
                  </a:extLst>
                </a:gridCol>
                <a:gridCol w="1396253">
                  <a:extLst>
                    <a:ext uri="{9D8B030D-6E8A-4147-A177-3AD203B41FA5}">
                      <a16:colId xmlns:a16="http://schemas.microsoft.com/office/drawing/2014/main" val="20005"/>
                    </a:ext>
                  </a:extLst>
                </a:gridCol>
                <a:gridCol w="1302124">
                  <a:extLst>
                    <a:ext uri="{9D8B030D-6E8A-4147-A177-3AD203B41FA5}">
                      <a16:colId xmlns:a16="http://schemas.microsoft.com/office/drawing/2014/main" val="20006"/>
                    </a:ext>
                  </a:extLst>
                </a:gridCol>
              </a:tblGrid>
              <a:tr h="371597">
                <a:tc gridSpan="7">
                  <a:txBody>
                    <a:bodyPr/>
                    <a:lstStyle/>
                    <a:p>
                      <a:pPr algn="l" fontAlgn="t"/>
                      <a:endParaRPr lang="en-US" sz="1600" b="1" i="0" u="none" strike="noStrike" dirty="0">
                        <a:solidFill>
                          <a:srgbClr val="000000"/>
                        </a:solidFill>
                        <a:effectLst/>
                        <a:latin typeface="Arial" panose="020B0604020202020204" pitchFamily="34" charset="0"/>
                      </a:endParaRPr>
                    </a:p>
                  </a:txBody>
                  <a:tcPr marL="9525" marR="9525" marT="952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86389">
                <a:tc>
                  <a:txBody>
                    <a:bodyPr/>
                    <a:lstStyle/>
                    <a:p>
                      <a:pPr algn="l" fontAlgn="ctr"/>
                      <a:r>
                        <a:rPr lang="en-US" sz="16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a:solidFill>
                            <a:srgbClr val="000000"/>
                          </a:solidFill>
                          <a:effectLst/>
                          <a:latin typeface="Arial" panose="020B0604020202020204" pitchFamily="34" charset="0"/>
                        </a:rPr>
                        <a:t>Total Vars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a:solidFill>
                            <a:srgbClr val="000000"/>
                          </a:solidFill>
                          <a:effectLst/>
                          <a:latin typeface="Arial" panose="020B0604020202020204" pitchFamily="34" charset="0"/>
                        </a:rPr>
                        <a:t>Vars </a:t>
                      </a:r>
                      <a:br>
                        <a:rPr lang="en-US" sz="1600" b="1" i="0" u="none" strike="noStrike">
                          <a:solidFill>
                            <a:srgbClr val="000000"/>
                          </a:solidFill>
                          <a:effectLst/>
                          <a:latin typeface="Arial" panose="020B0604020202020204" pitchFamily="34" charset="0"/>
                        </a:rPr>
                      </a:br>
                      <a:r>
                        <a:rPr lang="en-US" sz="1600" b="1" i="0" u="none" strike="noStrike">
                          <a:solidFill>
                            <a:srgbClr val="000000"/>
                          </a:solidFill>
                          <a:effectLst/>
                          <a:latin typeface="Arial" panose="020B0604020202020204" pitchFamily="34" charset="0"/>
                        </a:rPr>
                        <a:t>In-Scope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dirty="0">
                          <a:solidFill>
                            <a:srgbClr val="000000"/>
                          </a:solidFill>
                          <a:effectLst/>
                          <a:latin typeface="Arial" panose="020B0604020202020204" pitchFamily="34" charset="0"/>
                        </a:rPr>
                        <a:t>Curator 1 agrees with Curator 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dirty="0">
                          <a:solidFill>
                            <a:srgbClr val="000000"/>
                          </a:solidFill>
                          <a:effectLst/>
                          <a:latin typeface="Arial" panose="020B0604020202020204" pitchFamily="34" charset="0"/>
                        </a:rPr>
                        <a:t>Curator 1 agrees with metadata expert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Arial" panose="020B0604020202020204" pitchFamily="34" charset="0"/>
                        </a:rPr>
                        <a:t>Curator 2 agrees with metadata expert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Arial" panose="020B0604020202020204" pitchFamily="34" charset="0"/>
                        </a:rPr>
                        <a:t>All three agree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371597">
                <a:tc gridSpan="7">
                  <a:txBody>
                    <a:bodyPr/>
                    <a:lstStyle/>
                    <a:p>
                      <a:pPr algn="ctr" fontAlgn="ctr"/>
                      <a:r>
                        <a:rPr lang="en-US" sz="1600" b="0" i="0" u="none" strike="noStrike">
                          <a:solidFill>
                            <a:srgbClr val="000000"/>
                          </a:solidFill>
                          <a:effectLst/>
                          <a:latin typeface="Arial" panose="020B0604020202020204" pitchFamily="34" charset="0"/>
                        </a:rPr>
                        <a:t>CDE: All In-Scope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71597">
                <a:tc>
                  <a:txBody>
                    <a:bodyPr/>
                    <a:lstStyle/>
                    <a:p>
                      <a:pPr algn="l" fontAlgn="ctr"/>
                      <a:r>
                        <a:rPr lang="en-US" sz="1600" b="0" i="0" u="none" strike="noStrike">
                          <a:solidFill>
                            <a:srgbClr val="000000"/>
                          </a:solidFill>
                          <a:effectLst/>
                          <a:latin typeface="Arial" panose="020B0604020202020204" pitchFamily="34" charset="0"/>
                        </a:rPr>
                        <a:t>CFP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918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86.3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88.1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88.1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88.1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71597">
                <a:tc>
                  <a:txBody>
                    <a:bodyPr/>
                    <a:lstStyle/>
                    <a:p>
                      <a:pPr algn="l" fontAlgn="ctr"/>
                      <a:r>
                        <a:rPr lang="en-US" sz="1600" b="0" i="0" u="none" strike="noStrike">
                          <a:solidFill>
                            <a:srgbClr val="000000"/>
                          </a:solidFill>
                          <a:effectLst/>
                          <a:latin typeface="Arial" panose="020B0604020202020204" pitchFamily="34" charset="0"/>
                        </a:rPr>
                        <a:t>SAFE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142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dirty="0">
                          <a:solidFill>
                            <a:srgbClr val="000000"/>
                          </a:solidFill>
                          <a:effectLst/>
                          <a:latin typeface="Arial" panose="020B0604020202020204" pitchFamily="34" charset="0"/>
                        </a:rPr>
                        <a:t>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97.2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98.6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71597">
                <a:tc>
                  <a:txBody>
                    <a:bodyPr/>
                    <a:lstStyle/>
                    <a:p>
                      <a:pPr algn="l" fontAlgn="ctr"/>
                      <a:r>
                        <a:rPr lang="en-US" sz="1600" b="0" i="0" u="none" strike="noStrike">
                          <a:solidFill>
                            <a:srgbClr val="000000"/>
                          </a:solidFill>
                          <a:effectLst/>
                          <a:latin typeface="Arial" panose="020B0604020202020204" pitchFamily="34" charset="0"/>
                        </a:rPr>
                        <a:t>YAI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533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184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89.1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dirty="0" smtClean="0">
                          <a:solidFill>
                            <a:srgbClr val="000000"/>
                          </a:solidFill>
                          <a:effectLst/>
                          <a:latin typeface="Arial" panose="020B0604020202020204" pitchFamily="34" charset="0"/>
                        </a:rPr>
                        <a:t>13.0</a:t>
                      </a:r>
                      <a:endParaRPr lang="en-US" sz="16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10.3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71597">
                <a:tc gridSpan="7">
                  <a:txBody>
                    <a:bodyPr/>
                    <a:lstStyle/>
                    <a:p>
                      <a:pPr algn="ctr" fontAlgn="ctr"/>
                      <a:r>
                        <a:rPr lang="en-US" sz="1600" b="0" i="0" u="none" strike="noStrike">
                          <a:solidFill>
                            <a:srgbClr val="000000"/>
                          </a:solidFill>
                          <a:effectLst/>
                          <a:latin typeface="Arial" panose="020B0604020202020204" pitchFamily="34" charset="0"/>
                        </a:rPr>
                        <a:t>Ontology: All In-Scope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71597">
                <a:tc>
                  <a:txBody>
                    <a:bodyPr/>
                    <a:lstStyle/>
                    <a:p>
                      <a:pPr algn="l" fontAlgn="ctr"/>
                      <a:r>
                        <a:rPr lang="en-US" sz="1600" b="0" i="0" u="none" strike="noStrike">
                          <a:solidFill>
                            <a:srgbClr val="000000"/>
                          </a:solidFill>
                          <a:effectLst/>
                          <a:latin typeface="Arial" panose="020B0604020202020204" pitchFamily="34" charset="0"/>
                        </a:rPr>
                        <a:t>CFP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918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65.7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56.7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371597">
                <a:tc>
                  <a:txBody>
                    <a:bodyPr/>
                    <a:lstStyle/>
                    <a:p>
                      <a:pPr algn="l" fontAlgn="ctr"/>
                      <a:r>
                        <a:rPr lang="en-US" sz="1600" b="0" i="0" u="none" strike="noStrike">
                          <a:solidFill>
                            <a:srgbClr val="000000"/>
                          </a:solidFill>
                          <a:effectLst/>
                          <a:latin typeface="Arial" panose="020B0604020202020204" pitchFamily="34" charset="0"/>
                        </a:rPr>
                        <a:t>SAFE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142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47.2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69.7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28.9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8"/>
                  </a:ext>
                </a:extLst>
              </a:tr>
              <a:tr h="371597">
                <a:tc>
                  <a:txBody>
                    <a:bodyPr/>
                    <a:lstStyle/>
                    <a:p>
                      <a:pPr algn="l" fontAlgn="ctr"/>
                      <a:r>
                        <a:rPr lang="en-US" sz="1600" b="0" i="0" u="none" strike="noStrike">
                          <a:solidFill>
                            <a:srgbClr val="000000"/>
                          </a:solidFill>
                          <a:effectLst/>
                          <a:latin typeface="Arial" panose="020B0604020202020204" pitchFamily="34" charset="0"/>
                        </a:rPr>
                        <a:t>YAI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533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184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32.6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dirty="0" smtClean="0">
                          <a:solidFill>
                            <a:srgbClr val="000000"/>
                          </a:solidFill>
                          <a:effectLst/>
                          <a:latin typeface="Arial" panose="020B0604020202020204" pitchFamily="34" charset="0"/>
                        </a:rPr>
                        <a:t>69.0</a:t>
                      </a:r>
                      <a:endParaRPr lang="en-US" sz="16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a:solidFill>
                            <a:srgbClr val="000000"/>
                          </a:solidFill>
                          <a:effectLst/>
                          <a:latin typeface="Arial" panose="020B0604020202020204" pitchFamily="34" charset="0"/>
                        </a:rPr>
                        <a:t>51.1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sz="1600" b="0" i="0" u="none" strike="noStrike" dirty="0">
                          <a:solidFill>
                            <a:srgbClr val="000000"/>
                          </a:solidFill>
                          <a:effectLst/>
                          <a:latin typeface="Arial" panose="020B0604020202020204" pitchFamily="34" charset="0"/>
                        </a:rPr>
                        <a:t>27.7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325527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723900" y="457200"/>
            <a:ext cx="7848600" cy="685800"/>
          </a:xfrm>
        </p:spPr>
        <p:txBody>
          <a:bodyPr>
            <a:normAutofit fontScale="90000"/>
          </a:bodyPr>
          <a:lstStyle/>
          <a:p>
            <a:r>
              <a:rPr lang="en-US" altLang="en-US" sz="4000" b="1" smtClean="0">
                <a:ea typeface="ＭＳ Ｐゴシック" panose="020B0600070205080204" pitchFamily="34" charset="-128"/>
              </a:rPr>
              <a:t>Pre- and Post-Test Results</a:t>
            </a:r>
          </a:p>
        </p:txBody>
      </p:sp>
      <p:graphicFrame>
        <p:nvGraphicFramePr>
          <p:cNvPr id="4" name="Table 3"/>
          <p:cNvGraphicFramePr>
            <a:graphicFrameLocks noGrp="1"/>
          </p:cNvGraphicFramePr>
          <p:nvPr>
            <p:extLst>
              <p:ext uri="{D42A27DB-BD31-4B8C-83A1-F6EECF244321}">
                <p14:modId xmlns:p14="http://schemas.microsoft.com/office/powerpoint/2010/main" val="1749820054"/>
              </p:ext>
            </p:extLst>
          </p:nvPr>
        </p:nvGraphicFramePr>
        <p:xfrm>
          <a:off x="857250" y="1295400"/>
          <a:ext cx="7581900" cy="5243563"/>
        </p:xfrm>
        <a:graphic>
          <a:graphicData uri="http://schemas.openxmlformats.org/drawingml/2006/table">
            <a:tbl>
              <a:tblPr/>
              <a:tblGrid>
                <a:gridCol w="897708">
                  <a:extLst>
                    <a:ext uri="{9D8B030D-6E8A-4147-A177-3AD203B41FA5}">
                      <a16:colId xmlns:a16="http://schemas.microsoft.com/office/drawing/2014/main" val="20000"/>
                    </a:ext>
                  </a:extLst>
                </a:gridCol>
                <a:gridCol w="3355188">
                  <a:extLst>
                    <a:ext uri="{9D8B030D-6E8A-4147-A177-3AD203B41FA5}">
                      <a16:colId xmlns:a16="http://schemas.microsoft.com/office/drawing/2014/main" val="20001"/>
                    </a:ext>
                  </a:extLst>
                </a:gridCol>
                <a:gridCol w="972518">
                  <a:extLst>
                    <a:ext uri="{9D8B030D-6E8A-4147-A177-3AD203B41FA5}">
                      <a16:colId xmlns:a16="http://schemas.microsoft.com/office/drawing/2014/main" val="20002"/>
                    </a:ext>
                  </a:extLst>
                </a:gridCol>
                <a:gridCol w="1021144">
                  <a:extLst>
                    <a:ext uri="{9D8B030D-6E8A-4147-A177-3AD203B41FA5}">
                      <a16:colId xmlns:a16="http://schemas.microsoft.com/office/drawing/2014/main" val="20003"/>
                    </a:ext>
                  </a:extLst>
                </a:gridCol>
                <a:gridCol w="1335342">
                  <a:extLst>
                    <a:ext uri="{9D8B030D-6E8A-4147-A177-3AD203B41FA5}">
                      <a16:colId xmlns:a16="http://schemas.microsoft.com/office/drawing/2014/main" val="20004"/>
                    </a:ext>
                  </a:extLst>
                </a:gridCol>
              </a:tblGrid>
              <a:tr h="0">
                <a:tc gridSpan="5">
                  <a:txBody>
                    <a:bodyPr/>
                    <a:lstStyle/>
                    <a:p>
                      <a:pPr algn="l" fontAlgn="ctr"/>
                      <a:endParaRPr lang="en-US" sz="14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57477">
                <a:tc>
                  <a:txBody>
                    <a:bodyPr/>
                    <a:lstStyle/>
                    <a:p>
                      <a:pPr algn="l" fontAlgn="ctr"/>
                      <a:r>
                        <a:rPr lang="en-US" sz="1400" b="1" i="0" u="none" strike="noStrike">
                          <a:solidFill>
                            <a:srgbClr val="000000"/>
                          </a:solidFill>
                          <a:effectLst/>
                          <a:latin typeface="Arial" panose="020B0604020202020204" pitchFamily="34" charset="0"/>
                        </a:rPr>
                        <a:t>Drug Abuse Use Case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400" b="1" i="0" u="none" strike="noStrike">
                          <a:solidFill>
                            <a:srgbClr val="000000"/>
                          </a:solidFill>
                          <a:effectLst/>
                          <a:latin typeface="Arial" panose="020B0604020202020204" pitchFamily="34" charset="0"/>
                        </a:rPr>
                        <a:t>Search terms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400" b="1" i="0" u="none" strike="noStrike">
                          <a:solidFill>
                            <a:srgbClr val="000000"/>
                          </a:solidFill>
                          <a:effectLst/>
                          <a:latin typeface="Arial" panose="020B0604020202020204" pitchFamily="34" charset="0"/>
                        </a:rPr>
                        <a:t>Pre-test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400" b="1" i="0" u="none" strike="noStrike" dirty="0">
                          <a:solidFill>
                            <a:srgbClr val="000000"/>
                          </a:solidFill>
                          <a:effectLst/>
                          <a:latin typeface="Arial" panose="020B0604020202020204" pitchFamily="34" charset="0"/>
                        </a:rPr>
                        <a:t>Post-test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400" b="1" i="0" u="none" strike="noStrike" dirty="0">
                          <a:solidFill>
                            <a:srgbClr val="000000"/>
                          </a:solidFill>
                          <a:effectLst/>
                          <a:latin typeface="Arial" panose="020B0604020202020204" pitchFamily="34" charset="0"/>
                        </a:rPr>
                        <a:t>% increase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361173">
                <a:tc>
                  <a:txBody>
                    <a:bodyPr/>
                    <a:lstStyle/>
                    <a:p>
                      <a:pPr algn="ctr" fontAlgn="ctr"/>
                      <a:r>
                        <a:rPr lang="en-US" sz="14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a:solidFill>
                            <a:srgbClr val="000000"/>
                          </a:solidFill>
                          <a:effectLst/>
                          <a:latin typeface="Arial" panose="020B0604020202020204" pitchFamily="34" charset="0"/>
                        </a:rPr>
                        <a:t>opioid, friends, age, ethnicity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7415">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opioid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600" b="1" i="0" u="none" strike="noStrike">
                          <a:solidFill>
                            <a:srgbClr val="000000"/>
                          </a:solidFill>
                          <a:effectLst/>
                          <a:latin typeface="Arial" panose="020B0604020202020204" pitchFamily="34" charset="0"/>
                        </a:rPr>
                        <a:t>366.67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4369">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friends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1712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1738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4369">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1228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6.78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7415">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ethnicity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600" b="1" i="0" u="none" strike="noStrike">
                          <a:solidFill>
                            <a:srgbClr val="000000"/>
                          </a:solidFill>
                          <a:effectLst/>
                          <a:latin typeface="Arial" panose="020B0604020202020204" pitchFamily="34" charset="0"/>
                        </a:rPr>
                        <a:t>85.83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739">
                <a:tc>
                  <a:txBody>
                    <a:bodyPr/>
                    <a:lstStyle/>
                    <a:p>
                      <a:pPr algn="ctr" fontAlgn="ctr"/>
                      <a:r>
                        <a:rPr lang="en-US" sz="1400" b="1" i="0" u="none" strike="noStrike">
                          <a:solidFill>
                            <a:srgbClr val="000000"/>
                          </a:solidFill>
                          <a:effectLst/>
                          <a:latin typeface="Arial" panose="020B06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dirty="0">
                          <a:solidFill>
                            <a:srgbClr val="000000"/>
                          </a:solidFill>
                          <a:effectLst/>
                          <a:latin typeface="Arial" panose="020B0604020202020204" pitchFamily="34" charset="0"/>
                        </a:rPr>
                        <a:t>drug use, grades, school, achievement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4369">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drug 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445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446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4369">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grades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618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651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5.34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97415">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school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2367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2991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600" b="1" i="0" u="none" strike="noStrike">
                          <a:solidFill>
                            <a:srgbClr val="000000"/>
                          </a:solidFill>
                          <a:effectLst/>
                          <a:latin typeface="Arial" panose="020B0604020202020204" pitchFamily="34" charset="0"/>
                        </a:rPr>
                        <a:t>26.36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4369">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achievement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332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332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4369">
                <a:tc>
                  <a:txBody>
                    <a:bodyPr/>
                    <a:lstStyle/>
                    <a:p>
                      <a:pPr algn="ctr" fontAlgn="ctr"/>
                      <a:r>
                        <a:rPr lang="en-US" sz="1400" b="1"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1" i="0" u="none" strike="noStrike">
                          <a:solidFill>
                            <a:srgbClr val="000000"/>
                          </a:solidFill>
                          <a:effectLst/>
                          <a:latin typeface="Arial" panose="020B0604020202020204" pitchFamily="34" charset="0"/>
                        </a:rPr>
                        <a:t>HIV, drugs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97415">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HIV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600" b="1" i="0" u="none" strike="noStrike">
                          <a:solidFill>
                            <a:srgbClr val="000000"/>
                          </a:solidFill>
                          <a:effectLst/>
                          <a:latin typeface="Arial" panose="020B0604020202020204" pitchFamily="34" charset="0"/>
                        </a:rPr>
                        <a:t>46.38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97415">
                <a:tc>
                  <a:txBody>
                    <a:bodyPr/>
                    <a:lstStyle/>
                    <a:p>
                      <a:pPr algn="ctr" fontAlgn="ctr"/>
                      <a:r>
                        <a:rPr lang="en-US" sz="14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400" b="0" i="0" u="none" strike="noStrike">
                          <a:solidFill>
                            <a:srgbClr val="000000"/>
                          </a:solidFill>
                          <a:effectLst/>
                          <a:latin typeface="Arial" panose="020B0604020202020204" pitchFamily="34" charset="0"/>
                        </a:rPr>
                        <a:t>drugs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1858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a:solidFill>
                            <a:srgbClr val="000000"/>
                          </a:solidFill>
                          <a:effectLst/>
                          <a:latin typeface="Arial" panose="020B0604020202020204" pitchFamily="34" charset="0"/>
                        </a:rPr>
                        <a:t>2301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600" b="1" i="0" u="none" strike="noStrike" dirty="0">
                          <a:solidFill>
                            <a:srgbClr val="000000"/>
                          </a:solidFill>
                          <a:effectLst/>
                          <a:latin typeface="Arial" panose="020B0604020202020204" pitchFamily="34" charset="0"/>
                        </a:rPr>
                        <a:t>23.84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145257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Tagging Common Data Elements</a:t>
            </a:r>
          </a:p>
          <a:p>
            <a:pPr lvl="1"/>
            <a:r>
              <a:rPr lang="en-US" dirty="0" smtClean="0"/>
              <a:t>helps</a:t>
            </a:r>
            <a:r>
              <a:rPr lang="en-US" dirty="0" smtClean="0"/>
              <a:t>, but …</a:t>
            </a:r>
          </a:p>
          <a:p>
            <a:pPr lvl="1"/>
            <a:r>
              <a:rPr lang="en-US" dirty="0" smtClean="0"/>
              <a:t>CDEs may not exist for relevant domains</a:t>
            </a:r>
          </a:p>
          <a:p>
            <a:pPr lvl="1"/>
            <a:r>
              <a:rPr lang="en-US" dirty="0" smtClean="0"/>
              <a:t>CDEs may not map into measures used before they were introduced</a:t>
            </a:r>
          </a:p>
          <a:p>
            <a:r>
              <a:rPr lang="en-US" dirty="0" smtClean="0"/>
              <a:t>Will be very helpful for harmonizing measurement moving forward</a:t>
            </a:r>
          </a:p>
          <a:p>
            <a:r>
              <a:rPr lang="en-US" dirty="0" smtClean="0"/>
              <a:t>Need to map to more aggregate concepts to improve discoverability of existing data</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27</a:t>
            </a:fld>
            <a:endParaRPr lang="en-US" dirty="0"/>
          </a:p>
        </p:txBody>
      </p:sp>
      <p:sp>
        <p:nvSpPr>
          <p:cNvPr id="6" name="Title 5"/>
          <p:cNvSpPr>
            <a:spLocks noGrp="1"/>
          </p:cNvSpPr>
          <p:nvPr>
            <p:ph type="title"/>
          </p:nvPr>
        </p:nvSpPr>
        <p:spPr/>
        <p:txBody>
          <a:bodyPr>
            <a:normAutofit/>
          </a:bodyPr>
          <a:lstStyle/>
          <a:p>
            <a:r>
              <a:rPr lang="en-US" sz="6000" dirty="0" smtClean="0"/>
              <a:t>What did we learn?</a:t>
            </a:r>
            <a:endParaRPr lang="en-US" sz="6000" dirty="0"/>
          </a:p>
        </p:txBody>
      </p:sp>
    </p:spTree>
    <p:extLst>
      <p:ext uri="{BB962C8B-B14F-4D97-AF65-F5344CB8AC3E}">
        <p14:creationId xmlns:p14="http://schemas.microsoft.com/office/powerpoint/2010/main" val="315242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Tag with CDE </a:t>
            </a:r>
            <a:r>
              <a:rPr lang="en-US" i="1" dirty="0" smtClean="0"/>
              <a:t>domain</a:t>
            </a:r>
            <a:endParaRPr lang="en-US" dirty="0"/>
          </a:p>
          <a:p>
            <a:pPr lvl="1"/>
            <a:r>
              <a:rPr lang="en-US" dirty="0" smtClean="0"/>
              <a:t>Picks up more variables</a:t>
            </a:r>
          </a:p>
          <a:p>
            <a:pPr lvl="1"/>
            <a:r>
              <a:rPr lang="en-US" dirty="0" smtClean="0"/>
              <a:t>Reduces problems with inter-rate reliability</a:t>
            </a:r>
          </a:p>
          <a:p>
            <a:pPr lvl="1"/>
            <a:r>
              <a:rPr lang="en-US" dirty="0" smtClean="0"/>
              <a:t>Improves discoverability</a:t>
            </a:r>
          </a:p>
          <a:p>
            <a:pPr lvl="2"/>
            <a:r>
              <a:rPr lang="en-US" dirty="0" smtClean="0"/>
              <a:t>Unless the researcher is really looking for prior examples of a particular CDE</a:t>
            </a:r>
          </a:p>
          <a:p>
            <a:pPr lvl="3"/>
            <a:r>
              <a:rPr lang="en-US" dirty="0" smtClean="0"/>
              <a:t>Too many results still returned</a:t>
            </a:r>
          </a:p>
          <a:p>
            <a:r>
              <a:rPr lang="en-US" dirty="0" smtClean="0"/>
              <a:t>More tagging with other nomenclatures</a:t>
            </a:r>
          </a:p>
          <a:p>
            <a:pPr lvl="1"/>
            <a:r>
              <a:rPr lang="en-US" dirty="0" smtClean="0"/>
              <a:t>PROMIS</a:t>
            </a:r>
          </a:p>
          <a:p>
            <a:pPr lvl="2"/>
            <a:r>
              <a:rPr lang="en-US" dirty="0"/>
              <a:t>Patient Reported Outcomes Measurement Information System </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28</a:t>
            </a:fld>
            <a:endParaRPr lang="en-US" dirty="0"/>
          </a:p>
        </p:txBody>
      </p:sp>
      <p:sp>
        <p:nvSpPr>
          <p:cNvPr id="6" name="Title 5"/>
          <p:cNvSpPr>
            <a:spLocks noGrp="1"/>
          </p:cNvSpPr>
          <p:nvPr>
            <p:ph type="title"/>
          </p:nvPr>
        </p:nvSpPr>
        <p:spPr/>
        <p:txBody>
          <a:bodyPr>
            <a:normAutofit/>
          </a:bodyPr>
          <a:lstStyle/>
          <a:p>
            <a:r>
              <a:rPr lang="en-US" sz="6000" dirty="0" smtClean="0"/>
              <a:t>What is to be done?</a:t>
            </a:r>
            <a:endParaRPr lang="en-US" sz="6000" dirty="0"/>
          </a:p>
        </p:txBody>
      </p:sp>
    </p:spTree>
    <p:extLst>
      <p:ext uri="{BB962C8B-B14F-4D97-AF65-F5344CB8AC3E}">
        <p14:creationId xmlns:p14="http://schemas.microsoft.com/office/powerpoint/2010/main" val="342625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Can be customized for use with different topical datasets</a:t>
            </a:r>
          </a:p>
          <a:p>
            <a:pPr lvl="1"/>
            <a:r>
              <a:rPr lang="en-US" dirty="0" smtClean="0"/>
              <a:t>Select ontologies that build ground truth</a:t>
            </a:r>
          </a:p>
          <a:p>
            <a:pPr lvl="1"/>
            <a:r>
              <a:rPr lang="en-US" dirty="0" smtClean="0"/>
              <a:t>Select ontologies that translate across decades</a:t>
            </a:r>
          </a:p>
          <a:p>
            <a:pPr lvl="1"/>
            <a:r>
              <a:rPr lang="en-US" dirty="0" smtClean="0"/>
              <a:t>Select ontologies that translate across disciplines</a:t>
            </a:r>
          </a:p>
          <a:p>
            <a:r>
              <a:rPr lang="en-US" dirty="0" smtClean="0"/>
              <a:t>Can be adapted for use by experts or non-experts</a:t>
            </a:r>
          </a:p>
          <a:p>
            <a:pPr lvl="1"/>
            <a:r>
              <a:rPr lang="en-US" dirty="0" smtClean="0"/>
              <a:t>New NSF-funded experiments to solicit metadata enhancements from domain experts and non-experts</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29</a:t>
            </a:fld>
            <a:endParaRPr lang="en-US" dirty="0"/>
          </a:p>
        </p:txBody>
      </p:sp>
      <p:sp>
        <p:nvSpPr>
          <p:cNvPr id="6" name="Title 5"/>
          <p:cNvSpPr>
            <a:spLocks noGrp="1"/>
          </p:cNvSpPr>
          <p:nvPr>
            <p:ph type="title"/>
          </p:nvPr>
        </p:nvSpPr>
        <p:spPr/>
        <p:txBody>
          <a:bodyPr/>
          <a:lstStyle/>
          <a:p>
            <a:r>
              <a:rPr lang="en-US" dirty="0" smtClean="0"/>
              <a:t>Leveraging tagging tool</a:t>
            </a:r>
            <a:endParaRPr lang="en-US" dirty="0"/>
          </a:p>
        </p:txBody>
      </p:sp>
    </p:spTree>
    <p:extLst>
      <p:ext uri="{BB962C8B-B14F-4D97-AF65-F5344CB8AC3E}">
        <p14:creationId xmlns:p14="http://schemas.microsoft.com/office/powerpoint/2010/main" val="425369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dirty="0" smtClean="0"/>
              <a:t>NIH invests a </a:t>
            </a:r>
            <a:r>
              <a:rPr lang="en-US" sz="3200" i="1" dirty="0" smtClean="0"/>
              <a:t>lot</a:t>
            </a:r>
            <a:r>
              <a:rPr lang="en-US" sz="3200" dirty="0" smtClean="0"/>
              <a:t> in data collection</a:t>
            </a:r>
          </a:p>
          <a:p>
            <a:r>
              <a:rPr lang="en-US" sz="3200" dirty="0" smtClean="0"/>
              <a:t>NIH </a:t>
            </a:r>
            <a:r>
              <a:rPr lang="en-US" sz="3200" dirty="0" smtClean="0"/>
              <a:t>requires </a:t>
            </a:r>
            <a:r>
              <a:rPr lang="en-US" sz="3200" dirty="0" smtClean="0"/>
              <a:t>data sharing and preservation</a:t>
            </a:r>
          </a:p>
          <a:p>
            <a:r>
              <a:rPr lang="en-US" sz="3200" dirty="0" smtClean="0"/>
              <a:t>Effective data re-use requires</a:t>
            </a:r>
          </a:p>
          <a:p>
            <a:pPr lvl="1"/>
            <a:r>
              <a:rPr lang="en-US" sz="2800" dirty="0" smtClean="0"/>
              <a:t>Putting data somewhere people can find it</a:t>
            </a:r>
          </a:p>
          <a:p>
            <a:pPr lvl="1"/>
            <a:r>
              <a:rPr lang="en-US" sz="2800" dirty="0" smtClean="0"/>
              <a:t>Preserving so that it’s accessible in the future</a:t>
            </a:r>
          </a:p>
          <a:p>
            <a:pPr lvl="1"/>
            <a:r>
              <a:rPr lang="en-US" sz="2800" dirty="0" smtClean="0"/>
              <a:t>Curating it so that it’s discoverable</a:t>
            </a:r>
          </a:p>
          <a:p>
            <a:pPr lvl="2"/>
            <a:r>
              <a:rPr lang="en-US" sz="2400" dirty="0" smtClean="0"/>
              <a:t>FAIR principles</a:t>
            </a:r>
          </a:p>
          <a:p>
            <a:pPr lvl="3"/>
            <a:r>
              <a:rPr lang="en-US" sz="2000" dirty="0" smtClean="0"/>
              <a:t>Findable, Accessible, Interoperable, Reusable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30</a:t>
            </a:fld>
            <a:endParaRPr lang="en-US" dirty="0"/>
          </a:p>
        </p:txBody>
      </p:sp>
      <p:sp>
        <p:nvSpPr>
          <p:cNvPr id="6" name="Title 5"/>
          <p:cNvSpPr>
            <a:spLocks noGrp="1"/>
          </p:cNvSpPr>
          <p:nvPr>
            <p:ph type="title"/>
          </p:nvPr>
        </p:nvSpPr>
        <p:spPr/>
        <p:txBody>
          <a:bodyPr>
            <a:normAutofit/>
          </a:bodyPr>
          <a:lstStyle/>
          <a:p>
            <a:r>
              <a:rPr lang="en-US" sz="6600" dirty="0" smtClean="0"/>
              <a:t>Conclusions</a:t>
            </a:r>
            <a:endParaRPr lang="en-US" sz="6600" dirty="0"/>
          </a:p>
        </p:txBody>
      </p:sp>
    </p:spTree>
    <p:extLst>
      <p:ext uri="{BB962C8B-B14F-4D97-AF65-F5344CB8AC3E}">
        <p14:creationId xmlns:p14="http://schemas.microsoft.com/office/powerpoint/2010/main" val="4169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600" dirty="0"/>
              <a:t>Discoverability and cost-effective tagging</a:t>
            </a:r>
          </a:p>
          <a:p>
            <a:r>
              <a:rPr lang="en-US" sz="3600" dirty="0" smtClean="0"/>
              <a:t>Harmonize, integrated hierarchy of CDEs</a:t>
            </a:r>
          </a:p>
          <a:p>
            <a:pPr lvl="2"/>
            <a:r>
              <a:rPr lang="en-US" sz="2800" dirty="0" smtClean="0"/>
              <a:t>Engage social scientists in CDE creation</a:t>
            </a:r>
            <a:endParaRPr lang="en-US" sz="2800" dirty="0" smtClean="0"/>
          </a:p>
          <a:p>
            <a:pPr lvl="2"/>
            <a:r>
              <a:rPr lang="en-US" sz="2800" dirty="0" smtClean="0"/>
              <a:t>Use experts to tag</a:t>
            </a:r>
          </a:p>
          <a:p>
            <a:r>
              <a:rPr lang="en-US" sz="3600" dirty="0" smtClean="0"/>
              <a:t>Tag a lot of data imperfectly</a:t>
            </a:r>
          </a:p>
          <a:p>
            <a:pPr lvl="2"/>
            <a:r>
              <a:rPr lang="en-US" sz="2800" dirty="0" smtClean="0"/>
              <a:t>Estimate recommender model</a:t>
            </a:r>
          </a:p>
          <a:p>
            <a:pPr lvl="1"/>
            <a:endParaRPr lang="en-US" sz="3200" dirty="0" smtClean="0"/>
          </a:p>
          <a:p>
            <a:endParaRPr lang="en-US" sz="3600"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31</a:t>
            </a:fld>
            <a:endParaRPr lang="en-US" dirty="0"/>
          </a:p>
        </p:txBody>
      </p:sp>
      <p:sp>
        <p:nvSpPr>
          <p:cNvPr id="6" name="Title 5"/>
          <p:cNvSpPr>
            <a:spLocks noGrp="1"/>
          </p:cNvSpPr>
          <p:nvPr>
            <p:ph type="title"/>
          </p:nvPr>
        </p:nvSpPr>
        <p:spPr/>
        <p:txBody>
          <a:bodyPr>
            <a:noAutofit/>
          </a:bodyPr>
          <a:lstStyle/>
          <a:p>
            <a:r>
              <a:rPr lang="en-US" sz="6000" dirty="0" smtClean="0"/>
              <a:t>Study conclusions</a:t>
            </a:r>
            <a:endParaRPr lang="en-US" sz="6000" dirty="0"/>
          </a:p>
        </p:txBody>
      </p:sp>
    </p:spTree>
    <p:extLst>
      <p:ext uri="{BB962C8B-B14F-4D97-AF65-F5344CB8AC3E}">
        <p14:creationId xmlns:p14="http://schemas.microsoft.com/office/powerpoint/2010/main" val="675938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27">
      <a:dk1>
        <a:srgbClr val="000000"/>
      </a:dk1>
      <a:lt1>
        <a:sysClr val="window" lastClr="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ICPSR-ppt-final</Template>
  <TotalTime>575</TotalTime>
  <Words>2472</Words>
  <Application>Microsoft Office PowerPoint</Application>
  <PresentationFormat>On-screen Show (4:3)</PresentationFormat>
  <Paragraphs>346</Paragraphs>
  <Slides>31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ＭＳ Ｐゴシック</vt:lpstr>
      <vt:lpstr>Arial</vt:lpstr>
      <vt:lpstr>Calibri</vt:lpstr>
      <vt:lpstr>Myriad Roman</vt:lpstr>
      <vt:lpstr>Wingdings</vt:lpstr>
      <vt:lpstr>Office Theme</vt:lpstr>
      <vt:lpstr>Improving the Discovery of Health Data in a Domain Repository</vt:lpstr>
      <vt:lpstr>ICPSR</vt:lpstr>
      <vt:lpstr>What is Data Curation?</vt:lpstr>
      <vt:lpstr>Data Documentation Initiative</vt:lpstr>
      <vt:lpstr>Data jumble</vt:lpstr>
      <vt:lpstr>Metadata is like punctuation</vt:lpstr>
      <vt:lpstr>Aerial view</vt:lpstr>
      <vt:lpstr>Tree placards</vt:lpstr>
      <vt:lpstr>What metadata can do</vt:lpstr>
      <vt:lpstr>Bibliographical grouping</vt:lpstr>
      <vt:lpstr>Scope of Study grouping</vt:lpstr>
      <vt:lpstr>Access/analysis grouping</vt:lpstr>
      <vt:lpstr>Variable level metadata</vt:lpstr>
      <vt:lpstr>Problem</vt:lpstr>
      <vt:lpstr>Example</vt:lpstr>
      <vt:lpstr>What about the cool new Google dataset search?</vt:lpstr>
      <vt:lpstr>Goals of the Project</vt:lpstr>
      <vt:lpstr>What is a Common Data Element?</vt:lpstr>
      <vt:lpstr>What is an ontology?</vt:lpstr>
      <vt:lpstr>Overall Strategy</vt:lpstr>
      <vt:lpstr>Use Cases</vt:lpstr>
      <vt:lpstr>Selected Studies</vt:lpstr>
      <vt:lpstr>Tagging Tool </vt:lpstr>
      <vt:lpstr>Tagging Tool Verifies Tag Added</vt:lpstr>
      <vt:lpstr>Inter-rater Reliability Results</vt:lpstr>
      <vt:lpstr>Pre- and Post-Test Results</vt:lpstr>
      <vt:lpstr>What did we learn?</vt:lpstr>
      <vt:lpstr>What is to be done?</vt:lpstr>
      <vt:lpstr>Leveraging tagging tool</vt:lpstr>
      <vt:lpstr>Conclusions</vt:lpstr>
      <vt:lpstr>Study conclusions</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Levenstein, Margaret</dc:creator>
  <cp:lastModifiedBy>staff</cp:lastModifiedBy>
  <cp:revision>36</cp:revision>
  <dcterms:created xsi:type="dcterms:W3CDTF">2018-03-18T15:04:44Z</dcterms:created>
  <dcterms:modified xsi:type="dcterms:W3CDTF">2018-10-05T00:58:16Z</dcterms:modified>
</cp:coreProperties>
</file>