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7" r:id="rId1"/>
    <p:sldMasterId id="2147483689" r:id="rId2"/>
    <p:sldMasterId id="2147483701" r:id="rId3"/>
  </p:sldMasterIdLst>
  <p:notesMasterIdLst>
    <p:notesMasterId r:id="rId70"/>
  </p:notesMasterIdLst>
  <p:handoutMasterIdLst>
    <p:handoutMasterId r:id="rId71"/>
  </p:handoutMasterIdLst>
  <p:sldIdLst>
    <p:sldId id="338" r:id="rId4"/>
    <p:sldId id="381" r:id="rId5"/>
    <p:sldId id="380" r:id="rId6"/>
    <p:sldId id="371" r:id="rId7"/>
    <p:sldId id="372" r:id="rId8"/>
    <p:sldId id="373" r:id="rId9"/>
    <p:sldId id="374" r:id="rId10"/>
    <p:sldId id="391" r:id="rId11"/>
    <p:sldId id="392" r:id="rId12"/>
    <p:sldId id="393" r:id="rId13"/>
    <p:sldId id="394" r:id="rId14"/>
    <p:sldId id="396" r:id="rId15"/>
    <p:sldId id="395" r:id="rId16"/>
    <p:sldId id="401" r:id="rId17"/>
    <p:sldId id="339" r:id="rId18"/>
    <p:sldId id="341" r:id="rId19"/>
    <p:sldId id="340" r:id="rId20"/>
    <p:sldId id="342" r:id="rId21"/>
    <p:sldId id="343" r:id="rId22"/>
    <p:sldId id="344" r:id="rId23"/>
    <p:sldId id="382" r:id="rId24"/>
    <p:sldId id="345" r:id="rId25"/>
    <p:sldId id="346" r:id="rId26"/>
    <p:sldId id="384" r:id="rId27"/>
    <p:sldId id="385" r:id="rId28"/>
    <p:sldId id="386" r:id="rId29"/>
    <p:sldId id="387" r:id="rId30"/>
    <p:sldId id="388" r:id="rId31"/>
    <p:sldId id="347" r:id="rId32"/>
    <p:sldId id="348" r:id="rId33"/>
    <p:sldId id="398" r:id="rId34"/>
    <p:sldId id="350" r:id="rId35"/>
    <p:sldId id="351" r:id="rId36"/>
    <p:sldId id="352" r:id="rId37"/>
    <p:sldId id="353" r:id="rId38"/>
    <p:sldId id="383" r:id="rId39"/>
    <p:sldId id="360" r:id="rId40"/>
    <p:sldId id="417" r:id="rId41"/>
    <p:sldId id="361" r:id="rId42"/>
    <p:sldId id="362" r:id="rId43"/>
    <p:sldId id="400" r:id="rId44"/>
    <p:sldId id="375" r:id="rId45"/>
    <p:sldId id="376" r:id="rId46"/>
    <p:sldId id="402" r:id="rId47"/>
    <p:sldId id="390" r:id="rId48"/>
    <p:sldId id="404" r:id="rId49"/>
    <p:sldId id="403" r:id="rId50"/>
    <p:sldId id="405" r:id="rId51"/>
    <p:sldId id="406" r:id="rId52"/>
    <p:sldId id="407" r:id="rId53"/>
    <p:sldId id="408" r:id="rId54"/>
    <p:sldId id="409" r:id="rId55"/>
    <p:sldId id="410" r:id="rId56"/>
    <p:sldId id="411" r:id="rId57"/>
    <p:sldId id="412" r:id="rId58"/>
    <p:sldId id="413" r:id="rId59"/>
    <p:sldId id="377" r:id="rId60"/>
    <p:sldId id="378" r:id="rId61"/>
    <p:sldId id="416" r:id="rId62"/>
    <p:sldId id="418" r:id="rId63"/>
    <p:sldId id="363" r:id="rId64"/>
    <p:sldId id="364" r:id="rId65"/>
    <p:sldId id="365" r:id="rId66"/>
    <p:sldId id="366" r:id="rId67"/>
    <p:sldId id="399" r:id="rId68"/>
    <p:sldId id="389" r:id="rId69"/>
  </p:sldIdLst>
  <p:sldSz cx="9144000" cy="6858000" type="screen4x3"/>
  <p:notesSz cx="6985000" cy="92837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lson, Jacob R" initials="JRC"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89770" autoAdjust="0"/>
  </p:normalViewPr>
  <p:slideViewPr>
    <p:cSldViewPr>
      <p:cViewPr varScale="1">
        <p:scale>
          <a:sx n="104" d="100"/>
          <a:sy n="104" d="100"/>
        </p:scale>
        <p:origin x="108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DF422111-1412-42E1-8E19-28ADFE184A2F}" type="datetimeFigureOut">
              <a:rPr lang="en-US" smtClean="0"/>
              <a:pPr/>
              <a:t>1/24/2019</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49B4A09C-0EB2-49F7-9DFA-F38AF1960CF0}" type="slidenum">
              <a:rPr lang="en-US" smtClean="0"/>
              <a:pPr/>
              <a:t>‹#›</a:t>
            </a:fld>
            <a:endParaRPr lang="en-US"/>
          </a:p>
        </p:txBody>
      </p:sp>
    </p:spTree>
    <p:extLst>
      <p:ext uri="{BB962C8B-B14F-4D97-AF65-F5344CB8AC3E}">
        <p14:creationId xmlns:p14="http://schemas.microsoft.com/office/powerpoint/2010/main" val="2533084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6050" y="0"/>
            <a:ext cx="3027363" cy="465138"/>
          </a:xfrm>
          <a:prstGeom prst="rect">
            <a:avLst/>
          </a:prstGeom>
        </p:spPr>
        <p:txBody>
          <a:bodyPr vert="horz" lIns="91440" tIns="45720" rIns="91440" bIns="45720" rtlCol="0"/>
          <a:lstStyle>
            <a:lvl1pPr algn="r">
              <a:defRPr sz="1200"/>
            </a:lvl1pPr>
          </a:lstStyle>
          <a:p>
            <a:fld id="{72DB4D27-01A1-4AB3-B333-0CDBABC182F4}" type="datetimeFigureOut">
              <a:rPr lang="en-US" smtClean="0"/>
              <a:t>1/24/2019</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467225"/>
            <a:ext cx="5588000" cy="36560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8563"/>
            <a:ext cx="3027363"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6050" y="8818563"/>
            <a:ext cx="3027363" cy="465137"/>
          </a:xfrm>
          <a:prstGeom prst="rect">
            <a:avLst/>
          </a:prstGeom>
        </p:spPr>
        <p:txBody>
          <a:bodyPr vert="horz" lIns="91440" tIns="45720" rIns="91440" bIns="45720" rtlCol="0" anchor="b"/>
          <a:lstStyle>
            <a:lvl1pPr algn="r">
              <a:defRPr sz="1200"/>
            </a:lvl1pPr>
          </a:lstStyle>
          <a:p>
            <a:fld id="{6A839652-AAE7-4305-961A-D72294EB2DCA}" type="slidenum">
              <a:rPr lang="en-US" smtClean="0"/>
              <a:t>‹#›</a:t>
            </a:fld>
            <a:endParaRPr lang="en-US"/>
          </a:p>
        </p:txBody>
      </p:sp>
    </p:spTree>
    <p:extLst>
      <p:ext uri="{BB962C8B-B14F-4D97-AF65-F5344CB8AC3E}">
        <p14:creationId xmlns:p14="http://schemas.microsoft.com/office/powerpoint/2010/main" val="303830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crl.edu/reports/chronopolis-audit-report-2012" TargetMode="External"/><Relationship Id="rId7" Type="http://schemas.openxmlformats.org/officeDocument/2006/relationships/hyperlink" Target="http://www.crl.edu/reports/scholars-portal-audit-report-2013"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www.crl.edu/reports/portico-audit-report-2010" TargetMode="External"/><Relationship Id="rId5" Type="http://schemas.openxmlformats.org/officeDocument/2006/relationships/hyperlink" Target="http://www.crl.edu/reports/hathitrust-audit-report-2011" TargetMode="External"/><Relationship Id="rId4" Type="http://schemas.openxmlformats.org/officeDocument/2006/relationships/hyperlink" Target="http://www.crl.edu/reports/clockss-audit-report-2014"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libraries.mit.edu/preservation/"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98501" y="4409758"/>
            <a:ext cx="5587999" cy="4177665"/>
          </a:xfrm>
          <a:prstGeom prst="rect">
            <a:avLst/>
          </a:prstGeom>
        </p:spPr>
        <p:txBody>
          <a:bodyPr lIns="92943" tIns="92943" rIns="92943" bIns="92943" anchor="t" anchorCtr="0">
            <a:noAutofit/>
          </a:bodyPr>
          <a:lstStyle/>
          <a:p>
            <a:r>
              <a:rPr lang="en-US" dirty="0" smtClean="0"/>
              <a:t>Thank you for inviting</a:t>
            </a:r>
            <a:r>
              <a:rPr lang="en-US" baseline="0" dirty="0" smtClean="0"/>
              <a:t> me to present at the Network of Asian Social Science Data Archives workshop.  It’s a pleasure to be here.  I want to especially thank Dr. Keisuke </a:t>
            </a:r>
            <a:r>
              <a:rPr lang="en-US" baseline="0" dirty="0" err="1" smtClean="0"/>
              <a:t>Kawata</a:t>
            </a:r>
            <a:r>
              <a:rPr lang="en-US" baseline="0" dirty="0" smtClean="0"/>
              <a:t> for the invitation and coordinating my visit.</a:t>
            </a:r>
          </a:p>
          <a:p>
            <a:endParaRPr lang="en-US" baseline="0" dirty="0" smtClean="0"/>
          </a:p>
          <a:p>
            <a:r>
              <a:rPr lang="en-US" baseline="0" dirty="0" smtClean="0"/>
              <a:t>For my presentation, I’m going to be discussing the experiences and lessons learned from going through repository self-assessments and formal certifications.</a:t>
            </a:r>
            <a:endParaRPr dirty="0"/>
          </a:p>
        </p:txBody>
      </p:sp>
      <p:sp>
        <p:nvSpPr>
          <p:cNvPr id="92" name="Shape 92"/>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64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recognize</a:t>
            </a:r>
            <a:r>
              <a:rPr lang="en-US" baseline="0" dirty="0" smtClean="0"/>
              <a:t> two past ICPSR staff members who contributed to the information presented here: Mary </a:t>
            </a:r>
            <a:r>
              <a:rPr lang="en-US" baseline="0" dirty="0" err="1" smtClean="0"/>
              <a:t>Vardigan</a:t>
            </a:r>
            <a:r>
              <a:rPr lang="en-US" baseline="0" dirty="0" smtClean="0"/>
              <a:t> and Nancy McGovern.</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2</a:t>
            </a:fld>
            <a:endParaRPr lang="en-US"/>
          </a:p>
        </p:txBody>
      </p:sp>
    </p:spTree>
    <p:extLst>
      <p:ext uri="{BB962C8B-B14F-4D97-AF65-F5344CB8AC3E}">
        <p14:creationId xmlns:p14="http://schemas.microsoft.com/office/powerpoint/2010/main" val="2246238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outline of my</a:t>
            </a:r>
            <a:r>
              <a:rPr lang="en-US" baseline="0" dirty="0" smtClean="0"/>
              <a:t> presentation this afternoon….</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24987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let me give some background on where</a:t>
            </a:r>
            <a:r>
              <a:rPr lang="en-US" baseline="0" dirty="0" smtClean="0"/>
              <a:t> I work, ICPSR.</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4</a:t>
            </a:fld>
            <a:endParaRPr lang="en-US"/>
          </a:p>
        </p:txBody>
      </p:sp>
    </p:spTree>
    <p:extLst>
      <p:ext uri="{BB962C8B-B14F-4D97-AF65-F5344CB8AC3E}">
        <p14:creationId xmlns:p14="http://schemas.microsoft.com/office/powerpoint/2010/main" val="4290464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ICPSR</a:t>
            </a:r>
            <a:r>
              <a:rPr lang="en-US" baseline="0" dirty="0" smtClean="0"/>
              <a:t> stands for the Inter-university Consortium for Political and Social Research (ICPSR)…</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7823C24-A0C3-4DEA-A4FA-CAFCE61170C1}" type="slidenum">
              <a:rPr kumimoji="0" lang="en-US" sz="14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0" cap="none" spc="0" normalizeH="0" baseline="0" noProof="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1853650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ICPSR has a large collection and user base…</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94812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its core, ICPSR shares useful and meaningful data – both now and into the future….</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61980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should</a:t>
            </a:r>
            <a:r>
              <a:rPr lang="en-US" baseline="0" dirty="0" smtClean="0"/>
              <a:t> we assess data repositories?</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8</a:t>
            </a:fld>
            <a:endParaRPr lang="en-US"/>
          </a:p>
        </p:txBody>
      </p:sp>
    </p:spTree>
    <p:extLst>
      <p:ext uri="{BB962C8B-B14F-4D97-AF65-F5344CB8AC3E}">
        <p14:creationId xmlns:p14="http://schemas.microsoft.com/office/powerpoint/2010/main" val="1841549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governments</a:t>
            </a:r>
            <a:r>
              <a:rPr lang="en-US" baseline="0" dirty="0" smtClean="0"/>
              <a:t>, journals, and institutions are now requiring data be shared with the public.  This is an example from the United States – a memo from the Executive Office of the President Office of Science and Technology Policy.  </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9</a:t>
            </a:fld>
            <a:endParaRPr lang="en-US"/>
          </a:p>
        </p:txBody>
      </p:sp>
    </p:spTree>
    <p:extLst>
      <p:ext uri="{BB962C8B-B14F-4D97-AF65-F5344CB8AC3E}">
        <p14:creationId xmlns:p14="http://schemas.microsoft.com/office/powerpoint/2010/main" val="66369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memo required many government agencies develop plans for sharing data,</a:t>
            </a:r>
            <a:r>
              <a:rPr lang="en-US" baseline="0" dirty="0" smtClean="0"/>
              <a:t> including using existing data repositories…</a:t>
            </a:r>
          </a:p>
          <a:p>
            <a:endParaRPr lang="en-US" baseline="0" dirty="0" smtClean="0"/>
          </a:p>
          <a:p>
            <a:r>
              <a:rPr lang="en-US" baseline="0" dirty="0" smtClean="0"/>
              <a:t>This is a very good development.</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10</a:t>
            </a:fld>
            <a:endParaRPr lang="en-US"/>
          </a:p>
        </p:txBody>
      </p:sp>
    </p:spTree>
    <p:extLst>
      <p:ext uri="{BB962C8B-B14F-4D97-AF65-F5344CB8AC3E}">
        <p14:creationId xmlns:p14="http://schemas.microsoft.com/office/powerpoint/2010/main" val="2768059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now thousands of data repositories around the world.  re3share is a registry of data repositories.  Over 2,000 repositories are indexed.  There are probably thousands more ‘in the wild.’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11</a:t>
            </a:fld>
            <a:endParaRPr lang="en-US"/>
          </a:p>
        </p:txBody>
      </p:sp>
    </p:spTree>
    <p:extLst>
      <p:ext uri="{BB962C8B-B14F-4D97-AF65-F5344CB8AC3E}">
        <p14:creationId xmlns:p14="http://schemas.microsoft.com/office/powerpoint/2010/main" val="891643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a:t>
            </a:r>
            <a:r>
              <a:rPr lang="en-US" baseline="0" dirty="0" smtClean="0"/>
              <a:t> repositories claim they will store data for the long term, using terms like these.</a:t>
            </a:r>
          </a:p>
          <a:p>
            <a:endParaRPr lang="en-US" baseline="0" dirty="0" smtClean="0"/>
          </a:p>
          <a:p>
            <a:r>
              <a:rPr lang="en-US" baseline="0" dirty="0" smtClean="0"/>
              <a:t>But can we trust what they say?  Can we trust but also verify?</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12</a:t>
            </a:fld>
            <a:endParaRPr lang="en-US"/>
          </a:p>
        </p:txBody>
      </p:sp>
    </p:spTree>
    <p:extLst>
      <p:ext uri="{BB962C8B-B14F-4D97-AF65-F5344CB8AC3E}">
        <p14:creationId xmlns:p14="http://schemas.microsoft.com/office/powerpoint/2010/main" val="1748476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especially important given examples of repository</a:t>
            </a:r>
            <a:r>
              <a:rPr lang="en-US" baseline="0" dirty="0" smtClean="0"/>
              <a:t> failures…</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13</a:t>
            </a:fld>
            <a:endParaRPr lang="en-US"/>
          </a:p>
        </p:txBody>
      </p:sp>
    </p:spTree>
    <p:extLst>
      <p:ext uri="{BB962C8B-B14F-4D97-AF65-F5344CB8AC3E}">
        <p14:creationId xmlns:p14="http://schemas.microsoft.com/office/powerpoint/2010/main" val="1338018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quote from </a:t>
            </a:r>
            <a:r>
              <a:rPr lang="en-US" sz="1200" dirty="0" smtClean="0"/>
              <a:t>“An Introduction to the Core Trustworthy Data Repositories Requirements” provides</a:t>
            </a:r>
            <a:r>
              <a:rPr lang="en-US" sz="1200" baseline="0" dirty="0" smtClean="0"/>
              <a:t> a good foundation for why repository assessment and certification is important…</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14</a:t>
            </a:fld>
            <a:endParaRPr lang="en-US"/>
          </a:p>
        </p:txBody>
      </p:sp>
    </p:spTree>
    <p:extLst>
      <p:ext uri="{BB962C8B-B14F-4D97-AF65-F5344CB8AC3E}">
        <p14:creationId xmlns:p14="http://schemas.microsoft.com/office/powerpoint/2010/main" val="3830684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Assessment is</a:t>
            </a:r>
            <a:r>
              <a:rPr lang="en-US" baseline="0" dirty="0" smtClean="0"/>
              <a:t> important for several reasons…</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15</a:t>
            </a:fld>
            <a:endParaRPr lang="en-US"/>
          </a:p>
        </p:txBody>
      </p:sp>
    </p:spTree>
    <p:extLst>
      <p:ext uri="{BB962C8B-B14F-4D97-AF65-F5344CB8AC3E}">
        <p14:creationId xmlns:p14="http://schemas.microsoft.com/office/powerpoint/2010/main" val="2487796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assessment options</a:t>
            </a:r>
            <a:r>
              <a:rPr lang="en-US" baseline="0" dirty="0" smtClean="0"/>
              <a:t> exist…</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16</a:t>
            </a:fld>
            <a:endParaRPr lang="en-US"/>
          </a:p>
        </p:txBody>
      </p:sp>
    </p:spTree>
    <p:extLst>
      <p:ext uri="{BB962C8B-B14F-4D97-AF65-F5344CB8AC3E}">
        <p14:creationId xmlns:p14="http://schemas.microsoft.com/office/powerpoint/2010/main" val="12558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options share common elements…</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17</a:t>
            </a:fld>
            <a:endParaRPr lang="en-US"/>
          </a:p>
        </p:txBody>
      </p:sp>
    </p:spTree>
    <p:extLst>
      <p:ext uri="{BB962C8B-B14F-4D97-AF65-F5344CB8AC3E}">
        <p14:creationId xmlns:p14="http://schemas.microsoft.com/office/powerpoint/2010/main" val="2974723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ICPSR has experience going participating</a:t>
            </a:r>
            <a:r>
              <a:rPr lang="en-US" baseline="0" dirty="0" smtClean="0"/>
              <a:t> in many of the assessment options.  Let me tell you about these, including the effort and resources required, the assessment findings, and the changes we made as a result of the findings.</a:t>
            </a:r>
          </a:p>
          <a:p>
            <a:endParaRPr lang="en-US" baseline="0" dirty="0" smtClean="0"/>
          </a:p>
          <a:p>
            <a:r>
              <a:rPr lang="en-US" baseline="0" dirty="0" smtClean="0"/>
              <a:t>I’ve also included links to the assessment documentation we completed for each assessment – for your reference.</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18</a:t>
            </a:fld>
            <a:endParaRPr lang="en-US"/>
          </a:p>
        </p:txBody>
      </p:sp>
    </p:spTree>
    <p:extLst>
      <p:ext uri="{BB962C8B-B14F-4D97-AF65-F5344CB8AC3E}">
        <p14:creationId xmlns:p14="http://schemas.microsoft.com/office/powerpoint/2010/main" val="3786188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Center for Research Libraries</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19</a:t>
            </a:fld>
            <a:endParaRPr lang="en-US"/>
          </a:p>
        </p:txBody>
      </p:sp>
    </p:spTree>
    <p:extLst>
      <p:ext uri="{BB962C8B-B14F-4D97-AF65-F5344CB8AC3E}">
        <p14:creationId xmlns:p14="http://schemas.microsoft.com/office/powerpoint/2010/main" val="2755611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Certification Reports</a:t>
            </a: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To date CRL has certified five repositories. </a:t>
            </a:r>
          </a:p>
          <a:p>
            <a:r>
              <a:rPr lang="en-US" sz="1200" b="1" i="0" u="none" strike="noStrike" kern="1200" dirty="0" err="1" smtClean="0">
                <a:solidFill>
                  <a:schemeClr val="tx1"/>
                </a:solidFill>
                <a:effectLst/>
                <a:latin typeface="+mn-lt"/>
                <a:ea typeface="+mn-ea"/>
                <a:cs typeface="+mn-cs"/>
                <a:hlinkClick r:id="rId3"/>
              </a:rPr>
              <a:t>Chronopolis</a:t>
            </a:r>
            <a:r>
              <a:rPr lang="en-US" sz="1200" b="1" i="0" u="none" strike="noStrike" kern="1200" dirty="0" smtClean="0">
                <a:solidFill>
                  <a:schemeClr val="tx1"/>
                </a:solidFill>
                <a:effectLst/>
                <a:latin typeface="+mn-lt"/>
                <a:ea typeface="+mn-ea"/>
                <a:cs typeface="+mn-cs"/>
                <a:hlinkClick r:id="rId3"/>
              </a:rPr>
              <a:t> Audit Report</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4"/>
              </a:rPr>
              <a:t>CLOCKSS Report</a:t>
            </a:r>
            <a:endParaRPr lang="en-US" sz="1200" b="0" i="0" kern="1200" dirty="0" smtClean="0">
              <a:solidFill>
                <a:schemeClr val="tx1"/>
              </a:solidFill>
              <a:effectLst/>
              <a:latin typeface="+mn-lt"/>
              <a:ea typeface="+mn-ea"/>
              <a:cs typeface="+mn-cs"/>
            </a:endParaRPr>
          </a:p>
          <a:p>
            <a:r>
              <a:rPr lang="en-US" sz="1200" b="1" i="0" u="none" strike="noStrike" kern="1200" dirty="0" err="1" smtClean="0">
                <a:solidFill>
                  <a:schemeClr val="tx1"/>
                </a:solidFill>
                <a:effectLst/>
                <a:latin typeface="+mn-lt"/>
                <a:ea typeface="+mn-ea"/>
                <a:cs typeface="+mn-cs"/>
                <a:hlinkClick r:id="rId5"/>
              </a:rPr>
              <a:t>Hathitrust</a:t>
            </a:r>
            <a:r>
              <a:rPr lang="en-US" sz="1200" b="1" i="0" u="none" strike="noStrike" kern="1200" dirty="0" smtClean="0">
                <a:solidFill>
                  <a:schemeClr val="tx1"/>
                </a:solidFill>
                <a:effectLst/>
                <a:latin typeface="+mn-lt"/>
                <a:ea typeface="+mn-ea"/>
                <a:cs typeface="+mn-cs"/>
                <a:hlinkClick r:id="rId5"/>
              </a:rPr>
              <a:t> Report</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6"/>
              </a:rPr>
              <a:t>Portico Report</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7"/>
              </a:rPr>
              <a:t>Scholars Portal Report</a:t>
            </a:r>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(see: http://www.crl.edu/archiving-preservation/digital-archives/certification-assessment)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1323809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Drupal TRAC review tool</a:t>
            </a:r>
          </a:p>
          <a:p>
            <a:r>
              <a:rPr lang="en-US" sz="1200" b="0" i="0" kern="1200" dirty="0" smtClean="0">
                <a:solidFill>
                  <a:schemeClr val="tx1"/>
                </a:solidFill>
                <a:effectLst/>
                <a:latin typeface="+mn-lt"/>
                <a:ea typeface="+mn-ea"/>
                <a:cs typeface="+mn-cs"/>
              </a:rPr>
              <a:t>Developed by MIT in a project led by Nancy McGovern, Head of </a:t>
            </a:r>
            <a:r>
              <a:rPr lang="en-US" sz="1200" b="0" i="0" u="none" strike="noStrike" kern="1200" dirty="0" smtClean="0">
                <a:solidFill>
                  <a:schemeClr val="tx1"/>
                </a:solidFill>
                <a:effectLst/>
                <a:latin typeface="+mn-lt"/>
                <a:ea typeface="+mn-ea"/>
                <a:cs typeface="+mn-cs"/>
                <a:hlinkClick r:id="rId3"/>
              </a:rPr>
              <a:t>Curation and Preservation Services</a:t>
            </a:r>
            <a:r>
              <a:rPr lang="en-US" sz="1200" b="0" i="0" kern="1200" dirty="0" smtClean="0">
                <a:solidFill>
                  <a:schemeClr val="tx1"/>
                </a:solidFill>
                <a:effectLst/>
                <a:latin typeface="+mn-lt"/>
                <a:ea typeface="+mn-ea"/>
                <a:cs typeface="+mn-cs"/>
              </a:rPr>
              <a:t> at MIT Libraries. </a:t>
            </a:r>
            <a:r>
              <a:rPr lang="en-US" sz="1200" b="0" i="0" kern="1200" dirty="0" err="1" smtClean="0">
                <a:solidFill>
                  <a:schemeClr val="tx1"/>
                </a:solidFill>
                <a:effectLst/>
                <a:latin typeface="+mn-lt"/>
                <a:ea typeface="+mn-ea"/>
                <a:cs typeface="+mn-cs"/>
              </a:rPr>
              <a:t>Artefactual</a:t>
            </a:r>
            <a:r>
              <a:rPr lang="en-US" sz="1200" b="0" i="0" kern="1200" dirty="0" smtClean="0">
                <a:solidFill>
                  <a:schemeClr val="tx1"/>
                </a:solidFill>
                <a:effectLst/>
                <a:latin typeface="+mn-lt"/>
                <a:ea typeface="+mn-ea"/>
                <a:cs typeface="+mn-cs"/>
              </a:rPr>
              <a:t> has permission to host this tool for community use. </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2033047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2013,</a:t>
            </a:r>
            <a:r>
              <a:rPr lang="en-US" baseline="0" dirty="0" smtClean="0"/>
              <a:t> about 20 repositories had been certified.</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30</a:t>
            </a:fld>
            <a:endParaRPr lang="en-US"/>
          </a:p>
        </p:txBody>
      </p:sp>
    </p:spTree>
    <p:extLst>
      <p:ext uri="{BB962C8B-B14F-4D97-AF65-F5344CB8AC3E}">
        <p14:creationId xmlns:p14="http://schemas.microsoft.com/office/powerpoint/2010/main" val="3673700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2013,</a:t>
            </a:r>
            <a:r>
              <a:rPr lang="en-US" baseline="0" dirty="0" smtClean="0"/>
              <a:t> about 20 repositories had been certified.</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31</a:t>
            </a:fld>
            <a:endParaRPr lang="en-US"/>
          </a:p>
        </p:txBody>
      </p:sp>
    </p:spTree>
    <p:extLst>
      <p:ext uri="{BB962C8B-B14F-4D97-AF65-F5344CB8AC3E}">
        <p14:creationId xmlns:p14="http://schemas.microsoft.com/office/powerpoint/2010/main" val="370819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45</a:t>
            </a:fld>
            <a:endParaRPr lang="en-US"/>
          </a:p>
        </p:txBody>
      </p:sp>
    </p:spTree>
    <p:extLst>
      <p:ext uri="{BB962C8B-B14F-4D97-AF65-F5344CB8AC3E}">
        <p14:creationId xmlns:p14="http://schemas.microsoft.com/office/powerpoint/2010/main" val="2410337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3610377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9041599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3437273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638744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1790502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33245432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 observations:</a:t>
            </a:r>
          </a:p>
          <a:p>
            <a:r>
              <a:rPr lang="en-US" smtClean="0"/>
              <a:t>-Try </a:t>
            </a:r>
            <a:r>
              <a:rPr lang="en-US" dirty="0" smtClean="0"/>
              <a:t>not to integrate details about technology that may change</a:t>
            </a:r>
          </a:p>
          <a:p>
            <a:r>
              <a:rPr lang="en-US" dirty="0" smtClean="0"/>
              <a:t>-Schedule regular reviews of policies included in the assessments</a:t>
            </a:r>
          </a:p>
          <a:p>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61</a:t>
            </a:fld>
            <a:endParaRPr lang="en-US"/>
          </a:p>
        </p:txBody>
      </p:sp>
    </p:spTree>
    <p:extLst>
      <p:ext uri="{BB962C8B-B14F-4D97-AF65-F5344CB8AC3E}">
        <p14:creationId xmlns:p14="http://schemas.microsoft.com/office/powerpoint/2010/main" val="16140565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 Id="rId4" Type="http://schemas.openxmlformats.org/officeDocument/2006/relationships/image" Target="../media/image4.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Shape 16"/>
        <p:cNvGrpSpPr/>
        <p:nvPr/>
      </p:nvGrpSpPr>
      <p:grpSpPr>
        <a:xfrm>
          <a:off x="0" y="0"/>
          <a:ext cx="0" cy="0"/>
          <a:chOff x="0" y="0"/>
          <a:chExt cx="0" cy="0"/>
        </a:xfrm>
      </p:grpSpPr>
      <p:pic>
        <p:nvPicPr>
          <p:cNvPr id="17" name="Shape 17" descr="whole.jpg"/>
          <p:cNvPicPr preferRelativeResize="0"/>
          <p:nvPr/>
        </p:nvPicPr>
        <p:blipFill rotWithShape="1">
          <a:blip r:embed="rId2">
            <a:alphaModFix/>
          </a:blip>
          <a:srcRect/>
          <a:stretch/>
        </p:blipFill>
        <p:spPr>
          <a:xfrm>
            <a:off x="4498417" y="0"/>
            <a:ext cx="4645583" cy="1439672"/>
          </a:xfrm>
          <a:prstGeom prst="rect">
            <a:avLst/>
          </a:prstGeom>
          <a:noFill/>
          <a:ln>
            <a:noFill/>
          </a:ln>
        </p:spPr>
      </p:pic>
      <p:sp>
        <p:nvSpPr>
          <p:cNvPr id="18" name="Shape 18"/>
          <p:cNvSpPr txBox="1">
            <a:spLocks noGrp="1"/>
          </p:cNvSpPr>
          <p:nvPr>
            <p:ph type="subTitle" idx="1"/>
          </p:nvPr>
        </p:nvSpPr>
        <p:spPr>
          <a:xfrm>
            <a:off x="403762" y="4184175"/>
            <a:ext cx="8336475" cy="2070575"/>
          </a:xfrm>
          <a:prstGeom prst="rect">
            <a:avLst/>
          </a:prstGeom>
          <a:noFill/>
          <a:ln>
            <a:noFill/>
          </a:ln>
        </p:spPr>
        <p:txBody>
          <a:bodyPr lIns="91425" tIns="91425" rIns="91425" bIns="91425" anchor="t" anchorCtr="0"/>
          <a:lstStyle>
            <a:lvl1pPr marL="0" marR="0" lvl="0" indent="0" algn="ctr" rtl="0">
              <a:spcBef>
                <a:spcPts val="480"/>
              </a:spcBef>
              <a:buClr>
                <a:srgbClr val="000000"/>
              </a:buClr>
              <a:buFont typeface="Arial"/>
              <a:buNone/>
              <a:defRPr sz="2400" b="0" i="0" u="none" strike="noStrike" cap="none">
                <a:solidFill>
                  <a:srgbClr val="000000"/>
                </a:solidFill>
                <a:latin typeface="Arial"/>
                <a:ea typeface="Arial"/>
                <a:cs typeface="Arial"/>
                <a:sym typeface="Arial"/>
              </a:defRPr>
            </a:lvl1pPr>
            <a:lvl2pPr marL="457200" marR="0" lvl="1" indent="0" algn="ctr" rtl="0">
              <a:spcBef>
                <a:spcPts val="480"/>
              </a:spcBef>
              <a:buClr>
                <a:srgbClr val="888888"/>
              </a:buClr>
              <a:buFont typeface="Arial"/>
              <a:buNone/>
              <a:defRPr sz="2400" b="0" i="0" u="none" strike="noStrike" cap="none">
                <a:solidFill>
                  <a:srgbClr val="888888"/>
                </a:solidFill>
                <a:latin typeface="Arial"/>
                <a:ea typeface="Arial"/>
                <a:cs typeface="Arial"/>
                <a:sym typeface="Arial"/>
              </a:defRPr>
            </a:lvl2pPr>
            <a:lvl3pPr marL="914400" marR="0" lvl="2"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3pPr>
            <a:lvl4pPr marL="1371600" marR="0" lvl="3"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4pPr>
            <a:lvl5pPr marL="1828800" marR="0" lvl="4"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
        <p:nvSpPr>
          <p:cNvPr id="21" name="Shape 21"/>
          <p:cNvSpPr txBox="1">
            <a:spLocks noGrp="1"/>
          </p:cNvSpPr>
          <p:nvPr>
            <p:ph type="ctrTitle"/>
          </p:nvPr>
        </p:nvSpPr>
        <p:spPr>
          <a:xfrm>
            <a:off x="403762" y="1847153"/>
            <a:ext cx="8336475" cy="2197836"/>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22" name="Shape 22" descr="icpsr-acronym-long.png"/>
          <p:cNvPicPr preferRelativeResize="0"/>
          <p:nvPr/>
        </p:nvPicPr>
        <p:blipFill rotWithShape="1">
          <a:blip r:embed="rId3">
            <a:alphaModFix/>
          </a:blip>
          <a:srcRect/>
          <a:stretch/>
        </p:blipFill>
        <p:spPr>
          <a:xfrm>
            <a:off x="360907" y="6356350"/>
            <a:ext cx="2474525" cy="343958"/>
          </a:xfrm>
          <a:prstGeom prst="rect">
            <a:avLst/>
          </a:prstGeom>
          <a:noFill/>
          <a:ln>
            <a:noFill/>
          </a:ln>
        </p:spPr>
      </p:pic>
      <p:sp>
        <p:nvSpPr>
          <p:cNvPr id="23" name="Shape 23"/>
          <p:cNvSpPr txBox="1"/>
          <p:nvPr/>
        </p:nvSpPr>
        <p:spPr>
          <a:xfrm>
            <a:off x="377667" y="1056919"/>
            <a:ext cx="5223984" cy="307777"/>
          </a:xfrm>
          <a:prstGeom prst="rect">
            <a:avLst/>
          </a:prstGeom>
          <a:noFill/>
          <a:ln>
            <a:noFill/>
          </a:ln>
        </p:spPr>
        <p:txBody>
          <a:bodyPr lIns="91425" tIns="45700" rIns="91425" bIns="45700" anchor="t" anchorCtr="0">
            <a:noAutofit/>
          </a:bodyPr>
          <a:lstStyle/>
          <a:p>
            <a:pPr eaLnBrk="1" fontAlgn="auto" hangingPunct="1">
              <a:spcBef>
                <a:spcPts val="0"/>
              </a:spcBef>
              <a:spcAft>
                <a:spcPts val="0"/>
              </a:spcAft>
              <a:buSzPct val="25000"/>
            </a:pPr>
            <a:r>
              <a:rPr lang="en-US" sz="1400" kern="0">
                <a:solidFill>
                  <a:srgbClr val="000000"/>
                </a:solidFill>
                <a:latin typeface="Calibri"/>
                <a:ea typeface="Calibri"/>
                <a:cs typeface="Calibri"/>
                <a:sym typeface="Calibri"/>
              </a:rPr>
              <a:t>SHARING DATA TO ADVANCE SCIENCE</a:t>
            </a:r>
          </a:p>
        </p:txBody>
      </p:sp>
      <p:cxnSp>
        <p:nvCxnSpPr>
          <p:cNvPr id="24" name="Shape 24"/>
          <p:cNvCxnSpPr/>
          <p:nvPr/>
        </p:nvCxnSpPr>
        <p:spPr>
          <a:xfrm>
            <a:off x="0" y="1439671"/>
            <a:ext cx="9144000" cy="0"/>
          </a:xfrm>
          <a:prstGeom prst="straightConnector1">
            <a:avLst/>
          </a:prstGeom>
          <a:noFill/>
          <a:ln w="25400" cap="flat" cmpd="sng">
            <a:solidFill>
              <a:schemeClr val="dk2"/>
            </a:solidFill>
            <a:prstDash val="solid"/>
            <a:round/>
            <a:headEnd type="none" w="med" len="med"/>
            <a:tailEnd type="none" w="med" len="med"/>
          </a:ln>
          <a:effectLst>
            <a:outerShdw blurRad="39999" dist="20000" dir="5400000" rotWithShape="0">
              <a:srgbClr val="000000">
                <a:alpha val="37647"/>
              </a:srgbClr>
            </a:outerShdw>
          </a:effectLst>
        </p:spPr>
      </p:cxnSp>
      <p:pic>
        <p:nvPicPr>
          <p:cNvPr id="25" name="Shape 25" descr="ICPSR_final-logo_rgb.jpg"/>
          <p:cNvPicPr preferRelativeResize="0"/>
          <p:nvPr/>
        </p:nvPicPr>
        <p:blipFill rotWithShape="1">
          <a:blip r:embed="rId4">
            <a:alphaModFix/>
          </a:blip>
          <a:srcRect/>
          <a:stretch/>
        </p:blipFill>
        <p:spPr>
          <a:xfrm>
            <a:off x="403762" y="313161"/>
            <a:ext cx="2693144" cy="569777"/>
          </a:xfrm>
          <a:prstGeom prst="rect">
            <a:avLst/>
          </a:prstGeom>
          <a:noFill/>
          <a:ln>
            <a:noFill/>
          </a:ln>
        </p:spPr>
      </p:pic>
    </p:spTree>
    <p:extLst>
      <p:ext uri="{BB962C8B-B14F-4D97-AF65-F5344CB8AC3E}">
        <p14:creationId xmlns:p14="http://schemas.microsoft.com/office/powerpoint/2010/main" val="144529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2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rgbClr val="000000"/>
              </a:buClr>
              <a:buFont typeface="Arial"/>
              <a:buNone/>
              <a:defRPr sz="3200" b="0" i="0" u="none" strike="noStrike" cap="none">
                <a:solidFill>
                  <a:srgbClr val="000000"/>
                </a:solidFill>
                <a:latin typeface="Arial"/>
                <a:ea typeface="Arial"/>
                <a:cs typeface="Arial"/>
                <a:sym typeface="Arial"/>
              </a:defRPr>
            </a:lvl1pPr>
            <a:lvl2pPr marL="457200" marR="0" lvl="1" indent="0" algn="l" rtl="0">
              <a:spcBef>
                <a:spcPts val="560"/>
              </a:spcBef>
              <a:buClr>
                <a:srgbClr val="000000"/>
              </a:buClr>
              <a:buFont typeface="Arial"/>
              <a:buNone/>
              <a:defRPr sz="2800" b="0" i="0" u="none" strike="noStrike" cap="none">
                <a:solidFill>
                  <a:srgbClr val="000000"/>
                </a:solidFill>
                <a:latin typeface="Arial"/>
                <a:ea typeface="Arial"/>
                <a:cs typeface="Arial"/>
                <a:sym typeface="Arial"/>
              </a:defRPr>
            </a:lvl2pPr>
            <a:lvl3pPr marL="914400" marR="0" lvl="2" indent="0" algn="l" rtl="0">
              <a:spcBef>
                <a:spcPts val="480"/>
              </a:spcBef>
              <a:buClr>
                <a:srgbClr val="000000"/>
              </a:buClr>
              <a:buFont typeface="Arial"/>
              <a:buNone/>
              <a:defRPr sz="2400" b="0" i="0" u="none" strike="noStrike" cap="none">
                <a:solidFill>
                  <a:srgbClr val="000000"/>
                </a:solidFill>
                <a:latin typeface="Arial"/>
                <a:ea typeface="Arial"/>
                <a:cs typeface="Arial"/>
                <a:sym typeface="Arial"/>
              </a:defRPr>
            </a:lvl3pPr>
            <a:lvl4pPr marL="1371600" marR="0" lvl="3"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4pPr>
            <a:lvl5pPr marL="1828800" marR="0" lvl="4"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805639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052300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6" name="Shape 8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026612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Interior no black bars">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3622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8600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535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Shape 26"/>
        <p:cNvGrpSpPr/>
        <p:nvPr/>
      </p:nvGrpSpPr>
      <p:grpSpPr>
        <a:xfrm>
          <a:off x="0" y="0"/>
          <a:ext cx="0" cy="0"/>
          <a:chOff x="0" y="0"/>
          <a:chExt cx="0" cy="0"/>
        </a:xfrm>
      </p:grpSpPr>
      <p:sp>
        <p:nvSpPr>
          <p:cNvPr id="27" name="Shape 27"/>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
        <p:nvSpPr>
          <p:cNvPr id="31" name="Shape 31"/>
          <p:cNvSpPr txBox="1">
            <a:spLocks noGrp="1"/>
          </p:cNvSpPr>
          <p:nvPr>
            <p:ph type="title"/>
          </p:nvPr>
        </p:nvSpPr>
        <p:spPr>
          <a:xfrm>
            <a:off x="457200" y="322731"/>
            <a:ext cx="8229600" cy="1185332"/>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447778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3050"/>
            <a:ext cx="3008313" cy="1162049"/>
          </a:xfrm>
          <a:prstGeom prst="rect">
            <a:avLst/>
          </a:prstGeom>
          <a:solidFill>
            <a:schemeClr val="lt1">
              <a:alpha val="69803"/>
            </a:schemeClr>
          </a:solidFill>
          <a:ln>
            <a:noFill/>
          </a:ln>
        </p:spPr>
        <p:txBody>
          <a:bodyPr lIns="91425" tIns="91425" rIns="91425" bIns="91425" anchor="b" anchorCtr="0"/>
          <a:lstStyle>
            <a:lvl1pPr marL="0" marR="0" lvl="0" indent="0" algn="l" rtl="0">
              <a:spcBef>
                <a:spcPts val="0"/>
              </a:spcBef>
              <a:buClr>
                <a:schemeClr val="dk1"/>
              </a:buClr>
              <a:buFont typeface="Arial"/>
              <a:buNone/>
              <a:defRPr sz="2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2"/>
          </p:nvPr>
        </p:nvSpPr>
        <p:spPr>
          <a:xfrm>
            <a:off x="457200" y="1435100"/>
            <a:ext cx="3008313" cy="4691063"/>
          </a:xfrm>
          <a:prstGeom prst="rect">
            <a:avLst/>
          </a:prstGeom>
          <a:solidFill>
            <a:schemeClr val="lt1">
              <a:alpha val="69803"/>
            </a:schemeClr>
          </a:solid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pic>
        <p:nvPicPr>
          <p:cNvPr id="70" name="Shape 70" descr="side.jpg"/>
          <p:cNvPicPr preferRelativeResize="0"/>
          <p:nvPr/>
        </p:nvPicPr>
        <p:blipFill rotWithShape="1">
          <a:blip r:embed="rId2">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445601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2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rgbClr val="000000"/>
              </a:buClr>
              <a:buFont typeface="Arial"/>
              <a:buNone/>
              <a:defRPr sz="3200" b="0" i="0" u="none" strike="noStrike" cap="none">
                <a:solidFill>
                  <a:srgbClr val="000000"/>
                </a:solidFill>
                <a:latin typeface="Arial"/>
                <a:ea typeface="Arial"/>
                <a:cs typeface="Arial"/>
                <a:sym typeface="Arial"/>
              </a:defRPr>
            </a:lvl1pPr>
            <a:lvl2pPr marL="457200" marR="0" lvl="1" indent="0" algn="l" rtl="0">
              <a:spcBef>
                <a:spcPts val="560"/>
              </a:spcBef>
              <a:buClr>
                <a:srgbClr val="000000"/>
              </a:buClr>
              <a:buFont typeface="Arial"/>
              <a:buNone/>
              <a:defRPr sz="2800" b="0" i="0" u="none" strike="noStrike" cap="none">
                <a:solidFill>
                  <a:srgbClr val="000000"/>
                </a:solidFill>
                <a:latin typeface="Arial"/>
                <a:ea typeface="Arial"/>
                <a:cs typeface="Arial"/>
                <a:sym typeface="Arial"/>
              </a:defRPr>
            </a:lvl2pPr>
            <a:lvl3pPr marL="914400" marR="0" lvl="2" indent="0" algn="l" rtl="0">
              <a:spcBef>
                <a:spcPts val="480"/>
              </a:spcBef>
              <a:buClr>
                <a:srgbClr val="000000"/>
              </a:buClr>
              <a:buFont typeface="Arial"/>
              <a:buNone/>
              <a:defRPr sz="2400" b="0" i="0" u="none" strike="noStrike" cap="none">
                <a:solidFill>
                  <a:srgbClr val="000000"/>
                </a:solidFill>
                <a:latin typeface="Arial"/>
                <a:ea typeface="Arial"/>
                <a:cs typeface="Arial"/>
                <a:sym typeface="Arial"/>
              </a:defRPr>
            </a:lvl3pPr>
            <a:lvl4pPr marL="1371600" marR="0" lvl="3"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4pPr>
            <a:lvl5pPr marL="1828800" marR="0" lvl="4"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840910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113011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6" name="Shape 8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959529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61059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76211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terior gradien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848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9626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05000"/>
            <a:ext cx="5181600" cy="2209800"/>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06188" y="4419600"/>
            <a:ext cx="5413612" cy="1676400"/>
          </a:xfrm>
        </p:spPr>
        <p:txBody>
          <a:bodyPr/>
          <a:lstStyle>
            <a:lvl1pPr marL="0" indent="0" algn="l">
              <a:buNone/>
              <a:defRPr>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extLst>
      <p:ext uri="{BB962C8B-B14F-4D97-AF65-F5344CB8AC3E}">
        <p14:creationId xmlns:p14="http://schemas.microsoft.com/office/powerpoint/2010/main" val="24220413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1" name="Shape 41"/>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1pPr>
            <a:lvl2pPr marL="457200" marR="0" lvl="1" indent="0" algn="l" rtl="0">
              <a:spcBef>
                <a:spcPts val="360"/>
              </a:spcBef>
              <a:buClr>
                <a:srgbClr val="888888"/>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320"/>
              </a:spcBef>
              <a:buClr>
                <a:srgbClr val="888888"/>
              </a:buClr>
              <a:buFont typeface="Arial"/>
              <a:buNone/>
              <a:defRPr sz="1600" b="0" i="0" u="none" strike="noStrike" cap="none">
                <a:solidFill>
                  <a:srgbClr val="888888"/>
                </a:solidFill>
                <a:latin typeface="Arial"/>
                <a:ea typeface="Arial"/>
                <a:cs typeface="Arial"/>
                <a:sym typeface="Arial"/>
              </a:defRPr>
            </a:lvl3pPr>
            <a:lvl4pPr marL="1371600" marR="0" lvl="3"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523094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Shape 16"/>
        <p:cNvGrpSpPr/>
        <p:nvPr/>
      </p:nvGrpSpPr>
      <p:grpSpPr>
        <a:xfrm>
          <a:off x="0" y="0"/>
          <a:ext cx="0" cy="0"/>
          <a:chOff x="0" y="0"/>
          <a:chExt cx="0" cy="0"/>
        </a:xfrm>
      </p:grpSpPr>
      <p:pic>
        <p:nvPicPr>
          <p:cNvPr id="17" name="Shape 17" descr="whole.jpg"/>
          <p:cNvPicPr preferRelativeResize="0"/>
          <p:nvPr/>
        </p:nvPicPr>
        <p:blipFill rotWithShape="1">
          <a:blip r:embed="rId2">
            <a:alphaModFix/>
          </a:blip>
          <a:srcRect/>
          <a:stretch/>
        </p:blipFill>
        <p:spPr>
          <a:xfrm>
            <a:off x="4498417" y="0"/>
            <a:ext cx="4645583" cy="1439672"/>
          </a:xfrm>
          <a:prstGeom prst="rect">
            <a:avLst/>
          </a:prstGeom>
          <a:noFill/>
          <a:ln>
            <a:noFill/>
          </a:ln>
        </p:spPr>
      </p:pic>
      <p:sp>
        <p:nvSpPr>
          <p:cNvPr id="18" name="Shape 18"/>
          <p:cNvSpPr txBox="1">
            <a:spLocks noGrp="1"/>
          </p:cNvSpPr>
          <p:nvPr>
            <p:ph type="subTitle" idx="1"/>
          </p:nvPr>
        </p:nvSpPr>
        <p:spPr>
          <a:xfrm>
            <a:off x="403762" y="4184175"/>
            <a:ext cx="8336475" cy="2070575"/>
          </a:xfrm>
          <a:prstGeom prst="rect">
            <a:avLst/>
          </a:prstGeom>
          <a:noFill/>
          <a:ln>
            <a:noFill/>
          </a:ln>
        </p:spPr>
        <p:txBody>
          <a:bodyPr lIns="91425" tIns="91425" rIns="91425" bIns="91425" anchor="t" anchorCtr="0"/>
          <a:lstStyle>
            <a:lvl1pPr marL="0" marR="0" lvl="0" indent="0" algn="ctr" rtl="0">
              <a:spcBef>
                <a:spcPts val="480"/>
              </a:spcBef>
              <a:buClr>
                <a:srgbClr val="000000"/>
              </a:buClr>
              <a:buFont typeface="Arial"/>
              <a:buNone/>
              <a:defRPr sz="2400" b="0" i="0" u="none" strike="noStrike" cap="none">
                <a:solidFill>
                  <a:srgbClr val="000000"/>
                </a:solidFill>
                <a:latin typeface="Arial"/>
                <a:ea typeface="Arial"/>
                <a:cs typeface="Arial"/>
                <a:sym typeface="Arial"/>
              </a:defRPr>
            </a:lvl1pPr>
            <a:lvl2pPr marL="457200" marR="0" lvl="1" indent="0" algn="ctr" rtl="0">
              <a:spcBef>
                <a:spcPts val="480"/>
              </a:spcBef>
              <a:buClr>
                <a:srgbClr val="888888"/>
              </a:buClr>
              <a:buFont typeface="Arial"/>
              <a:buNone/>
              <a:defRPr sz="2400" b="0" i="0" u="none" strike="noStrike" cap="none">
                <a:solidFill>
                  <a:srgbClr val="888888"/>
                </a:solidFill>
                <a:latin typeface="Arial"/>
                <a:ea typeface="Arial"/>
                <a:cs typeface="Arial"/>
                <a:sym typeface="Arial"/>
              </a:defRPr>
            </a:lvl2pPr>
            <a:lvl3pPr marL="914400" marR="0" lvl="2"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3pPr>
            <a:lvl4pPr marL="1371600" marR="0" lvl="3"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4pPr>
            <a:lvl5pPr marL="1828800" marR="0" lvl="4"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
        <p:nvSpPr>
          <p:cNvPr id="21" name="Shape 21"/>
          <p:cNvSpPr txBox="1">
            <a:spLocks noGrp="1"/>
          </p:cNvSpPr>
          <p:nvPr>
            <p:ph type="ctrTitle"/>
          </p:nvPr>
        </p:nvSpPr>
        <p:spPr>
          <a:xfrm>
            <a:off x="403762" y="1847153"/>
            <a:ext cx="8336475" cy="2197836"/>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22" name="Shape 22" descr="icpsr-acronym-long.png"/>
          <p:cNvPicPr preferRelativeResize="0"/>
          <p:nvPr/>
        </p:nvPicPr>
        <p:blipFill rotWithShape="1">
          <a:blip r:embed="rId3">
            <a:alphaModFix/>
          </a:blip>
          <a:srcRect/>
          <a:stretch/>
        </p:blipFill>
        <p:spPr>
          <a:xfrm>
            <a:off x="360907" y="6356350"/>
            <a:ext cx="2474525" cy="343958"/>
          </a:xfrm>
          <a:prstGeom prst="rect">
            <a:avLst/>
          </a:prstGeom>
          <a:noFill/>
          <a:ln>
            <a:noFill/>
          </a:ln>
        </p:spPr>
      </p:pic>
      <p:sp>
        <p:nvSpPr>
          <p:cNvPr id="23" name="Shape 23"/>
          <p:cNvSpPr txBox="1"/>
          <p:nvPr/>
        </p:nvSpPr>
        <p:spPr>
          <a:xfrm>
            <a:off x="377667" y="1056919"/>
            <a:ext cx="5223984" cy="307777"/>
          </a:xfrm>
          <a:prstGeom prst="rect">
            <a:avLst/>
          </a:prstGeom>
          <a:noFill/>
          <a:ln>
            <a:noFill/>
          </a:ln>
        </p:spPr>
        <p:txBody>
          <a:bodyPr lIns="91425" tIns="45700" rIns="91425" bIns="45700" anchor="t" anchorCtr="0">
            <a:noAutofit/>
          </a:bodyPr>
          <a:lstStyle/>
          <a:p>
            <a:pPr eaLnBrk="1" fontAlgn="auto" hangingPunct="1">
              <a:spcBef>
                <a:spcPts val="0"/>
              </a:spcBef>
              <a:spcAft>
                <a:spcPts val="0"/>
              </a:spcAft>
              <a:buSzPct val="25000"/>
            </a:pPr>
            <a:r>
              <a:rPr lang="en-US" sz="1400" kern="0">
                <a:solidFill>
                  <a:srgbClr val="000000"/>
                </a:solidFill>
                <a:latin typeface="Calibri"/>
                <a:ea typeface="Calibri"/>
                <a:cs typeface="Calibri"/>
                <a:sym typeface="Calibri"/>
              </a:rPr>
              <a:t>SHARING DATA TO ADVANCE SCIENCE</a:t>
            </a:r>
          </a:p>
        </p:txBody>
      </p:sp>
      <p:cxnSp>
        <p:nvCxnSpPr>
          <p:cNvPr id="24" name="Shape 24"/>
          <p:cNvCxnSpPr/>
          <p:nvPr/>
        </p:nvCxnSpPr>
        <p:spPr>
          <a:xfrm>
            <a:off x="0" y="1439671"/>
            <a:ext cx="9144000" cy="0"/>
          </a:xfrm>
          <a:prstGeom prst="straightConnector1">
            <a:avLst/>
          </a:prstGeom>
          <a:noFill/>
          <a:ln w="25400" cap="flat" cmpd="sng">
            <a:solidFill>
              <a:schemeClr val="dk2"/>
            </a:solidFill>
            <a:prstDash val="solid"/>
            <a:round/>
            <a:headEnd type="none" w="med" len="med"/>
            <a:tailEnd type="none" w="med" len="med"/>
          </a:ln>
          <a:effectLst>
            <a:outerShdw blurRad="39999" dist="20000" dir="5400000" rotWithShape="0">
              <a:srgbClr val="000000">
                <a:alpha val="37647"/>
              </a:srgbClr>
            </a:outerShdw>
          </a:effectLst>
        </p:spPr>
      </p:cxnSp>
      <p:pic>
        <p:nvPicPr>
          <p:cNvPr id="25" name="Shape 25" descr="ICPSR_final-logo_rgb.jpg"/>
          <p:cNvPicPr preferRelativeResize="0"/>
          <p:nvPr/>
        </p:nvPicPr>
        <p:blipFill rotWithShape="1">
          <a:blip r:embed="rId4">
            <a:alphaModFix/>
          </a:blip>
          <a:srcRect/>
          <a:stretch/>
        </p:blipFill>
        <p:spPr>
          <a:xfrm>
            <a:off x="403762" y="313161"/>
            <a:ext cx="2693144" cy="569777"/>
          </a:xfrm>
          <a:prstGeom prst="rect">
            <a:avLst/>
          </a:prstGeom>
          <a:noFill/>
          <a:ln>
            <a:noFill/>
          </a:ln>
        </p:spPr>
      </p:pic>
    </p:spTree>
    <p:extLst>
      <p:ext uri="{BB962C8B-B14F-4D97-AF65-F5344CB8AC3E}">
        <p14:creationId xmlns:p14="http://schemas.microsoft.com/office/powerpoint/2010/main" val="4239988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1" name="Shape 41"/>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1pPr>
            <a:lvl2pPr marL="457200" marR="0" lvl="1" indent="0" algn="l" rtl="0">
              <a:spcBef>
                <a:spcPts val="360"/>
              </a:spcBef>
              <a:buClr>
                <a:srgbClr val="888888"/>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320"/>
              </a:spcBef>
              <a:buClr>
                <a:srgbClr val="888888"/>
              </a:buClr>
              <a:buFont typeface="Arial"/>
              <a:buNone/>
              <a:defRPr sz="1600" b="0" i="0" u="none" strike="noStrike" cap="none">
                <a:solidFill>
                  <a:srgbClr val="888888"/>
                </a:solidFill>
                <a:latin typeface="Arial"/>
                <a:ea typeface="Arial"/>
                <a:cs typeface="Arial"/>
                <a:sym typeface="Arial"/>
              </a:defRPr>
            </a:lvl3pPr>
            <a:lvl4pPr marL="1371600" marR="0" lvl="3"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868250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9"/>
        <p:cNvGrpSpPr/>
        <p:nvPr/>
      </p:nvGrpSpPr>
      <p:grpSpPr>
        <a:xfrm>
          <a:off x="0" y="0"/>
          <a:ext cx="0" cy="0"/>
          <a:chOff x="0" y="0"/>
          <a:chExt cx="0" cy="0"/>
        </a:xfrm>
      </p:grpSpPr>
      <p:sp>
        <p:nvSpPr>
          <p:cNvPr id="60" name="Shape 6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352118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3050"/>
            <a:ext cx="3008313" cy="1162049"/>
          </a:xfrm>
          <a:prstGeom prst="rect">
            <a:avLst/>
          </a:prstGeom>
          <a:solidFill>
            <a:schemeClr val="lt1">
              <a:alpha val="69803"/>
            </a:schemeClr>
          </a:solidFill>
          <a:ln>
            <a:noFill/>
          </a:ln>
        </p:spPr>
        <p:txBody>
          <a:bodyPr lIns="91425" tIns="91425" rIns="91425" bIns="91425" anchor="b" anchorCtr="0"/>
          <a:lstStyle>
            <a:lvl1pPr marL="0" marR="0" lvl="0" indent="0" algn="l" rtl="0">
              <a:spcBef>
                <a:spcPts val="0"/>
              </a:spcBef>
              <a:buClr>
                <a:schemeClr val="dk1"/>
              </a:buClr>
              <a:buFont typeface="Arial"/>
              <a:buNone/>
              <a:defRPr sz="2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2"/>
          </p:nvPr>
        </p:nvSpPr>
        <p:spPr>
          <a:xfrm>
            <a:off x="457200" y="1435100"/>
            <a:ext cx="3008313" cy="4691063"/>
          </a:xfrm>
          <a:prstGeom prst="rect">
            <a:avLst/>
          </a:prstGeom>
          <a:solidFill>
            <a:schemeClr val="lt1">
              <a:alpha val="69803"/>
            </a:schemeClr>
          </a:solid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pic>
        <p:nvPicPr>
          <p:cNvPr id="70" name="Shape 70" descr="side.jpg"/>
          <p:cNvPicPr preferRelativeResize="0"/>
          <p:nvPr/>
        </p:nvPicPr>
        <p:blipFill rotWithShape="1">
          <a:blip r:embed="rId2">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255873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2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rgbClr val="000000"/>
              </a:buClr>
              <a:buFont typeface="Arial"/>
              <a:buNone/>
              <a:defRPr sz="3200" b="0" i="0" u="none" strike="noStrike" cap="none">
                <a:solidFill>
                  <a:srgbClr val="000000"/>
                </a:solidFill>
                <a:latin typeface="Arial"/>
                <a:ea typeface="Arial"/>
                <a:cs typeface="Arial"/>
                <a:sym typeface="Arial"/>
              </a:defRPr>
            </a:lvl1pPr>
            <a:lvl2pPr marL="457200" marR="0" lvl="1" indent="0" algn="l" rtl="0">
              <a:spcBef>
                <a:spcPts val="560"/>
              </a:spcBef>
              <a:buClr>
                <a:srgbClr val="000000"/>
              </a:buClr>
              <a:buFont typeface="Arial"/>
              <a:buNone/>
              <a:defRPr sz="2800" b="0" i="0" u="none" strike="noStrike" cap="none">
                <a:solidFill>
                  <a:srgbClr val="000000"/>
                </a:solidFill>
                <a:latin typeface="Arial"/>
                <a:ea typeface="Arial"/>
                <a:cs typeface="Arial"/>
                <a:sym typeface="Arial"/>
              </a:defRPr>
            </a:lvl2pPr>
            <a:lvl3pPr marL="914400" marR="0" lvl="2" indent="0" algn="l" rtl="0">
              <a:spcBef>
                <a:spcPts val="480"/>
              </a:spcBef>
              <a:buClr>
                <a:srgbClr val="000000"/>
              </a:buClr>
              <a:buFont typeface="Arial"/>
              <a:buNone/>
              <a:defRPr sz="2400" b="0" i="0" u="none" strike="noStrike" cap="none">
                <a:solidFill>
                  <a:srgbClr val="000000"/>
                </a:solidFill>
                <a:latin typeface="Arial"/>
                <a:ea typeface="Arial"/>
                <a:cs typeface="Arial"/>
                <a:sym typeface="Arial"/>
              </a:defRPr>
            </a:lvl3pPr>
            <a:lvl4pPr marL="1371600" marR="0" lvl="3"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4pPr>
            <a:lvl5pPr marL="1828800" marR="0" lvl="4"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884765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9278303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6" name="Shape 8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606255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2" name="Shape 12"/>
          <p:cNvSpPr txBox="1">
            <a:spLocks noGrp="1"/>
          </p:cNvSpPr>
          <p:nvPr>
            <p:ph type="body" idx="1"/>
          </p:nvPr>
        </p:nvSpPr>
        <p:spPr>
          <a:xfrm>
            <a:off x="457200" y="1600200"/>
            <a:ext cx="8229600" cy="4967573"/>
          </a:xfrm>
          <a:prstGeom prst="rect">
            <a:avLst/>
          </a:prstGeom>
        </p:spPr>
        <p:txBody>
          <a:bodyPr/>
          <a:lstStyle>
            <a:lvl1pPr>
              <a:defRPr/>
            </a:lvl1pPr>
            <a:lvl2pPr indent="457200">
              <a:defRPr/>
            </a:lvl2pPr>
            <a:lvl3pPr indent="914400">
              <a:defRPr/>
            </a:lvl3pPr>
            <a:lvl4pPr indent="1371600">
              <a:defRPr/>
            </a:lvl4pPr>
            <a:lvl5pPr>
              <a:defRPr/>
            </a:lvl5pPr>
            <a:lvl6pPr>
              <a:defRPr/>
            </a:lvl6pPr>
            <a:lvl7pPr>
              <a:defRPr/>
            </a:lvl7pPr>
            <a:lvl8pPr>
              <a:defRPr/>
            </a:lvl8pPr>
            <a:lvl9pPr>
              <a:defRPr/>
            </a:lvl9pPr>
          </a:lstStyle>
          <a:p>
            <a:endParaRPr/>
          </a:p>
        </p:txBody>
      </p:sp>
    </p:spTree>
    <p:extLst>
      <p:ext uri="{BB962C8B-B14F-4D97-AF65-F5344CB8AC3E}">
        <p14:creationId xmlns:p14="http://schemas.microsoft.com/office/powerpoint/2010/main" val="327294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terior no black bars">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3622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38030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6194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1.jp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image" Target="../media/image1.jp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3.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pPr eaLnBrk="1" fontAlgn="auto" hangingPunct="1">
              <a:spcAft>
                <a:spcPts val="0"/>
              </a:spcAft>
            </a:pPr>
            <a:endParaRPr kern="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pPr eaLnBrk="1" fontAlgn="auto" hangingPunct="1">
              <a:spcAft>
                <a:spcPts val="0"/>
              </a:spcAft>
            </a:pPr>
            <a:endParaRPr kern="0"/>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eaLnBrk="1" fontAlgn="auto" hangingPunct="1">
              <a:spcBef>
                <a:spcPts val="0"/>
              </a:spcBef>
              <a:spcAft>
                <a:spcPts val="0"/>
              </a:spcAft>
              <a:buSzPct val="25000"/>
            </a:pPr>
            <a:fld id="{00000000-1234-1234-1234-123412341234}" type="slidenum">
              <a:rPr lang="en-US" sz="1200" kern="0">
                <a:solidFill>
                  <a:srgbClr val="888888"/>
                </a:solidFill>
                <a:latin typeface="Calibri"/>
                <a:ea typeface="Calibri"/>
                <a:cs typeface="Calibri"/>
                <a:sym typeface="Calibri"/>
              </a:rPr>
              <a:pPr algn="r" eaLnBrk="1" fontAlgn="auto" hangingPunct="1">
                <a:spcBef>
                  <a:spcPts val="0"/>
                </a:spcBef>
                <a:spcAft>
                  <a:spcPts val="0"/>
                </a:spcAft>
                <a:buSzPct val="25000"/>
              </a:pPr>
              <a:t>‹#›</a:t>
            </a:fld>
            <a:endParaRPr lang="en-US" sz="1200" kern="0">
              <a:solidFill>
                <a:srgbClr val="888888"/>
              </a:solidFill>
              <a:latin typeface="Calibri"/>
              <a:ea typeface="Calibri"/>
              <a:cs typeface="Calibri"/>
              <a:sym typeface="Calibri"/>
            </a:endParaRPr>
          </a:p>
        </p:txBody>
      </p:sp>
      <p:pic>
        <p:nvPicPr>
          <p:cNvPr id="15" name="Shape 15" descr="side.jpg"/>
          <p:cNvPicPr preferRelativeResize="0"/>
          <p:nvPr/>
        </p:nvPicPr>
        <p:blipFill rotWithShape="1">
          <a:blip r:embed="rId8">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1626569759"/>
      </p:ext>
    </p:extLst>
  </p:cSld>
  <p:clrMap bg1="lt1" tx1="dk1" bg2="dk2" tx2="lt2" accent1="accent1" accent2="accent2" accent3="accent3" accent4="accent4" accent5="accent5" accent6="accent6" hlink="hlink" folHlink="folHlink"/>
  <p:sldLayoutIdLst>
    <p:sldLayoutId id="2147483678" r:id="rId1"/>
    <p:sldLayoutId id="2147483683" r:id="rId2"/>
    <p:sldLayoutId id="2147483684" r:id="rId3"/>
    <p:sldLayoutId id="2147483685" r:id="rId4"/>
    <p:sldLayoutId id="2147483687" r:id="rId5"/>
    <p:sldLayoutId id="2147483688"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pic>
        <p:nvPicPr>
          <p:cNvPr id="15" name="Shape 15" descr="side.jpg"/>
          <p:cNvPicPr preferRelativeResize="0"/>
          <p:nvPr/>
        </p:nvPicPr>
        <p:blipFill rotWithShape="1">
          <a:blip r:embed="rId13">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432937708"/>
      </p:ext>
    </p:extLst>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pPr eaLnBrk="1" fontAlgn="auto" hangingPunct="1">
              <a:spcAft>
                <a:spcPts val="0"/>
              </a:spcAft>
            </a:pPr>
            <a:endParaRPr kern="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pPr eaLnBrk="1" fontAlgn="auto" hangingPunct="1">
              <a:spcAft>
                <a:spcPts val="0"/>
              </a:spcAft>
            </a:pPr>
            <a:endParaRPr kern="0"/>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eaLnBrk="1" fontAlgn="auto" hangingPunct="1">
              <a:spcBef>
                <a:spcPts val="0"/>
              </a:spcBef>
              <a:spcAft>
                <a:spcPts val="0"/>
              </a:spcAft>
              <a:buSzPct val="25000"/>
            </a:pPr>
            <a:fld id="{00000000-1234-1234-1234-123412341234}" type="slidenum">
              <a:rPr lang="en-US" sz="1200" kern="0">
                <a:solidFill>
                  <a:srgbClr val="888888"/>
                </a:solidFill>
                <a:latin typeface="Calibri"/>
                <a:ea typeface="Calibri"/>
                <a:cs typeface="Calibri"/>
                <a:sym typeface="Calibri"/>
              </a:rPr>
              <a:pPr algn="r" eaLnBrk="1" fontAlgn="auto" hangingPunct="1">
                <a:spcBef>
                  <a:spcPts val="0"/>
                </a:spcBef>
                <a:spcAft>
                  <a:spcPts val="0"/>
                </a:spcAft>
                <a:buSzPct val="25000"/>
              </a:pPr>
              <a:t>‹#›</a:t>
            </a:fld>
            <a:endParaRPr lang="en-US" sz="1200" kern="0">
              <a:solidFill>
                <a:srgbClr val="888888"/>
              </a:solidFill>
              <a:latin typeface="Calibri"/>
              <a:ea typeface="Calibri"/>
              <a:cs typeface="Calibri"/>
              <a:sym typeface="Calibri"/>
            </a:endParaRPr>
          </a:p>
        </p:txBody>
      </p:sp>
      <p:pic>
        <p:nvPicPr>
          <p:cNvPr id="15" name="Shape 15" descr="side.jpg"/>
          <p:cNvPicPr preferRelativeResize="0"/>
          <p:nvPr/>
        </p:nvPicPr>
        <p:blipFill rotWithShape="1">
          <a:blip r:embed="rId12">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1860828026"/>
      </p:ext>
    </p:extLst>
  </p:cSld>
  <p:clrMap bg1="lt1" tx1="dk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www.icpsr.umich.ed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datasealofapproval.org/" TargetMode="External"/><Relationship Id="rId7" Type="http://schemas.openxmlformats.org/officeDocument/2006/relationships/hyperlink" Target="http://www.repositoryaudit.eu/"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hyperlink" Target="http://www.iso.org/iso/catalogue_detail.htm?csnumber=56510" TargetMode="External"/><Relationship Id="rId5" Type="http://schemas.openxmlformats.org/officeDocument/2006/relationships/hyperlink" Target="http://www.crl.edu/archiving-preservation/digital-archives/metrics-assessing-and-certifying/trac" TargetMode="External"/><Relationship Id="rId4" Type="http://schemas.openxmlformats.org/officeDocument/2006/relationships/hyperlink" Target="http://www.icsu-wds.or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hyperlink" Target="http://www.crl.edu/sites/default/files/attachments/pages/ICPSR_final.pdf"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hdl.handle.net/2027.42/144318" TargetMode="External"/><Relationship Id="rId2" Type="http://schemas.openxmlformats.org/officeDocument/2006/relationships/hyperlink" Target="http://assessment.datasealofapproval.org/assessment_78/seal/pdf" TargetMode="Externa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hdl.handle.net/2027.42/144319" TargetMode="External"/><Relationship Id="rId2" Type="http://schemas.openxmlformats.org/officeDocument/2006/relationships/hyperlink" Target="https://assessment.datasealofapproval.org/assessment_114/seal/pdf/" TargetMode="External"/><Relationship Id="rId1" Type="http://schemas.openxmlformats.org/officeDocument/2006/relationships/slideLayout" Target="../slideLayouts/slideLayout6.xml"/><Relationship Id="rId4" Type="http://schemas.openxmlformats.org/officeDocument/2006/relationships/image" Target="../media/image19.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hyperlink" Target="http://doi.org/10.2481/dsj.IFPDA-14"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7" name="Shape 97"/>
          <p:cNvSpPr txBox="1">
            <a:spLocks noGrp="1"/>
          </p:cNvSpPr>
          <p:nvPr>
            <p:ph type="ctrTitle"/>
          </p:nvPr>
        </p:nvSpPr>
        <p:spPr>
          <a:xfrm>
            <a:off x="351210" y="2590800"/>
            <a:ext cx="8816438" cy="896816"/>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n-US" sz="4000" b="1" i="0" u="none" strike="noStrike" cap="none" dirty="0" smtClean="0">
                <a:solidFill>
                  <a:schemeClr val="dk1"/>
                </a:solidFill>
                <a:latin typeface="Arial"/>
                <a:ea typeface="Arial"/>
                <a:cs typeface="Arial"/>
                <a:sym typeface="Arial"/>
              </a:rPr>
              <a:t>Data Repository </a:t>
            </a:r>
            <a:br>
              <a:rPr lang="en-US" sz="4000" b="1" i="0" u="none" strike="noStrike" cap="none" dirty="0" smtClean="0">
                <a:solidFill>
                  <a:schemeClr val="dk1"/>
                </a:solidFill>
                <a:latin typeface="Arial"/>
                <a:ea typeface="Arial"/>
                <a:cs typeface="Arial"/>
                <a:sym typeface="Arial"/>
              </a:rPr>
            </a:br>
            <a:r>
              <a:rPr lang="en-US" sz="4000" b="1" i="0" u="none" strike="noStrike" cap="none" dirty="0" smtClean="0">
                <a:solidFill>
                  <a:schemeClr val="dk1"/>
                </a:solidFill>
                <a:latin typeface="Arial"/>
                <a:ea typeface="Arial"/>
                <a:cs typeface="Arial"/>
                <a:sym typeface="Arial"/>
              </a:rPr>
              <a:t>Assessment &amp; Certification: Experiences and Lessons Learned</a:t>
            </a:r>
            <a:endParaRPr lang="en-US" sz="4000" b="1" i="0" u="none" strike="noStrike" cap="none" dirty="0">
              <a:solidFill>
                <a:schemeClr val="dk1"/>
              </a:solidFill>
              <a:latin typeface="Arial"/>
              <a:ea typeface="Arial"/>
              <a:cs typeface="Arial"/>
              <a:sym typeface="Arial"/>
            </a:endParaRPr>
          </a:p>
        </p:txBody>
      </p:sp>
      <p:sp>
        <p:nvSpPr>
          <p:cNvPr id="4" name="Rectangle 3"/>
          <p:cNvSpPr/>
          <p:nvPr/>
        </p:nvSpPr>
        <p:spPr>
          <a:xfrm>
            <a:off x="533400" y="4800600"/>
            <a:ext cx="7270378" cy="132343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eaLnBrk="1" fontAlgn="auto" hangingPunct="1"/>
            <a:r>
              <a:rPr lang="en-US" sz="2000" kern="0" dirty="0" smtClean="0"/>
              <a:t>Jared Lyle</a:t>
            </a:r>
          </a:p>
          <a:p>
            <a:pPr eaLnBrk="1" fontAlgn="auto" hangingPunct="1"/>
            <a:r>
              <a:rPr lang="en-US" sz="2000" dirty="0" smtClean="0"/>
              <a:t>Network </a:t>
            </a:r>
            <a:r>
              <a:rPr lang="en-US" sz="2000" dirty="0"/>
              <a:t>of Asian Social Science Data </a:t>
            </a:r>
            <a:r>
              <a:rPr lang="en-US" sz="2000" dirty="0" smtClean="0"/>
              <a:t>Archives</a:t>
            </a:r>
            <a:endParaRPr lang="en-US" sz="2000" kern="0" dirty="0" smtClean="0"/>
          </a:p>
          <a:p>
            <a:pPr eaLnBrk="1" fontAlgn="auto" hangingPunct="1"/>
            <a:r>
              <a:rPr lang="en-US" sz="2000" kern="0" dirty="0" smtClean="0"/>
              <a:t>Tokyo, Japan</a:t>
            </a:r>
          </a:p>
          <a:p>
            <a:pPr eaLnBrk="1" fontAlgn="auto" hangingPunct="1"/>
            <a:r>
              <a:rPr lang="en-US" sz="2000" kern="0" dirty="0" smtClean="0"/>
              <a:t>January 25, 2019</a:t>
            </a:r>
            <a:r>
              <a:rPr lang="en-US" sz="2000" kern="0" dirty="0"/>
              <a:t>	</a:t>
            </a:r>
          </a:p>
        </p:txBody>
      </p:sp>
    </p:spTree>
    <p:extLst>
      <p:ext uri="{BB962C8B-B14F-4D97-AF65-F5344CB8AC3E}">
        <p14:creationId xmlns:p14="http://schemas.microsoft.com/office/powerpoint/2010/main" val="687090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Mary </a:t>
            </a:r>
            <a:r>
              <a:rPr lang="en-US" dirty="0" err="1" smtClean="0"/>
              <a:t>Vardigan</a:t>
            </a:r>
            <a:endParaRPr lang="en-US" dirty="0" smtClean="0"/>
          </a:p>
          <a:p>
            <a:r>
              <a:rPr lang="en-US" dirty="0" smtClean="0"/>
              <a:t>Nancy McGovern</a:t>
            </a:r>
            <a:endParaRPr lang="en-US" dirty="0"/>
          </a:p>
        </p:txBody>
      </p:sp>
      <p:sp>
        <p:nvSpPr>
          <p:cNvPr id="3" name="Title 2"/>
          <p:cNvSpPr>
            <a:spLocks noGrp="1"/>
          </p:cNvSpPr>
          <p:nvPr>
            <p:ph type="title"/>
          </p:nvPr>
        </p:nvSpPr>
        <p:spPr/>
        <p:txBody>
          <a:bodyPr/>
          <a:lstStyle/>
          <a:p>
            <a:r>
              <a:rPr lang="en-US" dirty="0" smtClean="0"/>
              <a:t>Acknowledgements</a:t>
            </a:r>
            <a:endParaRPr lang="en-US" dirty="0"/>
          </a:p>
        </p:txBody>
      </p:sp>
    </p:spTree>
    <p:extLst>
      <p:ext uri="{BB962C8B-B14F-4D97-AF65-F5344CB8AC3E}">
        <p14:creationId xmlns:p14="http://schemas.microsoft.com/office/powerpoint/2010/main" val="2650754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3100" y="1320800"/>
            <a:ext cx="8229600" cy="4525963"/>
          </a:xfrm>
        </p:spPr>
        <p:txBody>
          <a:bodyPr>
            <a:normAutofit/>
          </a:bodyPr>
          <a:lstStyle/>
          <a:p>
            <a:r>
              <a:rPr lang="en-US" dirty="0" smtClean="0"/>
              <a:t>Overview of ICPSR</a:t>
            </a:r>
          </a:p>
          <a:p>
            <a:r>
              <a:rPr lang="en-US" dirty="0" smtClean="0"/>
              <a:t>Why assessment is important</a:t>
            </a:r>
          </a:p>
          <a:p>
            <a:r>
              <a:rPr lang="en-US" dirty="0" smtClean="0"/>
              <a:t>Assessment and certification options</a:t>
            </a:r>
          </a:p>
          <a:p>
            <a:r>
              <a:rPr lang="en-US" dirty="0" smtClean="0"/>
              <a:t>ICPSR’s experience with assessment, including effort and resources needed</a:t>
            </a:r>
          </a:p>
          <a:p>
            <a:r>
              <a:rPr lang="en-US" dirty="0" smtClean="0"/>
              <a:t>ICPSR’s recent application to </a:t>
            </a:r>
            <a:r>
              <a:rPr lang="en-US" dirty="0" err="1" smtClean="0"/>
              <a:t>CoreTrustSeal</a:t>
            </a:r>
            <a:endParaRPr lang="en-US" dirty="0" smtClean="0"/>
          </a:p>
          <a:p>
            <a:r>
              <a:rPr lang="en-US" dirty="0" smtClean="0"/>
              <a:t>Benefits from assessment</a:t>
            </a:r>
          </a:p>
          <a:p>
            <a:endParaRPr lang="en-US" dirty="0" smtClean="0"/>
          </a:p>
          <a:p>
            <a:endParaRPr lang="en-US" dirty="0" smtClean="0"/>
          </a:p>
          <a:p>
            <a:endParaRPr lang="en-US" dirty="0" smtClean="0"/>
          </a:p>
          <a:p>
            <a:endParaRPr lang="en-US" dirty="0" smtClean="0"/>
          </a:p>
          <a:p>
            <a:endParaRPr lang="en-US" dirty="0"/>
          </a:p>
        </p:txBody>
      </p:sp>
      <p:sp>
        <p:nvSpPr>
          <p:cNvPr id="5"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00"/>
                </a:solidFill>
                <a:effectLst/>
                <a:uLnTx/>
                <a:uFillTx/>
                <a:latin typeface="Arial"/>
                <a:ea typeface="+mj-ea"/>
                <a:cs typeface="+mj-cs"/>
                <a:sym typeface="Arial"/>
              </a:rPr>
              <a:t>Outline</a:t>
            </a:r>
            <a:endParaRPr kumimoji="0" lang="en-US" sz="4400" b="1" i="0" u="none" strike="noStrike" kern="1200" cap="none" spc="0" normalizeH="0" baseline="0" noProof="0" dirty="0">
              <a:ln>
                <a:noFill/>
              </a:ln>
              <a:solidFill>
                <a:srgbClr val="000000"/>
              </a:solidFill>
              <a:effectLst/>
              <a:uLnTx/>
              <a:uFillTx/>
              <a:latin typeface="Arial"/>
              <a:ea typeface="+mj-ea"/>
              <a:cs typeface="+mj-cs"/>
              <a:sym typeface="Arial"/>
            </a:endParaRPr>
          </a:p>
        </p:txBody>
      </p:sp>
    </p:spTree>
    <p:extLst>
      <p:ext uri="{BB962C8B-B14F-4D97-AF65-F5344CB8AC3E}">
        <p14:creationId xmlns:p14="http://schemas.microsoft.com/office/powerpoint/2010/main" val="4183918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4798" y="234399"/>
            <a:ext cx="8049068" cy="6046368"/>
          </a:xfrm>
          <a:prstGeom prst="rect">
            <a:avLst/>
          </a:prstGeom>
          <a:solidFill>
            <a:schemeClr val="bg2">
              <a:lumMod val="50000"/>
            </a:schemeClr>
          </a:solidFill>
          <a:ln w="25400">
            <a:solidFill>
              <a:schemeClr val="tx1"/>
            </a:solidFill>
          </a:ln>
          <a:effectLst>
            <a:softEdge rad="25400"/>
          </a:effectLst>
        </p:spPr>
      </p:pic>
      <p:sp>
        <p:nvSpPr>
          <p:cNvPr id="3" name="Rectangle 2"/>
          <p:cNvSpPr/>
          <p:nvPr/>
        </p:nvSpPr>
        <p:spPr>
          <a:xfrm>
            <a:off x="2765073" y="6280767"/>
            <a:ext cx="394851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C266C"/>
                </a:solidFill>
                <a:effectLst/>
                <a:uLnTx/>
                <a:uFillTx/>
                <a:latin typeface="Arial"/>
                <a:cs typeface="Arial"/>
                <a:sym typeface="Arial"/>
                <a:hlinkClick r:id="rId4"/>
                <a:rtl val="0"/>
              </a:rPr>
              <a:t>http://</a:t>
            </a:r>
            <a:r>
              <a:rPr kumimoji="0" lang="en-US" sz="2400" b="0" i="0" u="none" strike="noStrike" kern="0" cap="none" spc="0" normalizeH="0" baseline="0" noProof="0" dirty="0" smtClean="0">
                <a:ln>
                  <a:noFill/>
                </a:ln>
                <a:solidFill>
                  <a:srgbClr val="0C266C"/>
                </a:solidFill>
                <a:effectLst/>
                <a:uLnTx/>
                <a:uFillTx/>
                <a:latin typeface="Arial"/>
                <a:cs typeface="Arial"/>
                <a:sym typeface="Arial"/>
                <a:hlinkClick r:id="rId4"/>
                <a:rtl val="0"/>
              </a:rPr>
              <a:t>www.icpsr.umich.edu</a:t>
            </a:r>
            <a:r>
              <a:rPr kumimoji="0" lang="en-US" sz="2400" b="0" i="0" u="none" strike="noStrike" kern="0" cap="none" spc="0" normalizeH="0" baseline="0" noProof="0" dirty="0" smtClean="0">
                <a:ln>
                  <a:noFill/>
                </a:ln>
                <a:solidFill>
                  <a:srgbClr val="0C266C"/>
                </a:solidFill>
                <a:effectLst/>
                <a:uLnTx/>
                <a:uFillTx/>
                <a:latin typeface="Arial"/>
                <a:cs typeface="Arial"/>
                <a:sym typeface="Arial"/>
                <a:rtl val="0"/>
              </a:rPr>
              <a:t> </a:t>
            </a:r>
            <a:endParaRPr kumimoji="0" lang="en-US" sz="2400" b="0" i="0" u="none" strike="noStrike" kern="0" cap="none" spc="0" normalizeH="0" baseline="0" noProof="0" dirty="0">
              <a:ln>
                <a:noFill/>
              </a:ln>
              <a:solidFill>
                <a:srgbClr val="0C266C"/>
              </a:solidFill>
              <a:effectLst/>
              <a:uLnTx/>
              <a:uFillTx/>
              <a:latin typeface="Arial"/>
              <a:cs typeface="Arial"/>
              <a:sym typeface="Arial"/>
              <a:rtl val="0"/>
            </a:endParaRPr>
          </a:p>
        </p:txBody>
      </p:sp>
    </p:spTree>
    <p:extLst>
      <p:ext uri="{BB962C8B-B14F-4D97-AF65-F5344CB8AC3E}">
        <p14:creationId xmlns:p14="http://schemas.microsoft.com/office/powerpoint/2010/main" val="1688898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hoto of Philip Converse, Warren Miller, and Angus Campb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602" y="1551710"/>
            <a:ext cx="4807590" cy="34774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47800" y="5029200"/>
            <a:ext cx="316230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333333"/>
                </a:solidFill>
                <a:effectLst/>
                <a:uLnTx/>
                <a:uFillTx/>
                <a:latin typeface="Helvetica Neue"/>
                <a:ea typeface="+mn-ea"/>
                <a:cs typeface="Arial"/>
                <a:sym typeface="Arial"/>
              </a:rPr>
              <a:t>Philip Converse, Warren Miller, and Angus Campbell</a:t>
            </a:r>
            <a:endParaRPr kumimoji="0" lang="en-US" sz="1000"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3" name="Rectangle 2"/>
          <p:cNvSpPr/>
          <p:nvPr/>
        </p:nvSpPr>
        <p:spPr>
          <a:xfrm>
            <a:off x="2095500" y="6553200"/>
            <a:ext cx="502920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rgbClr val="FFFFFF">
                    <a:lumMod val="65000"/>
                  </a:srgbClr>
                </a:solidFill>
                <a:effectLst/>
                <a:uLnTx/>
                <a:uFillTx/>
                <a:latin typeface="Calibri"/>
                <a:ea typeface="+mn-ea"/>
                <a:cs typeface="Arial"/>
                <a:sym typeface="Arial"/>
              </a:rPr>
              <a:t>Source: http</a:t>
            </a:r>
            <a:r>
              <a:rPr kumimoji="0" lang="en-US" sz="1000" b="0" i="0" u="none" strike="noStrike" kern="1200" cap="none" spc="0" normalizeH="0" baseline="0" noProof="0" dirty="0">
                <a:ln>
                  <a:noFill/>
                </a:ln>
                <a:solidFill>
                  <a:srgbClr val="FFFFFF">
                    <a:lumMod val="65000"/>
                  </a:srgbClr>
                </a:solidFill>
                <a:effectLst/>
                <a:uLnTx/>
                <a:uFillTx/>
                <a:latin typeface="Calibri"/>
                <a:ea typeface="+mn-ea"/>
                <a:cs typeface="Arial"/>
                <a:sym typeface="Arial"/>
              </a:rPr>
              <a:t>://</a:t>
            </a:r>
            <a:r>
              <a:rPr kumimoji="0" lang="en-US" sz="1000" b="0" i="0" u="none" strike="noStrike" kern="1200" cap="none" spc="0" normalizeH="0" baseline="0" noProof="0" dirty="0" smtClean="0">
                <a:ln>
                  <a:noFill/>
                </a:ln>
                <a:solidFill>
                  <a:srgbClr val="FFFFFF">
                    <a:lumMod val="65000"/>
                  </a:srgbClr>
                </a:solidFill>
                <a:effectLst/>
                <a:uLnTx/>
                <a:uFillTx/>
                <a:latin typeface="Calibri"/>
                <a:ea typeface="+mn-ea"/>
                <a:cs typeface="Arial"/>
                <a:sym typeface="Arial"/>
              </a:rPr>
              <a:t>www.icpsr.umich.edu/icpsrweb/content/membership/history/timeline.html</a:t>
            </a:r>
            <a:endParaRPr kumimoji="0" lang="en-US" sz="1000" b="0" i="0" u="none" strike="noStrike" kern="1200" cap="none" spc="0" normalizeH="0" baseline="0" noProof="0" dirty="0">
              <a:ln>
                <a:noFill/>
              </a:ln>
              <a:solidFill>
                <a:srgbClr val="FFFFFF">
                  <a:lumMod val="65000"/>
                </a:srgbClr>
              </a:solidFill>
              <a:effectLst/>
              <a:uLnTx/>
              <a:uFillTx/>
              <a:latin typeface="Calibri"/>
              <a:ea typeface="+mn-ea"/>
              <a:cs typeface="Arial"/>
              <a:sym typeface="Arial"/>
            </a:endParaRPr>
          </a:p>
        </p:txBody>
      </p:sp>
      <p:sp>
        <p:nvSpPr>
          <p:cNvPr id="5" name="Rectangle 8"/>
          <p:cNvSpPr txBox="1">
            <a:spLocks noChangeArrowheads="1"/>
          </p:cNvSpPr>
          <p:nvPr/>
        </p:nvSpPr>
        <p:spPr>
          <a:xfrm>
            <a:off x="5551245" y="1537855"/>
            <a:ext cx="3429000" cy="2514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0000"/>
                </a:solidFill>
                <a:effectLst/>
                <a:uLnTx/>
                <a:uFillTx/>
                <a:latin typeface="Arial"/>
                <a:ea typeface="+mn-ea"/>
                <a:cs typeface="+mn-cs"/>
                <a:sym typeface="Arial"/>
              </a:rPr>
              <a:t>Established 1962</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0000"/>
                </a:solidFill>
                <a:effectLst/>
                <a:uLnTx/>
                <a:uFillTx/>
                <a:latin typeface="Arial"/>
                <a:ea typeface="+mn-ea"/>
                <a:cs typeface="+mn-cs"/>
                <a:sym typeface="Arial"/>
              </a:rPr>
              <a:t>Originally 22 Members, now consortium of 776 world-wide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0000"/>
                </a:solidFill>
                <a:effectLst/>
                <a:uLnTx/>
                <a:uFillTx/>
                <a:latin typeface="Arial"/>
                <a:ea typeface="+mn-ea"/>
                <a:cs typeface="+mn-cs"/>
                <a:sym typeface="Arial"/>
              </a:rPr>
              <a:t>Originally Political Science, now all social and behavioral sciences</a:t>
            </a:r>
            <a:endParaRPr kumimoji="0" lang="en-US" sz="2400" b="0" i="0" u="none" strike="noStrike" kern="1200" cap="none" spc="0" normalizeH="0" baseline="0" noProof="0" dirty="0">
              <a:ln>
                <a:noFill/>
              </a:ln>
              <a:solidFill>
                <a:srgbClr val="000000"/>
              </a:solidFill>
              <a:effectLst/>
              <a:uLnTx/>
              <a:uFillTx/>
              <a:latin typeface="Arial"/>
              <a:ea typeface="+mn-ea"/>
              <a:cs typeface="+mn-cs"/>
              <a:sym typeface="Arial"/>
            </a:endParaRPr>
          </a:p>
        </p:txBody>
      </p:sp>
      <p:sp>
        <p:nvSpPr>
          <p:cNvPr id="6"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00"/>
                </a:solidFill>
                <a:effectLst/>
                <a:uLnTx/>
                <a:uFillTx/>
                <a:latin typeface="Arial"/>
                <a:ea typeface="+mj-ea"/>
                <a:cs typeface="+mj-cs"/>
                <a:sym typeface="Arial"/>
              </a:rPr>
              <a:t>ICPSR</a:t>
            </a:r>
            <a:endParaRPr kumimoji="0" lang="en-US" sz="4400" b="1" i="0" u="none" strike="noStrike" kern="1200" cap="none" spc="0" normalizeH="0" baseline="0" noProof="0" dirty="0">
              <a:ln>
                <a:noFill/>
              </a:ln>
              <a:solidFill>
                <a:srgbClr val="000000"/>
              </a:solidFill>
              <a:effectLst/>
              <a:uLnTx/>
              <a:uFillTx/>
              <a:latin typeface="Arial"/>
              <a:ea typeface="+mj-ea"/>
              <a:cs typeface="+mj-cs"/>
              <a:sym typeface="Arial"/>
            </a:endParaRPr>
          </a:p>
        </p:txBody>
      </p:sp>
    </p:spTree>
    <p:extLst>
      <p:ext uri="{BB962C8B-B14F-4D97-AF65-F5344CB8AC3E}">
        <p14:creationId xmlns:p14="http://schemas.microsoft.com/office/powerpoint/2010/main" val="239608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85800" y="1355320"/>
            <a:ext cx="7772400" cy="4114800"/>
          </a:xfrm>
        </p:spPr>
        <p:txBody>
          <a:bodyPr/>
          <a:lstStyle/>
          <a:p>
            <a:pPr>
              <a:lnSpc>
                <a:spcPct val="110000"/>
              </a:lnSpc>
            </a:pPr>
            <a:r>
              <a:rPr lang="en-US" sz="2400" dirty="0" smtClean="0"/>
              <a:t>Current holdings </a:t>
            </a:r>
          </a:p>
          <a:p>
            <a:pPr lvl="1">
              <a:lnSpc>
                <a:spcPct val="110000"/>
              </a:lnSpc>
            </a:pPr>
            <a:r>
              <a:rPr lang="en-US" dirty="0" smtClean="0"/>
              <a:t>10,000+ studies, quarter million files </a:t>
            </a:r>
          </a:p>
          <a:p>
            <a:pPr lvl="1">
              <a:lnSpc>
                <a:spcPct val="110000"/>
              </a:lnSpc>
            </a:pPr>
            <a:r>
              <a:rPr lang="en-US" dirty="0" smtClean="0"/>
              <a:t>1500+ are </a:t>
            </a:r>
            <a:r>
              <a:rPr lang="en-US" i="1" dirty="0" smtClean="0"/>
              <a:t>restricted studies</a:t>
            </a:r>
            <a:r>
              <a:rPr lang="en-US" dirty="0" smtClean="0"/>
              <a:t>, almost always to protect confidentiality</a:t>
            </a:r>
          </a:p>
          <a:p>
            <a:pPr lvl="1">
              <a:lnSpc>
                <a:spcPct val="110000"/>
              </a:lnSpc>
            </a:pPr>
            <a:r>
              <a:rPr lang="en-US" dirty="0" smtClean="0"/>
              <a:t>Bibliography of Data-related Literature with 80,000 citations  </a:t>
            </a:r>
          </a:p>
          <a:p>
            <a:pPr>
              <a:lnSpc>
                <a:spcPct val="110000"/>
              </a:lnSpc>
            </a:pPr>
            <a:r>
              <a:rPr lang="en-US" sz="2400" dirty="0" smtClean="0"/>
              <a:t>Approximately 60,000 active </a:t>
            </a:r>
            <a:r>
              <a:rPr lang="en-US" sz="2400" dirty="0" err="1" smtClean="0"/>
              <a:t>MyData</a:t>
            </a:r>
            <a:r>
              <a:rPr lang="en-US" sz="2400" dirty="0" smtClean="0"/>
              <a:t> (“shopping cart”) accounts</a:t>
            </a:r>
          </a:p>
          <a:p>
            <a:pPr>
              <a:lnSpc>
                <a:spcPct val="110000"/>
              </a:lnSpc>
            </a:pPr>
            <a:r>
              <a:rPr lang="en-US" sz="2400" dirty="0" smtClean="0"/>
              <a:t>Thematic collections of data about addiction and HIV, aging, arts and culture, child care and early education, criminal justice, demography, health and medical care, and minorities</a:t>
            </a:r>
            <a:endParaRPr lang="en-US" sz="2400" dirty="0"/>
          </a:p>
        </p:txBody>
      </p:sp>
      <p:sp>
        <p:nvSpPr>
          <p:cNvPr id="6"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00"/>
                </a:solidFill>
                <a:effectLst/>
                <a:uLnTx/>
                <a:uFillTx/>
                <a:latin typeface="Arial"/>
                <a:ea typeface="+mj-ea"/>
                <a:cs typeface="+mj-cs"/>
                <a:sym typeface="Arial"/>
              </a:rPr>
              <a:t>ICPSR</a:t>
            </a:r>
            <a:endParaRPr kumimoji="0" lang="en-US" sz="4400" b="1" i="0" u="none" strike="noStrike" kern="1200" cap="none" spc="0" normalizeH="0" baseline="0" noProof="0" dirty="0">
              <a:ln>
                <a:noFill/>
              </a:ln>
              <a:solidFill>
                <a:srgbClr val="000000"/>
              </a:solidFill>
              <a:effectLst/>
              <a:uLnTx/>
              <a:uFillTx/>
              <a:latin typeface="Arial"/>
              <a:ea typeface="+mj-ea"/>
              <a:cs typeface="+mj-cs"/>
              <a:sym typeface="Arial"/>
            </a:endParaRPr>
          </a:p>
        </p:txBody>
      </p:sp>
    </p:spTree>
    <p:extLst>
      <p:ext uri="{BB962C8B-B14F-4D97-AF65-F5344CB8AC3E}">
        <p14:creationId xmlns:p14="http://schemas.microsoft.com/office/powerpoint/2010/main" val="2549088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219200"/>
            <a:ext cx="8229600" cy="5537200"/>
          </a:xfrm>
        </p:spPr>
        <p:txBody>
          <a:bodyPr>
            <a:normAutofit/>
          </a:bodyPr>
          <a:lstStyle/>
          <a:p>
            <a:r>
              <a:rPr lang="en-US" dirty="0" smtClean="0"/>
              <a:t>Make data sharing feasible</a:t>
            </a:r>
          </a:p>
          <a:p>
            <a:pPr lvl="1"/>
            <a:r>
              <a:rPr lang="en-US" dirty="0" smtClean="0"/>
              <a:t>ICPSR’s General Archive</a:t>
            </a:r>
          </a:p>
          <a:p>
            <a:pPr lvl="2"/>
            <a:r>
              <a:rPr lang="en-US" sz="2400" dirty="0" smtClean="0"/>
              <a:t>Anyone can deposit</a:t>
            </a:r>
          </a:p>
          <a:p>
            <a:pPr lvl="2"/>
            <a:r>
              <a:rPr lang="en-US" sz="2400" dirty="0" smtClean="0"/>
              <a:t>Curated and preserved</a:t>
            </a:r>
          </a:p>
          <a:p>
            <a:pPr lvl="1"/>
            <a:r>
              <a:rPr lang="en-US" dirty="0" smtClean="0"/>
              <a:t>Guidance over data life cycle</a:t>
            </a:r>
          </a:p>
          <a:p>
            <a:pPr lvl="2"/>
            <a:r>
              <a:rPr lang="en-US" sz="2400" dirty="0" smtClean="0"/>
              <a:t>Templates for consent, Institutional Review Boards, Data Management Plans consistent with transparent and reproducible </a:t>
            </a:r>
            <a:r>
              <a:rPr lang="en-US" sz="2400" dirty="0" smtClean="0"/>
              <a:t>access</a:t>
            </a:r>
          </a:p>
          <a:p>
            <a:pPr marL="1041400" lvl="2" indent="0">
              <a:buNone/>
            </a:pPr>
            <a:endParaRPr lang="en-US" sz="800" dirty="0" smtClean="0"/>
          </a:p>
          <a:p>
            <a:r>
              <a:rPr lang="en-US" dirty="0" smtClean="0"/>
              <a:t>Incentivize data sharing</a:t>
            </a:r>
          </a:p>
          <a:p>
            <a:pPr lvl="2"/>
            <a:r>
              <a:rPr lang="en-US" sz="2600" dirty="0" smtClean="0"/>
              <a:t>Standard citation</a:t>
            </a:r>
          </a:p>
          <a:p>
            <a:pPr lvl="2"/>
            <a:r>
              <a:rPr lang="en-US" sz="2600" dirty="0" smtClean="0"/>
              <a:t>Bibliography</a:t>
            </a:r>
          </a:p>
          <a:p>
            <a:pPr lvl="2"/>
            <a:r>
              <a:rPr lang="en-US" sz="2600" dirty="0" smtClean="0"/>
              <a:t>Usage statistics</a:t>
            </a:r>
          </a:p>
          <a:p>
            <a:endParaRPr lang="en-US" dirty="0"/>
          </a:p>
        </p:txBody>
      </p:sp>
      <p:sp>
        <p:nvSpPr>
          <p:cNvPr id="5" name="Title 1"/>
          <p:cNvSpPr txBox="1">
            <a:spLocks/>
          </p:cNvSpPr>
          <p:nvPr/>
        </p:nvSpPr>
        <p:spPr>
          <a:xfrm>
            <a:off x="609600" y="30480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00"/>
                </a:solidFill>
                <a:effectLst/>
                <a:uLnTx/>
                <a:uFillTx/>
                <a:latin typeface="Arial"/>
                <a:ea typeface="+mj-ea"/>
                <a:cs typeface="+mj-cs"/>
                <a:sym typeface="Arial"/>
              </a:rPr>
              <a:t>ICPSR</a:t>
            </a:r>
            <a:endParaRPr kumimoji="0" lang="en-US" sz="4400" b="1" i="0" u="none" strike="noStrike" kern="1200" cap="none" spc="0" normalizeH="0" baseline="0" noProof="0" dirty="0">
              <a:ln>
                <a:noFill/>
              </a:ln>
              <a:solidFill>
                <a:srgbClr val="000000"/>
              </a:solidFill>
              <a:effectLst/>
              <a:uLnTx/>
              <a:uFillTx/>
              <a:latin typeface="Arial"/>
              <a:ea typeface="+mj-ea"/>
              <a:cs typeface="+mj-cs"/>
              <a:sym typeface="Arial"/>
            </a:endParaRPr>
          </a:p>
        </p:txBody>
      </p:sp>
    </p:spTree>
    <p:extLst>
      <p:ext uri="{BB962C8B-B14F-4D97-AF65-F5344CB8AC3E}">
        <p14:creationId xmlns:p14="http://schemas.microsoft.com/office/powerpoint/2010/main" val="2769152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Why Assessment is Important</a:t>
            </a:r>
          </a:p>
        </p:txBody>
      </p:sp>
    </p:spTree>
    <p:extLst>
      <p:ext uri="{BB962C8B-B14F-4D97-AF65-F5344CB8AC3E}">
        <p14:creationId xmlns:p14="http://schemas.microsoft.com/office/powerpoint/2010/main" val="2941028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09800" y="609600"/>
            <a:ext cx="4595813" cy="5290626"/>
          </a:xfrm>
          <a:prstGeom prst="rect">
            <a:avLst/>
          </a:prstGeom>
          <a:effectLst>
            <a:outerShdw blurRad="50800" dist="38100" dir="2700000" algn="tl" rotWithShape="0">
              <a:prstClr val="black">
                <a:alpha val="40000"/>
              </a:prstClr>
            </a:outerShdw>
          </a:effectLst>
        </p:spPr>
      </p:pic>
      <p:sp>
        <p:nvSpPr>
          <p:cNvPr id="5" name="Rectangle 4"/>
          <p:cNvSpPr/>
          <p:nvPr/>
        </p:nvSpPr>
        <p:spPr>
          <a:xfrm>
            <a:off x="609600" y="6400800"/>
            <a:ext cx="8305800" cy="338554"/>
          </a:xfrm>
          <a:prstGeom prst="rect">
            <a:avLst/>
          </a:prstGeom>
        </p:spPr>
        <p:txBody>
          <a:bodyPr wrap="square">
            <a:spAutoFit/>
          </a:bodyPr>
          <a:lstStyle/>
          <a:p>
            <a:r>
              <a:rPr lang="en-US" sz="1600" dirty="0">
                <a:solidFill>
                  <a:schemeClr val="bg1">
                    <a:lumMod val="65000"/>
                  </a:schemeClr>
                </a:solidFill>
              </a:rPr>
              <a:t>http://www.whitehouse.gov/sites/default/files/microsites/ostp/ostp_public_access_memo_2013.pdf</a:t>
            </a:r>
          </a:p>
        </p:txBody>
      </p:sp>
    </p:spTree>
    <p:extLst>
      <p:ext uri="{BB962C8B-B14F-4D97-AF65-F5344CB8AC3E}">
        <p14:creationId xmlns:p14="http://schemas.microsoft.com/office/powerpoint/2010/main" val="2122173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8305800" cy="3276600"/>
          </a:xfrm>
        </p:spPr>
        <p:txBody>
          <a:bodyPr/>
          <a:lstStyle/>
          <a:p>
            <a:r>
              <a:rPr lang="en-US" b="0" dirty="0" smtClean="0"/>
              <a:t>“Promote </a:t>
            </a:r>
            <a:r>
              <a:rPr lang="en-US" b="0" dirty="0"/>
              <a:t>the deposit of data in publicly accessible databases, where appropriate and </a:t>
            </a:r>
            <a:r>
              <a:rPr lang="en-US" b="0" dirty="0" smtClean="0"/>
              <a:t>available…”</a:t>
            </a:r>
            <a:endParaRPr lang="en-US" b="0" dirty="0"/>
          </a:p>
        </p:txBody>
      </p:sp>
    </p:spTree>
    <p:extLst>
      <p:ext uri="{BB962C8B-B14F-4D97-AF65-F5344CB8AC3E}">
        <p14:creationId xmlns:p14="http://schemas.microsoft.com/office/powerpoint/2010/main" val="3080249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33600" y="1831991"/>
            <a:ext cx="5143500" cy="5026009"/>
          </a:xfrm>
          <a:prstGeom prst="rect">
            <a:avLst/>
          </a:prstGeom>
        </p:spPr>
      </p:pic>
      <p:pic>
        <p:nvPicPr>
          <p:cNvPr id="5" name="Picture 4"/>
          <p:cNvPicPr>
            <a:picLocks noChangeAspect="1"/>
          </p:cNvPicPr>
          <p:nvPr/>
        </p:nvPicPr>
        <p:blipFill>
          <a:blip r:embed="rId4"/>
          <a:stretch>
            <a:fillRect/>
          </a:stretch>
        </p:blipFill>
        <p:spPr>
          <a:xfrm>
            <a:off x="2855118" y="212494"/>
            <a:ext cx="3700463" cy="1619497"/>
          </a:xfrm>
          <a:prstGeom prst="rect">
            <a:avLst/>
          </a:prstGeom>
        </p:spPr>
      </p:pic>
    </p:spTree>
    <p:extLst>
      <p:ext uri="{BB962C8B-B14F-4D97-AF65-F5344CB8AC3E}">
        <p14:creationId xmlns:p14="http://schemas.microsoft.com/office/powerpoint/2010/main" val="2236373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467600" cy="4648200"/>
          </a:xfrm>
        </p:spPr>
        <p:txBody>
          <a:bodyPr/>
          <a:lstStyle/>
          <a:p>
            <a:pPr algn="ctr"/>
            <a:r>
              <a:rPr lang="en-US" dirty="0" smtClean="0"/>
              <a:t>Forever!</a:t>
            </a:r>
            <a:br>
              <a:rPr lang="en-US" dirty="0" smtClean="0"/>
            </a:br>
            <a:r>
              <a:rPr lang="en-US" dirty="0"/>
              <a:t/>
            </a:r>
            <a:br>
              <a:rPr lang="en-US" dirty="0"/>
            </a:br>
            <a:r>
              <a:rPr lang="en-US" dirty="0" smtClean="0"/>
              <a:t>Guaranteed!</a:t>
            </a:r>
            <a:br>
              <a:rPr lang="en-US" dirty="0" smtClean="0"/>
            </a:br>
            <a:r>
              <a:rPr lang="en-US" dirty="0"/>
              <a:t/>
            </a:r>
            <a:br>
              <a:rPr lang="en-US" dirty="0"/>
            </a:br>
            <a:r>
              <a:rPr lang="en-US" dirty="0" smtClean="0"/>
              <a:t>We promise!</a:t>
            </a:r>
            <a:endParaRPr lang="en-US" dirty="0"/>
          </a:p>
        </p:txBody>
      </p:sp>
    </p:spTree>
    <p:extLst>
      <p:ext uri="{BB962C8B-B14F-4D97-AF65-F5344CB8AC3E}">
        <p14:creationId xmlns:p14="http://schemas.microsoft.com/office/powerpoint/2010/main" val="1020276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2504" y="5105400"/>
            <a:ext cx="8741496" cy="307777"/>
          </a:xfrm>
          <a:prstGeom prst="rect">
            <a:avLst/>
          </a:prstGeom>
        </p:spPr>
        <p:txBody>
          <a:bodyPr wrap="none">
            <a:spAutoFit/>
          </a:bodyPr>
          <a:lstStyle/>
          <a:p>
            <a:r>
              <a:rPr lang="en-US" sz="1400" dirty="0">
                <a:solidFill>
                  <a:srgbClr val="A5B3CA">
                    <a:lumMod val="60000"/>
                    <a:lumOff val="40000"/>
                  </a:srgbClr>
                </a:solidFill>
              </a:rPr>
              <a:t>http://chronicle.com/blogs/wiredcampus/hazards-of-the-cloud-data-storage-services-crash-sets-back-researchers/52571</a:t>
            </a:r>
          </a:p>
        </p:txBody>
      </p:sp>
      <p:pic>
        <p:nvPicPr>
          <p:cNvPr id="2" name="Picture 1"/>
          <p:cNvPicPr>
            <a:picLocks noChangeAspect="1"/>
          </p:cNvPicPr>
          <p:nvPr/>
        </p:nvPicPr>
        <p:blipFill>
          <a:blip r:embed="rId3"/>
          <a:stretch>
            <a:fillRect/>
          </a:stretch>
        </p:blipFill>
        <p:spPr>
          <a:xfrm>
            <a:off x="1446615" y="1676400"/>
            <a:ext cx="6325986" cy="3340922"/>
          </a:xfrm>
          <a:prstGeom prst="rect">
            <a:avLst/>
          </a:prstGeom>
          <a:effectLst>
            <a:glow rad="63500">
              <a:schemeClr val="accent1">
                <a:satMod val="175000"/>
                <a:alpha val="40000"/>
              </a:schemeClr>
            </a:glow>
            <a:softEdge rad="12700"/>
          </a:effectLst>
        </p:spPr>
      </p:pic>
    </p:spTree>
    <p:extLst>
      <p:ext uri="{BB962C8B-B14F-4D97-AF65-F5344CB8AC3E}">
        <p14:creationId xmlns:p14="http://schemas.microsoft.com/office/powerpoint/2010/main" val="4040039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838200"/>
            <a:ext cx="8229600" cy="4525963"/>
          </a:xfrm>
        </p:spPr>
        <p:txBody>
          <a:bodyPr/>
          <a:lstStyle/>
          <a:p>
            <a:pPr marL="177800" indent="0">
              <a:buNone/>
            </a:pPr>
            <a:r>
              <a:rPr lang="en-US" i="1" dirty="0" smtClean="0"/>
              <a:t>If we want to be able to share data, we need to store them in a </a:t>
            </a:r>
            <a:r>
              <a:rPr lang="en-US" i="1" dirty="0" smtClean="0">
                <a:solidFill>
                  <a:srgbClr val="FF0000"/>
                </a:solidFill>
              </a:rPr>
              <a:t>trustworthy</a:t>
            </a:r>
            <a:r>
              <a:rPr lang="en-US" i="1" dirty="0" smtClean="0"/>
              <a:t> data repository.  Data created and used by scientists should be managed, curated, and archived in such a way to </a:t>
            </a:r>
            <a:r>
              <a:rPr lang="en-US" i="1" dirty="0" smtClean="0">
                <a:solidFill>
                  <a:srgbClr val="FF0000"/>
                </a:solidFill>
              </a:rPr>
              <a:t>preserve the initial investment</a:t>
            </a:r>
            <a:r>
              <a:rPr lang="en-US" i="1" dirty="0" smtClean="0"/>
              <a:t> in collecting them.  Researchers must be certain that data held in </a:t>
            </a:r>
            <a:r>
              <a:rPr lang="en-US" i="1" dirty="0" smtClean="0">
                <a:solidFill>
                  <a:srgbClr val="FF0000"/>
                </a:solidFill>
              </a:rPr>
              <a:t>archives remain useful and meaningful into the future</a:t>
            </a:r>
            <a:r>
              <a:rPr lang="en-US" i="1" dirty="0" smtClean="0"/>
              <a:t>.</a:t>
            </a:r>
          </a:p>
          <a:p>
            <a:pPr marL="177800" indent="0">
              <a:buNone/>
            </a:pPr>
            <a:endParaRPr lang="en-US" dirty="0" smtClean="0"/>
          </a:p>
          <a:p>
            <a:pPr marL="177800" indent="0">
              <a:buNone/>
            </a:pPr>
            <a:r>
              <a:rPr lang="en-US" sz="1800" dirty="0" smtClean="0"/>
              <a:t>“An Introduction to the Core Trustworthy Data Repositories Requirements”</a:t>
            </a:r>
            <a:endParaRPr lang="en-US" sz="1800" dirty="0"/>
          </a:p>
        </p:txBody>
      </p:sp>
      <p:sp>
        <p:nvSpPr>
          <p:cNvPr id="3" name="Rectangle 2"/>
          <p:cNvSpPr/>
          <p:nvPr/>
        </p:nvSpPr>
        <p:spPr>
          <a:xfrm>
            <a:off x="450273" y="5225663"/>
            <a:ext cx="8534400" cy="276999"/>
          </a:xfrm>
          <a:prstGeom prst="rect">
            <a:avLst/>
          </a:prstGeom>
        </p:spPr>
        <p:txBody>
          <a:bodyPr wrap="square">
            <a:spAutoFit/>
          </a:bodyPr>
          <a:lstStyle/>
          <a:p>
            <a:r>
              <a:rPr lang="en-US" sz="1200" dirty="0">
                <a:solidFill>
                  <a:schemeClr val="bg1">
                    <a:lumMod val="65000"/>
                  </a:schemeClr>
                </a:solidFill>
              </a:rPr>
              <a:t>https://www.coretrustseal.org/wp-content/uploads/2017/01/Intro_To_Core_Trustworthy_Data_Repositories_Requirements_2016-11.pdf</a:t>
            </a:r>
          </a:p>
        </p:txBody>
      </p:sp>
    </p:spTree>
    <p:extLst>
      <p:ext uri="{BB962C8B-B14F-4D97-AF65-F5344CB8AC3E}">
        <p14:creationId xmlns:p14="http://schemas.microsoft.com/office/powerpoint/2010/main" val="247857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t>Why Assessment is Important</a:t>
            </a:r>
            <a:endParaRPr lang="en-US" dirty="0"/>
          </a:p>
        </p:txBody>
      </p:sp>
      <p:sp>
        <p:nvSpPr>
          <p:cNvPr id="3" name="Content Placeholder 2"/>
          <p:cNvSpPr>
            <a:spLocks noGrp="1"/>
          </p:cNvSpPr>
          <p:nvPr>
            <p:ph idx="1"/>
          </p:nvPr>
        </p:nvSpPr>
        <p:spPr>
          <a:xfrm>
            <a:off x="685800" y="1905000"/>
            <a:ext cx="7772400" cy="4114800"/>
          </a:xfrm>
        </p:spPr>
        <p:txBody>
          <a:bodyPr/>
          <a:lstStyle/>
          <a:p>
            <a:r>
              <a:rPr lang="en-US" dirty="0" smtClean="0"/>
              <a:t>Promote </a:t>
            </a:r>
            <a:r>
              <a:rPr lang="en-US" dirty="0" smtClean="0">
                <a:solidFill>
                  <a:srgbClr val="FF0000"/>
                </a:solidFill>
              </a:rPr>
              <a:t>trust</a:t>
            </a:r>
            <a:r>
              <a:rPr lang="en-US" dirty="0" smtClean="0"/>
              <a:t> by funding agencies, data producers, and data users that data will be available for the long term</a:t>
            </a:r>
          </a:p>
          <a:p>
            <a:r>
              <a:rPr lang="en-US" dirty="0"/>
              <a:t>Provide </a:t>
            </a:r>
            <a:r>
              <a:rPr lang="en-US" dirty="0">
                <a:solidFill>
                  <a:srgbClr val="FF0000"/>
                </a:solidFill>
              </a:rPr>
              <a:t>transparent</a:t>
            </a:r>
            <a:r>
              <a:rPr lang="en-US" dirty="0"/>
              <a:t> view into the </a:t>
            </a:r>
            <a:r>
              <a:rPr lang="en-US" dirty="0" smtClean="0"/>
              <a:t>repository</a:t>
            </a:r>
            <a:endParaRPr lang="en-US" dirty="0"/>
          </a:p>
          <a:p>
            <a:r>
              <a:rPr lang="en-US" dirty="0" smtClean="0">
                <a:solidFill>
                  <a:srgbClr val="FF0000"/>
                </a:solidFill>
              </a:rPr>
              <a:t>Improve</a:t>
            </a:r>
            <a:r>
              <a:rPr lang="en-US" dirty="0" smtClean="0"/>
              <a:t> </a:t>
            </a:r>
            <a:r>
              <a:rPr lang="en-US" dirty="0"/>
              <a:t>processes and procedures</a:t>
            </a:r>
          </a:p>
          <a:p>
            <a:r>
              <a:rPr lang="en-US" dirty="0"/>
              <a:t>Measure against a </a:t>
            </a:r>
            <a:r>
              <a:rPr lang="en-US" dirty="0" smtClean="0">
                <a:solidFill>
                  <a:srgbClr val="FF0000"/>
                </a:solidFill>
              </a:rPr>
              <a:t>community standard</a:t>
            </a:r>
          </a:p>
          <a:p>
            <a:r>
              <a:rPr lang="en-US" dirty="0" smtClean="0"/>
              <a:t>Show the </a:t>
            </a:r>
            <a:r>
              <a:rPr lang="en-US" dirty="0" smtClean="0">
                <a:solidFill>
                  <a:srgbClr val="FF0000"/>
                </a:solidFill>
              </a:rPr>
              <a:t>benefits of domain repositories</a:t>
            </a:r>
            <a:endParaRPr lang="en-US" dirty="0">
              <a:solidFill>
                <a:srgbClr val="FF0000"/>
              </a:solidFill>
            </a:endParaRPr>
          </a:p>
        </p:txBody>
      </p:sp>
      <p:sp>
        <p:nvSpPr>
          <p:cNvPr id="4" name="Text Placeholder 2"/>
          <p:cNvSpPr txBox="1">
            <a:spLocks/>
          </p:cNvSpPr>
          <p:nvPr/>
        </p:nvSpPr>
        <p:spPr>
          <a:xfrm>
            <a:off x="304800" y="6009290"/>
            <a:ext cx="8763000" cy="890587"/>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33363" marR="0" lvl="0" indent="-55563" algn="l" rtl="0">
              <a:lnSpc>
                <a:spcPct val="100000"/>
              </a:lnSpc>
              <a:spcBef>
                <a:spcPts val="560"/>
              </a:spcBef>
              <a:spcAft>
                <a:spcPts val="0"/>
              </a:spcAft>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lnSpc>
                <a:spcPct val="100000"/>
              </a:lnSpc>
              <a:spcBef>
                <a:spcPts val="480"/>
              </a:spcBef>
              <a:spcAft>
                <a:spcPts val="0"/>
              </a:spcAft>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lnSpc>
                <a:spcPct val="100000"/>
              </a:lnSpc>
              <a:spcBef>
                <a:spcPts val="400"/>
              </a:spcBef>
              <a:spcAft>
                <a:spcPts val="0"/>
              </a:spcAft>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lnSpc>
                <a:spcPct val="100000"/>
              </a:lnSpc>
              <a:spcBef>
                <a:spcPts val="360"/>
              </a:spcBef>
              <a:spcAft>
                <a:spcPts val="0"/>
              </a:spcAft>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lnSpc>
                <a:spcPct val="100000"/>
              </a:lnSpc>
              <a:spcBef>
                <a:spcPts val="360"/>
              </a:spcBef>
              <a:spcAft>
                <a:spcPts val="0"/>
              </a:spcAft>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177800" indent="0" eaLnBrk="1" fontAlgn="auto" hangingPunct="1">
              <a:buNone/>
            </a:pPr>
            <a:r>
              <a:rPr lang="en-US" sz="1800" kern="0" dirty="0" err="1" smtClean="0">
                <a:solidFill>
                  <a:schemeClr val="bg1">
                    <a:lumMod val="65000"/>
                  </a:schemeClr>
                </a:solidFill>
              </a:rPr>
              <a:t>Dillo</a:t>
            </a:r>
            <a:r>
              <a:rPr lang="en-US" sz="1800" kern="0" dirty="0" smtClean="0">
                <a:solidFill>
                  <a:schemeClr val="bg1">
                    <a:lumMod val="65000"/>
                  </a:schemeClr>
                </a:solidFill>
              </a:rPr>
              <a:t>, I., &amp; de </a:t>
            </a:r>
            <a:r>
              <a:rPr lang="en-US" sz="1800" kern="0" dirty="0" err="1" smtClean="0">
                <a:solidFill>
                  <a:schemeClr val="bg1">
                    <a:lumMod val="65000"/>
                  </a:schemeClr>
                </a:solidFill>
              </a:rPr>
              <a:t>Leeuw</a:t>
            </a:r>
            <a:r>
              <a:rPr lang="en-US" sz="1800" kern="0" dirty="0" smtClean="0">
                <a:solidFill>
                  <a:schemeClr val="bg1">
                    <a:lumMod val="65000"/>
                  </a:schemeClr>
                </a:solidFill>
              </a:rPr>
              <a:t>, L. (2018). </a:t>
            </a:r>
            <a:r>
              <a:rPr lang="en-US" sz="1800" kern="0" dirty="0" err="1" smtClean="0">
                <a:solidFill>
                  <a:schemeClr val="bg1">
                    <a:lumMod val="65000"/>
                  </a:schemeClr>
                </a:solidFill>
              </a:rPr>
              <a:t>CoreTrustSeal</a:t>
            </a:r>
            <a:r>
              <a:rPr lang="en-US" sz="1800" kern="0" dirty="0" smtClean="0">
                <a:solidFill>
                  <a:schemeClr val="bg1">
                    <a:lumMod val="65000"/>
                  </a:schemeClr>
                </a:solidFill>
              </a:rPr>
              <a:t>. Communications of the Association of Austrian Librarians, 71(1), 162-170. https://doi.org/10.31263/voebm.v71i1.1981</a:t>
            </a:r>
            <a:endParaRPr lang="en-US" sz="1800" kern="0" dirty="0">
              <a:solidFill>
                <a:schemeClr val="bg1">
                  <a:lumMod val="65000"/>
                </a:schemeClr>
              </a:solidFill>
            </a:endParaRPr>
          </a:p>
        </p:txBody>
      </p:sp>
    </p:spTree>
    <p:extLst>
      <p:ext uri="{BB962C8B-B14F-4D97-AF65-F5344CB8AC3E}">
        <p14:creationId xmlns:p14="http://schemas.microsoft.com/office/powerpoint/2010/main" val="38603298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Assessment Options</a:t>
            </a:r>
            <a:endParaRPr lang="en-US" dirty="0"/>
          </a:p>
        </p:txBody>
      </p:sp>
      <p:sp>
        <p:nvSpPr>
          <p:cNvPr id="3" name="Content Placeholder 2"/>
          <p:cNvSpPr>
            <a:spLocks noGrp="1"/>
          </p:cNvSpPr>
          <p:nvPr>
            <p:ph idx="1"/>
          </p:nvPr>
        </p:nvSpPr>
        <p:spPr>
          <a:xfrm>
            <a:off x="685800" y="1524000"/>
            <a:ext cx="7772400" cy="4114800"/>
          </a:xfrm>
        </p:spPr>
        <p:txBody>
          <a:bodyPr/>
          <a:lstStyle/>
          <a:p>
            <a:r>
              <a:rPr lang="en-US" sz="2400" b="1" dirty="0" smtClean="0"/>
              <a:t>Basic Certification</a:t>
            </a:r>
          </a:p>
          <a:p>
            <a:pPr lvl="1"/>
            <a:r>
              <a:rPr lang="en-US" sz="2200" dirty="0" err="1" smtClean="0">
                <a:hlinkClick r:id="rId3"/>
              </a:rPr>
              <a:t>CoreTrustSeal</a:t>
            </a:r>
            <a:r>
              <a:rPr lang="en-US" sz="2200" dirty="0" smtClean="0"/>
              <a:t> (replaces </a:t>
            </a:r>
            <a:r>
              <a:rPr lang="en-US" sz="2200" dirty="0" smtClean="0">
                <a:hlinkClick r:id="rId3"/>
              </a:rPr>
              <a:t>Data Seal of Approval</a:t>
            </a:r>
            <a:r>
              <a:rPr lang="en-US" sz="2200" dirty="0" smtClean="0"/>
              <a:t> and</a:t>
            </a:r>
          </a:p>
          <a:p>
            <a:pPr marL="609601" lvl="1" indent="0">
              <a:buNone/>
            </a:pPr>
            <a:r>
              <a:rPr lang="en-US" sz="2200" dirty="0" smtClean="0">
                <a:hlinkClick r:id="rId4"/>
              </a:rPr>
              <a:t>World Data System</a:t>
            </a:r>
            <a:r>
              <a:rPr lang="en-US" sz="2200" dirty="0" smtClean="0"/>
              <a:t>)</a:t>
            </a:r>
            <a:endParaRPr lang="en-US" sz="2200" dirty="0"/>
          </a:p>
          <a:p>
            <a:r>
              <a:rPr lang="en-US" sz="2400" b="1" dirty="0" smtClean="0"/>
              <a:t>“Formal” Certification </a:t>
            </a:r>
          </a:p>
          <a:p>
            <a:pPr lvl="1"/>
            <a:r>
              <a:rPr lang="en-US" sz="2200" dirty="0" smtClean="0">
                <a:hlinkClick r:id="rId5"/>
              </a:rPr>
              <a:t>Trustworthy Repositories Audit and Certification</a:t>
            </a:r>
            <a:r>
              <a:rPr lang="en-US" sz="2200" dirty="0" smtClean="0"/>
              <a:t> (TRAC)/</a:t>
            </a:r>
            <a:r>
              <a:rPr lang="en-US" sz="2200" dirty="0" smtClean="0">
                <a:hlinkClick r:id="rId6"/>
              </a:rPr>
              <a:t>ISO 16363</a:t>
            </a:r>
            <a:r>
              <a:rPr lang="en-US" sz="2200" dirty="0" smtClean="0"/>
              <a:t> (includes site visit)</a:t>
            </a:r>
          </a:p>
          <a:p>
            <a:r>
              <a:rPr lang="en-US" sz="2400" b="1" dirty="0" smtClean="0"/>
              <a:t>Other alternatives</a:t>
            </a:r>
          </a:p>
          <a:p>
            <a:pPr lvl="1"/>
            <a:r>
              <a:rPr lang="en-US" sz="2200" dirty="0" smtClean="0"/>
              <a:t>Self-audits and peer reviews</a:t>
            </a:r>
          </a:p>
          <a:p>
            <a:pPr lvl="1"/>
            <a:r>
              <a:rPr lang="en-US" sz="2200" dirty="0" smtClean="0">
                <a:hlinkClick r:id="rId7"/>
              </a:rPr>
              <a:t>Digital Repository Audit Method Based On Risk Assessment </a:t>
            </a:r>
            <a:r>
              <a:rPr lang="en-US" sz="2200" dirty="0" smtClean="0"/>
              <a:t>(DRAMBORA)</a:t>
            </a:r>
          </a:p>
          <a:p>
            <a:pPr lvl="1"/>
            <a:r>
              <a:rPr lang="en-US" dirty="0" err="1">
                <a:hlinkClick r:id="rId3"/>
              </a:rPr>
              <a:t>nestor</a:t>
            </a:r>
            <a:r>
              <a:rPr lang="en-US" dirty="0">
                <a:hlinkClick r:id="rId3"/>
              </a:rPr>
              <a:t>-Seal DIN </a:t>
            </a:r>
            <a:r>
              <a:rPr lang="en-US" dirty="0" smtClean="0">
                <a:hlinkClick r:id="rId3"/>
              </a:rPr>
              <a:t>31644</a:t>
            </a:r>
            <a:endParaRPr lang="en-US" sz="2200" dirty="0" smtClean="0"/>
          </a:p>
          <a:p>
            <a:pPr>
              <a:buNone/>
            </a:pPr>
            <a:endParaRPr lang="en-US" sz="2400" dirty="0" smtClean="0"/>
          </a:p>
          <a:p>
            <a:pPr lvl="1">
              <a:buNone/>
            </a:pPr>
            <a:endParaRPr lang="en-US" sz="2200" dirty="0" smtClean="0"/>
          </a:p>
          <a:p>
            <a:pPr lvl="1">
              <a:buNone/>
            </a:pPr>
            <a:endParaRPr lang="en-US" sz="2200" dirty="0"/>
          </a:p>
          <a:p>
            <a:endParaRPr lang="en-US" dirty="0"/>
          </a:p>
        </p:txBody>
      </p:sp>
    </p:spTree>
    <p:extLst>
      <p:ext uri="{BB962C8B-B14F-4D97-AF65-F5344CB8AC3E}">
        <p14:creationId xmlns:p14="http://schemas.microsoft.com/office/powerpoint/2010/main" val="995168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solidFill>
                  <a:schemeClr val="tx1"/>
                </a:solidFill>
              </a:rPr>
              <a:t>Common Elements of Assessment</a:t>
            </a:r>
            <a:endParaRPr lang="en-US" dirty="0">
              <a:solidFill>
                <a:schemeClr val="tx1"/>
              </a:solidFill>
            </a:endParaRPr>
          </a:p>
        </p:txBody>
      </p:sp>
      <p:sp>
        <p:nvSpPr>
          <p:cNvPr id="3" name="Content Placeholder 2"/>
          <p:cNvSpPr>
            <a:spLocks noGrp="1"/>
          </p:cNvSpPr>
          <p:nvPr>
            <p:ph idx="1"/>
          </p:nvPr>
        </p:nvSpPr>
        <p:spPr>
          <a:xfrm>
            <a:off x="685800" y="1905000"/>
            <a:ext cx="7772400" cy="4114800"/>
          </a:xfrm>
        </p:spPr>
        <p:txBody>
          <a:bodyPr/>
          <a:lstStyle/>
          <a:p>
            <a:r>
              <a:rPr lang="en-US" dirty="0" smtClean="0"/>
              <a:t>The </a:t>
            </a:r>
            <a:r>
              <a:rPr lang="en-US" dirty="0"/>
              <a:t>O</a:t>
            </a:r>
            <a:r>
              <a:rPr lang="en-US" dirty="0" smtClean="0"/>
              <a:t>rganization and its </a:t>
            </a:r>
            <a:r>
              <a:rPr lang="en-US" dirty="0"/>
              <a:t>F</a:t>
            </a:r>
            <a:r>
              <a:rPr lang="en-US" dirty="0" smtClean="0"/>
              <a:t>ramework</a:t>
            </a:r>
          </a:p>
          <a:p>
            <a:pPr lvl="1"/>
            <a:r>
              <a:rPr lang="en-US" dirty="0" smtClean="0"/>
              <a:t>Governance, staffing, policies, finances, etc.</a:t>
            </a:r>
          </a:p>
          <a:p>
            <a:r>
              <a:rPr lang="en-US" dirty="0"/>
              <a:t>Treatment of the Data</a:t>
            </a:r>
          </a:p>
          <a:p>
            <a:pPr lvl="1"/>
            <a:r>
              <a:rPr lang="en-US" dirty="0"/>
              <a:t>Access, integrity, process, preservation, etc. </a:t>
            </a:r>
          </a:p>
          <a:p>
            <a:r>
              <a:rPr lang="en-US" dirty="0" smtClean="0"/>
              <a:t>Technical </a:t>
            </a:r>
            <a:r>
              <a:rPr lang="en-US" dirty="0" smtClean="0"/>
              <a:t>Infrastructure</a:t>
            </a:r>
          </a:p>
          <a:p>
            <a:pPr lvl="1"/>
            <a:r>
              <a:rPr lang="en-US" dirty="0" smtClean="0"/>
              <a:t>System design, security, etc.</a:t>
            </a:r>
          </a:p>
          <a:p>
            <a:pPr lvl="1"/>
            <a:endParaRPr lang="en-US" dirty="0"/>
          </a:p>
        </p:txBody>
      </p:sp>
    </p:spTree>
    <p:extLst>
      <p:ext uri="{BB962C8B-B14F-4D97-AF65-F5344CB8AC3E}">
        <p14:creationId xmlns:p14="http://schemas.microsoft.com/office/powerpoint/2010/main" val="32542384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8229600" cy="1143000"/>
          </a:xfrm>
        </p:spPr>
        <p:txBody>
          <a:bodyPr/>
          <a:lstStyle/>
          <a:p>
            <a:r>
              <a:rPr lang="en-US" dirty="0" smtClean="0"/>
              <a:t>ICPSR Assessment Experience</a:t>
            </a:r>
            <a:endParaRPr lang="en-US" dirty="0"/>
          </a:p>
        </p:txBody>
      </p:sp>
      <p:sp>
        <p:nvSpPr>
          <p:cNvPr id="3" name="Content Placeholder 2"/>
          <p:cNvSpPr>
            <a:spLocks noGrp="1"/>
          </p:cNvSpPr>
          <p:nvPr>
            <p:ph idx="1"/>
          </p:nvPr>
        </p:nvSpPr>
        <p:spPr>
          <a:xfrm>
            <a:off x="685800" y="1066800"/>
            <a:ext cx="8001000" cy="4876800"/>
          </a:xfrm>
        </p:spPr>
        <p:txBody>
          <a:bodyPr/>
          <a:lstStyle/>
          <a:p>
            <a:pPr marL="0" indent="0">
              <a:buNone/>
            </a:pPr>
            <a:r>
              <a:rPr lang="en-US" sz="2800" dirty="0" smtClean="0"/>
              <a:t>2005-2006	</a:t>
            </a:r>
            <a:r>
              <a:rPr lang="en-US" dirty="0"/>
              <a:t> </a:t>
            </a:r>
            <a:r>
              <a:rPr lang="en-US" dirty="0" smtClean="0"/>
              <a:t>   </a:t>
            </a:r>
            <a:r>
              <a:rPr lang="en-US" sz="2800" dirty="0" smtClean="0"/>
              <a:t>CRL test audit (TRAC checklist)</a:t>
            </a:r>
          </a:p>
          <a:p>
            <a:pPr marL="0" indent="0">
              <a:buNone/>
            </a:pPr>
            <a:r>
              <a:rPr lang="en-US" dirty="0"/>
              <a:t>2010-2012	    TRAC/ISO 16363 self-assessment</a:t>
            </a:r>
          </a:p>
          <a:p>
            <a:pPr marL="0" indent="0">
              <a:buNone/>
            </a:pPr>
            <a:r>
              <a:rPr lang="en-US" sz="2800" dirty="0" smtClean="0"/>
              <a:t>2009-2010	    Data </a:t>
            </a:r>
            <a:r>
              <a:rPr lang="en-US" sz="2800" dirty="0"/>
              <a:t>Seal of Approval </a:t>
            </a:r>
            <a:r>
              <a:rPr lang="en-US" sz="2800" dirty="0" smtClean="0"/>
              <a:t>certification</a:t>
            </a:r>
          </a:p>
          <a:p>
            <a:pPr marL="0" indent="0">
              <a:buNone/>
            </a:pPr>
            <a:r>
              <a:rPr lang="en-US" sz="2800" dirty="0" smtClean="0"/>
              <a:t>2013		    Data Seal of Approval (update)</a:t>
            </a:r>
          </a:p>
          <a:p>
            <a:pPr marL="0" indent="0">
              <a:buNone/>
            </a:pPr>
            <a:r>
              <a:rPr lang="en-US" sz="2800" dirty="0" smtClean="0"/>
              <a:t>2013		    World Data System certification</a:t>
            </a:r>
          </a:p>
          <a:p>
            <a:pPr marL="0" indent="0">
              <a:buNone/>
            </a:pPr>
            <a:r>
              <a:rPr lang="en-US" dirty="0" smtClean="0"/>
              <a:t>2018-2019	    </a:t>
            </a:r>
            <a:r>
              <a:rPr lang="en-US" dirty="0" err="1" smtClean="0"/>
              <a:t>CoreTrustSeal</a:t>
            </a:r>
            <a:endParaRPr lang="en-US"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068" y="4799734"/>
            <a:ext cx="1702769" cy="1828800"/>
          </a:xfrm>
          <a:prstGeom prst="rect">
            <a:avLst/>
          </a:prstGeom>
          <a:ln>
            <a:noFill/>
          </a:ln>
          <a:effectLst>
            <a:outerShdw blurRad="292100" dist="139700" dir="2700000" algn="tl" rotWithShape="0">
              <a:srgbClr val="333333">
                <a:alpha val="65000"/>
              </a:srgbClr>
            </a:outerShdw>
          </a:effectLst>
        </p:spPr>
      </p:pic>
      <p:pic>
        <p:nvPicPr>
          <p:cNvPr id="6"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3818030" y="4799734"/>
            <a:ext cx="1470040" cy="1828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3705" y="5076825"/>
            <a:ext cx="1143000" cy="1143000"/>
          </a:xfrm>
          <a:prstGeom prst="rect">
            <a:avLst/>
          </a:prstGeom>
          <a:ln>
            <a:noFill/>
          </a:ln>
          <a:effectLst>
            <a:outerShdw blurRad="292100" dist="139700" dir="2700000" algn="tl" rotWithShape="0">
              <a:srgbClr val="333333">
                <a:alpha val="65000"/>
              </a:srgbClr>
            </a:outerShdw>
          </a:effectLst>
        </p:spPr>
      </p:pic>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9395" y="4962644"/>
            <a:ext cx="2070219" cy="1371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oreTrustSea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40939" y="5029200"/>
            <a:ext cx="1190625" cy="119062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717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CRL Test Audit, 2005-2006</a:t>
            </a:r>
            <a:endParaRPr lang="en-US" dirty="0"/>
          </a:p>
        </p:txBody>
      </p:sp>
      <p:sp>
        <p:nvSpPr>
          <p:cNvPr id="3" name="Content Placeholder 2"/>
          <p:cNvSpPr>
            <a:spLocks noGrp="1"/>
          </p:cNvSpPr>
          <p:nvPr>
            <p:ph idx="1"/>
          </p:nvPr>
        </p:nvSpPr>
        <p:spPr/>
        <p:txBody>
          <a:bodyPr/>
          <a:lstStyle/>
          <a:p>
            <a:r>
              <a:rPr lang="en-US" sz="2800" dirty="0" smtClean="0"/>
              <a:t>Test methodology based on RLG-NARA </a:t>
            </a:r>
            <a:r>
              <a:rPr lang="en-US" dirty="0"/>
              <a:t>Checklist </a:t>
            </a:r>
            <a:r>
              <a:rPr lang="en-US" dirty="0" smtClean="0"/>
              <a:t>for </a:t>
            </a:r>
            <a:r>
              <a:rPr lang="en-US" dirty="0"/>
              <a:t>the Certification of Trusted Digital </a:t>
            </a:r>
            <a:r>
              <a:rPr lang="en-US" dirty="0" smtClean="0"/>
              <a:t>Repositories</a:t>
            </a:r>
            <a:endParaRPr lang="en-US" sz="2800" dirty="0" smtClean="0"/>
          </a:p>
          <a:p>
            <a:r>
              <a:rPr lang="en-US" sz="2800" dirty="0" smtClean="0"/>
              <a:t>Assessment performed by an external agency (CRL)</a:t>
            </a:r>
          </a:p>
          <a:p>
            <a:r>
              <a:rPr lang="en-US" sz="2800" dirty="0" smtClean="0"/>
              <a:t>Precursor to current TRAC audit/certification </a:t>
            </a:r>
          </a:p>
          <a:p>
            <a:r>
              <a:rPr lang="en-US" sz="2800" dirty="0" smtClean="0"/>
              <a:t>ICPSR Test Audit Report: </a:t>
            </a:r>
            <a:r>
              <a:rPr lang="en-US" sz="2800" dirty="0" smtClean="0">
                <a:hlinkClick r:id="rId3"/>
              </a:rPr>
              <a:t>http://www.crl.edu/sites/default/files/attachments/pages/ICPSR_final.pdf</a:t>
            </a:r>
            <a:endParaRPr lang="en-US" sz="2800" dirty="0" smtClean="0"/>
          </a:p>
          <a:p>
            <a:endParaRPr lang="en-US" dirty="0"/>
          </a:p>
        </p:txBody>
      </p:sp>
    </p:spTree>
    <p:extLst>
      <p:ext uri="{BB962C8B-B14F-4D97-AF65-F5344CB8AC3E}">
        <p14:creationId xmlns:p14="http://schemas.microsoft.com/office/powerpoint/2010/main" val="2420444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t>Effort and Resources Required</a:t>
            </a:r>
            <a:endParaRPr lang="en-US" dirty="0"/>
          </a:p>
        </p:txBody>
      </p:sp>
      <p:sp>
        <p:nvSpPr>
          <p:cNvPr id="3" name="Content Placeholder 2"/>
          <p:cNvSpPr>
            <a:spLocks noGrp="1"/>
          </p:cNvSpPr>
          <p:nvPr>
            <p:ph idx="1"/>
          </p:nvPr>
        </p:nvSpPr>
        <p:spPr>
          <a:xfrm>
            <a:off x="685800" y="1905000"/>
            <a:ext cx="7772400" cy="4114800"/>
          </a:xfrm>
        </p:spPr>
        <p:txBody>
          <a:bodyPr/>
          <a:lstStyle/>
          <a:p>
            <a:r>
              <a:rPr lang="en-US" sz="2800" dirty="0" smtClean="0"/>
              <a:t>Completion of Audit Checklist</a:t>
            </a:r>
          </a:p>
          <a:p>
            <a:r>
              <a:rPr lang="en-US" sz="2800" dirty="0" smtClean="0"/>
              <a:t>Gathering of large amounts of data about the organization – staffing, finances, </a:t>
            </a:r>
            <a:r>
              <a:rPr lang="en-US" sz="2800" dirty="0"/>
              <a:t>digital assets, process</a:t>
            </a:r>
            <a:r>
              <a:rPr lang="en-US" sz="2800" dirty="0" smtClean="0"/>
              <a:t>, technology, security, redundancy, etc.</a:t>
            </a:r>
          </a:p>
          <a:p>
            <a:r>
              <a:rPr lang="en-US" sz="2800" dirty="0" smtClean="0"/>
              <a:t>Weeks of staff time to do the above</a:t>
            </a:r>
          </a:p>
          <a:p>
            <a:r>
              <a:rPr lang="en-US" sz="2800" dirty="0" smtClean="0"/>
              <a:t>Hosting of audit group for two and a half days with interviews and meetings</a:t>
            </a:r>
          </a:p>
          <a:p>
            <a:r>
              <a:rPr lang="en-US" sz="2800" dirty="0" smtClean="0"/>
              <a:t>Remediation of problems discovered</a:t>
            </a:r>
            <a:endParaRPr lang="en-US" sz="2800" dirty="0"/>
          </a:p>
        </p:txBody>
      </p:sp>
    </p:spTree>
    <p:extLst>
      <p:ext uri="{BB962C8B-B14F-4D97-AF65-F5344CB8AC3E}">
        <p14:creationId xmlns:p14="http://schemas.microsoft.com/office/powerpoint/2010/main" val="36071752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t>
            </a:r>
            <a:endParaRPr lang="en-US" dirty="0"/>
          </a:p>
        </p:txBody>
      </p:sp>
      <p:sp>
        <p:nvSpPr>
          <p:cNvPr id="3" name="Content Placeholder 2"/>
          <p:cNvSpPr>
            <a:spLocks noGrp="1"/>
          </p:cNvSpPr>
          <p:nvPr>
            <p:ph idx="1"/>
          </p:nvPr>
        </p:nvSpPr>
        <p:spPr/>
        <p:txBody>
          <a:bodyPr/>
          <a:lstStyle/>
          <a:p>
            <a:pPr marL="177800" indent="0">
              <a:buNone/>
            </a:pPr>
            <a:r>
              <a:rPr lang="en-US" dirty="0"/>
              <a:t>Positive review </a:t>
            </a:r>
            <a:r>
              <a:rPr lang="en-US" dirty="0" smtClean="0"/>
              <a:t>overall:</a:t>
            </a:r>
            <a:endParaRPr lang="en-US" i="1" dirty="0" smtClean="0"/>
          </a:p>
          <a:p>
            <a:pPr marL="177800" indent="0">
              <a:buNone/>
            </a:pPr>
            <a:endParaRPr lang="en-US" i="1" dirty="0" smtClean="0"/>
          </a:p>
          <a:p>
            <a:pPr marL="177800" indent="0">
              <a:buNone/>
            </a:pPr>
            <a:r>
              <a:rPr lang="en-US" i="1" dirty="0" smtClean="0"/>
              <a:t>Taken </a:t>
            </a:r>
            <a:r>
              <a:rPr lang="en-US" i="1" dirty="0"/>
              <a:t>as a whole, ICPSR appears to provide </a:t>
            </a:r>
            <a:r>
              <a:rPr lang="en-US" b="1" i="1" dirty="0"/>
              <a:t>responsible stewardship </a:t>
            </a:r>
            <a:r>
              <a:rPr lang="en-US" i="1" dirty="0"/>
              <a:t>of the valuable research resources in its custody. </a:t>
            </a:r>
            <a:r>
              <a:rPr lang="en-US" b="1" i="1" dirty="0"/>
              <a:t>Depositors of data to the ICPSR data archives and users of those archives can be confident </a:t>
            </a:r>
            <a:r>
              <a:rPr lang="en-US" i="1" dirty="0"/>
              <a:t>about the state of its operation, and the processes, procedures, technologies, and technical infrastructure employed by the organization.</a:t>
            </a:r>
          </a:p>
          <a:p>
            <a:endParaRPr lang="en-US" dirty="0"/>
          </a:p>
        </p:txBody>
      </p:sp>
    </p:spTree>
    <p:extLst>
      <p:ext uri="{BB962C8B-B14F-4D97-AF65-F5344CB8AC3E}">
        <p14:creationId xmlns:p14="http://schemas.microsoft.com/office/powerpoint/2010/main" val="3762580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t>Findings</a:t>
            </a:r>
            <a:endParaRPr lang="en-US" dirty="0"/>
          </a:p>
        </p:txBody>
      </p:sp>
      <p:sp>
        <p:nvSpPr>
          <p:cNvPr id="3" name="Content Placeholder 2"/>
          <p:cNvSpPr>
            <a:spLocks noGrp="1"/>
          </p:cNvSpPr>
          <p:nvPr>
            <p:ph idx="1"/>
          </p:nvPr>
        </p:nvSpPr>
        <p:spPr>
          <a:xfrm>
            <a:off x="685800" y="1752600"/>
            <a:ext cx="7772400" cy="4114800"/>
          </a:xfrm>
        </p:spPr>
        <p:txBody>
          <a:bodyPr/>
          <a:lstStyle/>
          <a:p>
            <a:pPr marL="0" indent="0">
              <a:buNone/>
            </a:pPr>
            <a:r>
              <a:rPr lang="en-US" dirty="0" smtClean="0"/>
              <a:t>Positive review overall, but…</a:t>
            </a:r>
          </a:p>
          <a:p>
            <a:r>
              <a:rPr lang="en-US" dirty="0" smtClean="0"/>
              <a:t>Succession and disaster plans needed</a:t>
            </a:r>
          </a:p>
          <a:p>
            <a:r>
              <a:rPr lang="en-US" dirty="0" smtClean="0"/>
              <a:t>Funding uncertainty (grants)</a:t>
            </a:r>
          </a:p>
          <a:p>
            <a:r>
              <a:rPr lang="en-US" dirty="0" smtClean="0"/>
              <a:t>Acquisition of preservation rights from depositors</a:t>
            </a:r>
          </a:p>
          <a:p>
            <a:r>
              <a:rPr lang="en-US" dirty="0" smtClean="0"/>
              <a:t>Need for more process and procedural documentation related to preservation</a:t>
            </a:r>
          </a:p>
          <a:p>
            <a:r>
              <a:rPr lang="en-US" dirty="0" smtClean="0"/>
              <a:t>Machine-room issues noted</a:t>
            </a:r>
          </a:p>
          <a:p>
            <a:endParaRPr lang="en-US" dirty="0"/>
          </a:p>
        </p:txBody>
      </p:sp>
    </p:spTree>
    <p:extLst>
      <p:ext uri="{BB962C8B-B14F-4D97-AF65-F5344CB8AC3E}">
        <p14:creationId xmlns:p14="http://schemas.microsoft.com/office/powerpoint/2010/main" val="26007386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Changes Made</a:t>
            </a:r>
            <a:endParaRPr lang="en-US" dirty="0"/>
          </a:p>
        </p:txBody>
      </p:sp>
      <p:sp>
        <p:nvSpPr>
          <p:cNvPr id="3" name="Content Placeholder 2"/>
          <p:cNvSpPr>
            <a:spLocks noGrp="1"/>
          </p:cNvSpPr>
          <p:nvPr>
            <p:ph idx="1"/>
          </p:nvPr>
        </p:nvSpPr>
        <p:spPr>
          <a:xfrm>
            <a:off x="685800" y="1676400"/>
            <a:ext cx="7772400" cy="4114800"/>
          </a:xfrm>
        </p:spPr>
        <p:txBody>
          <a:bodyPr/>
          <a:lstStyle/>
          <a:p>
            <a:r>
              <a:rPr lang="en-US" dirty="0" smtClean="0"/>
              <a:t>Hired a Digital Preservation Officer</a:t>
            </a:r>
          </a:p>
          <a:p>
            <a:r>
              <a:rPr lang="en-US" dirty="0" smtClean="0"/>
              <a:t>Created policies, including Digital Preservation Policy Framework, Access Policy Framework, and Disaster Plan</a:t>
            </a:r>
          </a:p>
          <a:p>
            <a:r>
              <a:rPr lang="en-US" dirty="0" smtClean="0"/>
              <a:t>Changed deposit process to be explicit about ICPSR’s right to preserve content</a:t>
            </a:r>
          </a:p>
          <a:p>
            <a:r>
              <a:rPr lang="en-US" dirty="0" smtClean="0"/>
              <a:t>Continued to diversify funding (ongoing)</a:t>
            </a:r>
          </a:p>
          <a:p>
            <a:r>
              <a:rPr lang="en-US" dirty="0" smtClean="0"/>
              <a:t>Made </a:t>
            </a:r>
            <a:r>
              <a:rPr lang="en-US" dirty="0"/>
              <a:t>changes to machine room</a:t>
            </a:r>
          </a:p>
          <a:p>
            <a:endParaRPr lang="en-US" dirty="0" smtClean="0"/>
          </a:p>
          <a:p>
            <a:endParaRPr lang="en-US" dirty="0" smtClean="0"/>
          </a:p>
          <a:p>
            <a:endParaRPr lang="en-US" dirty="0"/>
          </a:p>
        </p:txBody>
      </p:sp>
    </p:spTree>
    <p:extLst>
      <p:ext uri="{BB962C8B-B14F-4D97-AF65-F5344CB8AC3E}">
        <p14:creationId xmlns:p14="http://schemas.microsoft.com/office/powerpoint/2010/main" val="396859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458200" cy="1143000"/>
          </a:xfrm>
        </p:spPr>
        <p:txBody>
          <a:bodyPr/>
          <a:lstStyle/>
          <a:p>
            <a:r>
              <a:rPr lang="en-US" dirty="0" smtClean="0"/>
              <a:t>TRAC self-assessment, </a:t>
            </a:r>
            <a:r>
              <a:rPr lang="en-US" dirty="0" smtClean="0">
                <a:solidFill>
                  <a:schemeClr val="tx1"/>
                </a:solidFill>
              </a:rPr>
              <a:t>2010-2012</a:t>
            </a:r>
            <a:endParaRPr lang="en-US" dirty="0">
              <a:solidFill>
                <a:schemeClr val="tx1"/>
              </a:solidFill>
            </a:endParaRPr>
          </a:p>
        </p:txBody>
      </p:sp>
      <p:sp>
        <p:nvSpPr>
          <p:cNvPr id="3" name="Content Placeholder 2"/>
          <p:cNvSpPr>
            <a:spLocks noGrp="1"/>
          </p:cNvSpPr>
          <p:nvPr>
            <p:ph idx="1"/>
          </p:nvPr>
        </p:nvSpPr>
        <p:spPr>
          <a:xfrm>
            <a:off x="457200" y="1600200"/>
            <a:ext cx="8382000" cy="4525963"/>
          </a:xfrm>
        </p:spPr>
        <p:txBody>
          <a:bodyPr/>
          <a:lstStyle/>
          <a:p>
            <a:pPr marL="514350" indent="-457200"/>
            <a:r>
              <a:rPr lang="en-US" dirty="0" smtClean="0"/>
              <a:t>TRAC/ISO most rigorous method – </a:t>
            </a:r>
            <a:r>
              <a:rPr lang="en-US" dirty="0"/>
              <a:t>	</a:t>
            </a:r>
            <a:r>
              <a:rPr lang="en-US" dirty="0" smtClean="0"/>
              <a:t>	   </a:t>
            </a:r>
            <a:r>
              <a:rPr lang="en-US" dirty="0" smtClean="0"/>
              <a:t>80</a:t>
            </a:r>
            <a:r>
              <a:rPr lang="en-US" dirty="0" smtClean="0"/>
              <a:t>+ requirements (100 in ISO) </a:t>
            </a:r>
          </a:p>
          <a:p>
            <a:pPr marL="514350" indent="-457200"/>
            <a:r>
              <a:rPr lang="en-US" dirty="0" smtClean="0"/>
              <a:t>OAIS </a:t>
            </a:r>
            <a:r>
              <a:rPr lang="en-US" dirty="0" smtClean="0"/>
              <a:t>orientation</a:t>
            </a:r>
            <a:endParaRPr lang="en-US" dirty="0" smtClean="0"/>
          </a:p>
        </p:txBody>
      </p:sp>
    </p:spTree>
    <p:extLst>
      <p:ext uri="{BB962C8B-B14F-4D97-AF65-F5344CB8AC3E}">
        <p14:creationId xmlns:p14="http://schemas.microsoft.com/office/powerpoint/2010/main" val="18157774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t>Procedures Followed</a:t>
            </a:r>
            <a:endParaRPr lang="en-US" dirty="0"/>
          </a:p>
        </p:txBody>
      </p:sp>
      <p:sp>
        <p:nvSpPr>
          <p:cNvPr id="3" name="Content Placeholder 2"/>
          <p:cNvSpPr>
            <a:spLocks noGrp="1"/>
          </p:cNvSpPr>
          <p:nvPr>
            <p:ph idx="1"/>
          </p:nvPr>
        </p:nvSpPr>
        <p:spPr>
          <a:xfrm>
            <a:off x="685800" y="1905000"/>
            <a:ext cx="7772400" cy="4114800"/>
          </a:xfrm>
        </p:spPr>
        <p:txBody>
          <a:bodyPr/>
          <a:lstStyle/>
          <a:p>
            <a:r>
              <a:rPr lang="en-US" dirty="0" smtClean="0"/>
              <a:t>Parceled out the 80+ TRAC requirements to committees across the organization</a:t>
            </a:r>
          </a:p>
          <a:p>
            <a:r>
              <a:rPr lang="en-US" dirty="0" smtClean="0"/>
              <a:t>Set up Drupal system for reporting evidence</a:t>
            </a:r>
          </a:p>
          <a:p>
            <a:r>
              <a:rPr lang="en-US" dirty="0" smtClean="0"/>
              <a:t>Gathered evidence demonstrating compliance for each guideline; rated compliance on scale</a:t>
            </a:r>
          </a:p>
          <a:p>
            <a:r>
              <a:rPr lang="en-US" dirty="0" smtClean="0"/>
              <a:t>Digital Preservation Officer and Director of </a:t>
            </a:r>
            <a:r>
              <a:rPr lang="en-US" dirty="0" err="1" smtClean="0"/>
              <a:t>Curation</a:t>
            </a:r>
            <a:r>
              <a:rPr lang="en-US" dirty="0" smtClean="0"/>
              <a:t> Services reviewing evidence</a:t>
            </a:r>
          </a:p>
          <a:p>
            <a:r>
              <a:rPr lang="en-US" dirty="0" smtClean="0"/>
              <a:t>Goal is to provide a public report</a:t>
            </a:r>
          </a:p>
        </p:txBody>
      </p:sp>
    </p:spTree>
    <p:extLst>
      <p:ext uri="{BB962C8B-B14F-4D97-AF65-F5344CB8AC3E}">
        <p14:creationId xmlns:p14="http://schemas.microsoft.com/office/powerpoint/2010/main" val="2936029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928"/>
            <a:ext cx="7772400" cy="1143000"/>
          </a:xfrm>
        </p:spPr>
        <p:txBody>
          <a:bodyPr/>
          <a:lstStyle/>
          <a:p>
            <a:r>
              <a:rPr lang="en-US" dirty="0" smtClean="0"/>
              <a:t>TRAC/ISO Drupal System</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918328"/>
            <a:ext cx="7536157" cy="5029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057400" y="6172200"/>
            <a:ext cx="4876800"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charset="0"/>
                <a:ea typeface="ＭＳ Ｐゴシック" charset="0"/>
              </a:rPr>
              <a:t>https://wiki.archivematica.org/Internal_audit_tool</a:t>
            </a:r>
          </a:p>
        </p:txBody>
      </p:sp>
    </p:spTree>
    <p:extLst>
      <p:ext uri="{BB962C8B-B14F-4D97-AF65-F5344CB8AC3E}">
        <p14:creationId xmlns:p14="http://schemas.microsoft.com/office/powerpoint/2010/main" val="31526254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t>Example TRAC/ISO Requirements</a:t>
            </a:r>
            <a:endParaRPr lang="en-US" dirty="0"/>
          </a:p>
        </p:txBody>
      </p:sp>
      <p:sp>
        <p:nvSpPr>
          <p:cNvPr id="3" name="Content Placeholder 2"/>
          <p:cNvSpPr>
            <a:spLocks noGrp="1"/>
          </p:cNvSpPr>
          <p:nvPr>
            <p:ph idx="1"/>
          </p:nvPr>
        </p:nvSpPr>
        <p:spPr>
          <a:xfrm>
            <a:off x="685800" y="1752600"/>
            <a:ext cx="7772400" cy="4114800"/>
          </a:xfrm>
        </p:spPr>
        <p:txBody>
          <a:bodyPr/>
          <a:lstStyle/>
          <a:p>
            <a:pPr>
              <a:spcBef>
                <a:spcPts val="0"/>
              </a:spcBef>
            </a:pPr>
            <a:r>
              <a:rPr lang="en-US" sz="2400" i="1" dirty="0" smtClean="0"/>
              <a:t>Documented </a:t>
            </a:r>
            <a:r>
              <a:rPr lang="en-US" sz="2400" i="1" dirty="0"/>
              <a:t>process for testing understandability of the information content </a:t>
            </a:r>
            <a:endParaRPr lang="en-US" sz="2400" i="1" dirty="0" smtClean="0"/>
          </a:p>
          <a:p>
            <a:pPr>
              <a:spcBef>
                <a:spcPts val="0"/>
              </a:spcBef>
            </a:pPr>
            <a:r>
              <a:rPr lang="en-US" sz="2400" i="1" dirty="0" smtClean="0"/>
              <a:t>Process </a:t>
            </a:r>
            <a:r>
              <a:rPr lang="en-US" sz="2400" i="1" dirty="0"/>
              <a:t>that generates the requested digital object(s) is complete </a:t>
            </a:r>
            <a:endParaRPr lang="en-US" sz="2400" b="1" i="1" dirty="0"/>
          </a:p>
          <a:p>
            <a:pPr>
              <a:spcBef>
                <a:spcPts val="0"/>
              </a:spcBef>
            </a:pPr>
            <a:r>
              <a:rPr lang="en-US" sz="2400" i="1" dirty="0" smtClean="0"/>
              <a:t>Process </a:t>
            </a:r>
            <a:r>
              <a:rPr lang="en-US" sz="2400" i="1" dirty="0"/>
              <a:t>that generates the requested digital object(s) is correct  </a:t>
            </a:r>
            <a:endParaRPr lang="en-US" sz="2400" b="1" i="1" dirty="0"/>
          </a:p>
          <a:p>
            <a:pPr>
              <a:spcBef>
                <a:spcPts val="0"/>
              </a:spcBef>
            </a:pPr>
            <a:r>
              <a:rPr lang="en-US" sz="2400" i="1" dirty="0" smtClean="0"/>
              <a:t>All </a:t>
            </a:r>
            <a:r>
              <a:rPr lang="en-US" sz="2400" i="1" dirty="0"/>
              <a:t>access requests result in a response of acceptance or rejection</a:t>
            </a:r>
          </a:p>
          <a:p>
            <a:r>
              <a:rPr lang="en-US" sz="2400" i="1" dirty="0" smtClean="0"/>
              <a:t>Dissemination </a:t>
            </a:r>
            <a:r>
              <a:rPr lang="en-US" sz="2400" i="1" dirty="0"/>
              <a:t>of authentic copies of the original or objects traceable to originals</a:t>
            </a:r>
          </a:p>
          <a:p>
            <a:endParaRPr lang="en-US" dirty="0"/>
          </a:p>
        </p:txBody>
      </p:sp>
    </p:spTree>
    <p:extLst>
      <p:ext uri="{BB962C8B-B14F-4D97-AF65-F5344CB8AC3E}">
        <p14:creationId xmlns:p14="http://schemas.microsoft.com/office/powerpoint/2010/main" val="14804990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Effort and Resources Required</a:t>
            </a:r>
            <a:endParaRPr lang="en-US" dirty="0"/>
          </a:p>
        </p:txBody>
      </p:sp>
      <p:sp>
        <p:nvSpPr>
          <p:cNvPr id="3" name="Content Placeholder 2"/>
          <p:cNvSpPr>
            <a:spLocks noGrp="1"/>
          </p:cNvSpPr>
          <p:nvPr>
            <p:ph idx="1"/>
          </p:nvPr>
        </p:nvSpPr>
        <p:spPr>
          <a:xfrm>
            <a:off x="685800" y="1828800"/>
            <a:ext cx="7772400" cy="4114800"/>
          </a:xfrm>
        </p:spPr>
        <p:txBody>
          <a:bodyPr/>
          <a:lstStyle/>
          <a:p>
            <a:r>
              <a:rPr lang="en-US" dirty="0" smtClean="0"/>
              <a:t>Time of many individuals across the organization</a:t>
            </a:r>
          </a:p>
          <a:p>
            <a:r>
              <a:rPr lang="en-US" dirty="0" smtClean="0"/>
              <a:t>Technology – Developed Drupal site for data entry</a:t>
            </a:r>
          </a:p>
          <a:p>
            <a:r>
              <a:rPr lang="en-US" dirty="0" smtClean="0"/>
              <a:t>Time for high-level review and summarization</a:t>
            </a:r>
          </a:p>
          <a:p>
            <a:r>
              <a:rPr lang="en-US" dirty="0" smtClean="0"/>
              <a:t>Time/technology most likely required to address areas for improvement</a:t>
            </a:r>
            <a:endParaRPr lang="en-US" dirty="0"/>
          </a:p>
        </p:txBody>
      </p:sp>
    </p:spTree>
    <p:extLst>
      <p:ext uri="{BB962C8B-B14F-4D97-AF65-F5344CB8AC3E}">
        <p14:creationId xmlns:p14="http://schemas.microsoft.com/office/powerpoint/2010/main" val="31447523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53413"/>
            <a:ext cx="8229600" cy="1143000"/>
          </a:xfrm>
        </p:spPr>
        <p:txBody>
          <a:bodyPr/>
          <a:lstStyle/>
          <a:p>
            <a:r>
              <a:rPr lang="en-US" dirty="0"/>
              <a:t>DSA Self-Assessment, 2009-2010</a:t>
            </a:r>
          </a:p>
        </p:txBody>
      </p:sp>
      <p:sp>
        <p:nvSpPr>
          <p:cNvPr id="3" name="Content Placeholder 2"/>
          <p:cNvSpPr>
            <a:spLocks noGrp="1"/>
          </p:cNvSpPr>
          <p:nvPr>
            <p:ph idx="1"/>
          </p:nvPr>
        </p:nvSpPr>
        <p:spPr/>
        <p:txBody>
          <a:bodyPr/>
          <a:lstStyle/>
          <a:p>
            <a:endParaRPr lang="en-US" dirty="0" smtClean="0"/>
          </a:p>
          <a:p>
            <a:endParaRPr lang="en-US" dirty="0"/>
          </a:p>
        </p:txBody>
      </p:sp>
      <p:sp>
        <p:nvSpPr>
          <p:cNvPr id="5" name="TextBox 4"/>
          <p:cNvSpPr txBox="1"/>
          <p:nvPr/>
        </p:nvSpPr>
        <p:spPr>
          <a:xfrm>
            <a:off x="1645370" y="5858790"/>
            <a:ext cx="6310460" cy="584775"/>
          </a:xfrm>
          <a:prstGeom prst="rect">
            <a:avLst/>
          </a:prstGeom>
          <a:noFill/>
        </p:spPr>
        <p:txBody>
          <a:bodyPr wrap="square" rtlCol="0">
            <a:spAutoFit/>
          </a:bodyPr>
          <a:lstStyle/>
          <a:p>
            <a:r>
              <a:rPr lang="en-US" sz="1600" dirty="0">
                <a:latin typeface="+mn-lt"/>
                <a:hlinkClick r:id="rId2"/>
              </a:rPr>
              <a:t>http://</a:t>
            </a:r>
            <a:r>
              <a:rPr lang="en-US" sz="1600" dirty="0" smtClean="0">
                <a:latin typeface="+mn-lt"/>
                <a:hlinkClick r:id="rId2"/>
              </a:rPr>
              <a:t>assessment.datasealofapproval.org/assessment_78/seal/pdf</a:t>
            </a:r>
            <a:endParaRPr lang="en-US" sz="1600" dirty="0" smtClean="0">
              <a:latin typeface="+mn-lt"/>
            </a:endParaRPr>
          </a:p>
          <a:p>
            <a:r>
              <a:rPr lang="en-US" sz="1600" dirty="0">
                <a:latin typeface="+mn-lt"/>
                <a:hlinkClick r:id="rId3"/>
              </a:rPr>
              <a:t>http://</a:t>
            </a:r>
            <a:r>
              <a:rPr lang="en-US" sz="1600" dirty="0" smtClean="0">
                <a:latin typeface="+mn-lt"/>
                <a:hlinkClick r:id="rId3"/>
              </a:rPr>
              <a:t>hdl.handle.net/2027.42/144318</a:t>
            </a:r>
            <a:r>
              <a:rPr lang="en-US" sz="1600" dirty="0" smtClean="0">
                <a:latin typeface="+mn-lt"/>
              </a:rPr>
              <a:t>  </a:t>
            </a: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913" y="1461940"/>
            <a:ext cx="5038826" cy="3657600"/>
          </a:xfrm>
          <a:prstGeom prst="rect">
            <a:avLst/>
          </a:prstGeom>
        </p:spPr>
      </p:pic>
      <p:sp>
        <p:nvSpPr>
          <p:cNvPr id="8" name="Oval 7"/>
          <p:cNvSpPr/>
          <p:nvPr/>
        </p:nvSpPr>
        <p:spPr bwMode="auto">
          <a:xfrm>
            <a:off x="4789453" y="4517023"/>
            <a:ext cx="2057400" cy="762000"/>
          </a:xfrm>
          <a:prstGeom prst="ellipse">
            <a:avLst/>
          </a:prstGeom>
          <a:noFill/>
          <a:ln w="25400"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986" y="2043741"/>
            <a:ext cx="1143000" cy="1143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4367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Data Seal of Approval</a:t>
            </a:r>
            <a:endParaRPr lang="en-US" dirty="0"/>
          </a:p>
        </p:txBody>
      </p:sp>
      <p:sp>
        <p:nvSpPr>
          <p:cNvPr id="3" name="Content Placeholder 2"/>
          <p:cNvSpPr>
            <a:spLocks noGrp="1"/>
          </p:cNvSpPr>
          <p:nvPr>
            <p:ph idx="1"/>
          </p:nvPr>
        </p:nvSpPr>
        <p:spPr>
          <a:xfrm>
            <a:off x="685800" y="1828800"/>
            <a:ext cx="7772400" cy="4114800"/>
          </a:xfrm>
        </p:spPr>
        <p:txBody>
          <a:bodyPr/>
          <a:lstStyle/>
          <a:p>
            <a:r>
              <a:rPr lang="en-US" sz="2800" dirty="0" smtClean="0"/>
              <a:t>Started by DANS in 2009</a:t>
            </a:r>
          </a:p>
          <a:p>
            <a:r>
              <a:rPr lang="en-US" dirty="0"/>
              <a:t>The objectives of the DSA are to “safeguard data, to ensure high quality and to guide reliable management of data for the future without requiring the implementation of new standards, regulations, or high costs.”</a:t>
            </a:r>
            <a:br>
              <a:rPr lang="en-US" dirty="0"/>
            </a:br>
            <a:r>
              <a:rPr lang="en-US" sz="1200" dirty="0">
                <a:solidFill>
                  <a:schemeClr val="bg2">
                    <a:lumMod val="60000"/>
                    <a:lumOff val="40000"/>
                  </a:schemeClr>
                </a:solidFill>
              </a:rPr>
              <a:t/>
            </a:r>
            <a:br>
              <a:rPr lang="en-US" sz="1200" dirty="0">
                <a:solidFill>
                  <a:schemeClr val="bg2">
                    <a:lumMod val="60000"/>
                    <a:lumOff val="40000"/>
                  </a:schemeClr>
                </a:solidFill>
              </a:rPr>
            </a:br>
            <a:r>
              <a:rPr lang="en-US" sz="1200" dirty="0">
                <a:solidFill>
                  <a:schemeClr val="bg1">
                    <a:lumMod val="65000"/>
                  </a:schemeClr>
                </a:solidFill>
              </a:rPr>
              <a:t>http://www.datasealofapproval.org/en/information/about</a:t>
            </a:r>
            <a:r>
              <a:rPr lang="en-US" sz="1200" dirty="0" smtClean="0">
                <a:solidFill>
                  <a:schemeClr val="bg1">
                    <a:lumMod val="65000"/>
                  </a:schemeClr>
                </a:solidFill>
              </a:rPr>
              <a:t>/</a:t>
            </a:r>
            <a:endParaRPr lang="en-US" sz="2800" dirty="0" smtClean="0"/>
          </a:p>
          <a:p>
            <a:pPr marL="0" indent="0">
              <a:buNone/>
            </a:pPr>
            <a:endParaRPr lang="en-US" dirty="0" smtClean="0"/>
          </a:p>
        </p:txBody>
      </p:sp>
    </p:spTree>
    <p:extLst>
      <p:ext uri="{BB962C8B-B14F-4D97-AF65-F5344CB8AC3E}">
        <p14:creationId xmlns:p14="http://schemas.microsoft.com/office/powerpoint/2010/main" val="25111426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Data Seal of Approval</a:t>
            </a:r>
            <a:endParaRPr lang="en-US" dirty="0"/>
          </a:p>
        </p:txBody>
      </p:sp>
      <p:sp>
        <p:nvSpPr>
          <p:cNvPr id="3" name="Content Placeholder 2"/>
          <p:cNvSpPr>
            <a:spLocks noGrp="1"/>
          </p:cNvSpPr>
          <p:nvPr>
            <p:ph idx="1"/>
          </p:nvPr>
        </p:nvSpPr>
        <p:spPr>
          <a:xfrm>
            <a:off x="685800" y="1828800"/>
            <a:ext cx="7772400" cy="4114800"/>
          </a:xfrm>
        </p:spPr>
        <p:txBody>
          <a:bodyPr/>
          <a:lstStyle/>
          <a:p>
            <a:r>
              <a:rPr lang="en-US" sz="2800" dirty="0" smtClean="0"/>
              <a:t>16 guidelines – 3 target the data producer, 3 the data consumer, and 10 the repository</a:t>
            </a:r>
          </a:p>
          <a:p>
            <a:r>
              <a:rPr lang="en-US" dirty="0"/>
              <a:t>Example guideline: </a:t>
            </a:r>
            <a:r>
              <a:rPr lang="en-US" i="1" dirty="0"/>
              <a:t>(7) The data repository has a plan for long-term preservation of its digital assets</a:t>
            </a:r>
            <a:r>
              <a:rPr lang="en-US" i="1" dirty="0" smtClean="0"/>
              <a:t>.</a:t>
            </a:r>
            <a:endParaRPr lang="en-US" sz="2800" dirty="0" smtClean="0"/>
          </a:p>
          <a:p>
            <a:r>
              <a:rPr lang="en-US" sz="2800" dirty="0" smtClean="0"/>
              <a:t>Self-assessments are done online with ratings and then peer-reviewed by a DSA Board member</a:t>
            </a:r>
          </a:p>
          <a:p>
            <a:pPr marL="0" indent="0">
              <a:buNone/>
            </a:pPr>
            <a:endParaRPr lang="en-US" dirty="0" smtClean="0"/>
          </a:p>
        </p:txBody>
      </p:sp>
    </p:spTree>
    <p:extLst>
      <p:ext uri="{BB962C8B-B14F-4D97-AF65-F5344CB8AC3E}">
        <p14:creationId xmlns:p14="http://schemas.microsoft.com/office/powerpoint/2010/main" val="14837672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t>Procedures Followed</a:t>
            </a:r>
            <a:endParaRPr lang="en-US" dirty="0"/>
          </a:p>
        </p:txBody>
      </p:sp>
      <p:sp>
        <p:nvSpPr>
          <p:cNvPr id="3" name="Content Placeholder 2"/>
          <p:cNvSpPr>
            <a:spLocks noGrp="1"/>
          </p:cNvSpPr>
          <p:nvPr>
            <p:ph idx="1"/>
          </p:nvPr>
        </p:nvSpPr>
        <p:spPr>
          <a:xfrm>
            <a:off x="685800" y="1752600"/>
            <a:ext cx="7772400" cy="4114800"/>
          </a:xfrm>
        </p:spPr>
        <p:txBody>
          <a:bodyPr/>
          <a:lstStyle/>
          <a:p>
            <a:r>
              <a:rPr lang="en-US" sz="3200" dirty="0" smtClean="0"/>
              <a:t>Digital Preservation Officer and Director of Collection Delivery conducted self-assessment, assembled evidence, completed application</a:t>
            </a:r>
          </a:p>
          <a:p>
            <a:r>
              <a:rPr lang="en-US" sz="3200" dirty="0" smtClean="0"/>
              <a:t>Provided a </a:t>
            </a:r>
            <a:r>
              <a:rPr lang="en-US" sz="3200" dirty="0"/>
              <a:t>URL for each </a:t>
            </a:r>
            <a:r>
              <a:rPr lang="en-US" sz="3200" dirty="0" smtClean="0"/>
              <a:t>guideline</a:t>
            </a:r>
          </a:p>
        </p:txBody>
      </p:sp>
    </p:spTree>
    <p:extLst>
      <p:ext uri="{BB962C8B-B14F-4D97-AF65-F5344CB8AC3E}">
        <p14:creationId xmlns:p14="http://schemas.microsoft.com/office/powerpoint/2010/main" val="29667014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Effort and Resources Required</a:t>
            </a:r>
            <a:endParaRPr lang="en-US" dirty="0"/>
          </a:p>
        </p:txBody>
      </p:sp>
      <p:sp>
        <p:nvSpPr>
          <p:cNvPr id="3" name="Content Placeholder 2"/>
          <p:cNvSpPr>
            <a:spLocks noGrp="1"/>
          </p:cNvSpPr>
          <p:nvPr>
            <p:ph idx="1"/>
          </p:nvPr>
        </p:nvSpPr>
        <p:spPr/>
        <p:txBody>
          <a:bodyPr/>
          <a:lstStyle/>
          <a:p>
            <a:r>
              <a:rPr lang="en-US" sz="3200" dirty="0" smtClean="0"/>
              <a:t>Mainly time of the Digital Preservation Officer and Director of Collection Delivery </a:t>
            </a:r>
          </a:p>
          <a:p>
            <a:r>
              <a:rPr lang="en-US" sz="3200" dirty="0" smtClean="0"/>
              <a:t>Would estimate two days at most</a:t>
            </a:r>
          </a:p>
          <a:p>
            <a:r>
              <a:rPr lang="en-US" sz="3200" dirty="0" smtClean="0"/>
              <a:t>Less time required to recertify every two years</a:t>
            </a:r>
            <a:endParaRPr lang="en-US" dirty="0"/>
          </a:p>
        </p:txBody>
      </p:sp>
    </p:spTree>
    <p:extLst>
      <p:ext uri="{BB962C8B-B14F-4D97-AF65-F5344CB8AC3E}">
        <p14:creationId xmlns:p14="http://schemas.microsoft.com/office/powerpoint/2010/main" val="7479440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Self-Assessment Ratings</a:t>
            </a:r>
            <a:endParaRPr lang="en-US" dirty="0"/>
          </a:p>
        </p:txBody>
      </p:sp>
      <p:sp>
        <p:nvSpPr>
          <p:cNvPr id="3" name="Content Placeholder 2"/>
          <p:cNvSpPr>
            <a:spLocks noGrp="1"/>
          </p:cNvSpPr>
          <p:nvPr>
            <p:ph idx="1"/>
          </p:nvPr>
        </p:nvSpPr>
        <p:spPr/>
        <p:txBody>
          <a:bodyPr/>
          <a:lstStyle/>
          <a:p>
            <a:r>
              <a:rPr lang="en-US" dirty="0" smtClean="0"/>
              <a:t>Using the manual and guiding questions: </a:t>
            </a:r>
            <a:br>
              <a:rPr lang="en-US" dirty="0" smtClean="0"/>
            </a:br>
            <a:r>
              <a:rPr lang="en-US" dirty="0" smtClean="0"/>
              <a:t>Rated ICPSR as having achieved 4 stars for all but Guideline 13, which addresses full OAIS compliance</a:t>
            </a:r>
            <a:endParaRPr lang="en-US" dirty="0"/>
          </a:p>
        </p:txBody>
      </p:sp>
    </p:spTree>
    <p:extLst>
      <p:ext uri="{BB962C8B-B14F-4D97-AF65-F5344CB8AC3E}">
        <p14:creationId xmlns:p14="http://schemas.microsoft.com/office/powerpoint/2010/main" val="28594774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t>Findings and Changes Made</a:t>
            </a:r>
            <a:endParaRPr lang="en-US" dirty="0"/>
          </a:p>
        </p:txBody>
      </p:sp>
      <p:sp>
        <p:nvSpPr>
          <p:cNvPr id="3" name="Content Placeholder 2"/>
          <p:cNvSpPr>
            <a:spLocks noGrp="1"/>
          </p:cNvSpPr>
          <p:nvPr>
            <p:ph idx="1"/>
          </p:nvPr>
        </p:nvSpPr>
        <p:spPr>
          <a:xfrm>
            <a:off x="685800" y="1905000"/>
            <a:ext cx="7772400" cy="4114800"/>
          </a:xfrm>
        </p:spPr>
        <p:txBody>
          <a:bodyPr/>
          <a:lstStyle/>
          <a:p>
            <a:r>
              <a:rPr lang="en-US" dirty="0" smtClean="0"/>
              <a:t>Recognized need to make policies more public – e.g., static and linkable Terms of Use (previously only dynamic)</a:t>
            </a:r>
          </a:p>
          <a:p>
            <a:r>
              <a:rPr lang="en-US" dirty="0" smtClean="0"/>
              <a:t>Reinforced work on succession planning – now integrated into Data-PASS partnership agreement</a:t>
            </a:r>
          </a:p>
          <a:p>
            <a:r>
              <a:rPr lang="en-US" dirty="0" smtClean="0"/>
              <a:t>Underscored need to comply with OAIS –building a new system based on it</a:t>
            </a:r>
          </a:p>
          <a:p>
            <a:endParaRPr lang="en-US" dirty="0" smtClean="0"/>
          </a:p>
        </p:txBody>
      </p:sp>
    </p:spTree>
    <p:extLst>
      <p:ext uri="{BB962C8B-B14F-4D97-AF65-F5344CB8AC3E}">
        <p14:creationId xmlns:p14="http://schemas.microsoft.com/office/powerpoint/2010/main" val="6738334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982" y="612322"/>
            <a:ext cx="8572107" cy="1143000"/>
          </a:xfrm>
        </p:spPr>
        <p:txBody>
          <a:bodyPr/>
          <a:lstStyle/>
          <a:p>
            <a:r>
              <a:rPr lang="en-US" dirty="0"/>
              <a:t>DSA Self-Assessment, </a:t>
            </a:r>
            <a:r>
              <a:rPr lang="en-US" dirty="0" smtClean="0"/>
              <a:t>2014-2015</a:t>
            </a:r>
            <a:endParaRPr lang="en-US" dirty="0"/>
          </a:p>
        </p:txBody>
      </p:sp>
      <p:sp>
        <p:nvSpPr>
          <p:cNvPr id="3" name="Content Placeholder 2"/>
          <p:cNvSpPr>
            <a:spLocks noGrp="1"/>
          </p:cNvSpPr>
          <p:nvPr>
            <p:ph idx="1"/>
          </p:nvPr>
        </p:nvSpPr>
        <p:spPr/>
        <p:txBody>
          <a:bodyPr/>
          <a:lstStyle/>
          <a:p>
            <a:endParaRPr lang="en-US" dirty="0" smtClean="0"/>
          </a:p>
          <a:p>
            <a:endParaRPr lang="en-US" dirty="0"/>
          </a:p>
        </p:txBody>
      </p:sp>
      <p:sp>
        <p:nvSpPr>
          <p:cNvPr id="5" name="TextBox 4"/>
          <p:cNvSpPr txBox="1"/>
          <p:nvPr/>
        </p:nvSpPr>
        <p:spPr>
          <a:xfrm>
            <a:off x="1524392" y="5339443"/>
            <a:ext cx="6552807"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C266C"/>
                </a:solidFill>
                <a:effectLst/>
                <a:uLnTx/>
                <a:uFillTx/>
                <a:latin typeface="+mn-lt"/>
                <a:hlinkClick r:id="rId2"/>
              </a:rPr>
              <a:t>https://assessment.datasealofapproval.org/assessment_114/seal/pdf</a:t>
            </a:r>
            <a:r>
              <a:rPr kumimoji="0" lang="en-US" sz="1600" b="0" i="0" u="none" strike="noStrike" kern="1200" cap="none" spc="0" normalizeH="0" baseline="0" noProof="0" dirty="0" smtClean="0">
                <a:ln>
                  <a:noFill/>
                </a:ln>
                <a:solidFill>
                  <a:srgbClr val="0C266C"/>
                </a:solidFill>
                <a:effectLst/>
                <a:uLnTx/>
                <a:uFillTx/>
                <a:latin typeface="+mn-lt"/>
                <a:hlinkClick r:id="rId2"/>
              </a:rPr>
              <a:t>/</a:t>
            </a:r>
            <a:r>
              <a:rPr kumimoji="0" lang="en-US" sz="1600" b="0" i="0" u="none" strike="noStrike" kern="1200" cap="none" spc="0" normalizeH="0" baseline="0" noProof="0" dirty="0" smtClean="0">
                <a:ln>
                  <a:noFill/>
                </a:ln>
                <a:solidFill>
                  <a:srgbClr val="0C266C"/>
                </a:solidFill>
                <a:effectLst/>
                <a:uLnTx/>
                <a:uFillTx/>
                <a:latin typeface="+mn-lt"/>
              </a:rPr>
              <a:t> </a:t>
            </a:r>
          </a:p>
          <a:p>
            <a:pPr lvl="0">
              <a:defRPr/>
            </a:pPr>
            <a:r>
              <a:rPr lang="en-US" sz="1600" dirty="0">
                <a:solidFill>
                  <a:srgbClr val="0C266C"/>
                </a:solidFill>
                <a:latin typeface="+mn-lt"/>
                <a:hlinkClick r:id="rId3"/>
              </a:rPr>
              <a:t>http://</a:t>
            </a:r>
            <a:r>
              <a:rPr lang="en-US" sz="1600" dirty="0" smtClean="0">
                <a:solidFill>
                  <a:srgbClr val="0C266C"/>
                </a:solidFill>
                <a:latin typeface="+mn-lt"/>
                <a:hlinkClick r:id="rId3"/>
              </a:rPr>
              <a:t>hdl.handle.net/2027.42/144319</a:t>
            </a:r>
            <a:r>
              <a:rPr lang="en-US" sz="1600" dirty="0" smtClean="0">
                <a:solidFill>
                  <a:srgbClr val="0C266C"/>
                </a:solidFill>
                <a:latin typeface="+mn-lt"/>
              </a:rPr>
              <a:t> </a:t>
            </a:r>
            <a:endParaRPr kumimoji="0" lang="en-US" sz="1600" b="0" i="0" u="none" strike="noStrike" kern="1200" cap="none" spc="0" normalizeH="0" baseline="0" noProof="0" dirty="0">
              <a:ln>
                <a:noFill/>
              </a:ln>
              <a:solidFill>
                <a:srgbClr val="0C266C"/>
              </a:solidFill>
              <a:effectLst/>
              <a:uLnTx/>
              <a:uFillTx/>
              <a:latin typeface="+mn-lt"/>
            </a:endParaRPr>
          </a:p>
        </p:txBody>
      </p:sp>
      <p:pic>
        <p:nvPicPr>
          <p:cNvPr id="1026" name="Picture 2" descr="DSA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0" y="1910443"/>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3071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 Data System Certification, </a:t>
            </a:r>
            <a:br>
              <a:rPr lang="en-US" dirty="0" smtClean="0"/>
            </a:br>
            <a:r>
              <a:rPr lang="en-US" dirty="0" smtClean="0"/>
              <a:t>June 2013</a:t>
            </a:r>
            <a:endParaRPr lang="en-US" dirty="0"/>
          </a:p>
        </p:txBody>
      </p:sp>
      <p:sp>
        <p:nvSpPr>
          <p:cNvPr id="3" name="Content Placeholder 2"/>
          <p:cNvSpPr>
            <a:spLocks noGrp="1"/>
          </p:cNvSpPr>
          <p:nvPr>
            <p:ph idx="1"/>
          </p:nvPr>
        </p:nvSpPr>
        <p:spPr/>
        <p:txBody>
          <a:bodyPr/>
          <a:lstStyle/>
          <a:p>
            <a:r>
              <a:rPr lang="en-US" dirty="0" smtClean="0"/>
              <a:t>WDS is effort of the International Council of Science (ICSU)</a:t>
            </a:r>
          </a:p>
          <a:p>
            <a:r>
              <a:rPr lang="en-US" dirty="0" smtClean="0"/>
              <a:t>Started in natural sciences -- similar to Data Seal of </a:t>
            </a:r>
            <a:r>
              <a:rPr lang="en-US" dirty="0" smtClean="0"/>
              <a:t>Approval</a:t>
            </a:r>
            <a:endParaRPr lang="en-US" dirty="0" smtClean="0"/>
          </a:p>
          <a:p>
            <a:r>
              <a:rPr lang="en-US" dirty="0" smtClean="0"/>
              <a:t>Membership and certification mechanisms</a:t>
            </a:r>
          </a:p>
          <a:p>
            <a:endParaRPr lang="en-US" dirty="0"/>
          </a:p>
        </p:txBody>
      </p:sp>
    </p:spTree>
    <p:extLst>
      <p:ext uri="{BB962C8B-B14F-4D97-AF65-F5344CB8AC3E}">
        <p14:creationId xmlns:p14="http://schemas.microsoft.com/office/powerpoint/2010/main" val="15241345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 Data System Certification, </a:t>
            </a:r>
            <a:br>
              <a:rPr lang="en-US" dirty="0" smtClean="0"/>
            </a:br>
            <a:r>
              <a:rPr lang="en-US" dirty="0" smtClean="0"/>
              <a:t>June 2013</a:t>
            </a:r>
            <a:endParaRPr lang="en-US" dirty="0"/>
          </a:p>
        </p:txBody>
      </p:sp>
      <p:sp>
        <p:nvSpPr>
          <p:cNvPr id="3" name="Content Placeholder 2"/>
          <p:cNvSpPr>
            <a:spLocks noGrp="1"/>
          </p:cNvSpPr>
          <p:nvPr>
            <p:ph idx="1"/>
          </p:nvPr>
        </p:nvSpPr>
        <p:spPr/>
        <p:txBody>
          <a:bodyPr/>
          <a:lstStyle/>
          <a:p>
            <a:r>
              <a:rPr lang="en-US" dirty="0" smtClean="0"/>
              <a:t>20</a:t>
            </a:r>
            <a:r>
              <a:rPr lang="en-US" dirty="0" smtClean="0"/>
              <a:t>+ criteria (guidelines)</a:t>
            </a:r>
          </a:p>
          <a:p>
            <a:r>
              <a:rPr lang="en-US" dirty="0"/>
              <a:t>Example criterion: </a:t>
            </a:r>
            <a:r>
              <a:rPr lang="en-US" i="1" dirty="0"/>
              <a:t>The facility ensures integrity and authenticity of data sets during ingest, archival storage, data quality assessment and analysis, product generation, access, and </a:t>
            </a:r>
            <a:r>
              <a:rPr lang="en-US" i="1" dirty="0" smtClean="0"/>
              <a:t>delivery</a:t>
            </a:r>
            <a:endParaRPr lang="en-US" dirty="0" smtClean="0"/>
          </a:p>
          <a:p>
            <a:endParaRPr lang="en-US" dirty="0"/>
          </a:p>
        </p:txBody>
      </p:sp>
    </p:spTree>
    <p:extLst>
      <p:ext uri="{BB962C8B-B14F-4D97-AF65-F5344CB8AC3E}">
        <p14:creationId xmlns:p14="http://schemas.microsoft.com/office/powerpoint/2010/main" val="34937722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t>Effort and Resources Required</a:t>
            </a:r>
            <a:endParaRPr lang="en-US" dirty="0"/>
          </a:p>
        </p:txBody>
      </p:sp>
      <p:sp>
        <p:nvSpPr>
          <p:cNvPr id="3" name="Content Placeholder 2"/>
          <p:cNvSpPr>
            <a:spLocks noGrp="1"/>
          </p:cNvSpPr>
          <p:nvPr>
            <p:ph idx="1"/>
          </p:nvPr>
        </p:nvSpPr>
        <p:spPr>
          <a:xfrm>
            <a:off x="685800" y="1752600"/>
            <a:ext cx="7772400" cy="4114800"/>
          </a:xfrm>
        </p:spPr>
        <p:txBody>
          <a:bodyPr/>
          <a:lstStyle/>
          <a:p>
            <a:r>
              <a:rPr lang="en-US" sz="2800" dirty="0" smtClean="0"/>
              <a:t>Time of one individual – around two days</a:t>
            </a:r>
          </a:p>
          <a:p>
            <a:r>
              <a:rPr lang="en-US" sz="2800" dirty="0" smtClean="0"/>
              <a:t>Five-stage process: Organization expresses interest; demonstrates </a:t>
            </a:r>
            <a:r>
              <a:rPr lang="en-US" sz="2800" dirty="0"/>
              <a:t>its </a:t>
            </a:r>
            <a:r>
              <a:rPr lang="en-US" sz="2800" dirty="0" smtClean="0"/>
              <a:t>capabilities; if </a:t>
            </a:r>
            <a:r>
              <a:rPr lang="en-US" sz="2800" dirty="0"/>
              <a:t>necessary, an on-site review may </a:t>
            </a:r>
            <a:r>
              <a:rPr lang="en-US" sz="2800" dirty="0" smtClean="0"/>
              <a:t>occur; accreditation; review every </a:t>
            </a:r>
            <a:r>
              <a:rPr lang="en-US" sz="2800" dirty="0"/>
              <a:t>3-5 years </a:t>
            </a:r>
            <a:endParaRPr lang="en-US" dirty="0" smtClean="0"/>
          </a:p>
          <a:p>
            <a:endParaRPr lang="en-US" dirty="0"/>
          </a:p>
        </p:txBody>
      </p:sp>
    </p:spTree>
    <p:extLst>
      <p:ext uri="{BB962C8B-B14F-4D97-AF65-F5344CB8AC3E}">
        <p14:creationId xmlns:p14="http://schemas.microsoft.com/office/powerpoint/2010/main" val="14241680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Findings</a:t>
            </a:r>
            <a:endParaRPr lang="en-US" dirty="0"/>
          </a:p>
        </p:txBody>
      </p:sp>
      <p:sp>
        <p:nvSpPr>
          <p:cNvPr id="3" name="Content Placeholder 2"/>
          <p:cNvSpPr>
            <a:spLocks noGrp="1"/>
          </p:cNvSpPr>
          <p:nvPr>
            <p:ph idx="1"/>
          </p:nvPr>
        </p:nvSpPr>
        <p:spPr>
          <a:xfrm>
            <a:off x="685800" y="1828800"/>
            <a:ext cx="7772400" cy="4114800"/>
          </a:xfrm>
        </p:spPr>
        <p:txBody>
          <a:bodyPr/>
          <a:lstStyle/>
          <a:p>
            <a:r>
              <a:rPr lang="en-US" dirty="0" smtClean="0"/>
              <a:t>ICPSR certified but members-only access questioned as WDS data is open access</a:t>
            </a:r>
          </a:p>
          <a:p>
            <a:r>
              <a:rPr lang="en-US" dirty="0" smtClean="0"/>
              <a:t>Permitted comparison of WDS and DSA content and procedures</a:t>
            </a:r>
          </a:p>
          <a:p>
            <a:r>
              <a:rPr lang="en-US" dirty="0" smtClean="0"/>
              <a:t>Resulted in WDS-DSA Working Group under the umbrella of the RDA Certification IG</a:t>
            </a:r>
          </a:p>
          <a:p>
            <a:r>
              <a:rPr lang="en-US" dirty="0" smtClean="0"/>
              <a:t>WG assessed commonalities and potential to combine efforts, which resulted in the </a:t>
            </a:r>
            <a:r>
              <a:rPr lang="en-US" dirty="0" err="1" smtClean="0"/>
              <a:t>CoreTrustSeal</a:t>
            </a:r>
            <a:r>
              <a:rPr lang="en-US" dirty="0" smtClean="0"/>
              <a:t> Data Repository certification</a:t>
            </a:r>
            <a:endParaRPr lang="en-US" dirty="0"/>
          </a:p>
        </p:txBody>
      </p:sp>
    </p:spTree>
    <p:extLst>
      <p:ext uri="{BB962C8B-B14F-4D97-AF65-F5344CB8AC3E}">
        <p14:creationId xmlns:p14="http://schemas.microsoft.com/office/powerpoint/2010/main" val="18915312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CoreTrustSeal</a:t>
            </a:r>
            <a:r>
              <a:rPr lang="en-US" dirty="0"/>
              <a:t>, </a:t>
            </a:r>
            <a:r>
              <a:rPr lang="en-US" dirty="0" smtClean="0"/>
              <a:t>2018-2019</a:t>
            </a:r>
            <a:endParaRPr lang="en-US" dirty="0"/>
          </a:p>
        </p:txBody>
      </p:sp>
      <p:pic>
        <p:nvPicPr>
          <p:cNvPr id="4" name="Picture 2" descr="CoreTrustSea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78250" y="3069431"/>
            <a:ext cx="1587500" cy="15875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343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CoreTrustSeal</a:t>
            </a:r>
            <a:endParaRPr lang="en-US" dirty="0"/>
          </a:p>
        </p:txBody>
      </p:sp>
      <p:sp>
        <p:nvSpPr>
          <p:cNvPr id="3" name="Content Placeholder 2"/>
          <p:cNvSpPr>
            <a:spLocks noGrp="1"/>
          </p:cNvSpPr>
          <p:nvPr>
            <p:ph idx="1"/>
          </p:nvPr>
        </p:nvSpPr>
        <p:spPr/>
        <p:txBody>
          <a:bodyPr/>
          <a:lstStyle/>
          <a:p>
            <a:r>
              <a:rPr lang="en-US" dirty="0" smtClean="0"/>
              <a:t>Developed by the DSA-WDS Partnership Working Group on Repository Audit and Certification, a Working Group of the Research Data Alliance</a:t>
            </a:r>
          </a:p>
          <a:p>
            <a:r>
              <a:rPr lang="en-US" dirty="0" smtClean="0"/>
              <a:t>Merging of the Data Seal of Approval certification and the World Data System certification</a:t>
            </a:r>
          </a:p>
          <a:p>
            <a:r>
              <a:rPr lang="en-US" dirty="0" smtClean="0"/>
              <a:t>16 criteria (guidelines)</a:t>
            </a:r>
          </a:p>
          <a:p>
            <a:pPr marL="177800" indent="0">
              <a:buNone/>
            </a:pPr>
            <a:endParaRPr lang="en-US" dirty="0"/>
          </a:p>
        </p:txBody>
      </p:sp>
    </p:spTree>
    <p:extLst>
      <p:ext uri="{BB962C8B-B14F-4D97-AF65-F5344CB8AC3E}">
        <p14:creationId xmlns:p14="http://schemas.microsoft.com/office/powerpoint/2010/main" val="14026041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a:t>
            </a:r>
            <a:endParaRPr lang="en-US" dirty="0"/>
          </a:p>
        </p:txBody>
      </p:sp>
      <p:sp>
        <p:nvSpPr>
          <p:cNvPr id="3" name="Content Placeholder 2"/>
          <p:cNvSpPr>
            <a:spLocks noGrp="1"/>
          </p:cNvSpPr>
          <p:nvPr>
            <p:ph idx="1"/>
          </p:nvPr>
        </p:nvSpPr>
        <p:spPr/>
        <p:txBody>
          <a:bodyPr/>
          <a:lstStyle/>
          <a:p>
            <a:r>
              <a:rPr lang="en-US" dirty="0" smtClean="0"/>
              <a:t>16 criteria (guidelines):</a:t>
            </a:r>
          </a:p>
          <a:p>
            <a:pPr lvl="1"/>
            <a:r>
              <a:rPr lang="en-US" sz="2800" dirty="0" smtClean="0"/>
              <a:t>Organizational Infrastructure (6)</a:t>
            </a:r>
          </a:p>
          <a:p>
            <a:pPr lvl="1"/>
            <a:r>
              <a:rPr lang="en-US" sz="2800" dirty="0" smtClean="0"/>
              <a:t>Digital Object Management (8)</a:t>
            </a:r>
          </a:p>
          <a:p>
            <a:pPr lvl="1"/>
            <a:r>
              <a:rPr lang="en-US" sz="2800" dirty="0" smtClean="0"/>
              <a:t>Technology (2)</a:t>
            </a:r>
            <a:endParaRPr lang="en-US" sz="2800" dirty="0"/>
          </a:p>
        </p:txBody>
      </p:sp>
    </p:spTree>
    <p:extLst>
      <p:ext uri="{BB962C8B-B14F-4D97-AF65-F5344CB8AC3E}">
        <p14:creationId xmlns:p14="http://schemas.microsoft.com/office/powerpoint/2010/main" val="6261016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Compliance level</a:t>
            </a:r>
            <a:endParaRPr lang="en-US" dirty="0"/>
          </a:p>
        </p:txBody>
      </p:sp>
      <p:sp>
        <p:nvSpPr>
          <p:cNvPr id="3" name="Content Placeholder 2"/>
          <p:cNvSpPr>
            <a:spLocks noGrp="1"/>
          </p:cNvSpPr>
          <p:nvPr>
            <p:ph idx="1"/>
          </p:nvPr>
        </p:nvSpPr>
        <p:spPr/>
        <p:txBody>
          <a:bodyPr/>
          <a:lstStyle/>
          <a:p>
            <a:pPr marL="177800" indent="0">
              <a:buNone/>
            </a:pPr>
            <a:r>
              <a:rPr lang="en-US" dirty="0" smtClean="0"/>
              <a:t>0 – Not Applicable</a:t>
            </a:r>
          </a:p>
          <a:p>
            <a:pPr marL="177800" indent="0">
              <a:buNone/>
            </a:pPr>
            <a:r>
              <a:rPr lang="en-US" dirty="0" smtClean="0"/>
              <a:t>1 – The repository has not considered this yet</a:t>
            </a:r>
          </a:p>
          <a:p>
            <a:pPr marL="177800" indent="0">
              <a:buNone/>
            </a:pPr>
            <a:r>
              <a:rPr lang="en-US" dirty="0" smtClean="0"/>
              <a:t>2 – The repository has a theoretical concept</a:t>
            </a:r>
          </a:p>
          <a:p>
            <a:pPr marL="177800" indent="0">
              <a:buNone/>
            </a:pPr>
            <a:r>
              <a:rPr lang="en-US" dirty="0" smtClean="0"/>
              <a:t>3 – The repository is in the implementation phase</a:t>
            </a:r>
          </a:p>
          <a:p>
            <a:pPr marL="177800" indent="0">
              <a:buNone/>
            </a:pPr>
            <a:r>
              <a:rPr lang="en-US" dirty="0" smtClean="0"/>
              <a:t>4 – The guideline has been full implemented</a:t>
            </a:r>
          </a:p>
          <a:p>
            <a:pPr marL="177800" indent="0">
              <a:buNone/>
            </a:pPr>
            <a:endParaRPr lang="en-US" dirty="0"/>
          </a:p>
          <a:p>
            <a:pPr marL="177800" indent="0">
              <a:buNone/>
            </a:pPr>
            <a:r>
              <a:rPr lang="en-US" dirty="0" smtClean="0"/>
              <a:t>“…applicants will be judged against statements supported by appropriate evidence; not against self-assessed compliance levels.”</a:t>
            </a:r>
            <a:endParaRPr lang="en-US" dirty="0"/>
          </a:p>
        </p:txBody>
      </p:sp>
    </p:spTree>
    <p:extLst>
      <p:ext uri="{BB962C8B-B14F-4D97-AF65-F5344CB8AC3E}">
        <p14:creationId xmlns:p14="http://schemas.microsoft.com/office/powerpoint/2010/main" val="1205460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Organizational Infrastructure</a:t>
            </a:r>
            <a:endParaRPr lang="en-US" dirty="0"/>
          </a:p>
        </p:txBody>
      </p:sp>
      <p:sp>
        <p:nvSpPr>
          <p:cNvPr id="3" name="Content Placeholder 2"/>
          <p:cNvSpPr>
            <a:spLocks noGrp="1"/>
          </p:cNvSpPr>
          <p:nvPr>
            <p:ph idx="1"/>
          </p:nvPr>
        </p:nvSpPr>
        <p:spPr/>
        <p:txBody>
          <a:bodyPr/>
          <a:lstStyle/>
          <a:p>
            <a:r>
              <a:rPr lang="en-US" dirty="0" smtClean="0"/>
              <a:t>…has an explicit mission to provide access to and preserve data in its domain</a:t>
            </a:r>
          </a:p>
          <a:p>
            <a:r>
              <a:rPr lang="en-US" dirty="0" smtClean="0"/>
              <a:t>…maintains all applicable licenses covering data access and use and monitors compliance</a:t>
            </a:r>
          </a:p>
          <a:p>
            <a:r>
              <a:rPr lang="en-US" dirty="0" smtClean="0"/>
              <a:t>…has a continuity plan to ensure ongoing access to and preservation of its holdings</a:t>
            </a:r>
          </a:p>
          <a:p>
            <a:r>
              <a:rPr lang="en-US" dirty="0" smtClean="0"/>
              <a:t>…ensures, to the extent possible, that data are created, curated, accessed, and used in compliance with disciplinary and ethical norms</a:t>
            </a:r>
            <a:endParaRPr lang="en-US" dirty="0"/>
          </a:p>
        </p:txBody>
      </p:sp>
    </p:spTree>
    <p:extLst>
      <p:ext uri="{BB962C8B-B14F-4D97-AF65-F5344CB8AC3E}">
        <p14:creationId xmlns:p14="http://schemas.microsoft.com/office/powerpoint/2010/main" val="1823425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Organizational Infrastructure</a:t>
            </a:r>
            <a:endParaRPr lang="en-US" dirty="0"/>
          </a:p>
        </p:txBody>
      </p:sp>
      <p:sp>
        <p:nvSpPr>
          <p:cNvPr id="3" name="Content Placeholder 2"/>
          <p:cNvSpPr>
            <a:spLocks noGrp="1"/>
          </p:cNvSpPr>
          <p:nvPr>
            <p:ph idx="1"/>
          </p:nvPr>
        </p:nvSpPr>
        <p:spPr/>
        <p:txBody>
          <a:bodyPr/>
          <a:lstStyle/>
          <a:p>
            <a:r>
              <a:rPr lang="en-US" dirty="0" smtClean="0"/>
              <a:t>…has adequate funding and sufficient numbers of qualified staff managed through a clear system of governance to effectively carry out the mission</a:t>
            </a:r>
          </a:p>
          <a:p>
            <a:r>
              <a:rPr lang="en-US" dirty="0" smtClean="0"/>
              <a:t>…adopts mechanism(s) to secure ongoing expert guidance and feedback (either in-house, or external, including scientific guidance, if relevant)</a:t>
            </a:r>
            <a:endParaRPr lang="en-US" dirty="0"/>
          </a:p>
        </p:txBody>
      </p:sp>
    </p:spTree>
    <p:extLst>
      <p:ext uri="{BB962C8B-B14F-4D97-AF65-F5344CB8AC3E}">
        <p14:creationId xmlns:p14="http://schemas.microsoft.com/office/powerpoint/2010/main" val="1008575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Digital Object Management</a:t>
            </a:r>
            <a:endParaRPr lang="en-US" dirty="0"/>
          </a:p>
        </p:txBody>
      </p:sp>
      <p:sp>
        <p:nvSpPr>
          <p:cNvPr id="3" name="Content Placeholder 2"/>
          <p:cNvSpPr>
            <a:spLocks noGrp="1"/>
          </p:cNvSpPr>
          <p:nvPr>
            <p:ph idx="1"/>
          </p:nvPr>
        </p:nvSpPr>
        <p:spPr/>
        <p:txBody>
          <a:bodyPr/>
          <a:lstStyle/>
          <a:p>
            <a:r>
              <a:rPr lang="en-US" dirty="0" smtClean="0"/>
              <a:t>…guarantees the integrity and authenticity of the data</a:t>
            </a:r>
          </a:p>
          <a:p>
            <a:r>
              <a:rPr lang="en-US" dirty="0" smtClean="0"/>
              <a:t>…accepts data and metadata based on defined criteria to ensure relevance and understandability for data users</a:t>
            </a:r>
          </a:p>
          <a:p>
            <a:r>
              <a:rPr lang="en-US" dirty="0" smtClean="0"/>
              <a:t>…applies documented processes and procedures in managing archival storage of the data</a:t>
            </a:r>
          </a:p>
          <a:p>
            <a:r>
              <a:rPr lang="en-US" dirty="0" smtClean="0"/>
              <a:t>…assumes responsibility for long-term preservation and manages this function in a planned and documented way</a:t>
            </a:r>
            <a:endParaRPr lang="en-US" dirty="0"/>
          </a:p>
        </p:txBody>
      </p:sp>
    </p:spTree>
    <p:extLst>
      <p:ext uri="{BB962C8B-B14F-4D97-AF65-F5344CB8AC3E}">
        <p14:creationId xmlns:p14="http://schemas.microsoft.com/office/powerpoint/2010/main" val="12009089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Digital Object Management</a:t>
            </a:r>
            <a:endParaRPr lang="en-US" dirty="0"/>
          </a:p>
        </p:txBody>
      </p:sp>
      <p:sp>
        <p:nvSpPr>
          <p:cNvPr id="3" name="Content Placeholder 2"/>
          <p:cNvSpPr>
            <a:spLocks noGrp="1"/>
          </p:cNvSpPr>
          <p:nvPr>
            <p:ph idx="1"/>
          </p:nvPr>
        </p:nvSpPr>
        <p:spPr/>
        <p:txBody>
          <a:bodyPr/>
          <a:lstStyle/>
          <a:p>
            <a:r>
              <a:rPr lang="en-US" dirty="0" smtClean="0"/>
              <a:t>…has appropriate expertise to address technical data and metadata quality and ensures that sufficient information is available for end users to make quality-related evaluations</a:t>
            </a:r>
          </a:p>
          <a:p>
            <a:r>
              <a:rPr lang="en-US" dirty="0"/>
              <a:t>A</a:t>
            </a:r>
            <a:r>
              <a:rPr lang="en-US" dirty="0" smtClean="0"/>
              <a:t>rchiving takes place according to defined workflows from ingest to dissemination</a:t>
            </a:r>
          </a:p>
          <a:p>
            <a:r>
              <a:rPr lang="en-US" dirty="0" smtClean="0"/>
              <a:t>…enables users to discover the data and refer to them in a persistent way through proper citation</a:t>
            </a:r>
          </a:p>
          <a:p>
            <a:r>
              <a:rPr lang="en-US" dirty="0" smtClean="0"/>
              <a:t>…enables reuse of the data over time, ensuring that appropriate metadata are available to support the understanding and use of the data</a:t>
            </a:r>
            <a:endParaRPr lang="en-US" dirty="0"/>
          </a:p>
        </p:txBody>
      </p:sp>
    </p:spTree>
    <p:extLst>
      <p:ext uri="{BB962C8B-B14F-4D97-AF65-F5344CB8AC3E}">
        <p14:creationId xmlns:p14="http://schemas.microsoft.com/office/powerpoint/2010/main" val="27145982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Technology</a:t>
            </a:r>
            <a:endParaRPr lang="en-US" dirty="0"/>
          </a:p>
        </p:txBody>
      </p:sp>
      <p:sp>
        <p:nvSpPr>
          <p:cNvPr id="3" name="Content Placeholder 2"/>
          <p:cNvSpPr>
            <a:spLocks noGrp="1"/>
          </p:cNvSpPr>
          <p:nvPr>
            <p:ph idx="1"/>
          </p:nvPr>
        </p:nvSpPr>
        <p:spPr/>
        <p:txBody>
          <a:bodyPr/>
          <a:lstStyle/>
          <a:p>
            <a:r>
              <a:rPr lang="en-US" dirty="0" smtClean="0"/>
              <a:t>…functions on well-supported operating systems and other core infrastructural software and is using hardware and software technologies appropriate to the services it provides to its Designated Community</a:t>
            </a:r>
          </a:p>
          <a:p>
            <a:r>
              <a:rPr lang="en-US" dirty="0" smtClean="0"/>
              <a:t>The technical infrastructure of the repository provides for protection of the facility and its data, products, services, and users</a:t>
            </a:r>
            <a:endParaRPr lang="en-US" dirty="0"/>
          </a:p>
        </p:txBody>
      </p:sp>
    </p:spTree>
    <p:extLst>
      <p:ext uri="{BB962C8B-B14F-4D97-AF65-F5344CB8AC3E}">
        <p14:creationId xmlns:p14="http://schemas.microsoft.com/office/powerpoint/2010/main" val="1571589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Evidence – R5</a:t>
            </a:r>
            <a:endParaRPr lang="en-US" dirty="0"/>
          </a:p>
        </p:txBody>
      </p:sp>
      <p:sp>
        <p:nvSpPr>
          <p:cNvPr id="3" name="Content Placeholder 2"/>
          <p:cNvSpPr>
            <a:spLocks noGrp="1"/>
          </p:cNvSpPr>
          <p:nvPr>
            <p:ph idx="1"/>
          </p:nvPr>
        </p:nvSpPr>
        <p:spPr/>
        <p:txBody>
          <a:bodyPr/>
          <a:lstStyle/>
          <a:p>
            <a:r>
              <a:rPr lang="en-US" dirty="0" smtClean="0"/>
              <a:t>Guideline Text: R5. The repository has </a:t>
            </a:r>
            <a:r>
              <a:rPr lang="en-US" dirty="0"/>
              <a:t>adequate funding and sufficient numbers of qualified staff managed through a clear system of governance to effectively carry out the mission</a:t>
            </a:r>
          </a:p>
        </p:txBody>
      </p:sp>
    </p:spTree>
    <p:extLst>
      <p:ext uri="{BB962C8B-B14F-4D97-AF65-F5344CB8AC3E}">
        <p14:creationId xmlns:p14="http://schemas.microsoft.com/office/powerpoint/2010/main" val="4245141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Example of Evidence – R5</a:t>
            </a:r>
            <a:endParaRPr lang="en-US" dirty="0"/>
          </a:p>
        </p:txBody>
      </p:sp>
      <p:sp>
        <p:nvSpPr>
          <p:cNvPr id="3" name="Content Placeholder 2"/>
          <p:cNvSpPr>
            <a:spLocks noGrp="1"/>
          </p:cNvSpPr>
          <p:nvPr>
            <p:ph idx="1"/>
          </p:nvPr>
        </p:nvSpPr>
        <p:spPr>
          <a:xfrm>
            <a:off x="457200" y="1066800"/>
            <a:ext cx="8229600" cy="4525963"/>
          </a:xfrm>
        </p:spPr>
        <p:txBody>
          <a:bodyPr/>
          <a:lstStyle/>
          <a:p>
            <a:r>
              <a:rPr lang="en-US" dirty="0" smtClean="0"/>
              <a:t>Guidance:</a:t>
            </a:r>
          </a:p>
          <a:p>
            <a:pPr lvl="1"/>
            <a:r>
              <a:rPr lang="en-US" dirty="0" smtClean="0"/>
              <a:t>The repository is hosted by a recognized institution (ensuring long-term stability and sustainability) appropriate to its Designated Community.</a:t>
            </a:r>
          </a:p>
          <a:p>
            <a:pPr lvl="1"/>
            <a:r>
              <a:rPr lang="en-US" dirty="0" smtClean="0"/>
              <a:t>The repository has sufficient funding, including staff resources, IT resources, and a budget for attending meetings when necessary.  Ideally this should be for a three- to five-year period.</a:t>
            </a:r>
          </a:p>
          <a:p>
            <a:pPr lvl="1"/>
            <a:r>
              <a:rPr lang="en-US" dirty="0" smtClean="0"/>
              <a:t>The repository ensures that its staff have access to ongoing training and professional development.</a:t>
            </a:r>
          </a:p>
          <a:p>
            <a:pPr lvl="1"/>
            <a:r>
              <a:rPr lang="en-US" dirty="0" smtClean="0"/>
              <a:t>The range and depth of expertise of both the organization and its staff, including any relevant affiliations (e.g., national or international bodies), is appropriate to the mission.</a:t>
            </a:r>
          </a:p>
        </p:txBody>
      </p:sp>
    </p:spTree>
    <p:extLst>
      <p:ext uri="{BB962C8B-B14F-4D97-AF65-F5344CB8AC3E}">
        <p14:creationId xmlns:p14="http://schemas.microsoft.com/office/powerpoint/2010/main" val="13601309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ICPSR Response: R5</a:t>
            </a:r>
            <a:endParaRPr lang="en-US" dirty="0"/>
          </a:p>
        </p:txBody>
      </p:sp>
      <p:sp>
        <p:nvSpPr>
          <p:cNvPr id="3" name="Content Placeholder 2"/>
          <p:cNvSpPr>
            <a:spLocks noGrp="1"/>
          </p:cNvSpPr>
          <p:nvPr>
            <p:ph idx="1"/>
          </p:nvPr>
        </p:nvSpPr>
        <p:spPr/>
        <p:txBody>
          <a:bodyPr/>
          <a:lstStyle/>
          <a:p>
            <a:pPr marL="177800" indent="0">
              <a:buNone/>
            </a:pPr>
            <a:r>
              <a:rPr lang="en-US" sz="1800" dirty="0"/>
              <a:t>With more than 55 years of service to the social sciences, ICPSR is the largest archive of digital social and </a:t>
            </a:r>
            <a:r>
              <a:rPr lang="en-US" sz="1800" dirty="0" smtClean="0"/>
              <a:t>behavioral science </a:t>
            </a:r>
            <a:r>
              <a:rPr lang="en-US" sz="1800" dirty="0"/>
              <a:t>data in the world. ICPSR is a unit within the Institute for Social Research at the University of Michigan </a:t>
            </a:r>
            <a:r>
              <a:rPr lang="en-US" sz="1800" dirty="0" smtClean="0"/>
              <a:t>and maintains </a:t>
            </a:r>
            <a:r>
              <a:rPr lang="en-US" sz="1800" dirty="0"/>
              <a:t>its office in Ann Arbor. [1</a:t>
            </a:r>
            <a:r>
              <a:rPr lang="en-US" sz="1800" dirty="0" smtClean="0"/>
              <a:t>] </a:t>
            </a:r>
          </a:p>
          <a:p>
            <a:pPr marL="177800" indent="0">
              <a:buNone/>
            </a:pPr>
            <a:endParaRPr lang="en-US" sz="1800" dirty="0" smtClean="0"/>
          </a:p>
          <a:p>
            <a:pPr marL="177800" indent="0">
              <a:buNone/>
            </a:pPr>
            <a:r>
              <a:rPr lang="en-US" sz="1800" dirty="0"/>
              <a:t>I</a:t>
            </a:r>
            <a:r>
              <a:rPr lang="en-US" sz="1800" dirty="0" smtClean="0"/>
              <a:t>CPSR’s </a:t>
            </a:r>
            <a:r>
              <a:rPr lang="en-US" sz="1800" dirty="0"/>
              <a:t>diversified funding model offers stability and reliability. The three primary sources of revenue include grants </a:t>
            </a:r>
            <a:r>
              <a:rPr lang="en-US" sz="1800" dirty="0" smtClean="0"/>
              <a:t>and contracts</a:t>
            </a:r>
            <a:r>
              <a:rPr lang="en-US" sz="1800" dirty="0"/>
              <a:t>, membership dues, and tuition [2]. ICPSR provides data archiving and dissemination services for more than </a:t>
            </a:r>
            <a:r>
              <a:rPr lang="en-US" sz="1800" dirty="0" smtClean="0"/>
              <a:t>20 government </a:t>
            </a:r>
            <a:r>
              <a:rPr lang="en-US" sz="1800" dirty="0"/>
              <a:t>agencies and foundations, including the Bureau of Justice Statistics, the National Science Foundation, </a:t>
            </a:r>
            <a:r>
              <a:rPr lang="en-US" sz="1800" dirty="0" smtClean="0"/>
              <a:t>the National </a:t>
            </a:r>
            <a:r>
              <a:rPr lang="en-US" sz="1800" dirty="0"/>
              <a:t>Institutes of Health, the Alfred P. Sloan Foundation, the Laura and John Arnold Foundation, the Bill &amp; </a:t>
            </a:r>
            <a:r>
              <a:rPr lang="en-US" sz="1800" dirty="0" smtClean="0"/>
              <a:t>Melinda Gates </a:t>
            </a:r>
            <a:r>
              <a:rPr lang="en-US" sz="1800" dirty="0"/>
              <a:t>Foundation, and the Robert Wood Johnson Foundation [3]. Some of these partnerships have been in place </a:t>
            </a:r>
            <a:r>
              <a:rPr lang="en-US" sz="1800" dirty="0" smtClean="0"/>
              <a:t>for decades</a:t>
            </a:r>
            <a:r>
              <a:rPr lang="en-US" sz="1800" dirty="0"/>
              <a:t>. Membership dues from ICPSR’s over 780 member institutions [4] and tuition from the Summer Program </a:t>
            </a:r>
            <a:r>
              <a:rPr lang="en-US" sz="1800" dirty="0" smtClean="0"/>
              <a:t>in Quantitative </a:t>
            </a:r>
            <a:r>
              <a:rPr lang="en-US" sz="1800" dirty="0"/>
              <a:t>Methods [5] make up other revenue streams.</a:t>
            </a:r>
          </a:p>
        </p:txBody>
      </p:sp>
    </p:spTree>
    <p:extLst>
      <p:ext uri="{BB962C8B-B14F-4D97-AF65-F5344CB8AC3E}">
        <p14:creationId xmlns:p14="http://schemas.microsoft.com/office/powerpoint/2010/main" val="15804191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ICPSR Response: R5 </a:t>
            </a:r>
            <a:r>
              <a:rPr lang="en-US" sz="3200" dirty="0" smtClean="0"/>
              <a:t>(continued)</a:t>
            </a:r>
            <a:endParaRPr lang="en-US" sz="3200" dirty="0"/>
          </a:p>
        </p:txBody>
      </p:sp>
      <p:sp>
        <p:nvSpPr>
          <p:cNvPr id="3" name="Content Placeholder 2"/>
          <p:cNvSpPr>
            <a:spLocks noGrp="1"/>
          </p:cNvSpPr>
          <p:nvPr>
            <p:ph idx="1"/>
          </p:nvPr>
        </p:nvSpPr>
        <p:spPr/>
        <p:txBody>
          <a:bodyPr/>
          <a:lstStyle/>
          <a:p>
            <a:pPr marL="177800" indent="0">
              <a:buNone/>
            </a:pPr>
            <a:r>
              <a:rPr lang="en-US" sz="1800" dirty="0" smtClean="0"/>
              <a:t>A 12-person </a:t>
            </a:r>
            <a:r>
              <a:rPr lang="en-US" sz="1800" dirty="0"/>
              <a:t>Council whose members are elected by the ICPSR membership provides guidance and oversight to ICPSR</a:t>
            </a:r>
            <a:r>
              <a:rPr lang="en-US" sz="1800" dirty="0" smtClean="0"/>
              <a:t>. Members </a:t>
            </a:r>
            <a:r>
              <a:rPr lang="en-US" sz="1800" dirty="0"/>
              <a:t>serve four-year terms, and six new members are elected every two years. The Council acts on administrative</a:t>
            </a:r>
            <a:r>
              <a:rPr lang="en-US" sz="1800" dirty="0" smtClean="0"/>
              <a:t>, budgetary</a:t>
            </a:r>
            <a:r>
              <a:rPr lang="en-US" sz="1800" dirty="0"/>
              <a:t>, and organizational issues on behalf of all the members of ICPSR. [</a:t>
            </a:r>
            <a:r>
              <a:rPr lang="en-US" sz="1800" dirty="0" smtClean="0"/>
              <a:t>6]</a:t>
            </a:r>
          </a:p>
          <a:p>
            <a:pPr marL="177800" indent="0">
              <a:buNone/>
            </a:pPr>
            <a:endParaRPr lang="en-US" sz="1800" dirty="0"/>
          </a:p>
          <a:p>
            <a:pPr marL="177800" indent="0">
              <a:buNone/>
            </a:pPr>
            <a:r>
              <a:rPr lang="en-US" sz="1800" dirty="0" smtClean="0"/>
              <a:t>ICPSR’s </a:t>
            </a:r>
            <a:r>
              <a:rPr lang="en-US" sz="1800" dirty="0"/>
              <a:t>staff of over 100 perform a variety of functions to support ICPSR’s archival and training missions. The </a:t>
            </a:r>
            <a:r>
              <a:rPr lang="en-US" sz="1800" dirty="0" smtClean="0"/>
              <a:t>staff include </a:t>
            </a:r>
            <a:r>
              <a:rPr lang="en-US" sz="1800" dirty="0"/>
              <a:t>data curators and managers, librarians, Web developers, communications specialists, user support specialists</a:t>
            </a:r>
            <a:r>
              <a:rPr lang="en-US" sz="1800" dirty="0" smtClean="0"/>
              <a:t>, administrative </a:t>
            </a:r>
            <a:r>
              <a:rPr lang="en-US" sz="1800" dirty="0"/>
              <a:t>staff, and a small team of researchers, as well as software developers, programmers, </a:t>
            </a:r>
            <a:r>
              <a:rPr lang="en-US" sz="1800" dirty="0" smtClean="0"/>
              <a:t>system administrators</a:t>
            </a:r>
            <a:r>
              <a:rPr lang="en-US" sz="1800" dirty="0"/>
              <a:t>, and desktop support specialists. Staff have expertise in digital archiving, data preservation, </a:t>
            </a:r>
            <a:r>
              <a:rPr lang="en-US" sz="1800" dirty="0" smtClean="0"/>
              <a:t>usability testing</a:t>
            </a:r>
            <a:r>
              <a:rPr lang="en-US" sz="1800" dirty="0"/>
              <a:t>, Section 508 review for ADA Section 8 compliance, DOI registration, web traffic analytics, search </a:t>
            </a:r>
            <a:r>
              <a:rPr lang="en-US" sz="1800" dirty="0" smtClean="0"/>
              <a:t>engine optimization</a:t>
            </a:r>
            <a:r>
              <a:rPr lang="en-US" sz="1800" dirty="0"/>
              <a:t>, storage and dissemination of sensitive data, restricted-use data agreements, and researcher credentialing</a:t>
            </a:r>
            <a:r>
              <a:rPr lang="en-US" sz="1800" dirty="0" smtClean="0"/>
              <a:t>. All </a:t>
            </a:r>
            <a:r>
              <a:rPr lang="en-US" sz="1800" dirty="0"/>
              <a:t>staff are required to complete ongoing training related to data security and disclosure risk. [7]</a:t>
            </a:r>
          </a:p>
        </p:txBody>
      </p:sp>
    </p:spTree>
    <p:extLst>
      <p:ext uri="{BB962C8B-B14F-4D97-AF65-F5344CB8AC3E}">
        <p14:creationId xmlns:p14="http://schemas.microsoft.com/office/powerpoint/2010/main" val="3632083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ICPSR Response: R5 </a:t>
            </a:r>
            <a:r>
              <a:rPr lang="en-US" sz="3200" dirty="0"/>
              <a:t>(continued)</a:t>
            </a:r>
            <a:endParaRPr lang="en-US" dirty="0"/>
          </a:p>
        </p:txBody>
      </p:sp>
      <p:sp>
        <p:nvSpPr>
          <p:cNvPr id="3" name="Content Placeholder 2"/>
          <p:cNvSpPr>
            <a:spLocks noGrp="1"/>
          </p:cNvSpPr>
          <p:nvPr>
            <p:ph idx="1"/>
          </p:nvPr>
        </p:nvSpPr>
        <p:spPr/>
        <p:txBody>
          <a:bodyPr/>
          <a:lstStyle/>
          <a:p>
            <a:pPr marL="177800" indent="0">
              <a:buNone/>
            </a:pPr>
            <a:r>
              <a:rPr lang="en-US" sz="1800" dirty="0"/>
              <a:t>ICPSR operates in accord with three organizational documents: a Constitution [8], Bylaws [9], and a Memorandum </a:t>
            </a:r>
            <a:r>
              <a:rPr lang="en-US" sz="1800" dirty="0" smtClean="0"/>
              <a:t>of Agreement </a:t>
            </a:r>
            <a:r>
              <a:rPr lang="en-US" sz="1800" dirty="0"/>
              <a:t>with the University of Michigan and the Institute for Social Research [10]. The organization also </a:t>
            </a:r>
            <a:r>
              <a:rPr lang="en-US" sz="1800" dirty="0" smtClean="0"/>
              <a:t>maintains several </a:t>
            </a:r>
            <a:r>
              <a:rPr lang="en-US" sz="1800" dirty="0"/>
              <a:t>policies that inform and guide its work as an archive, including an overarching Strategic Plan [11] that lays out </a:t>
            </a:r>
            <a:r>
              <a:rPr lang="en-US" sz="1800" dirty="0" smtClean="0"/>
              <a:t>the organization’s </a:t>
            </a:r>
            <a:r>
              <a:rPr lang="en-US" sz="1800" dirty="0"/>
              <a:t>priorities for coming years. Other policies cover areas such as digital preservation [12], data access [13</a:t>
            </a:r>
            <a:r>
              <a:rPr lang="en-US" sz="1800" dirty="0" smtClean="0"/>
              <a:t>], collection </a:t>
            </a:r>
            <a:r>
              <a:rPr lang="en-US" sz="1800" dirty="0"/>
              <a:t>development [14], and disaster planning [15].</a:t>
            </a:r>
          </a:p>
        </p:txBody>
      </p:sp>
    </p:spTree>
    <p:extLst>
      <p:ext uri="{BB962C8B-B14F-4D97-AF65-F5344CB8AC3E}">
        <p14:creationId xmlns:p14="http://schemas.microsoft.com/office/powerpoint/2010/main" val="38975102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ICPSR Response: R5 </a:t>
            </a:r>
            <a:r>
              <a:rPr lang="en-US" sz="3200" dirty="0"/>
              <a:t>(continued)</a:t>
            </a:r>
            <a:endParaRPr lang="en-US" dirty="0"/>
          </a:p>
        </p:txBody>
      </p:sp>
      <p:sp>
        <p:nvSpPr>
          <p:cNvPr id="3" name="Content Placeholder 2"/>
          <p:cNvSpPr>
            <a:spLocks noGrp="1"/>
          </p:cNvSpPr>
          <p:nvPr>
            <p:ph idx="1"/>
          </p:nvPr>
        </p:nvSpPr>
        <p:spPr/>
        <p:txBody>
          <a:bodyPr/>
          <a:lstStyle/>
          <a:p>
            <a:pPr marL="177800" indent="0">
              <a:buNone/>
            </a:pPr>
            <a:r>
              <a:rPr lang="en-US" sz="1800" dirty="0"/>
              <a:t>References</a:t>
            </a:r>
            <a:r>
              <a:rPr lang="en-US" sz="1800" dirty="0" smtClean="0"/>
              <a:t>:</a:t>
            </a:r>
          </a:p>
          <a:p>
            <a:pPr marL="177800" indent="0">
              <a:buNone/>
            </a:pPr>
            <a:r>
              <a:rPr lang="en-US" sz="1800" dirty="0" smtClean="0"/>
              <a:t>[</a:t>
            </a:r>
            <a:r>
              <a:rPr lang="en-US" sz="1800" dirty="0"/>
              <a:t>1] ICPSR Web site, About the Organization: https://www.icpsr.umich.edu/icpsrweb/content/about/index.html (</a:t>
            </a:r>
            <a:r>
              <a:rPr lang="en-US" sz="1800" dirty="0" smtClean="0"/>
              <a:t>accessed 2018-10-04)</a:t>
            </a:r>
          </a:p>
          <a:p>
            <a:pPr marL="177800" indent="0">
              <a:buNone/>
            </a:pPr>
            <a:r>
              <a:rPr lang="en-US" sz="1800" dirty="0" smtClean="0"/>
              <a:t>[</a:t>
            </a:r>
            <a:r>
              <a:rPr lang="en-US" sz="1800" dirty="0"/>
              <a:t>2] ICPSR 2016-2017 Annual Report, Financial </a:t>
            </a:r>
            <a:r>
              <a:rPr lang="en-US" sz="1800" dirty="0" smtClean="0"/>
              <a:t>Reports: https</a:t>
            </a:r>
            <a:r>
              <a:rPr lang="en-US" sz="1800" dirty="0"/>
              <a:t>://www.icpsr.umich.edu/files/ICPSR/about/annualreport/2016-2017.pdf (accessed 2018-11-08</a:t>
            </a:r>
            <a:r>
              <a:rPr lang="en-US" sz="1800" dirty="0" smtClean="0"/>
              <a:t>)</a:t>
            </a:r>
          </a:p>
          <a:p>
            <a:pPr marL="177800" indent="0">
              <a:buNone/>
            </a:pPr>
            <a:r>
              <a:rPr lang="en-US" sz="1800" dirty="0" smtClean="0"/>
              <a:t>[</a:t>
            </a:r>
            <a:r>
              <a:rPr lang="en-US" sz="1800" dirty="0"/>
              <a:t>3] ICPSR Web site, Thematic Data Collections</a:t>
            </a:r>
            <a:r>
              <a:rPr lang="en-US" sz="1800" dirty="0" smtClean="0"/>
              <a:t>: https</a:t>
            </a:r>
            <a:r>
              <a:rPr lang="en-US" sz="1800" dirty="0"/>
              <a:t>://www.icpsr.umich.edu/icpsrweb/content/about/thematic-collections.html (accessed </a:t>
            </a:r>
            <a:r>
              <a:rPr lang="en-US" sz="1800" dirty="0" smtClean="0"/>
              <a:t>2018-10-04)</a:t>
            </a:r>
          </a:p>
          <a:p>
            <a:pPr marL="177800" indent="0">
              <a:buNone/>
            </a:pPr>
            <a:r>
              <a:rPr lang="en-US" sz="1800" dirty="0"/>
              <a:t>[</a:t>
            </a:r>
            <a:r>
              <a:rPr lang="en-US" sz="1800" dirty="0" smtClean="0"/>
              <a:t>4</a:t>
            </a:r>
            <a:r>
              <a:rPr lang="en-US" sz="1800" dirty="0"/>
              <a:t>] ICPSR Web site, List of Member Institutions and </a:t>
            </a:r>
            <a:r>
              <a:rPr lang="en-US" sz="1800" dirty="0" smtClean="0"/>
              <a:t>Subscribers: https</a:t>
            </a:r>
            <a:r>
              <a:rPr lang="en-US" sz="1800" dirty="0"/>
              <a:t>://www.icpsr.umich.edu/icpsrweb/membership/administration/institutions (accessed 2018-11-06</a:t>
            </a:r>
            <a:r>
              <a:rPr lang="en-US" sz="1800" dirty="0" smtClean="0"/>
              <a:t>)</a:t>
            </a:r>
          </a:p>
          <a:p>
            <a:pPr marL="177800" indent="0">
              <a:buNone/>
            </a:pPr>
            <a:r>
              <a:rPr lang="en-US" sz="1800" dirty="0" smtClean="0"/>
              <a:t>…</a:t>
            </a:r>
            <a:endParaRPr lang="en-US" sz="1800" dirty="0"/>
          </a:p>
        </p:txBody>
      </p:sp>
    </p:spTree>
    <p:extLst>
      <p:ext uri="{BB962C8B-B14F-4D97-AF65-F5344CB8AC3E}">
        <p14:creationId xmlns:p14="http://schemas.microsoft.com/office/powerpoint/2010/main" val="451023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t>Effort and Resources Required</a:t>
            </a:r>
            <a:endParaRPr lang="en-US" dirty="0"/>
          </a:p>
        </p:txBody>
      </p:sp>
      <p:sp>
        <p:nvSpPr>
          <p:cNvPr id="3" name="Content Placeholder 2"/>
          <p:cNvSpPr>
            <a:spLocks noGrp="1"/>
          </p:cNvSpPr>
          <p:nvPr>
            <p:ph idx="1"/>
          </p:nvPr>
        </p:nvSpPr>
        <p:spPr>
          <a:xfrm>
            <a:off x="685800" y="1905000"/>
            <a:ext cx="7772400" cy="4114800"/>
          </a:xfrm>
        </p:spPr>
        <p:txBody>
          <a:bodyPr/>
          <a:lstStyle/>
          <a:p>
            <a:r>
              <a:rPr lang="en-US" dirty="0" smtClean="0"/>
              <a:t>3-5 days of time by the Director of Metadata and Preservation</a:t>
            </a:r>
          </a:p>
          <a:p>
            <a:r>
              <a:rPr lang="en-US" sz="2800" dirty="0" smtClean="0"/>
              <a:t>Less time required to certify every 3 years</a:t>
            </a:r>
            <a:endParaRPr lang="en-US" sz="2800" dirty="0"/>
          </a:p>
        </p:txBody>
      </p:sp>
    </p:spTree>
    <p:extLst>
      <p:ext uri="{BB962C8B-B14F-4D97-AF65-F5344CB8AC3E}">
        <p14:creationId xmlns:p14="http://schemas.microsoft.com/office/powerpoint/2010/main" val="13877897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marR="0" lvl="0" indent="0" algn="r" defTabSz="914400" rtl="0" eaLnBrk="0" fontAlgn="base" latinLnBrk="0" hangingPunct="0">
              <a:lnSpc>
                <a:spcPct val="100000"/>
              </a:lnSpc>
              <a:spcBef>
                <a:spcPct val="0"/>
              </a:spcBef>
              <a:spcAft>
                <a:spcPct val="0"/>
              </a:spcAft>
              <a:buClrTx/>
              <a:buSzPct val="25000"/>
              <a:buFontTx/>
              <a:buNone/>
              <a:tabLst/>
              <a:defRPr/>
            </a:pPr>
            <a:fld id="{00000000-1234-1234-1234-123412341234}" type="slidenum">
              <a:rPr kumimoji="0" lang="en-US" sz="1200" b="0" i="0" u="none" strike="noStrike" kern="120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0" fontAlgn="base" latinLnBrk="0" hangingPunct="0">
                <a:lnSpc>
                  <a:spcPct val="100000"/>
                </a:lnSpc>
                <a:spcBef>
                  <a:spcPct val="0"/>
                </a:spcBef>
                <a:spcAft>
                  <a:spcPct val="0"/>
                </a:spcAft>
                <a:buClrTx/>
                <a:buSzPct val="25000"/>
                <a:buFontTx/>
                <a:buNone/>
                <a:tabLst/>
                <a:defRPr/>
              </a:pPr>
              <a:t>57</a:t>
            </a:fld>
            <a:endParaRPr kumimoji="0" lang="en-US" sz="1200" b="0" i="0" u="none" strike="noStrike" kern="1200" cap="none" spc="0" normalizeH="0" baseline="0" noProof="0">
              <a:ln>
                <a:noFill/>
              </a:ln>
              <a:solidFill>
                <a:srgbClr val="888888"/>
              </a:solidFill>
              <a:effectLst/>
              <a:uLnTx/>
              <a:uFillTx/>
              <a:latin typeface="Calibri"/>
              <a:ea typeface="Calibri"/>
              <a:cs typeface="Calibri"/>
              <a:sym typeface="Calibri"/>
            </a:endParaRPr>
          </a:p>
        </p:txBody>
      </p:sp>
      <p:pic>
        <p:nvPicPr>
          <p:cNvPr id="3" name="Picture 2"/>
          <p:cNvPicPr>
            <a:picLocks noChangeAspect="1"/>
          </p:cNvPicPr>
          <p:nvPr/>
        </p:nvPicPr>
        <p:blipFill>
          <a:blip r:embed="rId2"/>
          <a:stretch>
            <a:fillRect/>
          </a:stretch>
        </p:blipFill>
        <p:spPr>
          <a:xfrm>
            <a:off x="838200" y="1538287"/>
            <a:ext cx="7467600" cy="3781425"/>
          </a:xfrm>
          <a:prstGeom prst="rect">
            <a:avLst/>
          </a:prstGeom>
          <a:noFill/>
          <a:ln>
            <a:solidFill>
              <a:schemeClr val="accent1"/>
            </a:solidFill>
          </a:ln>
        </p:spPr>
      </p:pic>
    </p:spTree>
    <p:extLst>
      <p:ext uri="{BB962C8B-B14F-4D97-AF65-F5344CB8AC3E}">
        <p14:creationId xmlns:p14="http://schemas.microsoft.com/office/powerpoint/2010/main" val="2244176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marR="0" lvl="0" indent="0" algn="r" defTabSz="914400" rtl="0" eaLnBrk="0" fontAlgn="base" latinLnBrk="0" hangingPunct="0">
              <a:lnSpc>
                <a:spcPct val="100000"/>
              </a:lnSpc>
              <a:spcBef>
                <a:spcPct val="0"/>
              </a:spcBef>
              <a:spcAft>
                <a:spcPct val="0"/>
              </a:spcAft>
              <a:buClrTx/>
              <a:buSzPct val="25000"/>
              <a:buFontTx/>
              <a:buNone/>
              <a:tabLst/>
              <a:defRPr/>
            </a:pPr>
            <a:fld id="{00000000-1234-1234-1234-123412341234}" type="slidenum">
              <a:rPr kumimoji="0" lang="en-US" sz="1200" b="0" i="0" u="none" strike="noStrike" kern="120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0" fontAlgn="base" latinLnBrk="0" hangingPunct="0">
                <a:lnSpc>
                  <a:spcPct val="100000"/>
                </a:lnSpc>
                <a:spcBef>
                  <a:spcPct val="0"/>
                </a:spcBef>
                <a:spcAft>
                  <a:spcPct val="0"/>
                </a:spcAft>
                <a:buClrTx/>
                <a:buSzPct val="25000"/>
                <a:buFontTx/>
                <a:buNone/>
                <a:tabLst/>
                <a:defRPr/>
              </a:pPr>
              <a:t>58</a:t>
            </a:fld>
            <a:endParaRPr kumimoji="0" lang="en-US" sz="1200" b="0" i="0" u="none" strike="noStrike" kern="1200" cap="none" spc="0" normalizeH="0" baseline="0" noProof="0">
              <a:ln>
                <a:noFill/>
              </a:ln>
              <a:solidFill>
                <a:srgbClr val="888888"/>
              </a:solidFill>
              <a:effectLst/>
              <a:uLnTx/>
              <a:uFillTx/>
              <a:latin typeface="Calibri"/>
              <a:ea typeface="Calibri"/>
              <a:cs typeface="Calibri"/>
              <a:sym typeface="Calibri"/>
            </a:endParaRPr>
          </a:p>
        </p:txBody>
      </p:sp>
      <p:pic>
        <p:nvPicPr>
          <p:cNvPr id="3" name="Picture 2"/>
          <p:cNvPicPr>
            <a:picLocks noChangeAspect="1"/>
          </p:cNvPicPr>
          <p:nvPr/>
        </p:nvPicPr>
        <p:blipFill>
          <a:blip r:embed="rId2"/>
          <a:stretch>
            <a:fillRect/>
          </a:stretch>
        </p:blipFill>
        <p:spPr>
          <a:xfrm>
            <a:off x="1090612" y="1271587"/>
            <a:ext cx="6962775" cy="4314825"/>
          </a:xfrm>
          <a:prstGeom prst="rect">
            <a:avLst/>
          </a:prstGeom>
          <a:ln>
            <a:solidFill>
              <a:schemeClr val="accent1"/>
            </a:solidFill>
          </a:ln>
        </p:spPr>
      </p:pic>
    </p:spTree>
    <p:extLst>
      <p:ext uri="{BB962C8B-B14F-4D97-AF65-F5344CB8AC3E}">
        <p14:creationId xmlns:p14="http://schemas.microsoft.com/office/powerpoint/2010/main" val="12132443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algn="r">
              <a:buSzPct val="25000"/>
            </a:pPr>
            <a:fld id="{00000000-1234-1234-1234-123412341234}" type="slidenum">
              <a:rPr lang="en-US" sz="1200" smtClean="0">
                <a:solidFill>
                  <a:srgbClr val="888888"/>
                </a:solidFill>
                <a:latin typeface="Calibri"/>
                <a:ea typeface="Calibri"/>
                <a:cs typeface="Calibri"/>
                <a:sym typeface="Calibri"/>
              </a:rPr>
              <a:pPr algn="r">
                <a:buSzPct val="25000"/>
              </a:pPr>
              <a:t>59</a:t>
            </a:fld>
            <a:endParaRPr lang="en-US" sz="1200">
              <a:solidFill>
                <a:srgbClr val="888888"/>
              </a:solidFill>
              <a:latin typeface="Calibri"/>
              <a:ea typeface="Calibri"/>
              <a:cs typeface="Calibri"/>
              <a:sym typeface="Calibri"/>
            </a:endParaRPr>
          </a:p>
        </p:txBody>
      </p:sp>
      <p:pic>
        <p:nvPicPr>
          <p:cNvPr id="3" name="Picture 2"/>
          <p:cNvPicPr>
            <a:picLocks noChangeAspect="1"/>
          </p:cNvPicPr>
          <p:nvPr/>
        </p:nvPicPr>
        <p:blipFill>
          <a:blip r:embed="rId2"/>
          <a:stretch>
            <a:fillRect/>
          </a:stretch>
        </p:blipFill>
        <p:spPr>
          <a:xfrm>
            <a:off x="990600" y="1752600"/>
            <a:ext cx="7391400" cy="2868420"/>
          </a:xfrm>
          <a:prstGeom prst="rect">
            <a:avLst/>
          </a:prstGeom>
          <a:ln>
            <a:solidFill>
              <a:schemeClr val="accent1"/>
            </a:solidFill>
          </a:ln>
        </p:spPr>
      </p:pic>
    </p:spTree>
    <p:extLst>
      <p:ext uri="{BB962C8B-B14F-4D97-AF65-F5344CB8AC3E}">
        <p14:creationId xmlns:p14="http://schemas.microsoft.com/office/powerpoint/2010/main" val="22513187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772400" cy="1143000"/>
          </a:xfrm>
        </p:spPr>
        <p:txBody>
          <a:bodyPr/>
          <a:lstStyle/>
          <a:p>
            <a:r>
              <a:rPr lang="en-US" dirty="0" smtClean="0"/>
              <a:t>Findings and Changes Made</a:t>
            </a:r>
            <a:endParaRPr lang="en-US" dirty="0"/>
          </a:p>
        </p:txBody>
      </p:sp>
      <p:sp>
        <p:nvSpPr>
          <p:cNvPr id="3" name="Content Placeholder 2"/>
          <p:cNvSpPr>
            <a:spLocks noGrp="1"/>
          </p:cNvSpPr>
          <p:nvPr>
            <p:ph idx="1"/>
          </p:nvPr>
        </p:nvSpPr>
        <p:spPr>
          <a:xfrm>
            <a:off x="304800" y="1828800"/>
            <a:ext cx="8686800" cy="4114800"/>
          </a:xfrm>
        </p:spPr>
        <p:txBody>
          <a:bodyPr/>
          <a:lstStyle/>
          <a:p>
            <a:r>
              <a:rPr lang="en-US" dirty="0" smtClean="0"/>
              <a:t>In progress -- </a:t>
            </a:r>
            <a:r>
              <a:rPr lang="en-US" dirty="0" err="1" smtClean="0"/>
              <a:t>CoreTrustSeal</a:t>
            </a:r>
            <a:r>
              <a:rPr lang="en-US" dirty="0"/>
              <a:t> Secretariat will assign reviewers shortly</a:t>
            </a:r>
            <a:endParaRPr lang="en-US" dirty="0" smtClean="0"/>
          </a:p>
          <a:p>
            <a:r>
              <a:rPr lang="en-US" dirty="0" smtClean="0"/>
              <a:t>Some fine tuning:</a:t>
            </a:r>
          </a:p>
          <a:p>
            <a:pPr lvl="1"/>
            <a:r>
              <a:rPr lang="en-US" dirty="0" smtClean="0"/>
              <a:t>Selection decisions about individual files in deposits</a:t>
            </a:r>
          </a:p>
          <a:p>
            <a:pPr lvl="1"/>
            <a:r>
              <a:rPr lang="en-US" dirty="0" smtClean="0"/>
              <a:t>Specifying duration of preservation commitment</a:t>
            </a:r>
          </a:p>
          <a:p>
            <a:pPr lvl="1"/>
            <a:r>
              <a:rPr lang="en-US" dirty="0" smtClean="0"/>
              <a:t>Continued compliance with OAIS (e.g., file-level citations)</a:t>
            </a:r>
            <a:endParaRPr lang="en-US" dirty="0" smtClean="0"/>
          </a:p>
          <a:p>
            <a:endParaRPr lang="en-US" dirty="0" smtClean="0"/>
          </a:p>
        </p:txBody>
      </p:sp>
    </p:spTree>
    <p:extLst>
      <p:ext uri="{BB962C8B-B14F-4D97-AF65-F5344CB8AC3E}">
        <p14:creationId xmlns:p14="http://schemas.microsoft.com/office/powerpoint/2010/main" val="5251053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Assessments  – Effort and Resources</a:t>
            </a:r>
            <a:endParaRPr lang="en-US" dirty="0"/>
          </a:p>
        </p:txBody>
      </p:sp>
      <p:sp>
        <p:nvSpPr>
          <p:cNvPr id="3" name="Content Placeholder 2"/>
          <p:cNvSpPr>
            <a:spLocks noGrp="1"/>
          </p:cNvSpPr>
          <p:nvPr>
            <p:ph idx="1"/>
          </p:nvPr>
        </p:nvSpPr>
        <p:spPr/>
        <p:txBody>
          <a:bodyPr/>
          <a:lstStyle/>
          <a:p>
            <a:r>
              <a:rPr lang="en-US" dirty="0" smtClean="0"/>
              <a:t>Test audit was the most labor- and time-intensive</a:t>
            </a:r>
          </a:p>
          <a:p>
            <a:r>
              <a:rPr lang="en-US" dirty="0" smtClean="0"/>
              <a:t>TRAC self-assessment involved the time of more people</a:t>
            </a:r>
          </a:p>
          <a:p>
            <a:r>
              <a:rPr lang="en-US" dirty="0" err="1" smtClean="0"/>
              <a:t>CoreTrustSeal</a:t>
            </a:r>
            <a:r>
              <a:rPr lang="en-US" dirty="0" smtClean="0"/>
              <a:t> (Data Seal of Approval and World Data System) certification least costly</a:t>
            </a:r>
          </a:p>
        </p:txBody>
      </p:sp>
    </p:spTree>
    <p:extLst>
      <p:ext uri="{BB962C8B-B14F-4D97-AF65-F5344CB8AC3E}">
        <p14:creationId xmlns:p14="http://schemas.microsoft.com/office/powerpoint/2010/main" val="17142415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Comparison of Assessments  – Benefits</a:t>
            </a:r>
            <a:endParaRPr lang="en-US" dirty="0"/>
          </a:p>
        </p:txBody>
      </p:sp>
      <p:sp>
        <p:nvSpPr>
          <p:cNvPr id="3" name="Content Placeholder 2"/>
          <p:cNvSpPr>
            <a:spLocks noGrp="1"/>
          </p:cNvSpPr>
          <p:nvPr>
            <p:ph idx="1"/>
          </p:nvPr>
        </p:nvSpPr>
        <p:spPr>
          <a:xfrm>
            <a:off x="685800" y="1828800"/>
            <a:ext cx="7772400" cy="4114800"/>
          </a:xfrm>
        </p:spPr>
        <p:txBody>
          <a:bodyPr/>
          <a:lstStyle/>
          <a:p>
            <a:r>
              <a:rPr lang="en-US" dirty="0" smtClean="0"/>
              <a:t>What did we learn and did the results justify the work required? </a:t>
            </a:r>
          </a:p>
          <a:p>
            <a:pPr lvl="1"/>
            <a:r>
              <a:rPr lang="en-US" dirty="0"/>
              <a:t>Test audit was first experience – resulted in greatest number of </a:t>
            </a:r>
            <a:r>
              <a:rPr lang="en-US" dirty="0" smtClean="0"/>
              <a:t>changes, greatest </a:t>
            </a:r>
            <a:r>
              <a:rPr lang="en-US" dirty="0"/>
              <a:t>increase in awareness </a:t>
            </a:r>
          </a:p>
          <a:p>
            <a:pPr lvl="1"/>
            <a:r>
              <a:rPr lang="en-US" dirty="0"/>
              <a:t>Fewer changes made as a result of </a:t>
            </a:r>
            <a:r>
              <a:rPr lang="en-US" dirty="0" err="1" smtClean="0"/>
              <a:t>CoreTrustSeal</a:t>
            </a:r>
            <a:r>
              <a:rPr lang="en-US" dirty="0" smtClean="0"/>
              <a:t> (DSA </a:t>
            </a:r>
            <a:r>
              <a:rPr lang="en-US" dirty="0"/>
              <a:t>and </a:t>
            </a:r>
            <a:r>
              <a:rPr lang="en-US" dirty="0" smtClean="0"/>
              <a:t>WDS); </a:t>
            </a:r>
            <a:r>
              <a:rPr lang="en-US" dirty="0"/>
              <a:t>also not as </a:t>
            </a:r>
            <a:r>
              <a:rPr lang="en-US" dirty="0" smtClean="0"/>
              <a:t>detailed</a:t>
            </a:r>
          </a:p>
          <a:p>
            <a:pPr lvl="1"/>
            <a:r>
              <a:rPr lang="en-US" dirty="0" smtClean="0"/>
              <a:t>TRAC </a:t>
            </a:r>
            <a:r>
              <a:rPr lang="en-US" dirty="0"/>
              <a:t>assessment </a:t>
            </a:r>
            <a:r>
              <a:rPr lang="en-US" dirty="0" smtClean="0"/>
              <a:t>has surfaced </a:t>
            </a:r>
            <a:r>
              <a:rPr lang="en-US" dirty="0"/>
              <a:t>additional issues to address</a:t>
            </a:r>
          </a:p>
          <a:p>
            <a:pPr lvl="1"/>
            <a:endParaRPr lang="en-US" dirty="0" smtClean="0"/>
          </a:p>
        </p:txBody>
      </p:sp>
    </p:spTree>
    <p:extLst>
      <p:ext uri="{BB962C8B-B14F-4D97-AF65-F5344CB8AC3E}">
        <p14:creationId xmlns:p14="http://schemas.microsoft.com/office/powerpoint/2010/main" val="308252950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Benefits continued</a:t>
            </a:r>
            <a:endParaRPr lang="en-US" dirty="0"/>
          </a:p>
        </p:txBody>
      </p:sp>
      <p:sp>
        <p:nvSpPr>
          <p:cNvPr id="3" name="Content Placeholder 2"/>
          <p:cNvSpPr>
            <a:spLocks noGrp="1"/>
          </p:cNvSpPr>
          <p:nvPr>
            <p:ph idx="1"/>
          </p:nvPr>
        </p:nvSpPr>
        <p:spPr>
          <a:xfrm>
            <a:off x="685800" y="1828800"/>
            <a:ext cx="7772400" cy="4114800"/>
          </a:xfrm>
        </p:spPr>
        <p:txBody>
          <a:bodyPr/>
          <a:lstStyle/>
          <a:p>
            <a:r>
              <a:rPr lang="en-US" dirty="0" smtClean="0"/>
              <a:t>Difficult to quantify</a:t>
            </a:r>
          </a:p>
          <a:p>
            <a:pPr lvl="1"/>
            <a:r>
              <a:rPr lang="en-US" dirty="0" smtClean="0"/>
              <a:t>Trust of stakeholders</a:t>
            </a:r>
            <a:endParaRPr lang="en-US" dirty="0"/>
          </a:p>
          <a:p>
            <a:pPr lvl="1"/>
            <a:r>
              <a:rPr lang="en-US" dirty="0" smtClean="0"/>
              <a:t>Transparency</a:t>
            </a:r>
            <a:endParaRPr lang="en-US" dirty="0"/>
          </a:p>
          <a:p>
            <a:pPr lvl="1"/>
            <a:r>
              <a:rPr lang="en-US" dirty="0" smtClean="0"/>
              <a:t>Improvements in </a:t>
            </a:r>
            <a:r>
              <a:rPr lang="en-US" dirty="0"/>
              <a:t>processes and procedures</a:t>
            </a:r>
          </a:p>
          <a:p>
            <a:pPr lvl="1"/>
            <a:r>
              <a:rPr lang="en-US" dirty="0" smtClean="0"/>
              <a:t>Use of community standards</a:t>
            </a:r>
            <a:endParaRPr lang="en-US" dirty="0"/>
          </a:p>
          <a:p>
            <a:pPr lvl="1"/>
            <a:r>
              <a:rPr lang="en-US" dirty="0" smtClean="0"/>
              <a:t>Greater awareness of benefits </a:t>
            </a:r>
            <a:r>
              <a:rPr lang="en-US" dirty="0"/>
              <a:t>of domain </a:t>
            </a:r>
            <a:r>
              <a:rPr lang="en-US" dirty="0" smtClean="0"/>
              <a:t>repositories</a:t>
            </a:r>
          </a:p>
          <a:p>
            <a:pPr marL="609601" lvl="1" indent="0">
              <a:buNone/>
            </a:pPr>
            <a:endParaRPr lang="en-US" sz="1400" dirty="0"/>
          </a:p>
          <a:p>
            <a:r>
              <a:rPr lang="en-US" dirty="0" smtClean="0"/>
              <a:t>Leadership dimension also important</a:t>
            </a:r>
          </a:p>
        </p:txBody>
      </p:sp>
    </p:spTree>
    <p:extLst>
      <p:ext uri="{BB962C8B-B14F-4D97-AF65-F5344CB8AC3E}">
        <p14:creationId xmlns:p14="http://schemas.microsoft.com/office/powerpoint/2010/main" val="23354018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8229600" cy="1143000"/>
          </a:xfrm>
        </p:spPr>
        <p:txBody>
          <a:bodyPr/>
          <a:lstStyle/>
          <a:p>
            <a:pPr algn="ctr"/>
            <a:r>
              <a:rPr lang="en-US" dirty="0" smtClean="0"/>
              <a:t>Thank you!</a:t>
            </a:r>
            <a:endParaRPr lang="en-US" dirty="0"/>
          </a:p>
        </p:txBody>
      </p:sp>
      <p:sp>
        <p:nvSpPr>
          <p:cNvPr id="3" name="Content Placeholder 2"/>
          <p:cNvSpPr>
            <a:spLocks noGrp="1"/>
          </p:cNvSpPr>
          <p:nvPr>
            <p:ph idx="1"/>
          </p:nvPr>
        </p:nvSpPr>
        <p:spPr>
          <a:xfrm>
            <a:off x="457200" y="1981200"/>
            <a:ext cx="8229600" cy="4525963"/>
          </a:xfrm>
        </p:spPr>
        <p:txBody>
          <a:bodyPr/>
          <a:lstStyle/>
          <a:p>
            <a:pPr marL="0" indent="0">
              <a:buNone/>
            </a:pPr>
            <a:endParaRPr lang="en-US" dirty="0" smtClean="0"/>
          </a:p>
          <a:p>
            <a:pPr marL="177800" indent="0" algn="ctr">
              <a:buNone/>
            </a:pPr>
            <a:r>
              <a:rPr lang="en-US" dirty="0" smtClean="0">
                <a:solidFill>
                  <a:schemeClr val="tx1"/>
                </a:solidFill>
              </a:rPr>
              <a:t>lyle@umich.edu</a:t>
            </a:r>
            <a:endParaRPr lang="en-US" dirty="0">
              <a:solidFill>
                <a:schemeClr val="tx1"/>
              </a:solidFill>
            </a:endParaRPr>
          </a:p>
        </p:txBody>
      </p:sp>
    </p:spTree>
    <p:extLst>
      <p:ext uri="{BB962C8B-B14F-4D97-AF65-F5344CB8AC3E}">
        <p14:creationId xmlns:p14="http://schemas.microsoft.com/office/powerpoint/2010/main" val="31171075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177800" indent="0">
              <a:buNone/>
            </a:pPr>
            <a:r>
              <a:rPr lang="en-US" sz="1600" dirty="0" err="1"/>
              <a:t>Vardigan</a:t>
            </a:r>
            <a:r>
              <a:rPr lang="en-US" sz="1600" dirty="0"/>
              <a:t>, M. and Lyle, J., 2014. The Inter-university Consortium for Political and Social Research and the Data Seal of Approval: Accreditation Experiences, Challenges, and Opportunities. </a:t>
            </a:r>
            <a:r>
              <a:rPr lang="en-US" sz="1600" i="1" dirty="0"/>
              <a:t>Data Science Journal</a:t>
            </a:r>
            <a:r>
              <a:rPr lang="en-US" sz="1600" dirty="0"/>
              <a:t>, 13, pp.PDA83–PDA87. </a:t>
            </a:r>
            <a:r>
              <a:rPr lang="en-US" sz="1600" dirty="0" smtClean="0"/>
              <a:t>DOI</a:t>
            </a:r>
            <a:r>
              <a:rPr lang="en-US" sz="1600" dirty="0"/>
              <a:t>: </a:t>
            </a:r>
            <a:r>
              <a:rPr lang="en-US" sz="1600" dirty="0">
                <a:hlinkClick r:id="rId2"/>
              </a:rPr>
              <a:t>http://doi.org/10.2481/dsj.IFPDA-14</a:t>
            </a:r>
            <a:endParaRPr lang="en-US" sz="1600" dirty="0">
              <a:solidFill>
                <a:schemeClr val="tx1"/>
              </a:solidFill>
            </a:endParaRPr>
          </a:p>
          <a:p>
            <a:endParaRPr lang="en-US" dirty="0"/>
          </a:p>
        </p:txBody>
      </p:sp>
      <p:sp>
        <p:nvSpPr>
          <p:cNvPr id="3" name="Title 2"/>
          <p:cNvSpPr>
            <a:spLocks noGrp="1"/>
          </p:cNvSpPr>
          <p:nvPr>
            <p:ph type="title"/>
          </p:nvPr>
        </p:nvSpPr>
        <p:spPr/>
        <p:txBody>
          <a:bodyPr/>
          <a:lstStyle/>
          <a:p>
            <a:r>
              <a:rPr lang="en-US" dirty="0" smtClean="0"/>
              <a:t>Other References</a:t>
            </a:r>
            <a:endParaRPr lang="en-US" dirty="0"/>
          </a:p>
        </p:txBody>
      </p:sp>
    </p:spTree>
    <p:extLst>
      <p:ext uri="{BB962C8B-B14F-4D97-AF65-F5344CB8AC3E}">
        <p14:creationId xmlns:p14="http://schemas.microsoft.com/office/powerpoint/2010/main" val="6168378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Try not to integrate details about technology that may change</a:t>
            </a:r>
          </a:p>
          <a:p>
            <a:r>
              <a:rPr lang="en-US" dirty="0" smtClean="0"/>
              <a:t>Schedule regular reviews of policies included in the assessments</a:t>
            </a:r>
            <a:endParaRPr lang="en-US" dirty="0"/>
          </a:p>
        </p:txBody>
      </p:sp>
      <p:sp>
        <p:nvSpPr>
          <p:cNvPr id="3" name="Title 2"/>
          <p:cNvSpPr>
            <a:spLocks noGrp="1"/>
          </p:cNvSpPr>
          <p:nvPr>
            <p:ph type="title"/>
          </p:nvPr>
        </p:nvSpPr>
        <p:spPr/>
        <p:txBody>
          <a:bodyPr/>
          <a:lstStyle/>
          <a:p>
            <a:r>
              <a:rPr lang="en-US" dirty="0" smtClean="0"/>
              <a:t>Additional Observations</a:t>
            </a:r>
            <a:endParaRPr lang="en-US" dirty="0"/>
          </a:p>
        </p:txBody>
      </p:sp>
    </p:spTree>
    <p:extLst>
      <p:ext uri="{BB962C8B-B14F-4D97-AF65-F5344CB8AC3E}">
        <p14:creationId xmlns:p14="http://schemas.microsoft.com/office/powerpoint/2010/main" val="2104860560"/>
      </p:ext>
    </p:extLst>
  </p:cSld>
  <p:clrMapOvr>
    <a:masterClrMapping/>
  </p:clrMapOvr>
</p:sld>
</file>

<file path=ppt/theme/theme1.xml><?xml version="1.0" encoding="utf-8"?>
<a:theme xmlns:a="http://schemas.openxmlformats.org/drawingml/2006/main" name="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ICPSR-blackbar-presentation (1)</Template>
  <TotalTime>3504</TotalTime>
  <Words>3150</Words>
  <Application>Microsoft Office PowerPoint</Application>
  <PresentationFormat>On-screen Show (4:3)</PresentationFormat>
  <Paragraphs>353</Paragraphs>
  <Slides>66</Slides>
  <Notes>31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66</vt:i4>
      </vt:variant>
    </vt:vector>
  </HeadingPairs>
  <TitlesOfParts>
    <vt:vector size="74" baseType="lpstr">
      <vt:lpstr>ＭＳ Ｐゴシック</vt:lpstr>
      <vt:lpstr>Arial</vt:lpstr>
      <vt:lpstr>Calibri</vt:lpstr>
      <vt:lpstr>Helvetica Neue</vt:lpstr>
      <vt:lpstr>Times</vt:lpstr>
      <vt:lpstr>Office Theme</vt:lpstr>
      <vt:lpstr>1_Office Theme</vt:lpstr>
      <vt:lpstr>2_Office Theme</vt:lpstr>
      <vt:lpstr>Data Repository  Assessment &amp; Certification: Experiences and Lessons Learned</vt:lpstr>
      <vt:lpstr>Acknowledgements</vt:lpstr>
      <vt:lpstr>PowerPoint Presentation</vt:lpstr>
      <vt:lpstr>PowerPoint Presentation</vt:lpstr>
      <vt:lpstr>PowerPoint Presentation</vt:lpstr>
      <vt:lpstr>PowerPoint Presentation</vt:lpstr>
      <vt:lpstr>PowerPoint Presentation</vt:lpstr>
      <vt:lpstr>Why Assessment is Important</vt:lpstr>
      <vt:lpstr>PowerPoint Presentation</vt:lpstr>
      <vt:lpstr>“Promote the deposit of data in publicly accessible databases, where appropriate and available…”</vt:lpstr>
      <vt:lpstr>PowerPoint Presentation</vt:lpstr>
      <vt:lpstr>Forever!  Guaranteed!  We promise!</vt:lpstr>
      <vt:lpstr>PowerPoint Presentation</vt:lpstr>
      <vt:lpstr>PowerPoint Presentation</vt:lpstr>
      <vt:lpstr>Why Assessment is Important</vt:lpstr>
      <vt:lpstr>Assessment Options</vt:lpstr>
      <vt:lpstr>Common Elements of Assessment</vt:lpstr>
      <vt:lpstr>ICPSR Assessment Experience</vt:lpstr>
      <vt:lpstr>CRL Test Audit, 2005-2006</vt:lpstr>
      <vt:lpstr>Effort and Resources Required</vt:lpstr>
      <vt:lpstr>Findings</vt:lpstr>
      <vt:lpstr>Findings</vt:lpstr>
      <vt:lpstr>Changes Made</vt:lpstr>
      <vt:lpstr>TRAC self-assessment, 2010-2012</vt:lpstr>
      <vt:lpstr>Procedures Followed</vt:lpstr>
      <vt:lpstr>TRAC/ISO Drupal System</vt:lpstr>
      <vt:lpstr>Example TRAC/ISO Requirements</vt:lpstr>
      <vt:lpstr>Effort and Resources Required</vt:lpstr>
      <vt:lpstr>DSA Self-Assessment, 2009-2010</vt:lpstr>
      <vt:lpstr>Data Seal of Approval</vt:lpstr>
      <vt:lpstr>Data Seal of Approval</vt:lpstr>
      <vt:lpstr>Procedures Followed</vt:lpstr>
      <vt:lpstr>Effort and Resources Required</vt:lpstr>
      <vt:lpstr>Self-Assessment Ratings</vt:lpstr>
      <vt:lpstr>Findings and Changes Made</vt:lpstr>
      <vt:lpstr>DSA Self-Assessment, 2014-2015</vt:lpstr>
      <vt:lpstr>World Data System Certification,  June 2013</vt:lpstr>
      <vt:lpstr>World Data System Certification,  June 2013</vt:lpstr>
      <vt:lpstr>Effort and Resources Required</vt:lpstr>
      <vt:lpstr>Findings</vt:lpstr>
      <vt:lpstr>CoreTrustSeal, 2018-2019</vt:lpstr>
      <vt:lpstr>CoreTrustSeal</vt:lpstr>
      <vt:lpstr>Requirements</vt:lpstr>
      <vt:lpstr>Compliance level</vt:lpstr>
      <vt:lpstr>Organizational Infrastructure</vt:lpstr>
      <vt:lpstr>Organizational Infrastructure</vt:lpstr>
      <vt:lpstr>Digital Object Management</vt:lpstr>
      <vt:lpstr>Digital Object Management</vt:lpstr>
      <vt:lpstr>Technology</vt:lpstr>
      <vt:lpstr>Example of Evidence – R5</vt:lpstr>
      <vt:lpstr>Example of Evidence – R5</vt:lpstr>
      <vt:lpstr>ICPSR Response: R5</vt:lpstr>
      <vt:lpstr>ICPSR Response: R5 (continued)</vt:lpstr>
      <vt:lpstr>ICPSR Response: R5 (continued)</vt:lpstr>
      <vt:lpstr>ICPSR Response: R5 (continued)</vt:lpstr>
      <vt:lpstr>Effort and Resources Required</vt:lpstr>
      <vt:lpstr>PowerPoint Presentation</vt:lpstr>
      <vt:lpstr>PowerPoint Presentation</vt:lpstr>
      <vt:lpstr>PowerPoint Presentation</vt:lpstr>
      <vt:lpstr>Findings and Changes Made</vt:lpstr>
      <vt:lpstr>Comparison of Assessments  – Effort and Resources</vt:lpstr>
      <vt:lpstr>Comparison of Assessments  – Benefits</vt:lpstr>
      <vt:lpstr>Benefits continued</vt:lpstr>
      <vt:lpstr>Thank you!</vt:lpstr>
      <vt:lpstr>Other References</vt:lpstr>
      <vt:lpstr>Additional Observations</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staff</cp:lastModifiedBy>
  <cp:revision>290</cp:revision>
  <cp:lastPrinted>2013-06-21T12:51:02Z</cp:lastPrinted>
  <dcterms:created xsi:type="dcterms:W3CDTF">2012-09-10T13:21:12Z</dcterms:created>
  <dcterms:modified xsi:type="dcterms:W3CDTF">2019-01-25T02:07:40Z</dcterms:modified>
</cp:coreProperties>
</file>