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1pPr>
            <a:lvl2pPr indent="-88900" lvl="1" marL="4572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2pPr>
            <a:lvl3pPr indent="-88900" lvl="2" marL="914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3pPr>
            <a:lvl4pPr indent="-88900" lvl="3" marL="13716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4pPr>
            <a:lvl5pPr indent="-88900" lvl="4" marL="1828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5pPr>
            <a:lvl6pPr indent="-88900" lvl="5" marL="2286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6pPr>
            <a:lvl7pPr indent="-88900" lvl="6" marL="3200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7pPr>
            <a:lvl8pPr indent="-88900" lvl="7" marL="4572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8pPr>
            <a:lvl9pPr indent="-88900" lvl="8" marL="6400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lnSpc>
                <a:spcPct val="100000"/>
              </a:lnSpc>
              <a:spcBef>
                <a:spcPts val="0"/>
              </a:spcBef>
              <a:spcAft>
                <a:spcPts val="0"/>
              </a:spcAft>
              <a:buSzPts val="1400"/>
              <a:buChar char="●"/>
              <a:defRPr b="0" i="0" sz="1200" u="none" cap="none" strike="noStrike">
                <a:solidFill>
                  <a:srgbClr val="000000"/>
                </a:solidFill>
                <a:latin typeface="Calibri"/>
                <a:ea typeface="Calibri"/>
                <a:cs typeface="Calibri"/>
                <a:sym typeface="Calibri"/>
              </a:defRPr>
            </a:lvl1pPr>
            <a:lvl2pPr indent="-88900" lvl="1" marL="4572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2pPr>
            <a:lvl3pPr indent="-88900" lvl="2" marL="914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3pPr>
            <a:lvl4pPr indent="-88900" lvl="3" marL="13716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4pPr>
            <a:lvl5pPr indent="-88900" lvl="4" marL="1828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5pPr>
            <a:lvl6pPr indent="-88900" lvl="5" marL="2286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6pPr>
            <a:lvl7pPr indent="-88900" lvl="6" marL="3200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7pPr>
            <a:lvl8pPr indent="-88900" lvl="7" marL="4572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8pPr>
            <a:lvl9pPr indent="-88900" lvl="8" marL="6400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1pPr>
            <a:lvl2pPr indent="-88900" lvl="1" marL="4572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2pPr>
            <a:lvl3pPr indent="-88900" lvl="2" marL="914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3pPr>
            <a:lvl4pPr indent="-88900" lvl="3" marL="13716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4pPr>
            <a:lvl5pPr indent="-88900" lvl="4" marL="1828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5pPr>
            <a:lvl6pPr indent="-88900" lvl="5" marL="2286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6pPr>
            <a:lvl7pPr indent="-88900" lvl="6" marL="32004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7pPr>
            <a:lvl8pPr indent="-88900" lvl="7" marL="45720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8pPr>
            <a:lvl9pPr indent="-88900" lvl="8" marL="6400800" marR="0" rtl="0" algn="l">
              <a:lnSpc>
                <a:spcPct val="100000"/>
              </a:lnSpc>
              <a:spcBef>
                <a:spcPts val="0"/>
              </a:spcBef>
              <a:spcAft>
                <a:spcPts val="0"/>
              </a:spcAft>
              <a:buSzPts val="1400"/>
              <a:buChar char="■"/>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124f46e8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24f46e87f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g8830e051c5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830e051c5_0_1: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A crucial step in holding public officials’ accountable is knowing what they’re up to. Every member of the U.S. Congress </a:t>
            </a:r>
            <a:r>
              <a:rPr lang="en-US"/>
              <a:t>(or their office) </a:t>
            </a:r>
            <a:r>
              <a:rPr lang="en-US"/>
              <a:t>uses Twitter, and they communicate their positions and activities. Their Twitter use provides data for us to use to hold them accountable by helping us know what they’re talking about, what they’re up to, and who they are talking to.</a:t>
            </a:r>
            <a:endParaRPr/>
          </a:p>
        </p:txBody>
      </p:sp>
      <p:sp>
        <p:nvSpPr>
          <p:cNvPr id="79" name="Google Shape;79;g8830e051c5_0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8830e051c5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8830e051c5_0_15: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From reading tweets, we know that they talk about policy issues like </a:t>
            </a:r>
            <a:r>
              <a:rPr b="1" lang="en-US"/>
              <a:t>infrastructure</a:t>
            </a:r>
            <a:r>
              <a:rPr lang="en-US"/>
              <a:t> and </a:t>
            </a:r>
            <a:r>
              <a:rPr b="1" lang="en-US"/>
              <a:t>foreign affairs </a:t>
            </a:r>
            <a:r>
              <a:rPr lang="en-US"/>
              <a:t>and </a:t>
            </a:r>
            <a:r>
              <a:rPr b="1" lang="en-US"/>
              <a:t>health insurance</a:t>
            </a:r>
            <a:r>
              <a:rPr lang="en-US"/>
              <a:t>, for instance. Reading tweets individually can tell us a lot about where they stand and what they’re up to, but, they make a lot of statements.</a:t>
            </a:r>
            <a:endParaRPr/>
          </a:p>
        </p:txBody>
      </p:sp>
      <p:sp>
        <p:nvSpPr>
          <p:cNvPr id="85" name="Google Shape;85;g8830e051c5_0_15: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8830e051c5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8830e051c5_0_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In a single Congress (that’s a two-year period of governance), they generate nearly one-and-a-half million tweets. That’s 1.5 million statements about where they stand, who they’re talking to, and how they’re spending their time.</a:t>
            </a:r>
            <a:endParaRPr/>
          </a:p>
        </p:txBody>
      </p:sp>
      <p:sp>
        <p:nvSpPr>
          <p:cNvPr id="93" name="Google Shape;93;g8830e051c5_0_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8830e051c5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830e051c5_0_2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What if we could “read” all the tweets? Recent advances in “text as data” approaches in computer science and political science make this possible, and we created two models that help us read texts as a distance or as a group and enable us to tell what politicians are talking about and whether it’s policy or something else. I’m going to introduce our two approaches for reading these tweets at scale and then show you what they can tell us about what the 115th Congress had to say.</a:t>
            </a:r>
            <a:endParaRPr/>
          </a:p>
        </p:txBody>
      </p:sp>
      <p:sp>
        <p:nvSpPr>
          <p:cNvPr id="100" name="Google Shape;100;g8830e051c5_0_2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830e051c5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830e051c5_0_50: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The first approach is a </a:t>
            </a:r>
            <a:r>
              <a:rPr i="1" lang="en-US"/>
              <a:t>supervised model</a:t>
            </a:r>
            <a:r>
              <a:rPr lang="en-US"/>
              <a:t> that labels tweets according to categories from the Comparative Agendas Project codebook. The codebook is widely used in political science to facilitate comparative politics research—labeling content with a standard codebook enables us to compare attention in one place like Congress with another like news media. </a:t>
            </a:r>
            <a:endParaRPr/>
          </a:p>
        </p:txBody>
      </p:sp>
      <p:sp>
        <p:nvSpPr>
          <p:cNvPr id="106" name="Google Shape;106;g8830e051c5_0_5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8830e051c5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830e051c5_0_33: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Traditionally, the codebook has been applied to things like roll call votes, which are presented here, and bill text. Because members of Congress have widely adopted Twitter, we can use tweets as another text dataset. Annelise Russell at Kentucky labeled 68,398 tweets from Senators according to the CAP codebook, and we used those tweets as training data.</a:t>
            </a:r>
            <a:endParaRPr/>
          </a:p>
        </p:txBody>
      </p:sp>
      <p:sp>
        <p:nvSpPr>
          <p:cNvPr id="112" name="Google Shape;112;g8830e051c5_0_3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8830e051c5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830e051c5_0_42: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We tried a bunch of different algorithms and found that a </a:t>
            </a:r>
            <a:r>
              <a:rPr lang="en-US"/>
              <a:t>logistic</a:t>
            </a:r>
            <a:r>
              <a:rPr lang="en-US"/>
              <a:t> </a:t>
            </a:r>
            <a:r>
              <a:rPr lang="en-US"/>
              <a:t>regression</a:t>
            </a:r>
            <a:r>
              <a:rPr lang="en-US"/>
              <a:t> model performed best. Our supervised model does two things: first, it classifies tweets as “about a policy issue” or “not about policy”. For tweets about policy, it assigns a “most likely” class from the CAP codebook.</a:t>
            </a:r>
            <a:endParaRPr/>
          </a:p>
        </p:txBody>
      </p:sp>
      <p:sp>
        <p:nvSpPr>
          <p:cNvPr id="119" name="Google Shape;119;g8830e051c5_0_4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8830e051c5_0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830e051c5_0_61: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Our second approach was an unsupervised topic model. Russell and our supervised approach both found that Congress talks about things other than policy pretty often. Our unsupervised model is especially useful for understanding what’s going on in those “not about policy” tweets; it also is able to detect the categories found in the CAP codebook. It’s useful for studying things like </a:t>
            </a:r>
            <a:r>
              <a:rPr i="1" lang="en-US"/>
              <a:t>communication style</a:t>
            </a:r>
            <a:r>
              <a:rPr lang="en-US"/>
              <a:t> and particulars of the U.S. federal policymaking context like </a:t>
            </a:r>
            <a:r>
              <a:rPr i="1" lang="en-US"/>
              <a:t>constituent service</a:t>
            </a:r>
            <a:r>
              <a:rPr lang="en-US"/>
              <a:t> and </a:t>
            </a:r>
            <a:r>
              <a:rPr i="1" lang="en-US"/>
              <a:t>veteran’s affairs</a:t>
            </a:r>
            <a:r>
              <a:rPr lang="en-US"/>
              <a:t> that aren’t well-captured in the CAP codebook. Topic models don’t label topics themselves, but luckily our team includes a former Senate staffer and an experienced policy researcher; together we were able to interpret the topics and evaluate the models’ outputs.</a:t>
            </a:r>
            <a:endParaRPr/>
          </a:p>
        </p:txBody>
      </p:sp>
      <p:sp>
        <p:nvSpPr>
          <p:cNvPr id="126" name="Google Shape;126;g8830e051c5_0_6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Google Shape;130;g8830e051c5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8830e051c5_0_66: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We labeled those 1.5 million tweets from the 115th Congress using both models. The 115th ran from January 2017 to January 2019. Republicans controlled both the House and Senate during the 115th. The period’s book ends were the Republicans’ attempts to repeal or replace the Affordable Care Act and Trump’s inauguration in January 2017; Senate confirmation of Brett Kavanaugh’s nomination to the Supreme Court and the Democrats regaining the house in the 2018 general election in the fall of 2018. </a:t>
            </a:r>
            <a:endParaRPr/>
          </a:p>
        </p:txBody>
      </p:sp>
      <p:sp>
        <p:nvSpPr>
          <p:cNvPr id="132" name="Google Shape;132;g8830e051c5_0_6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8830e051c5_0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8830e051c5_0_7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Here you can see how many tweets from the parties, chambers, and genders we were able to collect and label. The Senate is on the left, the House on the right. Remember that women made up only 21% of Congress during the 115th, and the House is 4x as large as the Senate.</a:t>
            </a:r>
            <a:endParaRPr/>
          </a:p>
        </p:txBody>
      </p:sp>
      <p:sp>
        <p:nvSpPr>
          <p:cNvPr id="138" name="Google Shape;138;g8830e051c5_0_7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8830e051c5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830e051c5_0_8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The CAP codebook topics are visible here on the x-axis, and the bars show the frequency of tweets in each category. Health is clearly the most commonly discussed category, and that makes sense given the debates around the Affordable Care Act (also called Obamacare) throughout 2017. Other categories that received a lot of Congress’s attention included </a:t>
            </a:r>
            <a:r>
              <a:rPr i="1" lang="en-US"/>
              <a:t>defense</a:t>
            </a:r>
            <a:r>
              <a:rPr lang="en-US"/>
              <a:t>, </a:t>
            </a:r>
            <a:r>
              <a:rPr i="1" lang="en-US"/>
              <a:t>macroeconomics </a:t>
            </a:r>
            <a:r>
              <a:rPr lang="en-US"/>
              <a:t>(which includes budgets and taxes), and </a:t>
            </a:r>
            <a:r>
              <a:rPr i="1" lang="en-US"/>
              <a:t>law and crime</a:t>
            </a:r>
            <a:r>
              <a:rPr lang="en-US"/>
              <a:t> (which includes discussions about drug laws, courts, prisons, and criminal justice). Congress gave comparatively little attention to </a:t>
            </a:r>
            <a:r>
              <a:rPr i="1" lang="en-US"/>
              <a:t>housing</a:t>
            </a:r>
            <a:r>
              <a:rPr lang="en-US"/>
              <a:t>, </a:t>
            </a:r>
            <a:r>
              <a:rPr i="1" lang="en-US"/>
              <a:t>foreign trade</a:t>
            </a:r>
            <a:r>
              <a:rPr lang="en-US"/>
              <a:t>, </a:t>
            </a:r>
            <a:r>
              <a:rPr i="1" lang="en-US"/>
              <a:t>technology</a:t>
            </a:r>
            <a:r>
              <a:rPr lang="en-US"/>
              <a:t>, and </a:t>
            </a:r>
            <a:r>
              <a:rPr i="1" lang="en-US"/>
              <a:t>social welfare</a:t>
            </a:r>
            <a:r>
              <a:rPr lang="en-US"/>
              <a:t>.</a:t>
            </a:r>
            <a:endParaRPr/>
          </a:p>
        </p:txBody>
      </p:sp>
      <p:sp>
        <p:nvSpPr>
          <p:cNvPr id="144" name="Google Shape;144;g8830e051c5_0_8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8830e051c5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8830e051c5_0_93: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The unsupervised classifier relaxes the “mutually exclusive” criteria and allows tweets to fall into more than one category. So here we show the topic distributions for both the most likely (UN1 or light blue) and second-most likely (UN2 or dark blue) topics. The distributions here are similar to the supervised model except that </a:t>
            </a:r>
            <a:r>
              <a:rPr i="1" lang="en-US"/>
              <a:t>defense</a:t>
            </a:r>
            <a:r>
              <a:rPr lang="en-US"/>
              <a:t> does not appear at all in the “most-likely” category. </a:t>
            </a:r>
            <a:endParaRPr/>
          </a:p>
        </p:txBody>
      </p:sp>
      <p:sp>
        <p:nvSpPr>
          <p:cNvPr id="150" name="Google Shape;150;g8830e051c5_0_9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g8830e051c5_0_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8830e051c5_0_126: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A</a:t>
            </a:r>
            <a:r>
              <a:rPr lang="en-US"/>
              <a:t>nd the unsupervised model has all of these additional categories (those in the yellow box) that are not included in the CAP codebook. These categories include non-policy activities such as </a:t>
            </a:r>
            <a:r>
              <a:rPr i="1" lang="en-US"/>
              <a:t>district affairs</a:t>
            </a:r>
            <a:r>
              <a:rPr lang="en-US"/>
              <a:t> (relaying office hours and town hall details) and </a:t>
            </a:r>
            <a:r>
              <a:rPr i="1" lang="en-US"/>
              <a:t>self-promotion </a:t>
            </a:r>
            <a:r>
              <a:rPr lang="en-US"/>
              <a:t>(often encouraging followers to “tune in” to a media appearance). Because it allows tweets to fall in multiple categories, the unsupervised model enables us to find intersections such as </a:t>
            </a:r>
            <a:r>
              <a:rPr i="1" lang="en-US"/>
              <a:t>self-promotion</a:t>
            </a:r>
            <a:r>
              <a:rPr lang="en-US"/>
              <a:t> and </a:t>
            </a:r>
            <a:r>
              <a:rPr i="1" lang="en-US"/>
              <a:t>health</a:t>
            </a:r>
            <a:r>
              <a:rPr lang="en-US"/>
              <a:t> that include media appearances about ACA debates.</a:t>
            </a:r>
            <a:endParaRPr/>
          </a:p>
        </p:txBody>
      </p:sp>
      <p:sp>
        <p:nvSpPr>
          <p:cNvPr id="156" name="Google Shape;156;g8830e051c5_0_12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8830e051c5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830e051c5_0_104: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Our paper has more specific recommendations for ways to use each model in research on political communication and social media. The supervised model is best suited for comparative analyses such as attention in Twitter and news media or in the U.S. Congress and other governing bodies. It is also useful for </a:t>
            </a:r>
            <a:r>
              <a:rPr lang="en-US"/>
              <a:t>analyzing</a:t>
            </a:r>
            <a:r>
              <a:rPr lang="en-US"/>
              <a:t> trends in attention over time. The unsupervised model is best suited for exploratory analysis or Congress-specific research. It enables studies of communication styles, non-policy discussions, and again trends over time. The unsupervised model also allows tweets to fall into multiple categories so is useful for studying the intersections of performance and policy.</a:t>
            </a:r>
            <a:endParaRPr/>
          </a:p>
        </p:txBody>
      </p:sp>
      <p:sp>
        <p:nvSpPr>
          <p:cNvPr id="163" name="Google Shape;163;g8830e051c5_0_104: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8830e051c5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8830e051c5_0_9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We mentioned “trends in attention over time” as a potential use for each model. Here we provide mini time series graphs for each topic in the supervised model’s output. You can read more about our time series analysis in a paper in press at </a:t>
            </a:r>
            <a:r>
              <a:rPr i="1" lang="en-US"/>
              <a:t>Policy &amp; Internet</a:t>
            </a:r>
            <a:r>
              <a:rPr lang="en-US"/>
              <a:t> (the link is on the next slide), but the idea is that using tweets as data allows us to look at trends in Congress’s attention in nearly real-time. Other measures of Congress’s attention like bill text and roll call votes take time to update and are often provided only at the end of Congressional sessions, often when it’s too late to hold members accountable or to engage or lobby them around an issue.</a:t>
            </a:r>
            <a:endParaRPr/>
          </a:p>
        </p:txBody>
      </p:sp>
      <p:sp>
        <p:nvSpPr>
          <p:cNvPr id="171" name="Google Shape;171;g8830e051c5_0_9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8830e051c5_0_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8830e051c5_0_111: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We’re provided our data through openICPSR, a self-published repository at the world’s largest social science archive, and code for our models through GitHub. Thanks for your time and attention, and I look forward to talking about these models and their analytic utility.</a:t>
            </a:r>
            <a:endParaRPr/>
          </a:p>
        </p:txBody>
      </p:sp>
      <p:sp>
        <p:nvSpPr>
          <p:cNvPr id="177" name="Google Shape;177;g8830e051c5_0_11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3" name="Shape 13"/>
        <p:cNvGrpSpPr/>
        <p:nvPr/>
      </p:nvGrpSpPr>
      <p:grpSpPr>
        <a:xfrm>
          <a:off x="0" y="0"/>
          <a:ext cx="0" cy="0"/>
          <a:chOff x="0" y="0"/>
          <a:chExt cx="0" cy="0"/>
        </a:xfrm>
      </p:grpSpPr>
      <p:sp>
        <p:nvSpPr>
          <p:cNvPr id="14" name="Google Shape;14;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7" name="Google Shape;17;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8" name="Google Shape;18;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21" name="Google Shape;21;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2" name="Shape 22"/>
        <p:cNvGrpSpPr/>
        <p:nvPr/>
      </p:nvGrpSpPr>
      <p:grpSpPr>
        <a:xfrm>
          <a:off x="0" y="0"/>
          <a:ext cx="0" cy="0"/>
          <a:chOff x="0" y="0"/>
          <a:chExt cx="0" cy="0"/>
        </a:xfrm>
      </p:grpSpPr>
      <p:sp>
        <p:nvSpPr>
          <p:cNvPr id="23" name="Google Shape;23;p4"/>
          <p:cNvSpPr/>
          <p:nvPr/>
        </p:nvSpPr>
        <p:spPr>
          <a:xfrm flipH="1" rot="10800000">
            <a:off x="0" y="1188600"/>
            <a:ext cx="9144000" cy="3954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txBox="1"/>
          <p:nvPr>
            <p:ph type="title"/>
          </p:nvPr>
        </p:nvSpPr>
        <p:spPr>
          <a:xfrm>
            <a:off x="460950" y="0"/>
            <a:ext cx="8222100" cy="10632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471900" y="12332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pic>
        <p:nvPicPr>
          <p:cNvPr id="27" name="Google Shape;27;p4"/>
          <p:cNvPicPr preferRelativeResize="0"/>
          <p:nvPr/>
        </p:nvPicPr>
        <p:blipFill>
          <a:blip r:embed="rId2">
            <a:alphaModFix/>
          </a:blip>
          <a:stretch>
            <a:fillRect/>
          </a:stretch>
        </p:blipFill>
        <p:spPr>
          <a:xfrm>
            <a:off x="8402375" y="115525"/>
            <a:ext cx="669886" cy="4436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p:nvPr/>
        </p:nvSpPr>
        <p:spPr>
          <a:xfrm flipH="1" rot="10800000">
            <a:off x="0" y="852000"/>
            <a:ext cx="9144000" cy="4291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5"/>
          <p:cNvSpPr txBox="1"/>
          <p:nvPr>
            <p:ph type="title"/>
          </p:nvPr>
        </p:nvSpPr>
        <p:spPr>
          <a:xfrm>
            <a:off x="525525" y="0"/>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1" name="Google Shape;31;p5"/>
          <p:cNvSpPr txBox="1"/>
          <p:nvPr>
            <p:ph idx="1" type="body"/>
          </p:nvPr>
        </p:nvSpPr>
        <p:spPr>
          <a:xfrm>
            <a:off x="471900" y="13094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2" type="body"/>
          </p:nvPr>
        </p:nvSpPr>
        <p:spPr>
          <a:xfrm>
            <a:off x="4694250" y="13094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pic>
        <p:nvPicPr>
          <p:cNvPr id="34" name="Google Shape;34;p5"/>
          <p:cNvPicPr preferRelativeResize="0"/>
          <p:nvPr/>
        </p:nvPicPr>
        <p:blipFill>
          <a:blip r:embed="rId2">
            <a:alphaModFix/>
          </a:blip>
          <a:stretch>
            <a:fillRect/>
          </a:stretch>
        </p:blipFill>
        <p:spPr>
          <a:xfrm>
            <a:off x="8402375" y="115525"/>
            <a:ext cx="669886" cy="443625"/>
          </a:xfrm>
          <a:prstGeom prst="rect">
            <a:avLst/>
          </a:prstGeom>
          <a:noFill/>
          <a:ln>
            <a:noFill/>
          </a:ln>
        </p:spPr>
      </p:pic>
      <p:sp>
        <p:nvSpPr>
          <p:cNvPr id="35" name="Google Shape;35;p5"/>
          <p:cNvSpPr/>
          <p:nvPr/>
        </p:nvSpPr>
        <p:spPr>
          <a:xfrm>
            <a:off x="0" y="803925"/>
            <a:ext cx="9144000" cy="179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0" name="Google Shape;40;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1" name="Shape 41"/>
        <p:cNvGrpSpPr/>
        <p:nvPr/>
      </p:nvGrpSpPr>
      <p:grpSpPr>
        <a:xfrm>
          <a:off x="0" y="0"/>
          <a:ext cx="0" cy="0"/>
          <a:chOff x="0" y="0"/>
          <a:chExt cx="0" cy="0"/>
        </a:xfrm>
      </p:grpSpPr>
      <p:sp>
        <p:nvSpPr>
          <p:cNvPr id="42" name="Google Shape;42;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5" name="Google Shape;45;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6" name="Google Shape;46;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7" name="Shape 47"/>
        <p:cNvGrpSpPr/>
        <p:nvPr/>
      </p:nvGrpSpPr>
      <p:grpSpPr>
        <a:xfrm>
          <a:off x="0" y="0"/>
          <a:ext cx="0" cy="0"/>
          <a:chOff x="0" y="0"/>
          <a:chExt cx="0" cy="0"/>
        </a:xfrm>
      </p:grpSpPr>
      <p:sp>
        <p:nvSpPr>
          <p:cNvPr id="48" name="Google Shape;48;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9" name="Google Shape;49;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54" name="Google Shape;54;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6" name="Google Shape;56;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7" name="Shape 57"/>
        <p:cNvGrpSpPr/>
        <p:nvPr/>
      </p:nvGrpSpPr>
      <p:grpSpPr>
        <a:xfrm>
          <a:off x="0" y="0"/>
          <a:ext cx="0" cy="0"/>
          <a:chOff x="0" y="0"/>
          <a:chExt cx="0" cy="0"/>
        </a:xfrm>
      </p:grpSpPr>
      <p:sp>
        <p:nvSpPr>
          <p:cNvPr id="58" name="Google Shape;58;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61" name="Google Shape;61;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4"/>
        </a:solidFill>
      </p:bgPr>
    </p:bg>
    <p:spTree>
      <p:nvGrpSpPr>
        <p:cNvPr id="62" name="Shape 62"/>
        <p:cNvGrpSpPr/>
        <p:nvPr/>
      </p:nvGrpSpPr>
      <p:grpSpPr>
        <a:xfrm>
          <a:off x="0" y="0"/>
          <a:ext cx="0" cy="0"/>
          <a:chOff x="0" y="0"/>
          <a:chExt cx="0" cy="0"/>
        </a:xfrm>
      </p:grpSpPr>
      <p:sp>
        <p:nvSpPr>
          <p:cNvPr id="63" name="Google Shape;63;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64" name="Google Shape;64;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solidFill>
          <a:schemeClr val="accent4"/>
        </a:solidFill>
      </p:bgPr>
    </p:bg>
    <p:spTree>
      <p:nvGrpSpPr>
        <p:cNvPr id="66" name="Shape 66"/>
        <p:cNvGrpSpPr/>
        <p:nvPr/>
      </p:nvGrpSpPr>
      <p:grpSpPr>
        <a:xfrm>
          <a:off x="0" y="0"/>
          <a:ext cx="0" cy="0"/>
          <a:chOff x="0" y="0"/>
          <a:chExt cx="0" cy="0"/>
        </a:xfrm>
      </p:grpSpPr>
      <p:sp>
        <p:nvSpPr>
          <p:cNvPr id="67" name="Google Shape;67;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68" name="Shape 6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terial">
    <p:bg>
      <p:bgPr>
        <a:solidFill>
          <a:srgbClr val="073763"/>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11" name="Google Shape;11;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12" name="Google Shape;12;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mailto:libbyh@umich.edu" TargetMode="External"/><Relationship Id="rId4" Type="http://schemas.openxmlformats.org/officeDocument/2006/relationships/hyperlink" Target="mailto:aschopke@umich.edu" TargetMode="External"/><Relationship Id="rId5" Type="http://schemas.openxmlformats.org/officeDocument/2006/relationships/hyperlink" Target="https://github.com/casmlab/modeling-political-attention" TargetMode="External"/><Relationship Id="rId6" Type="http://schemas.openxmlformats.org/officeDocument/2006/relationships/hyperlink" Target="https://www.openicpsr.org/openicpsr/project/118569/version/V2/vie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4"/>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600"/>
              <a:t>Two Computational Models for Analyzing Political Attention in Social Media</a:t>
            </a:r>
            <a:endParaRPr sz="3600"/>
          </a:p>
        </p:txBody>
      </p:sp>
      <p:sp>
        <p:nvSpPr>
          <p:cNvPr id="74" name="Google Shape;74;p14"/>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ICWSM 2020</a:t>
            </a:r>
            <a:endParaRPr/>
          </a:p>
          <a:p>
            <a:pPr indent="0" lvl="0" marL="0" rtl="0" algn="l">
              <a:spcBef>
                <a:spcPts val="0"/>
              </a:spcBef>
              <a:spcAft>
                <a:spcPts val="0"/>
              </a:spcAft>
              <a:buNone/>
            </a:pPr>
            <a:r>
              <a:rPr lang="en-US" sz="2400"/>
              <a:t>Libby Hemphill, Angela M. Schöpke-Gonzalez</a:t>
            </a:r>
            <a:endParaRPr sz="24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75" name="Google Shape;75;p14"/>
          <p:cNvPicPr preferRelativeResize="0"/>
          <p:nvPr/>
        </p:nvPicPr>
        <p:blipFill>
          <a:blip r:embed="rId3">
            <a:alphaModFix/>
          </a:blip>
          <a:stretch>
            <a:fillRect/>
          </a:stretch>
        </p:blipFill>
        <p:spPr>
          <a:xfrm>
            <a:off x="8658625" y="4780600"/>
            <a:ext cx="485375" cy="321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5"/>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g</a:t>
            </a:r>
            <a:r>
              <a:rPr lang="en-US"/>
              <a:t>oal: accountability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pic>
        <p:nvPicPr>
          <p:cNvPr id="87" name="Google Shape;87;p16"/>
          <p:cNvPicPr preferRelativeResize="0"/>
          <p:nvPr/>
        </p:nvPicPr>
        <p:blipFill>
          <a:blip r:embed="rId3">
            <a:alphaModFix/>
          </a:blip>
          <a:stretch>
            <a:fillRect/>
          </a:stretch>
        </p:blipFill>
        <p:spPr>
          <a:xfrm>
            <a:off x="152400" y="152400"/>
            <a:ext cx="4226203" cy="4838696"/>
          </a:xfrm>
          <a:prstGeom prst="rect">
            <a:avLst/>
          </a:prstGeom>
          <a:noFill/>
          <a:ln>
            <a:noFill/>
          </a:ln>
        </p:spPr>
      </p:pic>
      <p:pic>
        <p:nvPicPr>
          <p:cNvPr id="88" name="Google Shape;88;p16"/>
          <p:cNvPicPr preferRelativeResize="0"/>
          <p:nvPr/>
        </p:nvPicPr>
        <p:blipFill rotWithShape="1">
          <a:blip r:embed="rId4">
            <a:alphaModFix/>
          </a:blip>
          <a:srcRect b="-1660" l="416" r="416" t="1660"/>
          <a:stretch/>
        </p:blipFill>
        <p:spPr>
          <a:xfrm>
            <a:off x="4632825" y="152400"/>
            <a:ext cx="3906700" cy="2358488"/>
          </a:xfrm>
          <a:prstGeom prst="rect">
            <a:avLst/>
          </a:prstGeom>
          <a:noFill/>
          <a:ln>
            <a:noFill/>
          </a:ln>
        </p:spPr>
      </p:pic>
      <p:pic>
        <p:nvPicPr>
          <p:cNvPr id="89" name="Google Shape;89;p16"/>
          <p:cNvPicPr preferRelativeResize="0"/>
          <p:nvPr/>
        </p:nvPicPr>
        <p:blipFill rotWithShape="1">
          <a:blip r:embed="rId5">
            <a:alphaModFix/>
          </a:blip>
          <a:srcRect b="0" l="1176" r="0" t="0"/>
          <a:stretch/>
        </p:blipFill>
        <p:spPr>
          <a:xfrm>
            <a:off x="4632825" y="2736825"/>
            <a:ext cx="3906704" cy="22542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7"/>
          <p:cNvSpPr txBox="1"/>
          <p:nvPr>
            <p:ph type="title"/>
          </p:nvPr>
        </p:nvSpPr>
        <p:spPr>
          <a:xfrm>
            <a:off x="475500" y="1258525"/>
            <a:ext cx="82221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a:t>1,485,834</a:t>
            </a:r>
            <a:endParaRPr/>
          </a:p>
        </p:txBody>
      </p:sp>
      <p:sp>
        <p:nvSpPr>
          <p:cNvPr id="96" name="Google Shape;96;p17"/>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US"/>
              <a:t>tweets per Congress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computational approaches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supervised approach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Supervised Model using Comparative Agendas Project classes</a:t>
            </a:r>
            <a:endParaRPr/>
          </a:p>
        </p:txBody>
      </p:sp>
      <p:pic>
        <p:nvPicPr>
          <p:cNvPr id="115" name="Google Shape;115;p20"/>
          <p:cNvPicPr preferRelativeResize="0"/>
          <p:nvPr/>
        </p:nvPicPr>
        <p:blipFill>
          <a:blip r:embed="rId3">
            <a:alphaModFix/>
          </a:blip>
          <a:stretch>
            <a:fillRect/>
          </a:stretch>
        </p:blipFill>
        <p:spPr>
          <a:xfrm>
            <a:off x="152400" y="152400"/>
            <a:ext cx="8839200" cy="38858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US"/>
              <a:t>Logistic Regression F1=</a:t>
            </a:r>
            <a:r>
              <a:rPr lang="en-US"/>
              <a:t>0.79, Precision=0.79, Recall=0.79</a:t>
            </a:r>
            <a:endParaRPr/>
          </a:p>
        </p:txBody>
      </p:sp>
      <p:sp>
        <p:nvSpPr>
          <p:cNvPr id="122" name="Google Shape;122;p21"/>
          <p:cNvSpPr txBox="1"/>
          <p:nvPr>
            <p:ph type="title"/>
          </p:nvPr>
        </p:nvSpPr>
        <p:spPr>
          <a:xfrm>
            <a:off x="475500" y="1258525"/>
            <a:ext cx="82221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a:t>0.79</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un</a:t>
            </a:r>
            <a:r>
              <a:rPr lang="en-US"/>
              <a:t>supervised approach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115th Congress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pic>
        <p:nvPicPr>
          <p:cNvPr id="140" name="Google Shape;140;p24" title="Tweets by Party, Chamber, and Gender"/>
          <p:cNvPicPr preferRelativeResize="0"/>
          <p:nvPr/>
        </p:nvPicPr>
        <p:blipFill>
          <a:blip r:embed="rId3">
            <a:alphaModFix/>
          </a:blip>
          <a:stretch>
            <a:fillRect/>
          </a:stretch>
        </p:blipFill>
        <p:spPr>
          <a:xfrm>
            <a:off x="338600" y="0"/>
            <a:ext cx="8466793"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id="146" name="Google Shape;146;p25" title="Topic Frequency - Supervised Model"/>
          <p:cNvPicPr preferRelativeResize="0"/>
          <p:nvPr/>
        </p:nvPicPr>
        <p:blipFill>
          <a:blip r:embed="rId3">
            <a:alphaModFix/>
          </a:blip>
          <a:stretch>
            <a:fillRect/>
          </a:stretch>
        </p:blipFill>
        <p:spPr>
          <a:xfrm>
            <a:off x="410237" y="0"/>
            <a:ext cx="8323520" cy="51435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pic>
        <p:nvPicPr>
          <p:cNvPr id="152" name="Google Shape;152;p26" title="Topic Distribution - Unsupervised Model"/>
          <p:cNvPicPr preferRelativeResize="0"/>
          <p:nvPr/>
        </p:nvPicPr>
        <p:blipFill>
          <a:blip r:embed="rId3">
            <a:alphaModFix/>
          </a:blip>
          <a:stretch>
            <a:fillRect/>
          </a:stretch>
        </p:blipFill>
        <p:spPr>
          <a:xfrm>
            <a:off x="412100" y="0"/>
            <a:ext cx="8319787"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pic>
        <p:nvPicPr>
          <p:cNvPr id="158" name="Google Shape;158;p27" title="Topic Distribution - Unsupervised Model"/>
          <p:cNvPicPr preferRelativeResize="0"/>
          <p:nvPr/>
        </p:nvPicPr>
        <p:blipFill>
          <a:blip r:embed="rId3">
            <a:alphaModFix/>
          </a:blip>
          <a:stretch>
            <a:fillRect/>
          </a:stretch>
        </p:blipFill>
        <p:spPr>
          <a:xfrm>
            <a:off x="412100" y="0"/>
            <a:ext cx="8319787" cy="5143501"/>
          </a:xfrm>
          <a:prstGeom prst="rect">
            <a:avLst/>
          </a:prstGeom>
          <a:noFill/>
          <a:ln>
            <a:noFill/>
          </a:ln>
        </p:spPr>
      </p:pic>
      <p:sp>
        <p:nvSpPr>
          <p:cNvPr id="159" name="Google Shape;159;p27"/>
          <p:cNvSpPr/>
          <p:nvPr/>
        </p:nvSpPr>
        <p:spPr>
          <a:xfrm>
            <a:off x="5476875" y="3219450"/>
            <a:ext cx="3048000" cy="1771800"/>
          </a:xfrm>
          <a:prstGeom prst="roundRect">
            <a:avLst>
              <a:gd fmla="val 16667" name="adj"/>
            </a:avLst>
          </a:prstGeom>
          <a:noFill/>
          <a:ln cap="flat" cmpd="sng" w="9525">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525525" y="0"/>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Research Applications</a:t>
            </a:r>
            <a:endParaRPr/>
          </a:p>
        </p:txBody>
      </p:sp>
      <p:sp>
        <p:nvSpPr>
          <p:cNvPr id="166" name="Google Shape;166;p28"/>
          <p:cNvSpPr txBox="1"/>
          <p:nvPr>
            <p:ph idx="1" type="body"/>
          </p:nvPr>
        </p:nvSpPr>
        <p:spPr>
          <a:xfrm>
            <a:off x="471900" y="1309475"/>
            <a:ext cx="39999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t>Supervised Model</a:t>
            </a:r>
            <a:endParaRPr sz="1700"/>
          </a:p>
          <a:p>
            <a:pPr indent="-317500" lvl="0" marL="457200" rtl="0" algn="l">
              <a:spcBef>
                <a:spcPts val="1600"/>
              </a:spcBef>
              <a:spcAft>
                <a:spcPts val="0"/>
              </a:spcAft>
              <a:buSzPts val="1400"/>
              <a:buChar char="●"/>
            </a:pPr>
            <a:r>
              <a:rPr lang="en-US"/>
              <a:t>Compare Congress’s topic attention in Twitter and elsewhere (e.g., news media, bill text)</a:t>
            </a:r>
            <a:endParaRPr/>
          </a:p>
          <a:p>
            <a:pPr indent="-317500" lvl="0" marL="457200" rtl="0" algn="l">
              <a:spcBef>
                <a:spcPts val="0"/>
              </a:spcBef>
              <a:spcAft>
                <a:spcPts val="0"/>
              </a:spcAft>
              <a:buSzPts val="1400"/>
              <a:buChar char="●"/>
            </a:pPr>
            <a:r>
              <a:rPr lang="en-US"/>
              <a:t>Compare Congress’s topic attention with other governments (e.g., state legislatures, other countries)</a:t>
            </a:r>
            <a:endParaRPr/>
          </a:p>
          <a:p>
            <a:pPr indent="-317500" lvl="0" marL="457200" rtl="0" algn="l">
              <a:spcBef>
                <a:spcPts val="0"/>
              </a:spcBef>
              <a:spcAft>
                <a:spcPts val="0"/>
              </a:spcAft>
              <a:buSzPts val="1400"/>
              <a:buChar char="●"/>
            </a:pPr>
            <a:r>
              <a:rPr lang="en-US"/>
              <a:t>Trends in attention over time</a:t>
            </a:r>
            <a:endParaRPr/>
          </a:p>
        </p:txBody>
      </p:sp>
      <p:sp>
        <p:nvSpPr>
          <p:cNvPr id="167" name="Google Shape;167;p28"/>
          <p:cNvSpPr txBox="1"/>
          <p:nvPr>
            <p:ph idx="2" type="body"/>
          </p:nvPr>
        </p:nvSpPr>
        <p:spPr>
          <a:xfrm>
            <a:off x="4694250" y="1309475"/>
            <a:ext cx="39999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t>Unsupervised Model</a:t>
            </a:r>
            <a:endParaRPr sz="1700"/>
          </a:p>
          <a:p>
            <a:pPr indent="-317500" lvl="0" marL="457200" rtl="0" algn="l">
              <a:spcBef>
                <a:spcPts val="1600"/>
              </a:spcBef>
              <a:spcAft>
                <a:spcPts val="0"/>
              </a:spcAft>
              <a:buSzPts val="1400"/>
              <a:buChar char="●"/>
            </a:pPr>
            <a:r>
              <a:rPr lang="en-US"/>
              <a:t>Study communication style such as </a:t>
            </a:r>
            <a:r>
              <a:rPr i="1" lang="en-US"/>
              <a:t>home style</a:t>
            </a:r>
            <a:endParaRPr i="1"/>
          </a:p>
          <a:p>
            <a:pPr indent="-317500" lvl="0" marL="457200" rtl="0" algn="l">
              <a:spcBef>
                <a:spcPts val="0"/>
              </a:spcBef>
              <a:spcAft>
                <a:spcPts val="0"/>
              </a:spcAft>
              <a:buSzPts val="1400"/>
              <a:buChar char="●"/>
            </a:pPr>
            <a:r>
              <a:rPr lang="en-US"/>
              <a:t>Study non-policy discussions and activities such as </a:t>
            </a:r>
            <a:r>
              <a:rPr i="1" lang="en-US"/>
              <a:t>media appearances</a:t>
            </a:r>
            <a:r>
              <a:rPr lang="en-US"/>
              <a:t> and </a:t>
            </a:r>
            <a:r>
              <a:rPr i="1" lang="en-US"/>
              <a:t>district visits</a:t>
            </a:r>
            <a:endParaRPr i="1"/>
          </a:p>
          <a:p>
            <a:pPr indent="-317500" lvl="0" marL="457200" rtl="0" algn="l">
              <a:spcBef>
                <a:spcPts val="0"/>
              </a:spcBef>
              <a:spcAft>
                <a:spcPts val="0"/>
              </a:spcAft>
              <a:buSzPts val="1400"/>
              <a:buChar char="●"/>
            </a:pPr>
            <a:r>
              <a:rPr lang="en-US"/>
              <a:t>Studies that require models that allow tweets to fall into multiple classes or categories</a:t>
            </a:r>
            <a:endParaRPr/>
          </a:p>
          <a:p>
            <a:pPr indent="-317500" lvl="0" marL="457200" rtl="0" algn="l">
              <a:spcBef>
                <a:spcPts val="0"/>
              </a:spcBef>
              <a:spcAft>
                <a:spcPts val="0"/>
              </a:spcAft>
              <a:buSzPts val="1400"/>
              <a:buChar char="●"/>
            </a:pPr>
            <a:r>
              <a:rPr lang="en-US"/>
              <a:t>Trends in attention over time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pic>
        <p:nvPicPr>
          <p:cNvPr id="173" name="Google Shape;173;p29"/>
          <p:cNvPicPr preferRelativeResize="0"/>
          <p:nvPr/>
        </p:nvPicPr>
        <p:blipFill rotWithShape="1">
          <a:blip r:embed="rId3">
            <a:alphaModFix/>
          </a:blip>
          <a:srcRect b="6675" l="10376" r="9185" t="7964"/>
          <a:stretch/>
        </p:blipFill>
        <p:spPr>
          <a:xfrm>
            <a:off x="522306" y="0"/>
            <a:ext cx="8099382"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525525" y="0"/>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Contact</a:t>
            </a:r>
            <a:endParaRPr/>
          </a:p>
        </p:txBody>
      </p:sp>
      <p:sp>
        <p:nvSpPr>
          <p:cNvPr id="180" name="Google Shape;180;p30"/>
          <p:cNvSpPr txBox="1"/>
          <p:nvPr>
            <p:ph idx="1" type="body"/>
          </p:nvPr>
        </p:nvSpPr>
        <p:spPr>
          <a:xfrm>
            <a:off x="471900" y="1309475"/>
            <a:ext cx="39999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t>Libby Hemphill</a:t>
            </a:r>
            <a:endParaRPr/>
          </a:p>
          <a:p>
            <a:pPr indent="0" lvl="0" marL="0" rtl="0" algn="l">
              <a:lnSpc>
                <a:spcPct val="100000"/>
              </a:lnSpc>
              <a:spcBef>
                <a:spcPts val="0"/>
              </a:spcBef>
              <a:spcAft>
                <a:spcPts val="0"/>
              </a:spcAft>
              <a:buNone/>
            </a:pPr>
            <a:r>
              <a:rPr lang="en-US"/>
              <a:t>@libbyh</a:t>
            </a:r>
            <a:endParaRPr/>
          </a:p>
          <a:p>
            <a:pPr indent="0" lvl="0" marL="0" rtl="0" algn="l">
              <a:lnSpc>
                <a:spcPct val="100000"/>
              </a:lnSpc>
              <a:spcBef>
                <a:spcPts val="0"/>
              </a:spcBef>
              <a:spcAft>
                <a:spcPts val="0"/>
              </a:spcAft>
              <a:buNone/>
            </a:pPr>
            <a:r>
              <a:rPr lang="en-US" u="sng">
                <a:solidFill>
                  <a:schemeClr val="hlink"/>
                </a:solidFill>
                <a:hlinkClick r:id="rId3"/>
              </a:rPr>
              <a:t>libbyh@umich.edu</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Angela M. Schöpke-Gonzalez</a:t>
            </a:r>
            <a:endParaRPr/>
          </a:p>
          <a:p>
            <a:pPr indent="0" lvl="0" marL="0" rtl="0" algn="l">
              <a:lnSpc>
                <a:spcPct val="100000"/>
              </a:lnSpc>
              <a:spcBef>
                <a:spcPts val="0"/>
              </a:spcBef>
              <a:spcAft>
                <a:spcPts val="0"/>
              </a:spcAft>
              <a:buNone/>
            </a:pPr>
            <a:r>
              <a:rPr lang="en-US" u="sng">
                <a:solidFill>
                  <a:schemeClr val="hlink"/>
                </a:solidFill>
                <a:hlinkClick r:id="rId4"/>
              </a:rPr>
              <a:t>aschopke@umich.edu</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School of Information</a:t>
            </a:r>
            <a:endParaRPr/>
          </a:p>
          <a:p>
            <a:pPr indent="0" lvl="0" marL="0" rtl="0" algn="l">
              <a:lnSpc>
                <a:spcPct val="100000"/>
              </a:lnSpc>
              <a:spcBef>
                <a:spcPts val="0"/>
              </a:spcBef>
              <a:spcAft>
                <a:spcPts val="0"/>
              </a:spcAft>
              <a:buNone/>
            </a:pPr>
            <a:r>
              <a:rPr lang="en-US"/>
              <a:t>University of Michigan</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181" name="Google Shape;181;p30"/>
          <p:cNvSpPr txBox="1"/>
          <p:nvPr>
            <p:ph idx="2" type="body"/>
          </p:nvPr>
        </p:nvSpPr>
        <p:spPr>
          <a:xfrm>
            <a:off x="4694250" y="1309475"/>
            <a:ext cx="39999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i="1" lang="en-US"/>
              <a:t>Related paper:</a:t>
            </a:r>
            <a:endParaRPr i="1"/>
          </a:p>
          <a:p>
            <a:pPr indent="0" lvl="0" marL="0" rtl="0" algn="l">
              <a:lnSpc>
                <a:spcPct val="100000"/>
              </a:lnSpc>
              <a:spcBef>
                <a:spcPts val="0"/>
              </a:spcBef>
              <a:spcAft>
                <a:spcPts val="0"/>
              </a:spcAft>
              <a:buNone/>
            </a:pPr>
            <a:r>
              <a:rPr lang="en-US"/>
              <a:t>Hemphill, L., Russell, A., Schöpke-Gonzalez, A.M. (in press) Policy &amp; Internet article What Drives U.S. Congressional Members’ Policy Attention on Twitter? </a:t>
            </a:r>
            <a:r>
              <a:rPr i="1" lang="en-US"/>
              <a:t>Policy &amp; Internet</a:t>
            </a:r>
            <a:r>
              <a:rPr lang="en-US"/>
              <a:t>. DOI:10.1002/poi3.245</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i="1" lang="en-US"/>
              <a:t>Models:</a:t>
            </a:r>
            <a:endParaRPr i="1"/>
          </a:p>
          <a:p>
            <a:pPr indent="0" lvl="0" marL="0" rtl="0" algn="l">
              <a:lnSpc>
                <a:spcPct val="100000"/>
              </a:lnSpc>
              <a:spcBef>
                <a:spcPts val="0"/>
              </a:spcBef>
              <a:spcAft>
                <a:spcPts val="0"/>
              </a:spcAft>
              <a:buNone/>
            </a:pPr>
            <a:r>
              <a:rPr lang="en-US" u="sng">
                <a:solidFill>
                  <a:schemeClr val="hlink"/>
                </a:solidFill>
                <a:hlinkClick r:id="rId5"/>
              </a:rPr>
              <a:t>https://github.com/casmlab/modeling-political-attention</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i="1" lang="en-US"/>
              <a:t>Data:</a:t>
            </a:r>
            <a:endParaRPr i="1"/>
          </a:p>
          <a:p>
            <a:pPr indent="0" lvl="0" marL="0" rtl="0" algn="l">
              <a:lnSpc>
                <a:spcPct val="100000"/>
              </a:lnSpc>
              <a:spcBef>
                <a:spcPts val="0"/>
              </a:spcBef>
              <a:spcAft>
                <a:spcPts val="0"/>
              </a:spcAft>
              <a:buNone/>
            </a:pPr>
            <a:r>
              <a:rPr lang="en-US" u="sng">
                <a:solidFill>
                  <a:schemeClr val="hlink"/>
                </a:solidFill>
                <a:hlinkClick r:id="rId6"/>
              </a:rPr>
              <a:t>https://www.openicpsr.org/openicpsr/project/118569/version/V2/view/</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i="1"/>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