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57" r:id="rId3"/>
    <p:sldId id="272" r:id="rId4"/>
    <p:sldId id="273" r:id="rId5"/>
    <p:sldId id="274" r:id="rId6"/>
    <p:sldId id="258" r:id="rId7"/>
    <p:sldId id="259" r:id="rId8"/>
    <p:sldId id="261" r:id="rId9"/>
    <p:sldId id="262" r:id="rId10"/>
    <p:sldId id="260" r:id="rId11"/>
    <p:sldId id="263" r:id="rId12"/>
    <p:sldId id="264" r:id="rId13"/>
    <p:sldId id="276" r:id="rId14"/>
    <p:sldId id="265" r:id="rId15"/>
    <p:sldId id="266" r:id="rId16"/>
    <p:sldId id="267" r:id="rId17"/>
    <p:sldId id="268" r:id="rId18"/>
    <p:sldId id="270" r:id="rId19"/>
    <p:sldId id="269" r:id="rId20"/>
    <p:sldId id="271" r:id="rId21"/>
    <p:sldId id="275" r:id="rId22"/>
    <p:sldId id="277" r:id="rId2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76C6636-EBDC-4827-B2B4-20F5F3B2ADF2}">
  <a:tblStyle styleId="{A76C6636-EBDC-4827-B2B4-20F5F3B2ADF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6E7E8"/>
          </a:solidFill>
        </a:fill>
      </a:tcStyle>
    </a:wholeTbl>
    <a:band1H>
      <a:tcStyle>
        <a:tcBdr/>
        <a:fill>
          <a:solidFill>
            <a:srgbClr val="CACBCE"/>
          </a:solidFill>
        </a:fill>
      </a:tcStyle>
    </a:band1H>
    <a:band1V>
      <a:tcStyle>
        <a:tcBdr/>
        <a:fill>
          <a:solidFill>
            <a:srgbClr val="CACBCE"/>
          </a:solidFill>
        </a:fill>
      </a:tcStyle>
    </a:band1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6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538771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96032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In social science research, ethical issues may be more prominent </a:t>
            </a:r>
            <a:r>
              <a:rPr lang="en-US" altLang="en-US" i="1" smtClean="0"/>
              <a:t>throughout</a:t>
            </a:r>
            <a:r>
              <a:rPr lang="en-US" altLang="en-US" smtClean="0"/>
              <a:t> the research process than in other fields.  Acknowledging the issues and making responsible decisions goes a long way toward “best practices” in data collection and management.  </a:t>
            </a:r>
          </a:p>
          <a:p>
            <a:endParaRPr lang="en-US" alt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7D64CBA-E6A4-46B2-BDCC-D7BBB3BF2455}" type="slidenum">
              <a:rPr lang="en-US" altLang="en-US">
                <a:latin typeface="Times" panose="02020603050405020304" pitchFamily="18" charset="0"/>
              </a:rPr>
              <a:pPr>
                <a:spcBef>
                  <a:spcPct val="0"/>
                </a:spcBef>
              </a:pPr>
              <a:t>2</a:t>
            </a:fld>
            <a:endParaRPr lang="en-US" altLang="en-US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061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 people have heard about “big” cases – Milgram</a:t>
            </a:r>
            <a:r>
              <a:rPr lang="en-US" baseline="0" dirty="0" smtClean="0"/>
              <a:t> experiments after WWII, Tuskegee </a:t>
            </a:r>
            <a:r>
              <a:rPr lang="en-US" baseline="0" dirty="0" err="1" smtClean="0"/>
              <a:t>Syphilys</a:t>
            </a:r>
            <a:r>
              <a:rPr lang="en-US" baseline="0" dirty="0" smtClean="0"/>
              <a:t> Study, Stanford Prison experiment. Also, more recently Michael </a:t>
            </a:r>
            <a:r>
              <a:rPr lang="en-US" baseline="0" dirty="0" err="1" smtClean="0"/>
              <a:t>LaCour</a:t>
            </a:r>
            <a:r>
              <a:rPr lang="en-US" baseline="0" dirty="0" smtClean="0"/>
              <a:t> case…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8189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219EC9-D19C-443F-80AE-558E98091D89}" type="slidenum">
              <a:rPr lang="en-US" altLang="en-US">
                <a:latin typeface="Times" panose="02020603050405020304" pitchFamily="18" charset="0"/>
              </a:rPr>
              <a:pPr>
                <a:spcBef>
                  <a:spcPct val="0"/>
                </a:spcBef>
              </a:pPr>
              <a:t>6</a:t>
            </a:fld>
            <a:endParaRPr lang="en-US" altLang="en-US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009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Push-polls; Selling Under the Guise of research, etc.  </a:t>
            </a:r>
          </a:p>
          <a:p>
            <a:r>
              <a:rPr lang="en-US" altLang="en-US" smtClean="0"/>
              <a:t>Question wording</a:t>
            </a:r>
          </a:p>
          <a:p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0BFEA67-FF7D-49D2-BBCF-F4CA4BE9B771}" type="slidenum">
              <a:rPr lang="en-US" altLang="en-US">
                <a:latin typeface="Times" panose="02020603050405020304" pitchFamily="18" charset="0"/>
              </a:rPr>
              <a:pPr>
                <a:spcBef>
                  <a:spcPct val="0"/>
                </a:spcBef>
              </a:pPr>
              <a:t>10</a:t>
            </a:fld>
            <a:endParaRPr lang="en-US" altLang="en-US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895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Method/study should be driven by the research question.</a:t>
            </a:r>
          </a:p>
          <a:p>
            <a:r>
              <a:rPr lang="en-US" altLang="en-US" smtClean="0"/>
              <a:t>Avoid bias in question wording or questionnaire design.  Be aware of differences in wording – more support shown for “assistance to the poor” and “dealing with drug addiction” than “welfare” and “drug rehabilitation.”</a:t>
            </a:r>
          </a:p>
          <a:p>
            <a:r>
              <a:rPr lang="en-US" altLang="en-US" smtClean="0"/>
              <a:t>Make sure sampling frame and strategy is appropriate and will minimize disclosure when possible (e.g., keeping track of target indicators)</a:t>
            </a:r>
          </a:p>
          <a:p>
            <a:r>
              <a:rPr lang="en-US" altLang="en-US" smtClean="0"/>
              <a:t>Poorly trained interviews could affect data quality (make it up, interpreting questions for respondents); similarly poorly trained observers may miss key information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B925A2-4D53-4A6D-8F8F-676E7E6F7F01}" type="slidenum">
              <a:rPr lang="en-US" altLang="en-US">
                <a:latin typeface="Times" panose="02020603050405020304" pitchFamily="18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936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R should be given enough information to make an informed decision about participation, incentive and/or authority of originator should not be perceived as coercive. </a:t>
            </a:r>
          </a:p>
          <a:p>
            <a:r>
              <a:rPr lang="en-US" altLang="en-US" smtClean="0"/>
              <a:t>Potential risk – no more than what would be experienced during a typical physical or psychological exam.</a:t>
            </a:r>
          </a:p>
          <a:p>
            <a:endParaRPr lang="en-US" altLang="en-US" smtClean="0"/>
          </a:p>
          <a:p>
            <a:r>
              <a:rPr lang="en-US" altLang="en-US" smtClean="0"/>
              <a:t>Balancing between full disclosure and jeopardizing results.  (E.g., NSFG; “health behaviors.”)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6574B97-72FB-4D82-A1AA-6D9CB8A40536}" type="slidenum">
              <a:rPr lang="en-US" altLang="en-US">
                <a:latin typeface="Times" panose="02020603050405020304" pitchFamily="18" charset="0"/>
              </a:rPr>
              <a:pPr>
                <a:spcBef>
                  <a:spcPct val="0"/>
                </a:spcBef>
              </a:pPr>
              <a:t>12</a:t>
            </a:fld>
            <a:endParaRPr lang="en-US" altLang="en-US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585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348C1C-210C-4A75-A3EB-37E49D07DCE9}" type="slidenum">
              <a:rPr lang="en-US" altLang="en-US">
                <a:latin typeface="Times" panose="02020603050405020304" pitchFamily="18" charset="0"/>
              </a:rPr>
              <a:pPr>
                <a:spcBef>
                  <a:spcPct val="0"/>
                </a:spcBef>
              </a:pPr>
              <a:t>18</a:t>
            </a:fld>
            <a:endParaRPr lang="en-US" altLang="en-US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404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Include discussion of why important to cite data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42E7D65-52D3-4146-AC13-3104063F1285}" type="slidenum">
              <a:rPr lang="en-US" altLang="en-US">
                <a:latin typeface="Times" panose="02020603050405020304" pitchFamily="18" charset="0"/>
              </a:rPr>
              <a:pPr>
                <a:spcBef>
                  <a:spcPct val="0"/>
                </a:spcBef>
              </a:pPr>
              <a:t>19</a:t>
            </a:fld>
            <a:endParaRPr lang="en-US" altLang="en-US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175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“If sociologists discover significant errors in their publication</a:t>
            </a:r>
            <a:r>
              <a:rPr lang="en-US" baseline="0" dirty="0" smtClean="0"/>
              <a:t> or presentation of data, they take reasonable steps to correct such errors in a correction, a retraction, published errata, or other media as appropriate.” (12.4.e. ASA Code of Conduct)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05215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Heavier focus on research transparency, mentoring than previously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2694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Title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whole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98417" y="0"/>
            <a:ext cx="4645583" cy="143967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>
            <a:spLocks noGrp="1"/>
          </p:cNvSpPr>
          <p:nvPr>
            <p:ph type="subTitle" idx="1"/>
          </p:nvPr>
        </p:nvSpPr>
        <p:spPr>
          <a:xfrm>
            <a:off x="403762" y="4184175"/>
            <a:ext cx="8336475" cy="20705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480"/>
              </a:spcBef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36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36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Data: Powered by You (Data Fair 2018)</a:t>
            </a:r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Shape 21"/>
          <p:cNvSpPr txBox="1">
            <a:spLocks noGrp="1"/>
          </p:cNvSpPr>
          <p:nvPr>
            <p:ph type="ctrTitle"/>
          </p:nvPr>
        </p:nvSpPr>
        <p:spPr>
          <a:xfrm>
            <a:off x="403762" y="1847153"/>
            <a:ext cx="8336475" cy="21978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pic>
        <p:nvPicPr>
          <p:cNvPr id="22" name="Shape 22" descr="icpsr-acronym-lon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907" y="6356350"/>
            <a:ext cx="2474525" cy="34395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Shape 23"/>
          <p:cNvSpPr txBox="1"/>
          <p:nvPr/>
        </p:nvSpPr>
        <p:spPr>
          <a:xfrm>
            <a:off x="377667" y="1056919"/>
            <a:ext cx="5223984" cy="3077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SHARING DATA TO ADVANCE SCIENCE</a:t>
            </a:r>
          </a:p>
        </p:txBody>
      </p:sp>
      <p:cxnSp>
        <p:nvCxnSpPr>
          <p:cNvPr id="24" name="Shape 24"/>
          <p:cNvCxnSpPr/>
          <p:nvPr/>
        </p:nvCxnSpPr>
        <p:spPr>
          <a:xfrm>
            <a:off x="0" y="1439671"/>
            <a:ext cx="9144000" cy="0"/>
          </a:xfrm>
          <a:prstGeom prst="straightConnector1">
            <a:avLst/>
          </a:prstGeom>
          <a:noFill/>
          <a:ln w="254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0000" dir="5400000" rotWithShape="0">
              <a:srgbClr val="000000">
                <a:alpha val="37647"/>
              </a:srgbClr>
            </a:outerShdw>
          </a:effectLst>
        </p:spPr>
      </p:cxnSp>
      <p:pic>
        <p:nvPicPr>
          <p:cNvPr id="25" name="Shape 25" descr="ICPSR_final-logo_rgb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3762" y="313161"/>
            <a:ext cx="2693144" cy="569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000000"/>
              </a:buClr>
              <a:buFont typeface="Arial"/>
              <a:buNone/>
              <a:defRPr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36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2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10/5/2018</a:t>
            </a:r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Data: Powered by You (Data Fair 2018)</a:t>
            </a:r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000000"/>
              </a:buClr>
              <a:buFont typeface="Arial"/>
              <a:buNone/>
              <a:defRPr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400"/>
              </a:spcBef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buClr>
                <a:srgbClr val="000000"/>
              </a:buClr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20"/>
              </a:spcBef>
              <a:buClr>
                <a:srgbClr val="000000"/>
              </a:buClr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20"/>
              </a:spcBef>
              <a:buClr>
                <a:srgbClr val="000000"/>
              </a:buClr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33363" marR="0" lvl="0" indent="-80963" algn="l" rtl="0">
              <a:spcBef>
                <a:spcPts val="480"/>
              </a:spcBef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7388" marR="0" lvl="1" indent="-103187" algn="l" rtl="0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14300" algn="l" rtl="0">
              <a:spcBef>
                <a:spcPts val="360"/>
              </a:spcBef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320"/>
              </a:spcBef>
              <a:buClr>
                <a:srgbClr val="000000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320"/>
              </a:spcBef>
              <a:buClr>
                <a:srgbClr val="000000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400"/>
              </a:spcBef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buClr>
                <a:srgbClr val="000000"/>
              </a:buClr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20"/>
              </a:spcBef>
              <a:buClr>
                <a:srgbClr val="000000"/>
              </a:buClr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20"/>
              </a:spcBef>
              <a:buClr>
                <a:srgbClr val="000000"/>
              </a:buClr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33363" marR="0" lvl="0" indent="-80963" algn="l" rtl="0">
              <a:spcBef>
                <a:spcPts val="480"/>
              </a:spcBef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7388" marR="0" lvl="1" indent="-103187" algn="l" rtl="0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14300" algn="l" rtl="0">
              <a:spcBef>
                <a:spcPts val="360"/>
              </a:spcBef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320"/>
              </a:spcBef>
              <a:buClr>
                <a:srgbClr val="000000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320"/>
              </a:spcBef>
              <a:buClr>
                <a:srgbClr val="000000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10/5/2018</a:t>
            </a:r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Data: Powered by You (Data Fair 2018)</a:t>
            </a:r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000000"/>
              </a:buClr>
              <a:buFont typeface="Arial"/>
              <a:buNone/>
              <a:defRPr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10/5/2018</a:t>
            </a:r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Data: Powered by You (Data Fair 2018)</a:t>
            </a:r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solidFill>
            <a:schemeClr val="lt1">
              <a:alpha val="69803"/>
            </a:schemeClr>
          </a:solidFill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33363" marR="0" lvl="0" indent="-55563" algn="l" rtl="0">
              <a:spcBef>
                <a:spcPts val="560"/>
              </a:spcBef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7388" marR="0" lvl="1" indent="-77787" algn="l" rtl="0">
              <a:spcBef>
                <a:spcPts val="480"/>
              </a:spcBef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spcBef>
                <a:spcPts val="360"/>
              </a:spcBef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spcBef>
                <a:spcPts val="360"/>
              </a:spcBef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solidFill>
            <a:schemeClr val="lt1">
              <a:alpha val="69803"/>
            </a:schemeClr>
          </a:solidFill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240"/>
              </a:spcBef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200"/>
              </a:spcBef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180"/>
              </a:spcBef>
              <a:buClr>
                <a:srgbClr val="000000"/>
              </a:buClr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180"/>
              </a:spcBef>
              <a:buClr>
                <a:srgbClr val="000000"/>
              </a:buClr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10/5/2018</a:t>
            </a:r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Data: Powered by You (Data Fair 2018)</a:t>
            </a:r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" name="Shape 70" descr="side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0" y="0"/>
            <a:ext cx="34353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3" name="Shape 7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rgbClr val="000000"/>
              </a:buClr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560"/>
              </a:spcBef>
              <a:buClr>
                <a:srgbClr val="000000"/>
              </a:buClr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480"/>
              </a:spcBef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400"/>
              </a:spcBef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400"/>
              </a:spcBef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240"/>
              </a:spcBef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200"/>
              </a:spcBef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180"/>
              </a:spcBef>
              <a:buClr>
                <a:srgbClr val="000000"/>
              </a:buClr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180"/>
              </a:spcBef>
              <a:buClr>
                <a:srgbClr val="000000"/>
              </a:buClr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10/5/2018</a:t>
            </a:r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Data: Powered by You (Data Fair 2018)</a:t>
            </a:r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000000"/>
              </a:buClr>
              <a:buFont typeface="Arial"/>
              <a:buNone/>
              <a:defRPr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33363" marR="0" lvl="0" indent="-55563" algn="l" rtl="0">
              <a:spcBef>
                <a:spcPts val="560"/>
              </a:spcBef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7388" marR="0" lvl="1" indent="-77787" algn="l" rtl="0">
              <a:spcBef>
                <a:spcPts val="480"/>
              </a:spcBef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spcBef>
                <a:spcPts val="360"/>
              </a:spcBef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spcBef>
                <a:spcPts val="360"/>
              </a:spcBef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10/5/2018</a:t>
            </a:r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Data: Powered by You (Data Fair 2018)</a:t>
            </a:r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000000"/>
              </a:buClr>
              <a:buFont typeface="Arial"/>
              <a:buNone/>
              <a:defRPr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33363" marR="0" lvl="0" indent="-55563" algn="l" rtl="0">
              <a:spcBef>
                <a:spcPts val="560"/>
              </a:spcBef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7388" marR="0" lvl="1" indent="-77787" algn="l" rtl="0">
              <a:spcBef>
                <a:spcPts val="480"/>
              </a:spcBef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spcBef>
                <a:spcPts val="360"/>
              </a:spcBef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spcBef>
                <a:spcPts val="360"/>
              </a:spcBef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10/5/2018</a:t>
            </a:r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Data: Powered by You (Data Fair 2018)</a:t>
            </a:r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17EC4-4655-4ADC-BCC8-722A557E2B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849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000000"/>
              </a:buClr>
              <a:buFont typeface="Arial"/>
              <a:buNone/>
              <a:defRPr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33363" marR="0" lvl="0" indent="-55563" algn="l" rtl="0">
              <a:spcBef>
                <a:spcPts val="560"/>
              </a:spcBef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7388" marR="0" lvl="1" indent="-77787" algn="l" rtl="0">
              <a:spcBef>
                <a:spcPts val="480"/>
              </a:spcBef>
              <a:buClr>
                <a:srgbClr val="000000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spcBef>
                <a:spcPts val="360"/>
              </a:spcBef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spcBef>
                <a:spcPts val="360"/>
              </a:spcBef>
              <a:buClr>
                <a:srgbClr val="0000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10/5/2018</a:t>
            </a:r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Data: Powered by You (Data Fair 2018)</a:t>
            </a:r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Shape 15" descr="side.jp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flipH="1">
            <a:off x="0" y="0"/>
            <a:ext cx="343534" cy="6858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5" r:id="rId5"/>
    <p:sldLayoutId id="2147483656" r:id="rId6"/>
    <p:sldLayoutId id="2147483657" r:id="rId7"/>
    <p:sldLayoutId id="2147483658" r:id="rId8"/>
    <p:sldLayoutId id="2147483660" r:id="rId9"/>
  </p:sldLayoutIdLs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ehs.nih.gov/research/resources/bioethics/glossary/index.cfm#a750753" TargetMode="Externa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cpsr.umich.edu/files/ICPSR/access/dataprep.pdf" TargetMode="Externa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youtu.be/jiCZKV-alC0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s://www.aapor.org/Standards-Ethics/AAPOR-Code-of-Ethics.aspx" TargetMode="External"/><Relationship Id="rId7" Type="http://schemas.openxmlformats.org/officeDocument/2006/relationships/hyperlink" Target="http://www.asanet.org/code-ethic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apha.org/-/media/files/pdf/membergroups/ethics/ethics_brochure.ashx" TargetMode="External"/><Relationship Id="rId5" Type="http://schemas.openxmlformats.org/officeDocument/2006/relationships/hyperlink" Target="https://www.apa.org/ethics/code/index.aspx" TargetMode="External"/><Relationship Id="rId4" Type="http://schemas.openxmlformats.org/officeDocument/2006/relationships/hyperlink" Target="http://www.apsanet.org/portals/54/Files/Publications/APSAEthicsGuide2012.pdf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subTitle" idx="1"/>
          </p:nvPr>
        </p:nvSpPr>
        <p:spPr>
          <a:xfrm>
            <a:off x="403762" y="4697835"/>
            <a:ext cx="8336475" cy="155691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800" dirty="0" smtClean="0"/>
              <a:t>Data: Powered By YOU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80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 Fair </a:t>
            </a:r>
            <a:r>
              <a:rPr lang="en-US" sz="280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2018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000" dirty="0" smtClean="0"/>
              <a:t>Presenter, Lynette Hoelter, ICPSR</a:t>
            </a:r>
            <a:endParaRPr lang="en-US" sz="18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Shape 97"/>
          <p:cNvSpPr txBox="1">
            <a:spLocks noGrp="1"/>
          </p:cNvSpPr>
          <p:nvPr>
            <p:ph type="ctrTitle"/>
          </p:nvPr>
        </p:nvSpPr>
        <p:spPr>
          <a:xfrm>
            <a:off x="474147" y="1986339"/>
            <a:ext cx="8336475" cy="21978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40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 Asking Questions to Sharing Data: A Look at Ethics in Social Research</a:t>
            </a:r>
            <a:endParaRPr lang="en-US" sz="4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545" y="135342"/>
            <a:ext cx="2766646" cy="27597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/>
                </a:solidFill>
              </a:rPr>
              <a:t>Overview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342901" y="1515635"/>
            <a:ext cx="6506308" cy="4343400"/>
          </a:xfrm>
        </p:spPr>
        <p:txBody>
          <a:bodyPr/>
          <a:lstStyle/>
          <a:p>
            <a:r>
              <a:rPr lang="en-US" altLang="en-US" sz="3200" dirty="0" smtClean="0">
                <a:ea typeface="ＭＳ Ｐゴシック" panose="020B0600070205080204" pitchFamily="34" charset="-128"/>
              </a:rPr>
              <a:t>Brief overview of ethics</a:t>
            </a:r>
          </a:p>
          <a:p>
            <a:r>
              <a:rPr lang="en-US" altLang="en-US" sz="3200" dirty="0" smtClean="0">
                <a:ea typeface="ＭＳ Ｐゴシック" panose="020B0600070205080204" pitchFamily="34" charset="-128"/>
              </a:rPr>
              <a:t>Thinking about ethics throughout the research process</a:t>
            </a:r>
          </a:p>
          <a:p>
            <a:pPr lvl="1"/>
            <a:r>
              <a:rPr lang="en-US" altLang="en-US" sz="2800" dirty="0" smtClean="0">
                <a:ea typeface="ＭＳ Ｐゴシック" panose="020B0600070205080204" pitchFamily="34" charset="-128"/>
              </a:rPr>
              <a:t>Study design</a:t>
            </a:r>
          </a:p>
          <a:p>
            <a:pPr lvl="1"/>
            <a:r>
              <a:rPr lang="en-US" altLang="en-US" sz="2800" dirty="0" smtClean="0">
                <a:ea typeface="ＭＳ Ｐゴシック" panose="020B0600070205080204" pitchFamily="34" charset="-128"/>
              </a:rPr>
              <a:t>Data collection</a:t>
            </a:r>
          </a:p>
          <a:p>
            <a:pPr lvl="1"/>
            <a:r>
              <a:rPr lang="en-US" altLang="en-US" sz="2800" dirty="0" smtClean="0">
                <a:ea typeface="ＭＳ Ｐゴシック" panose="020B0600070205080204" pitchFamily="34" charset="-128"/>
              </a:rPr>
              <a:t>Sharing</a:t>
            </a:r>
          </a:p>
          <a:p>
            <a:pPr lvl="1"/>
            <a:r>
              <a:rPr lang="en-US" altLang="en-US" sz="2800" dirty="0" smtClean="0">
                <a:ea typeface="ＭＳ Ｐゴシック" panose="020B0600070205080204" pitchFamily="34" charset="-128"/>
              </a:rPr>
              <a:t>Responsibilities of secondary users</a:t>
            </a:r>
          </a:p>
          <a:p>
            <a:pPr lvl="1"/>
            <a:r>
              <a:rPr lang="en-US" altLang="en-US" sz="2800" dirty="0" smtClean="0">
                <a:ea typeface="ＭＳ Ｐゴシック" panose="020B0600070205080204" pitchFamily="34" charset="-128"/>
              </a:rPr>
              <a:t>Ethics in publishing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139354" y="6356350"/>
            <a:ext cx="1547445" cy="365125"/>
          </a:xfrm>
        </p:spPr>
        <p:txBody>
          <a:bodyPr/>
          <a:lstStyle/>
          <a:p>
            <a:pPr algn="r">
              <a:defRPr/>
            </a:pPr>
            <a:fld id="{36417EC4-4655-4ADC-BCC8-722A557E2B9F}" type="slidenum">
              <a:rPr lang="en-US" smtClean="0"/>
              <a:pPr algn="r">
                <a:defRPr/>
              </a:pPr>
              <a:t>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339254" y="6140906"/>
            <a:ext cx="25849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Image courtesy of </a:t>
            </a:r>
            <a:r>
              <a:rPr lang="en-US" sz="800" dirty="0" err="1" smtClean="0"/>
              <a:t>Kittisak</a:t>
            </a:r>
            <a:r>
              <a:rPr lang="en-US" sz="800" dirty="0" smtClean="0"/>
              <a:t> at FreeDigitalPhotos.net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263387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Typical “Standards”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327638"/>
            <a:ext cx="8229600" cy="4525963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Beneficence: </a:t>
            </a:r>
            <a:r>
              <a:rPr lang="en-US" dirty="0" smtClean="0"/>
              <a:t>obligation to do good and not cause harm </a:t>
            </a:r>
          </a:p>
          <a:p>
            <a:r>
              <a:rPr lang="en-US" dirty="0" smtClean="0"/>
              <a:t> </a:t>
            </a:r>
            <a:r>
              <a:rPr lang="en-US" dirty="0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Justice: </a:t>
            </a:r>
            <a:r>
              <a:rPr lang="en-US" dirty="0" smtClean="0"/>
              <a:t>treating people fairly – select subjects equitably</a:t>
            </a:r>
          </a:p>
          <a:p>
            <a:r>
              <a:rPr lang="en-US" dirty="0" smtClean="0"/>
              <a:t> </a:t>
            </a:r>
            <a:r>
              <a:rPr lang="en-US" dirty="0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Respect for persons: </a:t>
            </a:r>
            <a:r>
              <a:rPr lang="en-US" dirty="0" smtClean="0"/>
              <a:t>respect individuals’ choices, protect those with diminished autonomy to make choices (e.g., children)</a:t>
            </a:r>
          </a:p>
          <a:p>
            <a:endParaRPr lang="en-US" dirty="0"/>
          </a:p>
          <a:p>
            <a:pPr marL="17780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36417EC4-4655-4ADC-BCC8-722A557E2B9F}" type="slidenum">
              <a:rPr lang="en-US" smtClean="0"/>
              <a:pPr algn="r">
                <a:defRPr/>
              </a:pPr>
              <a:t>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1912" y="4695825"/>
            <a:ext cx="636270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84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Research Misconduct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3677"/>
            <a:ext cx="8229600" cy="4525963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sz="2400" dirty="0" smtClean="0"/>
              <a:t>“Intentional, knowing, or reckless behavior in research that is widely viewed as highly unethical and often illegal</a:t>
            </a:r>
            <a:r>
              <a:rPr lang="en-US" sz="2400" dirty="0"/>
              <a:t>. Most definitions define research misconduct as fabrication or falsification of data or plagiarism, and some include other behaviors in the definition, such as interfering with a misconduct investigation, significant violations of human research regulations, or serious deviations from commonly accepted practices. Honest errors and scientific disputes are not regarded as misconduct.”  </a:t>
            </a:r>
            <a:r>
              <a:rPr lang="en-US" sz="1600" dirty="0" smtClean="0"/>
              <a:t>(National Institute of Environmental Health Sciences </a:t>
            </a:r>
            <a:r>
              <a:rPr lang="en-US" sz="1600" dirty="0" smtClean="0">
                <a:hlinkClick r:id="rId2"/>
              </a:rPr>
              <a:t>Glossary of Commonly Used Terms in Research Ethics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36417EC4-4655-4ADC-BCC8-722A557E2B9F}" type="slidenum">
              <a:rPr lang="en-US" smtClean="0"/>
              <a:pPr algn="r"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32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This presentation: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5224"/>
            <a:ext cx="8229600" cy="4780940"/>
          </a:xfrm>
        </p:spPr>
        <p:txBody>
          <a:bodyPr/>
          <a:lstStyle/>
          <a:p>
            <a:r>
              <a:rPr lang="en-US" dirty="0" smtClean="0"/>
              <a:t> Not necessarily research misconduct (though some), but more generally “doing what’s right” … things to keep in mind </a:t>
            </a:r>
          </a:p>
          <a:p>
            <a:r>
              <a:rPr lang="en-US" dirty="0"/>
              <a:t> </a:t>
            </a:r>
            <a:r>
              <a:rPr lang="en-US" dirty="0" smtClean="0"/>
              <a:t>Mandates for data management plans and data sharing have focused primarily on informed consent, disclosure risk – here, thinking more broadly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Data: Powered by You (Data Fair 2018)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7862" y="6356350"/>
            <a:ext cx="298937" cy="365125"/>
          </a:xfrm>
        </p:spPr>
        <p:txBody>
          <a:bodyPr/>
          <a:lstStyle/>
          <a:p>
            <a:pPr>
              <a:defRPr/>
            </a:pPr>
            <a:fld id="{7FBDD255-AC20-4124-B4C3-0447932AD2F6}" type="slidenum">
              <a:rPr lang="en-US" smtClean="0"/>
              <a:t>5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639" y="4178788"/>
            <a:ext cx="2177562" cy="2177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5890846" y="6371092"/>
            <a:ext cx="27959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Image courtesy of Stuart Miles at FreeDigitalPhotos.net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125629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/>
                </a:solidFill>
              </a:rPr>
              <a:t>Categories of Ethical Issues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685800" y="1702777"/>
            <a:ext cx="7772400" cy="3886200"/>
          </a:xfrm>
        </p:spPr>
        <p:txBody>
          <a:bodyPr/>
          <a:lstStyle/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Data collection and analysis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Treatment of human subjects 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Responsibility to society </a:t>
            </a: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  <a:p>
            <a:pPr>
              <a:buFontTx/>
              <a:buNone/>
            </a:pPr>
            <a:r>
              <a:rPr lang="en-US" altLang="en-US" sz="2400" dirty="0" smtClean="0">
                <a:ea typeface="ＭＳ Ｐゴシック" panose="020B0600070205080204" pitchFamily="34" charset="-128"/>
              </a:rPr>
              <a:t>Note: These cut across the stages in the research process such that decisions reflecting any of the categories may occur at all points in the process.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36417EC4-4655-4ADC-BCC8-722A557E2B9F}" type="slidenum">
              <a:rPr lang="en-US" smtClean="0"/>
              <a:pPr algn="r"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259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269" y="1595805"/>
            <a:ext cx="3810000" cy="2524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/>
                </a:solidFill>
              </a:rPr>
              <a:t>Data Collection and Analysis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3733800"/>
          </a:xfrm>
        </p:spPr>
        <p:txBody>
          <a:bodyPr/>
          <a:lstStyle/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 Careful design of research 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F</a:t>
            </a:r>
            <a:r>
              <a:rPr lang="en-US" altLang="en-US" sz="2800" dirty="0" smtClean="0">
                <a:ea typeface="ＭＳ Ｐゴシック" panose="020B0600070205080204" pitchFamily="34" charset="-128"/>
              </a:rPr>
              <a:t>indings reported accurately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Research transparency</a:t>
            </a:r>
            <a:endParaRPr lang="en-US" altLang="en-US" sz="28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36417EC4-4655-4ADC-BCC8-722A557E2B9F}" type="slidenum">
              <a:rPr lang="en-US" smtClean="0"/>
              <a:pPr algn="r">
                <a:defRPr/>
              </a:pPr>
              <a:t>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3433397"/>
            <a:ext cx="3364992" cy="2523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685799" y="6140906"/>
            <a:ext cx="46423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Images courtesy of Stuart Miles (above) and </a:t>
            </a:r>
            <a:r>
              <a:rPr lang="en-US" sz="800" dirty="0" err="1" smtClean="0"/>
              <a:t>Jeroen</a:t>
            </a:r>
            <a:r>
              <a:rPr lang="en-US" sz="800" dirty="0" smtClean="0"/>
              <a:t> van </a:t>
            </a:r>
            <a:r>
              <a:rPr lang="en-US" sz="800" dirty="0" err="1" smtClean="0"/>
              <a:t>Oostrom</a:t>
            </a:r>
            <a:r>
              <a:rPr lang="en-US" sz="800" dirty="0" smtClean="0"/>
              <a:t> (right) at FreeDigitalPhotos.net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564843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/>
                </a:solidFill>
              </a:rPr>
              <a:t>Treatment of Human Subjects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685800" y="1480039"/>
            <a:ext cx="7772400" cy="3810000"/>
          </a:xfrm>
        </p:spPr>
        <p:txBody>
          <a:bodyPr/>
          <a:lstStyle/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No harm to participants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Benefits of research outweigh the risks (beneficence)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Informed consent (respect)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Full disclosure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Assurances of anonymity/confidentiality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36417EC4-4655-4ADC-BCC8-722A557E2B9F}" type="slidenum">
              <a:rPr lang="en-US" smtClean="0"/>
              <a:pPr algn="r"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977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/>
                </a:solidFill>
              </a:rPr>
              <a:t>Responsibility to Society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685800" y="1417637"/>
            <a:ext cx="7772400" cy="3962400"/>
          </a:xfrm>
        </p:spPr>
        <p:txBody>
          <a:bodyPr/>
          <a:lstStyle/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Exploitation of some populations (justice)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Awareness of values inherent in the research process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Obligation to consider how findings might be used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Disseminate results to add to public knowledge and debate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36417EC4-4655-4ADC-BCC8-722A557E2B9F}" type="slidenum">
              <a:rPr lang="en-US" smtClean="0"/>
              <a:pPr algn="r"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309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34241"/>
            <a:ext cx="8001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/>
                </a:solidFill>
              </a:rPr>
              <a:t>Concerns Re: Research Design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685800" y="1570892"/>
            <a:ext cx="7772400" cy="3810000"/>
          </a:xfrm>
        </p:spPr>
        <p:txBody>
          <a:bodyPr/>
          <a:lstStyle/>
          <a:p>
            <a:r>
              <a:rPr lang="en-US" altLang="en-US" sz="2400" dirty="0" smtClean="0">
                <a:ea typeface="ＭＳ Ｐゴシック" panose="020B0600070205080204" pitchFamily="34" charset="-128"/>
              </a:rPr>
              <a:t>Agenda-driven research</a:t>
            </a:r>
          </a:p>
          <a:p>
            <a:r>
              <a:rPr lang="en-US" altLang="en-US" sz="2400" dirty="0" smtClean="0">
                <a:ea typeface="ＭＳ Ｐゴシック" panose="020B0600070205080204" pitchFamily="34" charset="-128"/>
              </a:rPr>
              <a:t>Falsification of data or results</a:t>
            </a:r>
          </a:p>
          <a:p>
            <a:r>
              <a:rPr lang="en-US" altLang="en-US" sz="2400" dirty="0" smtClean="0">
                <a:ea typeface="ＭＳ Ｐゴシック" panose="020B0600070205080204" pitchFamily="34" charset="-128"/>
              </a:rPr>
              <a:t>Poor data quality</a:t>
            </a:r>
          </a:p>
          <a:p>
            <a:r>
              <a:rPr lang="en-US" altLang="en-US" sz="2400" dirty="0" smtClean="0">
                <a:ea typeface="ＭＳ Ｐゴシック" panose="020B0600070205080204" pitchFamily="34" charset="-128"/>
              </a:rPr>
              <a:t>Plans for data storage and sharing</a:t>
            </a:r>
          </a:p>
          <a:p>
            <a:r>
              <a:rPr lang="en-US" altLang="en-US" sz="2400" dirty="0" smtClean="0">
                <a:ea typeface="ＭＳ Ｐゴシック" panose="020B0600070205080204" pitchFamily="34" charset="-128"/>
              </a:rPr>
              <a:t>Impacts of incentives</a:t>
            </a: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36417EC4-4655-4ADC-BCC8-722A557E2B9F}" type="slidenum">
              <a:rPr lang="en-US" smtClean="0"/>
              <a:pPr algn="r"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118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/>
                </a:solidFill>
              </a:rPr>
              <a:t>Responsible Decisions Early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685800" y="1417637"/>
            <a:ext cx="7772400" cy="4114800"/>
          </a:xfrm>
        </p:spPr>
        <p:txBody>
          <a:bodyPr/>
          <a:lstStyle/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Design of study – does it match the research question? 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Creation of survey instruments or observation protocols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Sampling frame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Training interviewers, observers, etc.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</a:rPr>
              <a:t>Observation: to tell or not to tell…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Informed consent and instructions to respondents</a:t>
            </a: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36417EC4-4655-4ADC-BCC8-722A557E2B9F}" type="slidenum">
              <a:rPr lang="en-US" smtClean="0"/>
              <a:pPr algn="r">
                <a:defRPr/>
              </a:pPr>
              <a:t>11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477" y="4202723"/>
            <a:ext cx="2063262" cy="20632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45723" y="6212743"/>
            <a:ext cx="33410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Image courtesy of Master isolated images at FreeDigitalPhotos.net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662785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/>
                </a:solidFill>
              </a:rPr>
              <a:t>Informed Consent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600808" y="1406769"/>
            <a:ext cx="7772400" cy="4191000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Should include: </a:t>
            </a:r>
          </a:p>
          <a:p>
            <a:pPr lvl="1"/>
            <a:r>
              <a:rPr lang="en-US" altLang="en-US" sz="2400" dirty="0" smtClean="0">
                <a:ea typeface="ＭＳ Ｐゴシック" panose="020B0600070205080204" pitchFamily="34" charset="-128"/>
              </a:rPr>
              <a:t>Participation is voluntary</a:t>
            </a:r>
          </a:p>
          <a:p>
            <a:pPr lvl="1"/>
            <a:r>
              <a:rPr lang="en-US" altLang="en-US" sz="2400" dirty="0" smtClean="0">
                <a:ea typeface="ＭＳ Ｐゴシック" panose="020B0600070205080204" pitchFamily="34" charset="-128"/>
              </a:rPr>
              <a:t>Ability to withdraw or skip questions</a:t>
            </a:r>
          </a:p>
          <a:p>
            <a:pPr lvl="1"/>
            <a:r>
              <a:rPr lang="en-US" altLang="en-US" sz="2400" dirty="0" smtClean="0">
                <a:ea typeface="ＭＳ Ｐゴシック" panose="020B0600070205080204" pitchFamily="34" charset="-128"/>
              </a:rPr>
              <a:t>General purpose of the study/procedures/topics</a:t>
            </a:r>
          </a:p>
          <a:p>
            <a:pPr lvl="1"/>
            <a:r>
              <a:rPr lang="en-US" altLang="en-US" sz="2400" dirty="0" smtClean="0">
                <a:ea typeface="ＭＳ Ｐゴシック" panose="020B0600070205080204" pitchFamily="34" charset="-128"/>
              </a:rPr>
              <a:t>Description of any potential discomfort or risk</a:t>
            </a:r>
          </a:p>
          <a:p>
            <a:pPr lvl="1"/>
            <a:r>
              <a:rPr lang="en-US" altLang="en-US" sz="2400" dirty="0" smtClean="0">
                <a:ea typeface="ＭＳ Ｐゴシック" panose="020B0600070205080204" pitchFamily="34" charset="-128"/>
              </a:rPr>
              <a:t>Confidentiality/anonymity</a:t>
            </a:r>
          </a:p>
          <a:p>
            <a:pPr lvl="1"/>
            <a:r>
              <a:rPr lang="en-US" altLang="en-US" sz="2400" dirty="0" smtClean="0">
                <a:ea typeface="ＭＳ Ｐゴシック" panose="020B0600070205080204" pitchFamily="34" charset="-128"/>
              </a:rPr>
              <a:t>Estimated time to complete</a:t>
            </a:r>
          </a:p>
          <a:p>
            <a:pPr lvl="1"/>
            <a:r>
              <a:rPr lang="en-US" altLang="en-US" sz="2400" dirty="0" smtClean="0">
                <a:ea typeface="ＭＳ Ｐゴシック" panose="020B0600070205080204" pitchFamily="34" charset="-128"/>
              </a:rPr>
              <a:t>How data will be used (including sharing!)</a:t>
            </a:r>
          </a:p>
          <a:p>
            <a:pPr lvl="1"/>
            <a:r>
              <a:rPr lang="en-US" altLang="en-US" sz="2400" dirty="0" smtClean="0">
                <a:ea typeface="ＭＳ Ｐゴシック" panose="020B0600070205080204" pitchFamily="34" charset="-128"/>
              </a:rPr>
              <a:t>Written consent for video or audio taping</a:t>
            </a:r>
          </a:p>
          <a:p>
            <a:pPr lvl="1">
              <a:buFontTx/>
              <a:buNone/>
            </a:pP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36417EC4-4655-4ADC-BCC8-722A557E2B9F}" type="slidenum">
              <a:rPr lang="en-US" smtClean="0"/>
              <a:pPr algn="r"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812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Concerns Re: Analysis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301262"/>
            <a:ext cx="8229600" cy="4525963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Falsified data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Limited </a:t>
            </a:r>
            <a:r>
              <a:rPr lang="en-US" altLang="en-US" dirty="0">
                <a:ea typeface="ＭＳ Ｐゴシック" panose="020B0600070205080204" pitchFamily="34" charset="-128"/>
              </a:rPr>
              <a:t>or inappropriate analyses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Overgeneralization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Lack of transparency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Misuse/misreporting by media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36417EC4-4655-4ADC-BCC8-722A557E2B9F}" type="slidenum">
              <a:rPr lang="en-US" smtClean="0"/>
              <a:pPr algn="r"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179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/>
                </a:solidFill>
              </a:rPr>
              <a:t>Once Data are Collected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3962400"/>
          </a:xfrm>
        </p:spPr>
        <p:txBody>
          <a:bodyPr/>
          <a:lstStyle/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Removal/separation of any identification 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Proper handling and storage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If archiving/sharing data (required by NSF, NIH), use best practices</a:t>
            </a:r>
          </a:p>
          <a:p>
            <a:pPr lvl="1"/>
            <a:r>
              <a:rPr lang="en-US" altLang="en-US" sz="2800" dirty="0" smtClean="0">
                <a:ea typeface="ＭＳ Ｐゴシック" panose="020B0600070205080204" pitchFamily="34" charset="-128"/>
                <a:hlinkClick r:id="rId2"/>
              </a:rPr>
              <a:t>Guidelines for researchers</a:t>
            </a:r>
            <a:endParaRPr lang="en-US" altLang="en-US" sz="28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99938" y="6356350"/>
            <a:ext cx="386861" cy="365125"/>
          </a:xfrm>
        </p:spPr>
        <p:txBody>
          <a:bodyPr/>
          <a:lstStyle/>
          <a:p>
            <a:pPr>
              <a:defRPr/>
            </a:pPr>
            <a:fld id="{36417EC4-4655-4ADC-BCC8-722A557E2B9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58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4293"/>
            <a:ext cx="77724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/>
                </a:solidFill>
                <a:ea typeface="ＭＳ Ｐゴシック" pitchFamily="34" charset="-128"/>
              </a:rPr>
              <a:t>Responsible Data Sharing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533746" y="1435747"/>
            <a:ext cx="7772400" cy="3733800"/>
          </a:xfrm>
        </p:spPr>
        <p:txBody>
          <a:bodyPr/>
          <a:lstStyle/>
          <a:p>
            <a:r>
              <a:rPr lang="en-US" altLang="en-US" sz="2700" dirty="0" smtClean="0">
                <a:ea typeface="ＭＳ Ｐゴシック" panose="020B0600070205080204" pitchFamily="34" charset="-128"/>
              </a:rPr>
              <a:t>Defining data confidentiality and disclosure risk</a:t>
            </a:r>
          </a:p>
          <a:p>
            <a:r>
              <a:rPr lang="en-US" altLang="en-US" sz="2700" dirty="0" smtClean="0">
                <a:ea typeface="ＭＳ Ｐゴシック" panose="020B0600070205080204" pitchFamily="34" charset="-128"/>
              </a:rPr>
              <a:t>Direct and indirect identifiers</a:t>
            </a:r>
          </a:p>
          <a:p>
            <a:r>
              <a:rPr lang="en-US" altLang="en-US" sz="2700" dirty="0" smtClean="0">
                <a:ea typeface="ＭＳ Ｐゴシック" panose="020B0600070205080204" pitchFamily="34" charset="-128"/>
              </a:rPr>
              <a:t>Data dissemination</a:t>
            </a:r>
          </a:p>
          <a:p>
            <a:r>
              <a:rPr lang="en-US" altLang="en-US" sz="2700" dirty="0" smtClean="0">
                <a:ea typeface="ＭＳ Ｐゴシック" panose="020B0600070205080204" pitchFamily="34" charset="-128"/>
              </a:rPr>
              <a:t>Use by secondary analysts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417EC4-4655-4ADC-BCC8-722A557E2B9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034" y="3358820"/>
            <a:ext cx="4144567" cy="2892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2582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470" y="3419848"/>
            <a:ext cx="3810000" cy="2524125"/>
          </a:xfrm>
          <a:prstGeom prst="rect">
            <a:avLst/>
          </a:prstGeom>
        </p:spPr>
      </p:pic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/>
                </a:solidFill>
                <a:ea typeface="ＭＳ Ｐゴシック" pitchFamily="34" charset="-128"/>
              </a:rPr>
              <a:t>Disclosure Risk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97876" y="1280746"/>
            <a:ext cx="7772400" cy="3886200"/>
          </a:xfrm>
        </p:spPr>
        <p:txBody>
          <a:bodyPr rtlCol="0">
            <a:normAutofit/>
          </a:bodyPr>
          <a:lstStyle/>
          <a:p>
            <a:pPr marL="91440" indent="-91440" fontAlgn="auto">
              <a:defRPr/>
            </a:pPr>
            <a:r>
              <a:rPr lang="en-US" altLang="en-US" sz="2800" dirty="0" smtClean="0">
                <a:solidFill>
                  <a:schemeClr val="tx1"/>
                </a:solidFill>
                <a:ea typeface="ＭＳ Ｐゴシック" panose="020B0600070205080204" pitchFamily="34" charset="-128"/>
              </a:rPr>
              <a:t>The potential identification of an individual based on information in the data record </a:t>
            </a:r>
          </a:p>
          <a:p>
            <a:pPr marL="91440" indent="-91440" fontAlgn="auto">
              <a:defRPr/>
            </a:pPr>
            <a:r>
              <a:rPr lang="en-US" altLang="en-US" sz="2800" dirty="0" smtClean="0">
                <a:solidFill>
                  <a:schemeClr val="bg2">
                    <a:lumMod val="75000"/>
                    <a:lumOff val="25000"/>
                  </a:schemeClr>
                </a:solidFill>
                <a:ea typeface="ＭＳ Ｐゴシック" panose="020B0600070205080204" pitchFamily="34" charset="-128"/>
              </a:rPr>
              <a:t>Concern: </a:t>
            </a:r>
            <a:r>
              <a:rPr lang="en-US" altLang="en-US" sz="2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Allows information about the respondent to be revealed that would not otherwise be known</a:t>
            </a:r>
          </a:p>
          <a:p>
            <a:pPr marL="91440" indent="-91440" fontAlgn="auto">
              <a:defRPr/>
            </a:pPr>
            <a:r>
              <a:rPr lang="en-US" altLang="en-US" sz="2800" dirty="0" smtClean="0">
                <a:solidFill>
                  <a:schemeClr val="tx1"/>
                </a:solidFill>
                <a:ea typeface="ＭＳ Ｐゴシック" panose="020B0600070205080204" pitchFamily="34" charset="-128"/>
              </a:rPr>
              <a:t>What if respondent wants to be identified?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36417EC4-4655-4ADC-BCC8-722A557E2B9F}" type="slidenum">
              <a:rPr lang="en-US" smtClean="0"/>
              <a:pPr algn="r">
                <a:defRPr/>
              </a:pPr>
              <a:t>16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35969" y="6042439"/>
            <a:ext cx="26289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Image courtesy of </a:t>
            </a:r>
            <a:r>
              <a:rPr lang="en-US" sz="800" dirty="0" err="1" smtClean="0"/>
              <a:t>marcolm</a:t>
            </a:r>
            <a:r>
              <a:rPr lang="en-US" sz="800" dirty="0" smtClean="0"/>
              <a:t> at FreeDigitalPhotos.net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047178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7724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/>
                </a:solidFill>
                <a:ea typeface="ＭＳ Ｐゴシック" pitchFamily="34" charset="-128"/>
              </a:rPr>
              <a:t>Data Dissemination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685800" y="1427285"/>
            <a:ext cx="7772400" cy="4191000"/>
          </a:xfrm>
        </p:spPr>
        <p:txBody>
          <a:bodyPr/>
          <a:lstStyle/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May require recoding/collapsing or perturbing </a:t>
            </a:r>
          </a:p>
          <a:p>
            <a:pPr lvl="1"/>
            <a:r>
              <a:rPr lang="en-US" altLang="en-US" sz="2400" dirty="0" smtClean="0">
                <a:ea typeface="ＭＳ Ｐゴシック" panose="020B0600070205080204" pitchFamily="34" charset="-128"/>
              </a:rPr>
              <a:t>Pay attention to sub-populations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Levels of Access</a:t>
            </a:r>
          </a:p>
          <a:p>
            <a:pPr lvl="1"/>
            <a:r>
              <a:rPr lang="en-US" altLang="en-US" sz="2600" dirty="0" smtClean="0">
                <a:ea typeface="ＭＳ Ｐゴシック" panose="020B0600070205080204" pitchFamily="34" charset="-128"/>
              </a:rPr>
              <a:t>Public Use</a:t>
            </a:r>
          </a:p>
          <a:p>
            <a:pPr lvl="1"/>
            <a:r>
              <a:rPr lang="en-US" altLang="en-US" sz="2400" dirty="0" smtClean="0">
                <a:ea typeface="ＭＳ Ｐゴシック" panose="020B0600070205080204" pitchFamily="34" charset="-128"/>
              </a:rPr>
              <a:t>Restricted-Use Data </a:t>
            </a:r>
          </a:p>
          <a:p>
            <a:pPr lvl="2"/>
            <a:r>
              <a:rPr lang="en-US" altLang="en-US" sz="1800" dirty="0" smtClean="0">
                <a:ea typeface="ＭＳ Ｐゴシック" panose="020B0600070205080204" pitchFamily="34" charset="-128"/>
              </a:rPr>
              <a:t>available with agreement to abide by conditions of use and storage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</a:rPr>
              <a:t>Enclave data </a:t>
            </a:r>
          </a:p>
          <a:p>
            <a:pPr lvl="2"/>
            <a:r>
              <a:rPr lang="en-US" altLang="en-US" dirty="0" smtClean="0">
                <a:ea typeface="ＭＳ Ｐゴシック" panose="020B0600070205080204" pitchFamily="34" charset="-128"/>
              </a:rPr>
              <a:t>Special class of restricted use – data never leave secure servers; output and notes vetted; in-person or virtual</a:t>
            </a:r>
          </a:p>
          <a:p>
            <a:pPr lvl="2"/>
            <a:endParaRPr lang="en-US" altLang="en-US" sz="18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36417EC4-4655-4ADC-BCC8-722A557E2B9F}" type="slidenum">
              <a:rPr lang="en-US" smtClean="0"/>
              <a:pPr algn="r"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320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276" y="284285"/>
            <a:ext cx="8932985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900" dirty="0" smtClean="0">
                <a:solidFill>
                  <a:schemeClr val="accent2"/>
                </a:solidFill>
              </a:rPr>
              <a:t>Responsible Use of Secondary Data</a:t>
            </a:r>
            <a:endParaRPr lang="en-US" sz="3900" dirty="0">
              <a:solidFill>
                <a:schemeClr val="accent2"/>
              </a:solidFill>
            </a:endParaRP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580293" y="1310054"/>
            <a:ext cx="7772400" cy="4267200"/>
          </a:xfrm>
        </p:spPr>
        <p:txBody>
          <a:bodyPr/>
          <a:lstStyle/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IRB approval may be needed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Complete analyses in line with information in documentation and proper analysis strategies for the research question/data type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Be aware of sampling frame, weighting – don’t overgeneralize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Give credit to data producer/original investigators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Know rules about “re-sharing” and protecting data</a:t>
            </a: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36417EC4-4655-4ADC-BCC8-722A557E2B9F}" type="slidenum">
              <a:rPr lang="en-US" smtClean="0"/>
              <a:pPr algn="r"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531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762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/>
                </a:solidFill>
              </a:rPr>
              <a:t>Example ICPSR Terms of Use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36417EC4-4655-4ADC-BCC8-722A557E2B9F}" type="slidenum">
              <a:rPr lang="en-US" smtClean="0"/>
              <a:pPr algn="r">
                <a:defRPr/>
              </a:pPr>
              <a:t>19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196642"/>
            <a:ext cx="8299076" cy="509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6625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146" y="2804746"/>
            <a:ext cx="3810000" cy="35516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861" y="175846"/>
            <a:ext cx="8510954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/>
                </a:solidFill>
              </a:rPr>
              <a:t>Presenting (&amp; Publishing) Results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457200" y="1318846"/>
            <a:ext cx="8229600" cy="4807317"/>
          </a:xfrm>
        </p:spPr>
        <p:txBody>
          <a:bodyPr/>
          <a:lstStyle/>
          <a:p>
            <a:r>
              <a:rPr lang="en-US" altLang="en-US" sz="2800" dirty="0" smtClean="0"/>
              <a:t>Who should be an author? All authors accept responsibility for content</a:t>
            </a:r>
          </a:p>
          <a:p>
            <a:r>
              <a:rPr lang="en-US" altLang="en-US" sz="2800" dirty="0" smtClean="0"/>
              <a:t>Order of authorship</a:t>
            </a:r>
          </a:p>
          <a:p>
            <a:r>
              <a:rPr lang="en-US" altLang="en-US" sz="2800" dirty="0" smtClean="0"/>
              <a:t>Citing other sources, including own</a:t>
            </a:r>
          </a:p>
          <a:p>
            <a:r>
              <a:rPr lang="en-US" altLang="en-US" sz="2800" dirty="0" smtClean="0">
                <a:hlinkClick r:id="rId4"/>
              </a:rPr>
              <a:t>CITE THE DATA</a:t>
            </a:r>
            <a:endParaRPr lang="en-US" altLang="en-US" sz="2800" dirty="0" smtClean="0"/>
          </a:p>
          <a:p>
            <a:r>
              <a:rPr lang="en-US" altLang="en-US" sz="2800" dirty="0" smtClean="0"/>
              <a:t>Send to one journal at a time</a:t>
            </a:r>
          </a:p>
          <a:p>
            <a:r>
              <a:rPr lang="en-US" altLang="en-US" dirty="0" smtClean="0"/>
              <a:t>Correct errors if found later</a:t>
            </a:r>
          </a:p>
          <a:p>
            <a:r>
              <a:rPr lang="en-US" altLang="en-US" sz="2800" dirty="0" smtClean="0"/>
              <a:t>Don’t speak beyond expertise</a:t>
            </a:r>
          </a:p>
          <a:p>
            <a:endParaRPr lang="en-US" alt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E7F97876-1078-4B8D-AFA7-5F6D644E09C3}" type="slidenum">
              <a:rPr lang="en-US"/>
              <a:pPr algn="r">
                <a:defRPr/>
              </a:pPr>
              <a:t>20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35969" y="6042439"/>
            <a:ext cx="26289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Image courtesy of </a:t>
            </a:r>
            <a:r>
              <a:rPr lang="en-US" sz="800" dirty="0" err="1" smtClean="0"/>
              <a:t>digitalart</a:t>
            </a:r>
            <a:r>
              <a:rPr lang="en-US" sz="800" dirty="0" smtClean="0"/>
              <a:t> at FreeDigitalPhotos.net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859057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Still Interested?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4631471"/>
          </a:xfrm>
        </p:spPr>
        <p:txBody>
          <a:bodyPr/>
          <a:lstStyle/>
          <a:p>
            <a:r>
              <a:rPr lang="en-US" dirty="0" smtClean="0"/>
              <a:t> Professional Associations’ Codes of Ethics</a:t>
            </a:r>
          </a:p>
          <a:p>
            <a:pPr lvl="1"/>
            <a:r>
              <a:rPr lang="en-US" dirty="0" smtClean="0">
                <a:hlinkClick r:id="rId3"/>
              </a:rPr>
              <a:t>American Association of Public Opinion Research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American Political Science Association</a:t>
            </a:r>
            <a:endParaRPr lang="en-US" dirty="0" smtClean="0"/>
          </a:p>
          <a:p>
            <a:pPr lvl="1"/>
            <a:r>
              <a:rPr lang="en-US" dirty="0" smtClean="0">
                <a:hlinkClick r:id="rId5"/>
              </a:rPr>
              <a:t>American Psychological Association</a:t>
            </a:r>
            <a:endParaRPr lang="en-US" dirty="0" smtClean="0"/>
          </a:p>
          <a:p>
            <a:pPr lvl="1"/>
            <a:r>
              <a:rPr lang="en-US" dirty="0" smtClean="0">
                <a:hlinkClick r:id="rId6"/>
              </a:rPr>
              <a:t>American Public Health Association</a:t>
            </a:r>
            <a:endParaRPr lang="en-US" dirty="0" smtClean="0">
              <a:hlinkClick r:id="rId7"/>
            </a:endParaRPr>
          </a:p>
          <a:p>
            <a:pPr lvl="1"/>
            <a:r>
              <a:rPr lang="en-US" dirty="0" smtClean="0">
                <a:hlinkClick r:id="rId7"/>
              </a:rPr>
              <a:t>American Sociological Association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36417EC4-4655-4ADC-BCC8-722A557E2B9F}" type="slidenum">
              <a:rPr lang="en-US" smtClean="0"/>
              <a:pPr algn="r">
                <a:defRPr/>
              </a:pPr>
              <a:t>21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6115" y="3036735"/>
            <a:ext cx="2115682" cy="32045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95861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Questions?? Comments??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23392"/>
            <a:ext cx="8229600" cy="3602771"/>
          </a:xfrm>
        </p:spPr>
        <p:txBody>
          <a:bodyPr/>
          <a:lstStyle/>
          <a:p>
            <a:pPr marL="177800" indent="0">
              <a:buNone/>
            </a:pPr>
            <a:endParaRPr lang="en-US" dirty="0"/>
          </a:p>
          <a:p>
            <a:pPr marL="177800" indent="0">
              <a:buNone/>
            </a:pPr>
            <a:endParaRPr lang="en-US" dirty="0" smtClean="0"/>
          </a:p>
          <a:p>
            <a:pPr marL="177800" indent="0" algn="ctr">
              <a:buNone/>
            </a:pPr>
            <a:r>
              <a:rPr lang="en-US" dirty="0" smtClean="0"/>
              <a:t>Lynette Hoelter, lhoelter@umich.edu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Data: Powered by You (Data Fair 2018)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36417EC4-4655-4ADC-BCC8-722A557E2B9F}" type="slidenum">
              <a:rPr lang="en-US" smtClean="0"/>
              <a:pPr algn="r"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337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7">
      <a:dk1>
        <a:srgbClr val="000000"/>
      </a:dk1>
      <a:lt1>
        <a:srgbClr val="FFFFFF"/>
      </a:lt1>
      <a:dk2>
        <a:srgbClr val="00274C"/>
      </a:dk2>
      <a:lt2>
        <a:srgbClr val="EEECE1"/>
      </a:lt2>
      <a:accent1>
        <a:srgbClr val="00274C"/>
      </a:accent1>
      <a:accent2>
        <a:srgbClr val="481A65"/>
      </a:accent2>
      <a:accent3>
        <a:srgbClr val="155494"/>
      </a:accent3>
      <a:accent4>
        <a:srgbClr val="00978C"/>
      </a:accent4>
      <a:accent5>
        <a:srgbClr val="F8C01B"/>
      </a:accent5>
      <a:accent6>
        <a:srgbClr val="FD6108"/>
      </a:accent6>
      <a:hlink>
        <a:srgbClr val="0000FF"/>
      </a:hlink>
      <a:folHlink>
        <a:srgbClr val="E8392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1925</TotalTime>
  <Words>1399</Words>
  <Application>Microsoft Office PowerPoint</Application>
  <PresentationFormat>On-screen Show (4:3)</PresentationFormat>
  <Paragraphs>214</Paragraphs>
  <Slides>22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ＭＳ Ｐゴシック</vt:lpstr>
      <vt:lpstr>Arial</vt:lpstr>
      <vt:lpstr>Calibri</vt:lpstr>
      <vt:lpstr>Times</vt:lpstr>
      <vt:lpstr>Office Theme</vt:lpstr>
      <vt:lpstr>From Asking Questions to Sharing Data: A Look at Ethics in Social Research</vt:lpstr>
      <vt:lpstr>Overview</vt:lpstr>
      <vt:lpstr>Typical “Standards”</vt:lpstr>
      <vt:lpstr>Research Misconduct</vt:lpstr>
      <vt:lpstr>This presentation:</vt:lpstr>
      <vt:lpstr>Categories of Ethical Issues</vt:lpstr>
      <vt:lpstr>Data Collection and Analysis</vt:lpstr>
      <vt:lpstr>Treatment of Human Subjects</vt:lpstr>
      <vt:lpstr>Responsibility to Society</vt:lpstr>
      <vt:lpstr>Concerns Re: Research Design</vt:lpstr>
      <vt:lpstr>Responsible Decisions Early</vt:lpstr>
      <vt:lpstr>Informed Consent</vt:lpstr>
      <vt:lpstr>Concerns Re: Analysis</vt:lpstr>
      <vt:lpstr>Once Data are Collected</vt:lpstr>
      <vt:lpstr>Responsible Data Sharing</vt:lpstr>
      <vt:lpstr>Disclosure Risk</vt:lpstr>
      <vt:lpstr>Data Dissemination</vt:lpstr>
      <vt:lpstr>Responsible Use of Secondary Data</vt:lpstr>
      <vt:lpstr>Example ICPSR Terms of Use</vt:lpstr>
      <vt:lpstr>Presenting (&amp; Publishing) Results</vt:lpstr>
      <vt:lpstr>Still Interested? </vt:lpstr>
      <vt:lpstr>Questions?? Comments??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Depositing Data with</dc:title>
  <dc:creator>staff</dc:creator>
  <cp:lastModifiedBy>Hoelter, Lynette</cp:lastModifiedBy>
  <cp:revision>42</cp:revision>
  <dcterms:modified xsi:type="dcterms:W3CDTF">2019-03-02T20:58:24Z</dcterms:modified>
</cp:coreProperties>
</file>