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8" r:id="rId6"/>
    <p:sldId id="260" r:id="rId7"/>
    <p:sldId id="261" r:id="rId8"/>
    <p:sldId id="269" r:id="rId9"/>
    <p:sldId id="262" r:id="rId10"/>
    <p:sldId id="263" r:id="rId11"/>
    <p:sldId id="264" r:id="rId12"/>
    <p:sldId id="270" r:id="rId13"/>
    <p:sldId id="271" r:id="rId14"/>
    <p:sldId id="272" r:id="rId15"/>
    <p:sldId id="265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9D9E"/>
    <a:srgbClr val="C07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71"/>
    <p:restoredTop sz="94651"/>
  </p:normalViewPr>
  <p:slideViewPr>
    <p:cSldViewPr snapToGrid="0" snapToObjects="1">
      <p:cViewPr varScale="1">
        <p:scale>
          <a:sx n="82" d="100"/>
          <a:sy n="82" d="100"/>
        </p:scale>
        <p:origin x="184" y="6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E7AB2-BEE3-C44B-87FD-E0D3BEE32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62A58F-87D3-3947-A578-E0FF3CA66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78991-283A-D348-83ED-AADBB0ED9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96B38-B922-1840-8AC1-36C4D4F09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DBF76-08E3-F04A-8E5B-80CA8BF09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13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77316-D0A7-8340-8B81-9B95EAAA3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BCCF5-4EA2-BB41-8A32-80271DEFF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E62B6-AAF0-5840-877A-E6A932BE5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A1DC0-1D6A-E64B-AF18-B576B1B7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14186-B93B-E94D-84CF-D099A7675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5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520FF-CD19-014A-8EB9-696B35EB1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EF85A-9E81-6D4E-8D18-BDE089515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3E85E-2DBF-D148-BD83-85D866174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DDD7C-529C-874C-9DC1-754CBB299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F3B2A-F800-FC46-BA36-B0BC57288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04B6E-45BE-1046-BF0C-06F7CE060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744FB-E4B2-2349-BE04-336487402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91A70C-8CCB-AD4D-AB8E-45AD3F5A5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E1363B-AF71-0A46-B5B7-56302744D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7FE75D-90E2-E745-BB61-C8448082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CD4C9D-4970-7E45-9E30-6B6DE8E46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43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7C1C4-FFB4-3B40-86CB-E4143EA88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4D458-84C0-6049-9B6F-A9892EB83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A9A10-595E-DD40-912B-1D6B5579A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F3B06C-2DA3-3744-8B8F-9ED84F6F44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F83164-FBF1-1542-9089-598BE157B3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6C347A-56FF-DC42-9062-AEE30D725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94C3E3-7F91-5A4D-9FA7-24DEC684B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A10270-90F8-2F41-B609-07D5B9551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124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0CD49-F9ED-6043-9108-B03A93A95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E2DEAE-C1A6-134A-8C94-4463E981A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B346AB-CF0F-DD43-9E93-B5952A97E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CDC365-4153-E940-84D0-D818B3E9C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3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0C9DF-B4F7-AD4F-B106-B38ADD92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E64658-A003-6B47-92F6-67AA32A16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616AE-0B66-4B41-9525-95FB29F6E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738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24EA0-CC6B-6D4B-815E-516EE0854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5B0A9-0C9D-084C-B937-7EFF7C539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31DF1-4B3A-1A48-BA1D-9CFE995DB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C2DAF7-4926-5B45-9F09-2B7E0D63B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697490-BD43-8140-8E29-0AEF49FBC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6CE755-D48F-BE4C-A7D1-E100B9304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300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CE23C-6D5E-CC49-9FD1-3EF77990F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A91FB0-BF4A-7E40-8B7F-EDFC613F65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9319C-9698-2849-9A15-F650FDAE9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919F7-EB4B-2B41-9D25-FC9C8FA25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235EE-05EA-7F4E-A151-C4AAB1D8C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1EED8-5AFA-D04F-94C7-F21F9BB6E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5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69805-5584-F145-9EF8-F1E458AC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B2652-7FA2-2D4E-BE9A-8C75C9528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AEC2A-7082-D64D-81FC-55BF804CE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23CE3-4FF3-A540-970F-3CEFAC70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86379-2613-8F4C-9703-3146B03C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57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FEFC16-D1EB-5340-9CB8-4F8A466250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96CF24-C1B6-BE48-BC72-44579416AF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C5B5E-B50B-F944-93F3-72389E755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2CA2C-A46E-7E44-A652-AF895CF5D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CFD3C-A5E6-E34C-AFDD-26D320DAC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25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597C5E-A63B-AA47-B6BC-3792A9A88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C67C08-8CEC-F14A-A840-7791CD616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C3427-4020-6B4D-BC25-A9B8AFBD8C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74A54-3288-3240-9443-1D2BB6591A04}" type="datetimeFigureOut">
              <a:rPr lang="en-US" smtClean="0"/>
              <a:t>3/24/19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E1E31-73BA-0A4B-B2D2-7CB2305CF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AF52F-60B8-D44C-BF73-D43343A974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609B1-4299-4245-82AC-6C2160450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83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tiff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4EC2886-03F7-3E48-AE46-5625A2DF4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8541AA-86B1-F74F-A401-9F50E2ABB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050" y="1041400"/>
            <a:ext cx="6819900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27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286FADB-FD28-9F43-980C-E3EAE788390B}"/>
              </a:ext>
            </a:extLst>
          </p:cNvPr>
          <p:cNvGrpSpPr/>
          <p:nvPr/>
        </p:nvGrpSpPr>
        <p:grpSpPr>
          <a:xfrm>
            <a:off x="3951606" y="1503892"/>
            <a:ext cx="4288779" cy="656599"/>
            <a:chOff x="3026421" y="1124793"/>
            <a:chExt cx="4288779" cy="776835"/>
          </a:xfrm>
          <a:solidFill>
            <a:srgbClr val="F5B283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01C461D-7019-EF45-82A5-CB22496EA170}"/>
                </a:ext>
              </a:extLst>
            </p:cNvPr>
            <p:cNvSpPr/>
            <p:nvPr/>
          </p:nvSpPr>
          <p:spPr>
            <a:xfrm>
              <a:off x="3091158" y="1189529"/>
              <a:ext cx="4159306" cy="63117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79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Book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12" name="Frame 11">
              <a:extLst>
                <a:ext uri="{FF2B5EF4-FFF2-40B4-BE49-F238E27FC236}">
                  <a16:creationId xmlns:a16="http://schemas.microsoft.com/office/drawing/2014/main" id="{2209BD90-7F73-CF46-8CEA-94FDC3A84E74}"/>
                </a:ext>
              </a:extLst>
            </p:cNvPr>
            <p:cNvSpPr/>
            <p:nvPr/>
          </p:nvSpPr>
          <p:spPr>
            <a:xfrm>
              <a:off x="3026421" y="1124793"/>
              <a:ext cx="4288779" cy="776835"/>
            </a:xfrm>
            <a:prstGeom prst="fram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  <a:latin typeface="Avenir Book" charset="0"/>
                  <a:ea typeface="Avenir Book" charset="0"/>
                  <a:cs typeface="Avenir Book" charset="0"/>
                </a:rPr>
                <a:t>Our Start</a:t>
              </a:r>
              <a:endParaRPr lang="en-US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8434D4A-B6AA-E14E-8A73-7FB2576C78DE}"/>
              </a:ext>
            </a:extLst>
          </p:cNvPr>
          <p:cNvGrpSpPr/>
          <p:nvPr/>
        </p:nvGrpSpPr>
        <p:grpSpPr>
          <a:xfrm>
            <a:off x="3965687" y="3682005"/>
            <a:ext cx="4288779" cy="658368"/>
            <a:chOff x="3026421" y="1124793"/>
            <a:chExt cx="4288779" cy="776835"/>
          </a:xfrm>
          <a:solidFill>
            <a:srgbClr val="F5B283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1238F7-F503-5E40-8CC1-48B24BAA143F}"/>
                </a:ext>
              </a:extLst>
            </p:cNvPr>
            <p:cNvSpPr/>
            <p:nvPr/>
          </p:nvSpPr>
          <p:spPr>
            <a:xfrm>
              <a:off x="3091158" y="1189529"/>
              <a:ext cx="4159306" cy="631179"/>
            </a:xfrm>
            <a:prstGeom prst="rect">
              <a:avLst/>
            </a:prstGeom>
            <a:solidFill>
              <a:srgbClr val="C497EC">
                <a:alpha val="61961"/>
              </a:srgb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Book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15" name="Frame 14">
              <a:extLst>
                <a:ext uri="{FF2B5EF4-FFF2-40B4-BE49-F238E27FC236}">
                  <a16:creationId xmlns:a16="http://schemas.microsoft.com/office/drawing/2014/main" id="{098D0C53-1867-9347-86D0-4B721B81A793}"/>
                </a:ext>
              </a:extLst>
            </p:cNvPr>
            <p:cNvSpPr/>
            <p:nvPr/>
          </p:nvSpPr>
          <p:spPr>
            <a:xfrm>
              <a:off x="3026421" y="1124793"/>
              <a:ext cx="4288779" cy="776835"/>
            </a:xfrm>
            <a:prstGeom prst="fram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  <a:latin typeface="Avenir Book" charset="0"/>
                  <a:ea typeface="Avenir Book" charset="0"/>
                  <a:cs typeface="Avenir Book" charset="0"/>
                </a:rPr>
                <a:t>Myths &amp; Hymns</a:t>
              </a:r>
              <a:endParaRPr lang="en-US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EB2A806-A95D-7C4B-A97A-0C77AD6686FC}"/>
              </a:ext>
            </a:extLst>
          </p:cNvPr>
          <p:cNvGrpSpPr/>
          <p:nvPr/>
        </p:nvGrpSpPr>
        <p:grpSpPr>
          <a:xfrm>
            <a:off x="3951606" y="2594137"/>
            <a:ext cx="4288779" cy="654222"/>
            <a:chOff x="3026421" y="1124793"/>
            <a:chExt cx="4288779" cy="776835"/>
          </a:xfrm>
          <a:solidFill>
            <a:srgbClr val="F5B283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31E6074-E516-A241-9701-6A31D6284223}"/>
                </a:ext>
              </a:extLst>
            </p:cNvPr>
            <p:cNvSpPr/>
            <p:nvPr/>
          </p:nvSpPr>
          <p:spPr>
            <a:xfrm>
              <a:off x="3091158" y="1189529"/>
              <a:ext cx="4159306" cy="631179"/>
            </a:xfrm>
            <a:prstGeom prst="rect">
              <a:avLst/>
            </a:prstGeom>
            <a:solidFill>
              <a:srgbClr val="FF0000">
                <a:alpha val="30980"/>
              </a:srgb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Book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23" name="Frame 22">
              <a:extLst>
                <a:ext uri="{FF2B5EF4-FFF2-40B4-BE49-F238E27FC236}">
                  <a16:creationId xmlns:a16="http://schemas.microsoft.com/office/drawing/2014/main" id="{71DA4A94-FFEF-9340-A48F-A744E54FFCFE}"/>
                </a:ext>
              </a:extLst>
            </p:cNvPr>
            <p:cNvSpPr/>
            <p:nvPr/>
          </p:nvSpPr>
          <p:spPr>
            <a:xfrm>
              <a:off x="3026421" y="1124793"/>
              <a:ext cx="4288779" cy="776835"/>
            </a:xfrm>
            <a:prstGeom prst="fram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  <a:latin typeface="Avenir Book" charset="0"/>
                  <a:ea typeface="Avenir Book" charset="0"/>
                  <a:cs typeface="Avenir Book" charset="0"/>
                </a:rPr>
                <a:t>Our Story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A8E348A-B9EA-1748-9514-1520542C5140}"/>
              </a:ext>
            </a:extLst>
          </p:cNvPr>
          <p:cNvGrpSpPr/>
          <p:nvPr/>
        </p:nvGrpSpPr>
        <p:grpSpPr>
          <a:xfrm>
            <a:off x="3951606" y="4774018"/>
            <a:ext cx="4288779" cy="655562"/>
            <a:chOff x="3026421" y="1124793"/>
            <a:chExt cx="4288779" cy="776835"/>
          </a:xfrm>
          <a:solidFill>
            <a:srgbClr val="F5B283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072642F-2B4B-0942-B5AF-2FF3B652397C}"/>
                </a:ext>
              </a:extLst>
            </p:cNvPr>
            <p:cNvSpPr/>
            <p:nvPr/>
          </p:nvSpPr>
          <p:spPr>
            <a:xfrm>
              <a:off x="3091158" y="1189529"/>
              <a:ext cx="4159306" cy="63117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Book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27" name="Frame 26">
              <a:extLst>
                <a:ext uri="{FF2B5EF4-FFF2-40B4-BE49-F238E27FC236}">
                  <a16:creationId xmlns:a16="http://schemas.microsoft.com/office/drawing/2014/main" id="{02B9BCB1-5EE0-4846-BAA4-784298BD2AC4}"/>
                </a:ext>
              </a:extLst>
            </p:cNvPr>
            <p:cNvSpPr/>
            <p:nvPr/>
          </p:nvSpPr>
          <p:spPr>
            <a:xfrm>
              <a:off x="3026421" y="1124793"/>
              <a:ext cx="4288779" cy="776835"/>
            </a:xfrm>
            <a:prstGeom prst="fram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  <a:latin typeface="Avenir Book" charset="0"/>
                  <a:ea typeface="Avenir Book" charset="0"/>
                  <a:cs typeface="Avenir Book" charset="0"/>
                </a:rPr>
                <a:t>Library Collaboration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Myths &amp; Hymns - Update</a:t>
            </a:r>
          </a:p>
        </p:txBody>
      </p:sp>
      <p:sp>
        <p:nvSpPr>
          <p:cNvPr id="32" name="Down Arrow 31">
            <a:extLst>
              <a:ext uri="{FF2B5EF4-FFF2-40B4-BE49-F238E27FC236}">
                <a16:creationId xmlns:a16="http://schemas.microsoft.com/office/drawing/2014/main" id="{D29C2C9D-9306-884F-94FB-B7B49C3B0F84}"/>
              </a:ext>
            </a:extLst>
          </p:cNvPr>
          <p:cNvSpPr/>
          <p:nvPr/>
        </p:nvSpPr>
        <p:spPr>
          <a:xfrm>
            <a:off x="5996502" y="2201639"/>
            <a:ext cx="198985" cy="36506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>
            <a:extLst>
              <a:ext uri="{FF2B5EF4-FFF2-40B4-BE49-F238E27FC236}">
                <a16:creationId xmlns:a16="http://schemas.microsoft.com/office/drawing/2014/main" id="{890AA0C9-ECA0-F84F-AABA-14ACE32AE2F1}"/>
              </a:ext>
            </a:extLst>
          </p:cNvPr>
          <p:cNvSpPr/>
          <p:nvPr/>
        </p:nvSpPr>
        <p:spPr>
          <a:xfrm>
            <a:off x="6010577" y="3289507"/>
            <a:ext cx="198985" cy="36506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>
            <a:extLst>
              <a:ext uri="{FF2B5EF4-FFF2-40B4-BE49-F238E27FC236}">
                <a16:creationId xmlns:a16="http://schemas.microsoft.com/office/drawing/2014/main" id="{FFA43219-52CF-1D44-B207-77F7CED1272E}"/>
              </a:ext>
            </a:extLst>
          </p:cNvPr>
          <p:cNvSpPr/>
          <p:nvPr/>
        </p:nvSpPr>
        <p:spPr>
          <a:xfrm>
            <a:off x="6010577" y="4381637"/>
            <a:ext cx="198985" cy="36506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1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Our Plan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82118D-C0A0-5342-8B17-0361153E0BF9}"/>
              </a:ext>
            </a:extLst>
          </p:cNvPr>
          <p:cNvSpPr txBox="1"/>
          <p:nvPr/>
        </p:nvSpPr>
        <p:spPr>
          <a:xfrm>
            <a:off x="2690396" y="1631629"/>
            <a:ext cx="6811208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venir Book" charset="0"/>
                <a:ea typeface="Avenir Book" charset="0"/>
                <a:cs typeface="Avenir Book" charset="0"/>
              </a:rPr>
              <a:t>An analytics-driven pipeline to Broadway.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F7559D-62AD-2447-8E11-FD39BED4E07E}"/>
              </a:ext>
            </a:extLst>
          </p:cNvPr>
          <p:cNvSpPr txBox="1"/>
          <p:nvPr/>
        </p:nvSpPr>
        <p:spPr>
          <a:xfrm>
            <a:off x="687157" y="2564814"/>
            <a:ext cx="4736768" cy="25538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Our stories…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Bold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Previously unheard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New mediums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An eye to history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Engage the community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A1028E-72F6-2945-95B1-A665FD62E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796" y="2564814"/>
            <a:ext cx="4677652" cy="296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1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Our Plan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82118D-C0A0-5342-8B17-0361153E0BF9}"/>
              </a:ext>
            </a:extLst>
          </p:cNvPr>
          <p:cNvSpPr txBox="1"/>
          <p:nvPr/>
        </p:nvSpPr>
        <p:spPr>
          <a:xfrm>
            <a:off x="2690396" y="1631629"/>
            <a:ext cx="6811208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venir Book" charset="0"/>
                <a:ea typeface="Avenir Book" charset="0"/>
                <a:cs typeface="Avenir Book" charset="0"/>
              </a:rPr>
              <a:t>An analytics-driven pipeline to Broadway.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A2D98B-983B-1E48-A07B-B0651E7384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6" t="51160" r="9863" b="9351"/>
          <a:stretch/>
        </p:blipFill>
        <p:spPr>
          <a:xfrm>
            <a:off x="3227294" y="2170513"/>
            <a:ext cx="5737412" cy="350642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99CF82-028B-754F-A33C-027792514162}"/>
              </a:ext>
            </a:extLst>
          </p:cNvPr>
          <p:cNvSpPr/>
          <p:nvPr/>
        </p:nvSpPr>
        <p:spPr>
          <a:xfrm>
            <a:off x="9501604" y="2742907"/>
            <a:ext cx="2463800" cy="14643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u="sng" dirty="0">
                <a:solidFill>
                  <a:srgbClr val="000000"/>
                </a:solidFill>
                <a:latin typeface="Avenir Black" charset="0"/>
                <a:ea typeface="Avenir Black" charset="0"/>
                <a:cs typeface="Avenir Black" charset="0"/>
              </a:rPr>
              <a:t>Strategy</a:t>
            </a:r>
          </a:p>
          <a:p>
            <a:pPr algn="ctr"/>
            <a:endParaRPr lang="en-US" dirty="0">
              <a:solidFill>
                <a:srgbClr val="000000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Avenir Book" charset="0"/>
                <a:ea typeface="Avenir Book" charset="0"/>
                <a:cs typeface="Avenir Book" charset="0"/>
              </a:rPr>
              <a:t>New York based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Avenir Book" charset="0"/>
                <a:ea typeface="Avenir Book" charset="0"/>
                <a:cs typeface="Avenir Book" charset="0"/>
              </a:rPr>
              <a:t>Insular Producing Cells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0006E64-6053-1845-91E8-C896224F1D7A}"/>
              </a:ext>
            </a:extLst>
          </p:cNvPr>
          <p:cNvSpPr/>
          <p:nvPr/>
        </p:nvSpPr>
        <p:spPr>
          <a:xfrm>
            <a:off x="7727576" y="3383624"/>
            <a:ext cx="182880" cy="1828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C375395-4868-7342-9389-762670E02F39}"/>
              </a:ext>
            </a:extLst>
          </p:cNvPr>
          <p:cNvSpPr/>
          <p:nvPr/>
        </p:nvSpPr>
        <p:spPr>
          <a:xfrm>
            <a:off x="4813212" y="3923727"/>
            <a:ext cx="182880" cy="1828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D818BE3-33C8-A140-A7FF-272EAF6A95AE}"/>
              </a:ext>
            </a:extLst>
          </p:cNvPr>
          <p:cNvSpPr/>
          <p:nvPr/>
        </p:nvSpPr>
        <p:spPr>
          <a:xfrm>
            <a:off x="4150658" y="4468354"/>
            <a:ext cx="182880" cy="1828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8A77933-22A6-A64F-9850-D438762D9E3E}"/>
              </a:ext>
            </a:extLst>
          </p:cNvPr>
          <p:cNvSpPr/>
          <p:nvPr/>
        </p:nvSpPr>
        <p:spPr>
          <a:xfrm>
            <a:off x="4125556" y="5457682"/>
            <a:ext cx="182880" cy="1828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DD80C66-032E-534B-8414-CA1385BCB579}"/>
              </a:ext>
            </a:extLst>
          </p:cNvPr>
          <p:cNvSpPr/>
          <p:nvPr/>
        </p:nvSpPr>
        <p:spPr>
          <a:xfrm>
            <a:off x="6822140" y="3481005"/>
            <a:ext cx="182880" cy="1828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0A9033F-0D2E-4942-A910-1B3FD723E101}"/>
              </a:ext>
            </a:extLst>
          </p:cNvPr>
          <p:cNvSpPr/>
          <p:nvPr/>
        </p:nvSpPr>
        <p:spPr>
          <a:xfrm>
            <a:off x="3666564" y="2721944"/>
            <a:ext cx="182880" cy="1828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8E189FE-8BE1-C746-B5A1-27AE610CC680}"/>
              </a:ext>
            </a:extLst>
          </p:cNvPr>
          <p:cNvSpPr/>
          <p:nvPr/>
        </p:nvSpPr>
        <p:spPr>
          <a:xfrm>
            <a:off x="5677979" y="5010459"/>
            <a:ext cx="182880" cy="1828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ular Callout 16">
            <a:extLst>
              <a:ext uri="{FF2B5EF4-FFF2-40B4-BE49-F238E27FC236}">
                <a16:creationId xmlns:a16="http://schemas.microsoft.com/office/drawing/2014/main" id="{38C8DEE4-DFE1-2643-AABD-E574E8797B0C}"/>
              </a:ext>
            </a:extLst>
          </p:cNvPr>
          <p:cNvSpPr/>
          <p:nvPr/>
        </p:nvSpPr>
        <p:spPr>
          <a:xfrm>
            <a:off x="327733" y="2742906"/>
            <a:ext cx="2235338" cy="1464315"/>
          </a:xfrm>
          <a:prstGeom prst="wedgeRectCallout">
            <a:avLst>
              <a:gd name="adj1" fmla="val 77977"/>
              <a:gd name="adj2" fmla="val 3552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A Wealth of Stories</a:t>
            </a:r>
            <a:endParaRPr lang="en-US" dirty="0">
              <a:solidFill>
                <a:schemeClr val="tx1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endParaRPr lang="en-US" sz="1200" b="1" dirty="0">
              <a:solidFill>
                <a:schemeClr val="tx1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Communities will be able to share their stories </a:t>
            </a:r>
          </a:p>
        </p:txBody>
      </p:sp>
      <p:cxnSp>
        <p:nvCxnSpPr>
          <p:cNvPr id="37" name="Curved Connector 36">
            <a:extLst>
              <a:ext uri="{FF2B5EF4-FFF2-40B4-BE49-F238E27FC236}">
                <a16:creationId xmlns:a16="http://schemas.microsoft.com/office/drawing/2014/main" id="{CB2BC84D-9EC1-B84C-8627-75870C10F70D}"/>
              </a:ext>
            </a:extLst>
          </p:cNvPr>
          <p:cNvCxnSpPr/>
          <p:nvPr/>
        </p:nvCxnSpPr>
        <p:spPr>
          <a:xfrm flipV="1">
            <a:off x="5919456" y="3893156"/>
            <a:ext cx="1554480" cy="83094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>
            <a:extLst>
              <a:ext uri="{FF2B5EF4-FFF2-40B4-BE49-F238E27FC236}">
                <a16:creationId xmlns:a16="http://schemas.microsoft.com/office/drawing/2014/main" id="{1C8B7B91-AF8A-E542-AF10-236D2F5C4ADB}"/>
              </a:ext>
            </a:extLst>
          </p:cNvPr>
          <p:cNvCxnSpPr>
            <a:cxnSpLocks/>
          </p:cNvCxnSpPr>
          <p:nvPr/>
        </p:nvCxnSpPr>
        <p:spPr>
          <a:xfrm>
            <a:off x="4333538" y="2956246"/>
            <a:ext cx="3140398" cy="42737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14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SHEL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659115-D079-DA43-9A19-B3363C0B09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59" b="20924"/>
          <a:stretch/>
        </p:blipFill>
        <p:spPr>
          <a:xfrm>
            <a:off x="0" y="1209222"/>
            <a:ext cx="12188598" cy="5648778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278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Our Methods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82118D-C0A0-5342-8B17-0361153E0BF9}"/>
              </a:ext>
            </a:extLst>
          </p:cNvPr>
          <p:cNvSpPr txBox="1"/>
          <p:nvPr/>
        </p:nvSpPr>
        <p:spPr>
          <a:xfrm>
            <a:off x="2690396" y="1631629"/>
            <a:ext cx="6811208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An</a:t>
            </a:r>
            <a:r>
              <a:rPr lang="en-US" sz="2400" b="1" dirty="0">
                <a:latin typeface="Avenir Book" charset="0"/>
                <a:ea typeface="Avenir Book" charset="0"/>
                <a:cs typeface="Avenir Book" charset="0"/>
              </a:rPr>
              <a:t> analytics-driven 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pipeline to Broadway.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661491-A7CC-9648-B92D-16DE37E39EFB}"/>
              </a:ext>
            </a:extLst>
          </p:cNvPr>
          <p:cNvSpPr txBox="1"/>
          <p:nvPr/>
        </p:nvSpPr>
        <p:spPr>
          <a:xfrm>
            <a:off x="2690396" y="1631629"/>
            <a:ext cx="6811208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venir Book" charset="0"/>
                <a:ea typeface="Avenir Book" charset="0"/>
                <a:cs typeface="Avenir Book" charset="0"/>
              </a:rPr>
              <a:t>An analytics-driven pipeline to Broadway.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163000-E6C6-E940-950E-E6866F55D6FA}"/>
              </a:ext>
            </a:extLst>
          </p:cNvPr>
          <p:cNvSpPr txBox="1"/>
          <p:nvPr/>
        </p:nvSpPr>
        <p:spPr>
          <a:xfrm>
            <a:off x="3727616" y="2564814"/>
            <a:ext cx="4736768" cy="25538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Analytics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Dynamic Pricing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Budget Optimization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New Presentation Mediums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Audience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Historical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A0A47E-671D-144F-81CB-0187257A08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6"/>
          <a:stretch/>
        </p:blipFill>
        <p:spPr>
          <a:xfrm>
            <a:off x="2026474" y="2259276"/>
            <a:ext cx="8139050" cy="12624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D34D9A-316B-4846-8D18-B5F73F8DE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646" y="3823682"/>
            <a:ext cx="8586707" cy="148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3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Our Methods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D81A5E-65A0-C241-AF03-CED3F4258C7A}"/>
              </a:ext>
            </a:extLst>
          </p:cNvPr>
          <p:cNvSpPr txBox="1"/>
          <p:nvPr/>
        </p:nvSpPr>
        <p:spPr>
          <a:xfrm>
            <a:off x="2690396" y="1631629"/>
            <a:ext cx="6811208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venir Book" charset="0"/>
                <a:ea typeface="Avenir Book" charset="0"/>
                <a:cs typeface="Avenir Book" charset="0"/>
              </a:rPr>
              <a:t>An analytics-driven pipeline to Broadway.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24E41B-E6CC-0642-8510-0FDB9BF57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855" y="2394914"/>
            <a:ext cx="4640226" cy="30934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F98E9DE-C873-4D48-BF0E-EEE87052513D}"/>
              </a:ext>
            </a:extLst>
          </p:cNvPr>
          <p:cNvSpPr txBox="1"/>
          <p:nvPr/>
        </p:nvSpPr>
        <p:spPr>
          <a:xfrm>
            <a:off x="6732118" y="2664711"/>
            <a:ext cx="4736768" cy="25538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venir Book" charset="0"/>
                <a:ea typeface="Avenir Book" charset="0"/>
                <a:cs typeface="Avenir Book" charset="0"/>
              </a:rPr>
              <a:t>Experience</a:t>
            </a:r>
          </a:p>
          <a:p>
            <a:pPr algn="ctr"/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Few shows on Broadway utilize dynamic pricing, and we’ve built the models for many of the ones who do</a:t>
            </a:r>
          </a:p>
        </p:txBody>
      </p:sp>
    </p:spTree>
    <p:extLst>
      <p:ext uri="{BB962C8B-B14F-4D97-AF65-F5344CB8AC3E}">
        <p14:creationId xmlns:p14="http://schemas.microsoft.com/office/powerpoint/2010/main" val="650687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SHEL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D08175-E1F9-9F47-9DCE-DA3A6CD210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25" b="22859"/>
          <a:stretch/>
        </p:blipFill>
        <p:spPr>
          <a:xfrm>
            <a:off x="0" y="1209221"/>
            <a:ext cx="12192000" cy="5650355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9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Proof of Concept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D81A5E-65A0-C241-AF03-CED3F4258C7A}"/>
              </a:ext>
            </a:extLst>
          </p:cNvPr>
          <p:cNvSpPr txBox="1"/>
          <p:nvPr/>
        </p:nvSpPr>
        <p:spPr>
          <a:xfrm>
            <a:off x="2690396" y="1631629"/>
            <a:ext cx="6811208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venir Book" charset="0"/>
                <a:ea typeface="Avenir Book" charset="0"/>
                <a:cs typeface="Avenir Book" charset="0"/>
              </a:rPr>
              <a:t>Our shows travel.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98E9DE-C873-4D48-BF0E-EEE87052513D}"/>
              </a:ext>
            </a:extLst>
          </p:cNvPr>
          <p:cNvSpPr txBox="1"/>
          <p:nvPr/>
        </p:nvSpPr>
        <p:spPr>
          <a:xfrm>
            <a:off x="6732118" y="2664711"/>
            <a:ext cx="4736768" cy="25538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venir Book" charset="0"/>
                <a:ea typeface="Avenir Book" charset="0"/>
                <a:cs typeface="Avenir Book" charset="0"/>
              </a:rPr>
              <a:t>A Pipeline</a:t>
            </a:r>
          </a:p>
          <a:p>
            <a:pPr algn="ctr"/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Several of our shows have already been workshopped across the country, with Broadway readings set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9456D3-DE8D-2840-91C9-7E3989CA8A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06" t="20015" r="4921" b="18941"/>
          <a:stretch/>
        </p:blipFill>
        <p:spPr>
          <a:xfrm>
            <a:off x="382773" y="2677622"/>
            <a:ext cx="3848986" cy="15948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3A099B-769A-FB49-8500-DF03CEC34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759" y="2736272"/>
            <a:ext cx="1477288" cy="14736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C1D639-5170-8746-8CA4-3F22AD4B7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7266" y="4329224"/>
            <a:ext cx="2257505" cy="134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What We Need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99A4303-5CCD-004E-8A2E-7F004C0BABE4}"/>
              </a:ext>
            </a:extLst>
          </p:cNvPr>
          <p:cNvGrpSpPr/>
          <p:nvPr/>
        </p:nvGrpSpPr>
        <p:grpSpPr>
          <a:xfrm>
            <a:off x="3228592" y="1642868"/>
            <a:ext cx="5724022" cy="1055010"/>
            <a:chOff x="3026421" y="1124793"/>
            <a:chExt cx="4288779" cy="776835"/>
          </a:xfrm>
          <a:solidFill>
            <a:srgbClr val="F5B283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76233F-538A-E74F-A6E0-936983522F4A}"/>
                </a:ext>
              </a:extLst>
            </p:cNvPr>
            <p:cNvSpPr/>
            <p:nvPr/>
          </p:nvSpPr>
          <p:spPr>
            <a:xfrm>
              <a:off x="3091158" y="1189529"/>
              <a:ext cx="4159306" cy="63117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79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Book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12" name="Frame 11">
              <a:extLst>
                <a:ext uri="{FF2B5EF4-FFF2-40B4-BE49-F238E27FC236}">
                  <a16:creationId xmlns:a16="http://schemas.microsoft.com/office/drawing/2014/main" id="{0C5ECC96-AA1F-7844-8A9C-93C5D97D2D0F}"/>
                </a:ext>
              </a:extLst>
            </p:cNvPr>
            <p:cNvSpPr/>
            <p:nvPr/>
          </p:nvSpPr>
          <p:spPr>
            <a:xfrm>
              <a:off x="3026421" y="1124793"/>
              <a:ext cx="4288779" cy="776835"/>
            </a:xfrm>
            <a:prstGeom prst="fram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Avenir Book" charset="0"/>
                  <a:ea typeface="Avenir Book" charset="0"/>
                  <a:cs typeface="Avenir Book" charset="0"/>
                </a:rPr>
                <a:t>Mentorship</a:t>
              </a:r>
              <a:endParaRPr lang="en-US" b="1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CF06B40-2394-614B-A8A9-9B7DA75DA1DE}"/>
              </a:ext>
            </a:extLst>
          </p:cNvPr>
          <p:cNvGrpSpPr/>
          <p:nvPr/>
        </p:nvGrpSpPr>
        <p:grpSpPr>
          <a:xfrm>
            <a:off x="3248066" y="2978493"/>
            <a:ext cx="5724022" cy="1055010"/>
            <a:chOff x="3026421" y="1124793"/>
            <a:chExt cx="4288779" cy="776835"/>
          </a:xfrm>
          <a:solidFill>
            <a:srgbClr val="F5B283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A635F3D-1DC1-5C41-89AE-58C9CF659440}"/>
                </a:ext>
              </a:extLst>
            </p:cNvPr>
            <p:cNvSpPr/>
            <p:nvPr/>
          </p:nvSpPr>
          <p:spPr>
            <a:xfrm>
              <a:off x="3091158" y="1189529"/>
              <a:ext cx="4159306" cy="63117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79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Book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22" name="Frame 21">
              <a:extLst>
                <a:ext uri="{FF2B5EF4-FFF2-40B4-BE49-F238E27FC236}">
                  <a16:creationId xmlns:a16="http://schemas.microsoft.com/office/drawing/2014/main" id="{DEDC8EEA-38A9-7F42-B98F-23377D830174}"/>
                </a:ext>
              </a:extLst>
            </p:cNvPr>
            <p:cNvSpPr/>
            <p:nvPr/>
          </p:nvSpPr>
          <p:spPr>
            <a:xfrm>
              <a:off x="3026421" y="1124793"/>
              <a:ext cx="4288779" cy="776835"/>
            </a:xfrm>
            <a:prstGeom prst="fram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Avenir Book" charset="0"/>
                  <a:ea typeface="Avenir Book" charset="0"/>
                  <a:cs typeface="Avenir Book" charset="0"/>
                </a:rPr>
                <a:t>Funding</a:t>
              </a:r>
              <a:endParaRPr lang="en-US" b="1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293394F-2686-A54C-AFE8-3980F699411D}"/>
              </a:ext>
            </a:extLst>
          </p:cNvPr>
          <p:cNvGrpSpPr/>
          <p:nvPr/>
        </p:nvGrpSpPr>
        <p:grpSpPr>
          <a:xfrm>
            <a:off x="3248066" y="4314119"/>
            <a:ext cx="5724022" cy="1055010"/>
            <a:chOff x="3026421" y="1124793"/>
            <a:chExt cx="4288779" cy="776835"/>
          </a:xfrm>
          <a:solidFill>
            <a:srgbClr val="F5B283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2B95F73-6F23-2C45-8E12-FD3FE7A0DE4C}"/>
                </a:ext>
              </a:extLst>
            </p:cNvPr>
            <p:cNvSpPr/>
            <p:nvPr/>
          </p:nvSpPr>
          <p:spPr>
            <a:xfrm>
              <a:off x="3091158" y="1189529"/>
              <a:ext cx="4159306" cy="631179"/>
            </a:xfrm>
            <a:prstGeom prst="rect">
              <a:avLst/>
            </a:prstGeom>
            <a:solidFill>
              <a:srgbClr val="D99D9E"/>
            </a:solidFill>
            <a:ln>
              <a:solidFill>
                <a:srgbClr val="79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Book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25" name="Frame 24">
              <a:extLst>
                <a:ext uri="{FF2B5EF4-FFF2-40B4-BE49-F238E27FC236}">
                  <a16:creationId xmlns:a16="http://schemas.microsoft.com/office/drawing/2014/main" id="{67435D9E-7A0E-D644-AF68-951E530548CF}"/>
                </a:ext>
              </a:extLst>
            </p:cNvPr>
            <p:cNvSpPr/>
            <p:nvPr/>
          </p:nvSpPr>
          <p:spPr>
            <a:xfrm>
              <a:off x="3026421" y="1124793"/>
              <a:ext cx="4288779" cy="776835"/>
            </a:xfrm>
            <a:prstGeom prst="fram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Avenir Book" charset="0"/>
                  <a:ea typeface="Avenir Book" charset="0"/>
                  <a:cs typeface="Avenir Book" charset="0"/>
                </a:rPr>
                <a:t>Research + Information</a:t>
              </a:r>
              <a:endParaRPr lang="en-US" b="1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30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What We Need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8569A8-85A3-A143-A10D-5D518BCBD7C7}"/>
              </a:ext>
            </a:extLst>
          </p:cNvPr>
          <p:cNvSpPr txBox="1"/>
          <p:nvPr/>
        </p:nvSpPr>
        <p:spPr>
          <a:xfrm>
            <a:off x="2690396" y="1631629"/>
            <a:ext cx="6811208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venir Book" charset="0"/>
                <a:ea typeface="Avenir Book" charset="0"/>
                <a:cs typeface="Avenir Book" charset="0"/>
              </a:rPr>
              <a:t>A perfect partnership.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057F20-C8B0-DA48-91DA-A18770C46226}"/>
              </a:ext>
            </a:extLst>
          </p:cNvPr>
          <p:cNvGrpSpPr/>
          <p:nvPr/>
        </p:nvGrpSpPr>
        <p:grpSpPr>
          <a:xfrm>
            <a:off x="5817363" y="2561293"/>
            <a:ext cx="5526368" cy="775005"/>
            <a:chOff x="5829203" y="2561293"/>
            <a:chExt cx="5526368" cy="77500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565F61D-3CFB-6D4A-8CFB-51681169E27C}"/>
                </a:ext>
              </a:extLst>
            </p:cNvPr>
            <p:cNvSpPr txBox="1"/>
            <p:nvPr/>
          </p:nvSpPr>
          <p:spPr>
            <a:xfrm>
              <a:off x="5829203" y="2566857"/>
              <a:ext cx="44435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/>
                <a:t>x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60B544C-CDCB-8548-81BE-2B13AE7F3A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26521"/>
            <a:stretch/>
          </p:blipFill>
          <p:spPr>
            <a:xfrm>
              <a:off x="6492848" y="2561293"/>
              <a:ext cx="4862723" cy="775005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5F68003-8175-AC49-86BF-F28E7038EEC2}"/>
              </a:ext>
            </a:extLst>
          </p:cNvPr>
          <p:cNvSpPr txBox="1"/>
          <p:nvPr/>
        </p:nvSpPr>
        <p:spPr>
          <a:xfrm>
            <a:off x="1015101" y="3464728"/>
            <a:ext cx="10048875" cy="21452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venir Book" charset="0"/>
                <a:ea typeface="Avenir Book" charset="0"/>
                <a:cs typeface="Avenir Book" charset="0"/>
              </a:rPr>
              <a:t>Research and Accountability</a:t>
            </a:r>
          </a:p>
          <a:p>
            <a:pPr algn="ctr"/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With the support of the UM Library system, Runyonland has the resources it needs to help form an accurate, informed narrative in the upcoming </a:t>
            </a:r>
            <a:r>
              <a:rPr lang="en-US" sz="2400" i="1" dirty="0">
                <a:latin typeface="Avenir Book" charset="0"/>
                <a:ea typeface="Avenir Book" charset="0"/>
                <a:cs typeface="Avenir Book" charset="0"/>
              </a:rPr>
              <a:t>Night of Myths &amp; Hymns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FE8FE-8FEF-584A-9EC5-F79497E0C8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597"/>
          <a:stretch/>
        </p:blipFill>
        <p:spPr>
          <a:xfrm>
            <a:off x="1936462" y="2644783"/>
            <a:ext cx="3661608" cy="60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A Night of Myths &amp; Hymns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F68003-8175-AC49-86BF-F28E7038EEC2}"/>
              </a:ext>
            </a:extLst>
          </p:cNvPr>
          <p:cNvSpPr txBox="1"/>
          <p:nvPr/>
        </p:nvSpPr>
        <p:spPr>
          <a:xfrm>
            <a:off x="1573039" y="1534719"/>
            <a:ext cx="3572397" cy="35073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venir Book" charset="0"/>
                <a:ea typeface="Avenir Book" charset="0"/>
                <a:cs typeface="Avenir Book" charset="0"/>
              </a:rPr>
              <a:t>Concept</a:t>
            </a:r>
          </a:p>
          <a:p>
            <a:pPr algn="ctr"/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2000" i="1" dirty="0">
                <a:latin typeface="Avenir Book" charset="0"/>
                <a:ea typeface="Avenir Book" charset="0"/>
                <a:cs typeface="Avenir Book" charset="0"/>
              </a:rPr>
              <a:t>A Night of Myths &amp; Hymns</a:t>
            </a: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 centers around how different belief systems offer solace to human beings in crisis. A rabbi, imam, and a priest will each deliver passages in between music.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69E213-909A-A642-B484-CA72F715A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610" y="1534719"/>
            <a:ext cx="2771921" cy="388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6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A Night of Myths &amp; Hymns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F68003-8175-AC49-86BF-F28E7038EEC2}"/>
              </a:ext>
            </a:extLst>
          </p:cNvPr>
          <p:cNvSpPr txBox="1"/>
          <p:nvPr/>
        </p:nvSpPr>
        <p:spPr>
          <a:xfrm>
            <a:off x="6702978" y="1680936"/>
            <a:ext cx="3572397" cy="282630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venir Book" charset="0"/>
                <a:ea typeface="Avenir Book" charset="0"/>
                <a:cs typeface="Avenir Book" charset="0"/>
              </a:rPr>
              <a:t>A Story for Now</a:t>
            </a:r>
          </a:p>
          <a:p>
            <a:pPr algn="ctr"/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2000" i="1" dirty="0">
                <a:latin typeface="Avenir Book" charset="0"/>
                <a:ea typeface="Avenir Book" charset="0"/>
                <a:cs typeface="Avenir Book" charset="0"/>
              </a:rPr>
              <a:t>A Night of Myths &amp; Hymns</a:t>
            </a: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 will tell a story of religious tolerance, coexistence, and understanding in a time where, we can all agree, that is sorely needed.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552D17-6422-1C46-9A14-F21598B99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855" y="1680935"/>
            <a:ext cx="3507343" cy="350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6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A Night of Myths &amp; Hymns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F68003-8175-AC49-86BF-F28E7038EEC2}"/>
              </a:ext>
            </a:extLst>
          </p:cNvPr>
          <p:cNvSpPr txBox="1"/>
          <p:nvPr/>
        </p:nvSpPr>
        <p:spPr>
          <a:xfrm>
            <a:off x="699514" y="1427323"/>
            <a:ext cx="3572397" cy="31668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venir Book" charset="0"/>
                <a:ea typeface="Avenir Book" charset="0"/>
                <a:cs typeface="Avenir Book" charset="0"/>
              </a:rPr>
              <a:t>Informed Storytelling</a:t>
            </a:r>
          </a:p>
          <a:p>
            <a:pPr algn="ctr"/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Through our partnership with the UM Library System, we are confident in our ability to tell a specific, informed story with sturdy research behind each element.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84E0DC-D390-AC4F-A557-8F5493834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341" y="1423016"/>
            <a:ext cx="5970399" cy="41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7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Questions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8569A8-85A3-A143-A10D-5D518BCBD7C7}"/>
              </a:ext>
            </a:extLst>
          </p:cNvPr>
          <p:cNvSpPr txBox="1"/>
          <p:nvPr/>
        </p:nvSpPr>
        <p:spPr>
          <a:xfrm>
            <a:off x="2690396" y="1631629"/>
            <a:ext cx="6811208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venir Book" charset="0"/>
                <a:ea typeface="Avenir Book" charset="0"/>
                <a:cs typeface="Avenir Book" charset="0"/>
              </a:rPr>
              <a:t>Questions?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3A7B47-F324-0548-8AE4-0E71A09631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88" b="27130"/>
          <a:stretch/>
        </p:blipFill>
        <p:spPr>
          <a:xfrm>
            <a:off x="3003434" y="2327743"/>
            <a:ext cx="6185131" cy="322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72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2C897BD-AAF6-DC49-8444-8D59753EC300}"/>
              </a:ext>
            </a:extLst>
          </p:cNvPr>
          <p:cNvSpPr/>
          <p:nvPr/>
        </p:nvSpPr>
        <p:spPr>
          <a:xfrm>
            <a:off x="3402" y="0"/>
            <a:ext cx="12188598" cy="1209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Roman" panose="02000503020000020003" pitchFamily="2" charset="0"/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0E29C6-B89A-A647-8A84-9169AA0F2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854"/>
          <a:stretch/>
        </p:blipFill>
        <p:spPr>
          <a:xfrm>
            <a:off x="0" y="1209222"/>
            <a:ext cx="12192000" cy="5648778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DA17F209-B1AE-6D42-B025-57352E65DE2B}"/>
              </a:ext>
            </a:extLst>
          </p:cNvPr>
          <p:cNvSpPr/>
          <p:nvPr/>
        </p:nvSpPr>
        <p:spPr>
          <a:xfrm>
            <a:off x="3402" y="5740906"/>
            <a:ext cx="12213351" cy="1145985"/>
          </a:xfrm>
          <a:custGeom>
            <a:avLst/>
            <a:gdLst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18 h 1331089"/>
              <a:gd name="connsiteX1" fmla="*/ 2361235 w 12188142"/>
              <a:gd name="connsiteY1" fmla="*/ 0 h 1331089"/>
              <a:gd name="connsiteX2" fmla="*/ 5903089 w 12188142"/>
              <a:gd name="connsiteY2" fmla="*/ 243068 h 1331089"/>
              <a:gd name="connsiteX3" fmla="*/ 7940233 w 12188142"/>
              <a:gd name="connsiteY3" fmla="*/ 555585 h 1331089"/>
              <a:gd name="connsiteX4" fmla="*/ 10556111 w 12188142"/>
              <a:gd name="connsiteY4" fmla="*/ 868101 h 1331089"/>
              <a:gd name="connsiteX5" fmla="*/ 12188142 w 12188142"/>
              <a:gd name="connsiteY5" fmla="*/ 960699 h 1331089"/>
              <a:gd name="connsiteX6" fmla="*/ 12188142 w 12188142"/>
              <a:gd name="connsiteY6" fmla="*/ 1331089 h 1331089"/>
              <a:gd name="connsiteX7" fmla="*/ 11575 w 12188142"/>
              <a:gd name="connsiteY7" fmla="*/ 1307939 h 1331089"/>
              <a:gd name="connsiteX8" fmla="*/ 0 w 12188142"/>
              <a:gd name="connsiteY8" fmla="*/ 266218 h 133108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66288 h 1331159"/>
              <a:gd name="connsiteX1" fmla="*/ 2361235 w 12188142"/>
              <a:gd name="connsiteY1" fmla="*/ 70 h 1331159"/>
              <a:gd name="connsiteX2" fmla="*/ 5903089 w 12188142"/>
              <a:gd name="connsiteY2" fmla="*/ 243138 h 1331159"/>
              <a:gd name="connsiteX3" fmla="*/ 7940233 w 12188142"/>
              <a:gd name="connsiteY3" fmla="*/ 555655 h 1331159"/>
              <a:gd name="connsiteX4" fmla="*/ 10556111 w 12188142"/>
              <a:gd name="connsiteY4" fmla="*/ 868171 h 1331159"/>
              <a:gd name="connsiteX5" fmla="*/ 12188142 w 12188142"/>
              <a:gd name="connsiteY5" fmla="*/ 960769 h 1331159"/>
              <a:gd name="connsiteX6" fmla="*/ 12188142 w 12188142"/>
              <a:gd name="connsiteY6" fmla="*/ 1331159 h 1331159"/>
              <a:gd name="connsiteX7" fmla="*/ 11575 w 12188142"/>
              <a:gd name="connsiteY7" fmla="*/ 1308009 h 1331159"/>
              <a:gd name="connsiteX8" fmla="*/ 0 w 12188142"/>
              <a:gd name="connsiteY8" fmla="*/ 266288 h 1331159"/>
              <a:gd name="connsiteX0" fmla="*/ 0 w 12188142"/>
              <a:gd name="connsiteY0" fmla="*/ 231585 h 1296456"/>
              <a:gd name="connsiteX1" fmla="*/ 3159888 w 12188142"/>
              <a:gd name="connsiteY1" fmla="*/ 91 h 1296456"/>
              <a:gd name="connsiteX2" fmla="*/ 5903089 w 12188142"/>
              <a:gd name="connsiteY2" fmla="*/ 208435 h 1296456"/>
              <a:gd name="connsiteX3" fmla="*/ 7940233 w 12188142"/>
              <a:gd name="connsiteY3" fmla="*/ 520952 h 1296456"/>
              <a:gd name="connsiteX4" fmla="*/ 10556111 w 12188142"/>
              <a:gd name="connsiteY4" fmla="*/ 833468 h 1296456"/>
              <a:gd name="connsiteX5" fmla="*/ 12188142 w 12188142"/>
              <a:gd name="connsiteY5" fmla="*/ 926066 h 1296456"/>
              <a:gd name="connsiteX6" fmla="*/ 12188142 w 12188142"/>
              <a:gd name="connsiteY6" fmla="*/ 1296456 h 1296456"/>
              <a:gd name="connsiteX7" fmla="*/ 11575 w 12188142"/>
              <a:gd name="connsiteY7" fmla="*/ 1273306 h 1296456"/>
              <a:gd name="connsiteX8" fmla="*/ 0 w 12188142"/>
              <a:gd name="connsiteY8" fmla="*/ 231585 h 1296456"/>
              <a:gd name="connsiteX0" fmla="*/ 0 w 12176567"/>
              <a:gd name="connsiteY0" fmla="*/ 567251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567251 h 1296456"/>
              <a:gd name="connsiteX0" fmla="*/ 0 w 12176567"/>
              <a:gd name="connsiteY0" fmla="*/ 428355 h 1296456"/>
              <a:gd name="connsiteX1" fmla="*/ 3148313 w 12176567"/>
              <a:gd name="connsiteY1" fmla="*/ 91 h 1296456"/>
              <a:gd name="connsiteX2" fmla="*/ 5891514 w 12176567"/>
              <a:gd name="connsiteY2" fmla="*/ 208435 h 1296456"/>
              <a:gd name="connsiteX3" fmla="*/ 7928658 w 12176567"/>
              <a:gd name="connsiteY3" fmla="*/ 520952 h 1296456"/>
              <a:gd name="connsiteX4" fmla="*/ 10544536 w 12176567"/>
              <a:gd name="connsiteY4" fmla="*/ 833468 h 1296456"/>
              <a:gd name="connsiteX5" fmla="*/ 12176567 w 12176567"/>
              <a:gd name="connsiteY5" fmla="*/ 926066 h 1296456"/>
              <a:gd name="connsiteX6" fmla="*/ 12176567 w 12176567"/>
              <a:gd name="connsiteY6" fmla="*/ 1296456 h 1296456"/>
              <a:gd name="connsiteX7" fmla="*/ 0 w 12176567"/>
              <a:gd name="connsiteY7" fmla="*/ 1273306 h 1296456"/>
              <a:gd name="connsiteX8" fmla="*/ 0 w 12176567"/>
              <a:gd name="connsiteY8" fmla="*/ 428355 h 1296456"/>
              <a:gd name="connsiteX0" fmla="*/ 0 w 12176567"/>
              <a:gd name="connsiteY0" fmla="*/ 359024 h 1227125"/>
              <a:gd name="connsiteX1" fmla="*/ 3159888 w 12176567"/>
              <a:gd name="connsiteY1" fmla="*/ 208 h 1227125"/>
              <a:gd name="connsiteX2" fmla="*/ 5891514 w 12176567"/>
              <a:gd name="connsiteY2" fmla="*/ 139104 h 1227125"/>
              <a:gd name="connsiteX3" fmla="*/ 7928658 w 12176567"/>
              <a:gd name="connsiteY3" fmla="*/ 451621 h 1227125"/>
              <a:gd name="connsiteX4" fmla="*/ 10544536 w 12176567"/>
              <a:gd name="connsiteY4" fmla="*/ 764137 h 1227125"/>
              <a:gd name="connsiteX5" fmla="*/ 12176567 w 12176567"/>
              <a:gd name="connsiteY5" fmla="*/ 856735 h 1227125"/>
              <a:gd name="connsiteX6" fmla="*/ 12176567 w 12176567"/>
              <a:gd name="connsiteY6" fmla="*/ 1227125 h 1227125"/>
              <a:gd name="connsiteX7" fmla="*/ 0 w 12176567"/>
              <a:gd name="connsiteY7" fmla="*/ 1203975 h 1227125"/>
              <a:gd name="connsiteX8" fmla="*/ 0 w 12176567"/>
              <a:gd name="connsiteY8" fmla="*/ 359024 h 1227125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7928658 w 12176567"/>
              <a:gd name="connsiteY3" fmla="*/ 451504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544536 w 12176567"/>
              <a:gd name="connsiteY4" fmla="*/ 764020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856618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0683432 w 12176567"/>
              <a:gd name="connsiteY4" fmla="*/ 74087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58907 h 1227008"/>
              <a:gd name="connsiteX1" fmla="*/ 3159888 w 12176567"/>
              <a:gd name="connsiteY1" fmla="*/ 91 h 1227008"/>
              <a:gd name="connsiteX2" fmla="*/ 6018835 w 12176567"/>
              <a:gd name="connsiteY2" fmla="*/ 208435 h 1227008"/>
              <a:gd name="connsiteX3" fmla="*/ 8426370 w 12176567"/>
              <a:gd name="connsiteY3" fmla="*/ 532527 h 1227008"/>
              <a:gd name="connsiteX4" fmla="*/ 11123270 w 12176567"/>
              <a:gd name="connsiteY4" fmla="*/ 764021 h 1227008"/>
              <a:gd name="connsiteX5" fmla="*/ 12176567 w 12176567"/>
              <a:gd name="connsiteY5" fmla="*/ 798745 h 1227008"/>
              <a:gd name="connsiteX6" fmla="*/ 12176567 w 12176567"/>
              <a:gd name="connsiteY6" fmla="*/ 1227008 h 1227008"/>
              <a:gd name="connsiteX7" fmla="*/ 0 w 12176567"/>
              <a:gd name="connsiteY7" fmla="*/ 1203858 h 1227008"/>
              <a:gd name="connsiteX8" fmla="*/ 0 w 12176567"/>
              <a:gd name="connsiteY8" fmla="*/ 358907 h 1227008"/>
              <a:gd name="connsiteX0" fmla="*/ 0 w 12176567"/>
              <a:gd name="connsiteY0" fmla="*/ 393610 h 1261711"/>
              <a:gd name="connsiteX1" fmla="*/ 3171463 w 12176567"/>
              <a:gd name="connsiteY1" fmla="*/ 70 h 1261711"/>
              <a:gd name="connsiteX2" fmla="*/ 6018835 w 12176567"/>
              <a:gd name="connsiteY2" fmla="*/ 243138 h 1261711"/>
              <a:gd name="connsiteX3" fmla="*/ 8426370 w 12176567"/>
              <a:gd name="connsiteY3" fmla="*/ 567230 h 1261711"/>
              <a:gd name="connsiteX4" fmla="*/ 11123270 w 12176567"/>
              <a:gd name="connsiteY4" fmla="*/ 798724 h 1261711"/>
              <a:gd name="connsiteX5" fmla="*/ 12176567 w 12176567"/>
              <a:gd name="connsiteY5" fmla="*/ 833448 h 1261711"/>
              <a:gd name="connsiteX6" fmla="*/ 12176567 w 12176567"/>
              <a:gd name="connsiteY6" fmla="*/ 1261711 h 1261711"/>
              <a:gd name="connsiteX7" fmla="*/ 0 w 12176567"/>
              <a:gd name="connsiteY7" fmla="*/ 1238561 h 1261711"/>
              <a:gd name="connsiteX8" fmla="*/ 0 w 12176567"/>
              <a:gd name="connsiteY8" fmla="*/ 393610 h 1261711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426370 w 12176567"/>
              <a:gd name="connsiteY3" fmla="*/ 567227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23270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39360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393607 h 1261708"/>
              <a:gd name="connsiteX0" fmla="*/ 0 w 12176567"/>
              <a:gd name="connsiteY0" fmla="*/ 567227 h 1261708"/>
              <a:gd name="connsiteX1" fmla="*/ 3171463 w 12176567"/>
              <a:gd name="connsiteY1" fmla="*/ 67 h 1261708"/>
              <a:gd name="connsiteX2" fmla="*/ 6261904 w 12176567"/>
              <a:gd name="connsiteY2" fmla="*/ 254710 h 1261708"/>
              <a:gd name="connsiteX3" fmla="*/ 8738887 w 12176567"/>
              <a:gd name="connsiteY3" fmla="*/ 578802 h 1261708"/>
              <a:gd name="connsiteX4" fmla="*/ 11192718 w 12176567"/>
              <a:gd name="connsiteY4" fmla="*/ 798721 h 1261708"/>
              <a:gd name="connsiteX5" fmla="*/ 12176567 w 12176567"/>
              <a:gd name="connsiteY5" fmla="*/ 833445 h 1261708"/>
              <a:gd name="connsiteX6" fmla="*/ 12176567 w 12176567"/>
              <a:gd name="connsiteY6" fmla="*/ 1261708 h 1261708"/>
              <a:gd name="connsiteX7" fmla="*/ 0 w 12176567"/>
              <a:gd name="connsiteY7" fmla="*/ 1238558 h 1261708"/>
              <a:gd name="connsiteX8" fmla="*/ 0 w 12176567"/>
              <a:gd name="connsiteY8" fmla="*/ 567227 h 1261708"/>
              <a:gd name="connsiteX0" fmla="*/ 0 w 12176567"/>
              <a:gd name="connsiteY0" fmla="*/ 451621 h 1146102"/>
              <a:gd name="connsiteX1" fmla="*/ 3171463 w 12176567"/>
              <a:gd name="connsiteY1" fmla="*/ 208 h 1146102"/>
              <a:gd name="connsiteX2" fmla="*/ 6261904 w 12176567"/>
              <a:gd name="connsiteY2" fmla="*/ 139104 h 1146102"/>
              <a:gd name="connsiteX3" fmla="*/ 8738887 w 12176567"/>
              <a:gd name="connsiteY3" fmla="*/ 463196 h 1146102"/>
              <a:gd name="connsiteX4" fmla="*/ 11192718 w 12176567"/>
              <a:gd name="connsiteY4" fmla="*/ 683115 h 1146102"/>
              <a:gd name="connsiteX5" fmla="*/ 12176567 w 12176567"/>
              <a:gd name="connsiteY5" fmla="*/ 717839 h 1146102"/>
              <a:gd name="connsiteX6" fmla="*/ 12176567 w 12176567"/>
              <a:gd name="connsiteY6" fmla="*/ 1146102 h 1146102"/>
              <a:gd name="connsiteX7" fmla="*/ 0 w 12176567"/>
              <a:gd name="connsiteY7" fmla="*/ 1122952 h 1146102"/>
              <a:gd name="connsiteX8" fmla="*/ 0 w 12176567"/>
              <a:gd name="connsiteY8" fmla="*/ 451621 h 1146102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463079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682998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17722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775596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91710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1192718 w 12176567"/>
              <a:gd name="connsiteY4" fmla="*/ 764021 h 1145985"/>
              <a:gd name="connsiteX5" fmla="*/ 12176567 w 12176567"/>
              <a:gd name="connsiteY5" fmla="*/ 833653 h 1145985"/>
              <a:gd name="connsiteX6" fmla="*/ 12176567 w 12176567"/>
              <a:gd name="connsiteY6" fmla="*/ 1145985 h 1145985"/>
              <a:gd name="connsiteX7" fmla="*/ 0 w 12176567"/>
              <a:gd name="connsiteY7" fmla="*/ 1122835 h 1145985"/>
              <a:gd name="connsiteX8" fmla="*/ 0 w 12176567"/>
              <a:gd name="connsiteY8" fmla="*/ 451504 h 1145985"/>
              <a:gd name="connsiteX0" fmla="*/ 0 w 12176567"/>
              <a:gd name="connsiteY0" fmla="*/ 451504 h 1145985"/>
              <a:gd name="connsiteX1" fmla="*/ 3171463 w 12176567"/>
              <a:gd name="connsiteY1" fmla="*/ 91 h 1145985"/>
              <a:gd name="connsiteX2" fmla="*/ 6261904 w 12176567"/>
              <a:gd name="connsiteY2" fmla="*/ 208435 h 1145985"/>
              <a:gd name="connsiteX3" fmla="*/ 8738887 w 12176567"/>
              <a:gd name="connsiteY3" fmla="*/ 532527 h 1145985"/>
              <a:gd name="connsiteX4" fmla="*/ 12176567 w 12176567"/>
              <a:gd name="connsiteY4" fmla="*/ 833653 h 1145985"/>
              <a:gd name="connsiteX5" fmla="*/ 12176567 w 12176567"/>
              <a:gd name="connsiteY5" fmla="*/ 1145985 h 1145985"/>
              <a:gd name="connsiteX6" fmla="*/ 0 w 12176567"/>
              <a:gd name="connsiteY6" fmla="*/ 1122835 h 1145985"/>
              <a:gd name="connsiteX7" fmla="*/ 0 w 12176567"/>
              <a:gd name="connsiteY7" fmla="*/ 451504 h 1145985"/>
              <a:gd name="connsiteX0" fmla="*/ 0 w 12182214"/>
              <a:gd name="connsiteY0" fmla="*/ 451504 h 1145985"/>
              <a:gd name="connsiteX1" fmla="*/ 3171463 w 12182214"/>
              <a:gd name="connsiteY1" fmla="*/ 91 h 1145985"/>
              <a:gd name="connsiteX2" fmla="*/ 6261904 w 12182214"/>
              <a:gd name="connsiteY2" fmla="*/ 208435 h 1145985"/>
              <a:gd name="connsiteX3" fmla="*/ 8738887 w 12182214"/>
              <a:gd name="connsiteY3" fmla="*/ 532527 h 1145985"/>
              <a:gd name="connsiteX4" fmla="*/ 11799569 w 12182214"/>
              <a:gd name="connsiteY4" fmla="*/ 761494 h 1145985"/>
              <a:gd name="connsiteX5" fmla="*/ 12176567 w 12182214"/>
              <a:gd name="connsiteY5" fmla="*/ 833653 h 1145985"/>
              <a:gd name="connsiteX6" fmla="*/ 12176567 w 12182214"/>
              <a:gd name="connsiteY6" fmla="*/ 1145985 h 1145985"/>
              <a:gd name="connsiteX7" fmla="*/ 0 w 12182214"/>
              <a:gd name="connsiteY7" fmla="*/ 1122835 h 1145985"/>
              <a:gd name="connsiteX8" fmla="*/ 0 w 12182214"/>
              <a:gd name="connsiteY8" fmla="*/ 451504 h 1145985"/>
              <a:gd name="connsiteX0" fmla="*/ 0 w 12201294"/>
              <a:gd name="connsiteY0" fmla="*/ 451504 h 1145985"/>
              <a:gd name="connsiteX1" fmla="*/ 3171463 w 12201294"/>
              <a:gd name="connsiteY1" fmla="*/ 91 h 1145985"/>
              <a:gd name="connsiteX2" fmla="*/ 6261904 w 12201294"/>
              <a:gd name="connsiteY2" fmla="*/ 208435 h 1145985"/>
              <a:gd name="connsiteX3" fmla="*/ 8738887 w 12201294"/>
              <a:gd name="connsiteY3" fmla="*/ 532527 h 1145985"/>
              <a:gd name="connsiteX4" fmla="*/ 11843069 w 12201294"/>
              <a:gd name="connsiteY4" fmla="*/ 805037 h 1145985"/>
              <a:gd name="connsiteX5" fmla="*/ 12176567 w 12201294"/>
              <a:gd name="connsiteY5" fmla="*/ 833653 h 1145985"/>
              <a:gd name="connsiteX6" fmla="*/ 12176567 w 12201294"/>
              <a:gd name="connsiteY6" fmla="*/ 1145985 h 1145985"/>
              <a:gd name="connsiteX7" fmla="*/ 0 w 12201294"/>
              <a:gd name="connsiteY7" fmla="*/ 1122835 h 1145985"/>
              <a:gd name="connsiteX8" fmla="*/ 0 w 12201294"/>
              <a:gd name="connsiteY8" fmla="*/ 451504 h 11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294" h="1145985">
                <a:moveTo>
                  <a:pt x="0" y="451504"/>
                </a:moveTo>
                <a:cubicBezTo>
                  <a:pt x="391610" y="233514"/>
                  <a:pt x="2187615" y="3949"/>
                  <a:pt x="3171463" y="91"/>
                </a:cubicBezTo>
                <a:cubicBezTo>
                  <a:pt x="4155311" y="-3767"/>
                  <a:pt x="5332071" y="115838"/>
                  <a:pt x="6261904" y="208435"/>
                </a:cubicBezTo>
                <a:cubicBezTo>
                  <a:pt x="7191737" y="301032"/>
                  <a:pt x="7815943" y="440351"/>
                  <a:pt x="8738887" y="532527"/>
                </a:cubicBezTo>
                <a:cubicBezTo>
                  <a:pt x="9661831" y="624703"/>
                  <a:pt x="11270122" y="754849"/>
                  <a:pt x="11843069" y="805037"/>
                </a:cubicBezTo>
                <a:cubicBezTo>
                  <a:pt x="12416016" y="855225"/>
                  <a:pt x="12113734" y="769571"/>
                  <a:pt x="12176567" y="833653"/>
                </a:cubicBezTo>
                <a:lnTo>
                  <a:pt x="12176567" y="1145985"/>
                </a:lnTo>
                <a:lnTo>
                  <a:pt x="0" y="1122835"/>
                </a:lnTo>
                <a:lnTo>
                  <a:pt x="0" y="451504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91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C2AF-F6A9-E44D-BFB6-33DE4975F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3" y="6163313"/>
            <a:ext cx="1190682" cy="83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66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6352</TotalTime>
  <Words>324</Words>
  <Application>Microsoft Macintosh PowerPoint</Application>
  <PresentationFormat>Widescreen</PresentationFormat>
  <Paragraphs>68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Avenir Black</vt:lpstr>
      <vt:lpstr>Avenir Book</vt:lpstr>
      <vt:lpstr>Avenir Roman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Laub</dc:creator>
  <cp:lastModifiedBy>Thomas Laub</cp:lastModifiedBy>
  <cp:revision>40</cp:revision>
  <dcterms:created xsi:type="dcterms:W3CDTF">2018-11-22T19:20:03Z</dcterms:created>
  <dcterms:modified xsi:type="dcterms:W3CDTF">2019-03-24T19:03:05Z</dcterms:modified>
</cp:coreProperties>
</file>