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7" r:id="rId5"/>
    <p:sldMasterId id="2147483688" r:id="rId6"/>
    <p:sldMasterId id="214748368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</p:sldIdLst>
  <p:sldSz cy="6858000" cx="12192000"/>
  <p:notesSz cx="6858000" cy="9144000"/>
  <p:embeddedFontLst>
    <p:embeddedFont>
      <p:font typeface="Proxima Nova"/>
      <p:regular r:id="rId31"/>
      <p:bold r:id="rId32"/>
      <p:italic r:id="rId33"/>
      <p:boldItalic r:id="rId34"/>
    </p:embeddedFont>
    <p:embeddedFont>
      <p:font typeface="Garamond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7680">
          <p15:clr>
            <a:srgbClr val="A4A3A4"/>
          </p15:clr>
        </p15:guide>
        <p15:guide id="3" pos="70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99B30B0-E239-45F4-A7A6-6754258D9A97}">
  <a:tblStyle styleId="{E99B30B0-E239-45F4-A7A6-6754258D9A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870BA5E-4D90-4C22-A770-2D422CA534A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39395F98-1FDD-46AF-A7CE-2ED96A1467DE}" styleName="Table_2">
    <a:wholeTbl>
      <a:tcTxStyle b="off" i="off">
        <a:font>
          <a:latin typeface="Garamond"/>
          <a:ea typeface="Garamond"/>
          <a:cs typeface="Garamond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EFE7"/>
          </a:solidFill>
        </a:fill>
      </a:tcStyle>
    </a:wholeTbl>
    <a:band1H>
      <a:tcTxStyle/>
      <a:tcStyle>
        <a:fill>
          <a:solidFill>
            <a:srgbClr val="D8DDCB"/>
          </a:solidFill>
        </a:fill>
      </a:tcStyle>
    </a:band1H>
    <a:band2H>
      <a:tcTxStyle/>
    </a:band2H>
    <a:band1V>
      <a:tcTxStyle/>
      <a:tcStyle>
        <a:fill>
          <a:solidFill>
            <a:srgbClr val="D8DDCB"/>
          </a:solidFill>
        </a:fill>
      </a:tcStyle>
    </a:band1V>
    <a:band2V>
      <a:tcTxStyle/>
    </a:band2V>
    <a:la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7680"/>
        <p:guide pos="709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ProximaNova-regular.fntdata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schemas.openxmlformats.org/officeDocument/2006/relationships/font" Target="fonts/ProximaNova-italic.fntdata"/><Relationship Id="rId10" Type="http://schemas.openxmlformats.org/officeDocument/2006/relationships/slide" Target="slides/slide2.xml"/><Relationship Id="rId32" Type="http://schemas.openxmlformats.org/officeDocument/2006/relationships/font" Target="fonts/ProximaNova-bold.fntdata"/><Relationship Id="rId13" Type="http://schemas.openxmlformats.org/officeDocument/2006/relationships/slide" Target="slides/slide5.xml"/><Relationship Id="rId35" Type="http://schemas.openxmlformats.org/officeDocument/2006/relationships/font" Target="fonts/Garamond-regular.fntdata"/><Relationship Id="rId12" Type="http://schemas.openxmlformats.org/officeDocument/2006/relationships/slide" Target="slides/slide4.xml"/><Relationship Id="rId34" Type="http://schemas.openxmlformats.org/officeDocument/2006/relationships/font" Target="fonts/ProximaNova-boldItalic.fntdata"/><Relationship Id="rId15" Type="http://schemas.openxmlformats.org/officeDocument/2006/relationships/slide" Target="slides/slide7.xml"/><Relationship Id="rId37" Type="http://schemas.openxmlformats.org/officeDocument/2006/relationships/font" Target="fonts/Garamond-italic.fntdata"/><Relationship Id="rId14" Type="http://schemas.openxmlformats.org/officeDocument/2006/relationships/slide" Target="slides/slide6.xml"/><Relationship Id="rId36" Type="http://schemas.openxmlformats.org/officeDocument/2006/relationships/font" Target="fonts/Garamond-bold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38" Type="http://schemas.openxmlformats.org/officeDocument/2006/relationships/font" Target="fonts/Garamond-bold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lspectrum.com/issues/2018/january-2018/contact-lenses-2017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dc.gov/contactlenses/show-me-the-science.html#habits" TargetMode="External"/><Relationship Id="rId3" Type="http://schemas.openxmlformats.org/officeDocument/2006/relationships/hyperlink" Target="https://docs.google.com/forms/d/1ubLmNXuoqAKHPjBt0I3QBwgHr016LeFOHnGa-RDOMVY/edit#responses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0" name="Google Shape;28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www.clspectrum.com/issues/2018/january-2018/contact-lenses-2017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2. https://www.cdc.gov/contactlenses/fast-facts.html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3. https://www.cdc.gov/mmwr/preview/mmwrhtml/mm6345a3.htm?s_cid=mm6345a3_e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4. Optometry 2009</a:t>
            </a:r>
            <a:endParaRPr/>
          </a:p>
        </p:txBody>
      </p:sp>
      <p:sp>
        <p:nvSpPr>
          <p:cNvPr id="296" name="Google Shape;29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072bc0d3b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072bc0d3b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5072bc0d3b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072bc0d3b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072bc0d3b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35.2% sleep in CLs at least once a month, 51.9% forget to rub and rinse, 81.5% use CLs longer than recommended, 65.4% do not replace their CL case every 3mo</a:t>
            </a:r>
            <a:endParaRPr/>
          </a:p>
        </p:txBody>
      </p:sp>
      <p:sp>
        <p:nvSpPr>
          <p:cNvPr id="315" name="Google Shape;315;g5072bc0d3b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5072bc0d3b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5072bc0d3b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Majority report getting less comfortable near the end of the day/prescription time</a:t>
            </a:r>
            <a:endParaRPr/>
          </a:p>
        </p:txBody>
      </p:sp>
      <p:sp>
        <p:nvSpPr>
          <p:cNvPr id="323" name="Google Shape;323;g5072bc0d3b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e583016a5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4e583016a5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4e583016a5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4e55ba5c2e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4e55ba5c2e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https://www.cdc.gov/contactlenses/show-me-the-science.html#habits</a:t>
            </a:r>
            <a:endParaRPr/>
          </a:p>
        </p:txBody>
      </p:sp>
      <p:sp>
        <p:nvSpPr>
          <p:cNvPr id="340" name="Google Shape;340;g4e55ba5c2e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072bc0d3b_1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5072bc0d3b_1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5072bc0d3b_1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4e583016a5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g4e583016a5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4e583016a5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5072bc0d3b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5072bc0d3b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5072bc0d3b_2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5072bc0d3b_2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https://www.cdc.gov/contactlenses/show-me-the-science.html#habits</a:t>
            </a:r>
            <a:endParaRPr/>
          </a:p>
        </p:txBody>
      </p:sp>
      <p:sp>
        <p:nvSpPr>
          <p:cNvPr id="375" name="Google Shape;375;g5072bc0d3b_2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4e55ba5c2e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4e55ba5c2e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https://www.cdc.gov/contactlenses/show-me-the-science.html#habits</a:t>
            </a:r>
            <a:endParaRPr/>
          </a:p>
        </p:txBody>
      </p:sp>
      <p:sp>
        <p:nvSpPr>
          <p:cNvPr id="382" name="Google Shape;382;g4e55ba5c2e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5076f722dd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5076f722dd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5076f722dd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https://www.cdc.gov/contactlenses/show-me-the-science.html#habits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413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rPr lang="en-US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https://docs.google.com/forms/d/1ubLmNXuoqAKHPjBt0I3QBwgHr016LeFOHnGa-RDOMVY/edit#responses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413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4e5a5fa03d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g4e5a5fa03d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https://www.healthcareitnews.com/news/telemedicine-poised-grow-big-time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https://www.grandviewresearch.com/press-release/global-medical-carts-market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https://www.grandviewresearch.com/press-release/global-ultrasound-device-market</a:t>
            </a:r>
            <a:endParaRPr/>
          </a:p>
        </p:txBody>
      </p:sp>
      <p:sp>
        <p:nvSpPr>
          <p:cNvPr id="404" name="Google Shape;404;g4e5a5fa03d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4e5a5fa03d_0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4e5a5fa03d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https://www.healthcareitnews.com/news/telemedicine-poised-grow-big-time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https://www.grandviewresearch.com/press-release/global-medical-carts-market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https://www.grandviewresearch.com/press-release/global-ultrasound-device-market</a:t>
            </a:r>
            <a:endParaRPr/>
          </a:p>
        </p:txBody>
      </p:sp>
      <p:sp>
        <p:nvSpPr>
          <p:cNvPr id="432" name="Google Shape;432;g4e5a5fa03d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4e5a5fa03d_0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4e5a5fa03d_0_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https://www.healthcareitnews.com/news/telemedicine-poised-grow-big-time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https://www.grandviewresearch.com/press-release/global-medical-carts-market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https://www.grandviewresearch.com/press-release/global-ultrasound-device-market</a:t>
            </a:r>
            <a:endParaRPr/>
          </a:p>
        </p:txBody>
      </p:sp>
      <p:sp>
        <p:nvSpPr>
          <p:cNvPr id="460" name="Google Shape;460;g4e5a5fa03d_0_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9" name="Google Shape;4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https://www.ncbi.nlm.nih.gov/pubmed/22521083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https://www.ncbi.nlm.nih.gov/pmc/articles/PMC5657667/</a:t>
            </a:r>
            <a:endParaRPr/>
          </a:p>
          <a:p>
            <a:pPr indent="-1524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0" name="Google Shape;100;p1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5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03" name="Google Shape;103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105" name="Google Shape;10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106" name="Google Shape;106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" name="Google Shape;107;p15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5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2" name="Google Shape;112;p15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1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1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3" name="Google Shape;123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6" name="Google Shape;126;p17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Google Shape;128;p1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1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38" name="Google Shape;138;p19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9" name="Google Shape;139;p19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40" name="Google Shape;140;p19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1" name="Google Shape;141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4" name="Google Shape;144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53" name="Google Shape;153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6" name="Google Shape;156;p21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61" name="Google Shape;161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noramic Picture with Caption">
  <p:cSld name="Panoramic Picture with Caption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3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68" name="Google Shape;168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4" name="Google Shape;174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7" name="Google Shape;177;p24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5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2" name="Google Shape;182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25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87" name="Google Shape;187;p25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1" name="Google Shape;191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7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7" name="Google Shape;197;p27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8" name="Google Shape;198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202" name="Google Shape;202;p27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203" name="Google Shape;203;p27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8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7" name="Google Shape;207;p28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8" name="Google Shape;208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1" name="Google Shape;211;p28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9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15" name="Google Shape;215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8" name="Google Shape;218;p2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0"/>
          <p:cNvSpPr txBox="1"/>
          <p:nvPr>
            <p:ph idx="1" type="body"/>
          </p:nvPr>
        </p:nvSpPr>
        <p:spPr>
          <a:xfrm rot="5400000">
            <a:off x="2565043" y="-287513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22" name="Google Shape;222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5" name="Google Shape;225;p30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Trebuchet MS"/>
              <a:buNone/>
              <a:defRPr sz="69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32" name="Google Shape;232;p3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Trebuchet MS"/>
              <a:buNone/>
              <a:defRPr sz="37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33" name="Google Shape;233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sz="48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6" name="Google Shape;236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>
            <p:ph type="title"/>
          </p:nvPr>
        </p:nvSpPr>
        <p:spPr>
          <a:xfrm>
            <a:off x="415600" y="212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Trebuchet MS"/>
              <a:buNone/>
              <a:defRPr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9" name="Google Shape;239;p34"/>
          <p:cNvSpPr txBox="1"/>
          <p:nvPr>
            <p:ph idx="1" type="body"/>
          </p:nvPr>
        </p:nvSpPr>
        <p:spPr>
          <a:xfrm>
            <a:off x="415600" y="1085067"/>
            <a:ext cx="11360700" cy="534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rebuchet MS"/>
              <a:buChar char="●"/>
              <a:defRPr sz="1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Char char="○"/>
              <a:defRPr sz="1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23850" lvl="2" marL="13716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■"/>
              <a:defRPr sz="15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11150" lvl="3" marL="18288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rebuchet MS"/>
              <a:buChar char="●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11150" lvl="4" marL="22860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rebuchet MS"/>
              <a:buChar char="○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1150" lvl="5" marL="27432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rebuchet MS"/>
              <a:buChar char="■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1150" lvl="6" marL="32004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rebuchet MS"/>
              <a:buChar char="●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1150" lvl="7" marL="3657600" rtl="0"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rebuchet MS"/>
              <a:buChar char="○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1150" lvl="8" marL="4114800" rtl="0">
              <a:spcBef>
                <a:spcPts val="2100"/>
              </a:spcBef>
              <a:spcAft>
                <a:spcPts val="2100"/>
              </a:spcAft>
              <a:buClr>
                <a:srgbClr val="000000"/>
              </a:buClr>
              <a:buSzPts val="1300"/>
              <a:buFont typeface="Trebuchet MS"/>
              <a:buChar char="■"/>
              <a:defRPr sz="1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0" name="Google Shape;240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43" name="Google Shape;243;p3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4" name="Google Shape;244;p3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5" name="Google Shape;245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48" name="Google Shape;248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51" name="Google Shape;251;p3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2" name="Google Shape;252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255" name="Google Shape;255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59" name="Google Shape;259;p3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0" name="Google Shape;260;p3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61" name="Google Shape;261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264" name="Google Shape;264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67" name="Google Shape;267;p4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/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68" name="Google Shape;268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3.jp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7.xml"/><Relationship Id="rId6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3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86" name="Google Shape;86;p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88" name="Google Shape;88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89" name="Google Shape;89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Google Shape;90;p1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3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/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9" name="Google Shape;229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6" name="Google Shape;276;p43"/>
          <p:cNvSpPr txBox="1"/>
          <p:nvPr/>
        </p:nvSpPr>
        <p:spPr>
          <a:xfrm>
            <a:off x="642358" y="996493"/>
            <a:ext cx="10907284" cy="8932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Sling Health Update: D</a:t>
            </a:r>
            <a:r>
              <a:rPr b="1" lang="en-US" sz="4800">
                <a:solidFill>
                  <a:srgbClr val="002060"/>
                </a:solidFill>
              </a:rPr>
              <a:t>R3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4"/>
          <p:cNvSpPr txBox="1"/>
          <p:nvPr>
            <p:ph type="title"/>
          </p:nvPr>
        </p:nvSpPr>
        <p:spPr>
          <a:xfrm>
            <a:off x="658821" y="249733"/>
            <a:ext cx="10907284" cy="893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sz="3600"/>
          </a:p>
        </p:txBody>
      </p:sp>
      <p:sp>
        <p:nvSpPr>
          <p:cNvPr id="283" name="Google Shape;283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4" name="Google Shape;284;p44"/>
          <p:cNvSpPr txBox="1"/>
          <p:nvPr/>
        </p:nvSpPr>
        <p:spPr>
          <a:xfrm>
            <a:off x="658821" y="1371600"/>
            <a:ext cx="10578674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Review Problem Area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Review Design Requirements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Updated Design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Risk Analysis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Potential Business Models and Consumer Survey Results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5"/>
          <p:cNvSpPr txBox="1"/>
          <p:nvPr>
            <p:ph type="title"/>
          </p:nvPr>
        </p:nvSpPr>
        <p:spPr>
          <a:xfrm>
            <a:off x="658821" y="249733"/>
            <a:ext cx="10907284" cy="893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Needs Statement</a:t>
            </a:r>
            <a:endParaRPr sz="3600">
              <a:solidFill>
                <a:srgbClr val="002060"/>
              </a:solidFill>
            </a:endParaRPr>
          </a:p>
        </p:txBody>
      </p:sp>
      <p:sp>
        <p:nvSpPr>
          <p:cNvPr id="291" name="Google Shape;291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2" name="Google Shape;292;p45"/>
          <p:cNvSpPr txBox="1"/>
          <p:nvPr/>
        </p:nvSpPr>
        <p:spPr>
          <a:xfrm>
            <a:off x="658825" y="1412250"/>
            <a:ext cx="11158800" cy="3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“Contact lenses are medical devices, and failure to wear, clean, and store them as directed can increase the risk of eye infections” - CDC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Problem: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way to increase proper contact lens-care adherence…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Population: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…for extended lens wearers (2-week to 1-month)…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Outcome: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…that improves lens-wearing comfort, reduces hygiene-related infections, and saves time.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6"/>
          <p:cNvSpPr txBox="1"/>
          <p:nvPr>
            <p:ph type="title"/>
          </p:nvPr>
        </p:nvSpPr>
        <p:spPr>
          <a:xfrm>
            <a:off x="446516" y="186629"/>
            <a:ext cx="10907284" cy="893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Non-adherence is dangerous and expensive</a:t>
            </a:r>
            <a:endParaRPr sz="3600"/>
          </a:p>
        </p:txBody>
      </p:sp>
      <p:sp>
        <p:nvSpPr>
          <p:cNvPr id="299" name="Google Shape;299;p46"/>
          <p:cNvSpPr txBox="1"/>
          <p:nvPr/>
        </p:nvSpPr>
        <p:spPr>
          <a:xfrm>
            <a:off x="421642" y="1079895"/>
            <a:ext cx="11348700" cy="5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Huge patient population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US: 45 million people in the US wear contacts, 65%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extended wear</a:t>
            </a:r>
            <a:r>
              <a:rPr b="0" baseline="3000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30000" sz="2000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Globally: Est.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2.5 billion myopes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world by 2020, many of whom will wear contacts</a:t>
            </a:r>
            <a:r>
              <a:rPr baseline="30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baseline="3000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Non-adherence is widespread</a:t>
            </a:r>
            <a:r>
              <a:rPr b="1"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30000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CDC: Approximately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99%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respondents reported at least one contact lens hygiene behavior previously associated with an increased risk of eye infection or inflammation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CDC: Between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40%-90%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contact lens wearers do not properly follow the care instructions for their contact lenses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arge cost to consumers and the US health system</a:t>
            </a:r>
            <a:r>
              <a:rPr b="1"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30000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million visits for keratitis (inflammation of the cornea) annually, contact care = major risk factor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Contact-related conditions cost health system $175 million dollars and 250,000 hours of clinical time</a:t>
            </a:r>
            <a:endParaRPr/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Hypothesis - Lens manufacturer’s revenues are impacted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contact lens brands (J&amp;J, Valeant, Novartis, Cooper) compete based on comfort – discomfort related to poor adherence may lead to consumers switching brands unnecessarily.</a:t>
            </a:r>
            <a:endParaRPr/>
          </a:p>
        </p:txBody>
      </p:sp>
      <p:sp>
        <p:nvSpPr>
          <p:cNvPr id="300" name="Google Shape;300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Consumer Survey Results</a:t>
            </a:r>
            <a:endParaRPr/>
          </a:p>
        </p:txBody>
      </p:sp>
      <p:sp>
        <p:nvSpPr>
          <p:cNvPr id="307" name="Google Shape;307;p47"/>
          <p:cNvSpPr txBox="1"/>
          <p:nvPr>
            <p:ph idx="1" type="body"/>
          </p:nvPr>
        </p:nvSpPr>
        <p:spPr>
          <a:xfrm>
            <a:off x="685500" y="2653297"/>
            <a:ext cx="5181600" cy="3293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50% men, 50% women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63% wore contacts 6+ days of the week, 20.4% wore contacts 3-5 days of the week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Only 16.7% wore daily disposable lenses </a:t>
            </a:r>
            <a:endParaRPr/>
          </a:p>
        </p:txBody>
      </p:sp>
      <p:sp>
        <p:nvSpPr>
          <p:cNvPr id="308" name="Google Shape;308;p4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9" name="Google Shape;309;p47"/>
          <p:cNvSpPr txBox="1"/>
          <p:nvPr>
            <p:ph idx="2" type="body"/>
          </p:nvPr>
        </p:nvSpPr>
        <p:spPr>
          <a:xfrm>
            <a:off x="6172200" y="2156025"/>
            <a:ext cx="5181600" cy="40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/>
              <a:t>             </a:t>
            </a:r>
            <a:r>
              <a:rPr lang="en-US" sz="1800"/>
              <a:t>Age (Years), n = 54</a:t>
            </a:r>
            <a:endParaRPr sz="1800"/>
          </a:p>
        </p:txBody>
      </p:sp>
      <p:pic>
        <p:nvPicPr>
          <p:cNvPr descr="Forms response chart. Question title: Age (Years). Number of responses: 54 responses." id="310" name="Google Shape;310;p47"/>
          <p:cNvPicPr preferRelativeResize="0"/>
          <p:nvPr/>
        </p:nvPicPr>
        <p:blipFill rotWithShape="1">
          <a:blip r:embed="rId3">
            <a:alphaModFix/>
          </a:blip>
          <a:srcRect b="7523" l="18302" r="53125" t="29776"/>
          <a:stretch/>
        </p:blipFill>
        <p:spPr>
          <a:xfrm>
            <a:off x="6126838" y="2653288"/>
            <a:ext cx="3483424" cy="3523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s response chart. Question title: Age (Years). Number of responses: 54 responses." id="311" name="Google Shape;311;p47"/>
          <p:cNvPicPr preferRelativeResize="0"/>
          <p:nvPr/>
        </p:nvPicPr>
        <p:blipFill rotWithShape="1">
          <a:blip r:embed="rId4">
            <a:alphaModFix/>
          </a:blip>
          <a:srcRect b="25193" l="62040" r="13147" t="31036"/>
          <a:stretch/>
        </p:blipFill>
        <p:spPr>
          <a:xfrm>
            <a:off x="9610250" y="3501913"/>
            <a:ext cx="2245949" cy="182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Consumer Survey Results</a:t>
            </a:r>
            <a:endParaRPr/>
          </a:p>
        </p:txBody>
      </p:sp>
      <p:sp>
        <p:nvSpPr>
          <p:cNvPr id="318" name="Google Shape;318;p4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With the exception of storing lenses in water (~10%), our survey participants were not adherent to the CDC’s recommended behavior 34-85% of the time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65.4% never “top off” their old solution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14.8% never shower, bathe or swim in their contact lenses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Approximately 67% of responders reported having pain, eye redness, or blurred vision at least once a month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majority did not remove them right away</a:t>
            </a:r>
            <a:endParaRPr/>
          </a:p>
        </p:txBody>
      </p:sp>
      <p:sp>
        <p:nvSpPr>
          <p:cNvPr id="319" name="Google Shape;319;p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Consumer Survey Results</a:t>
            </a:r>
            <a:endParaRPr/>
          </a:p>
        </p:txBody>
      </p:sp>
      <p:sp>
        <p:nvSpPr>
          <p:cNvPr id="326" name="Google Shape;326;p4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Most common reasons for non-adherence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Inconvenience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Amount of time required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Expense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Not feeling it is necessary or useful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Majority of respondents would pay between $10-50 for a device similar to ours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57.1% said they would switch from DD lenses to extended-wear if a device made cleaning and storing their lenses easier</a:t>
            </a:r>
            <a:endParaRPr/>
          </a:p>
        </p:txBody>
      </p:sp>
      <p:sp>
        <p:nvSpPr>
          <p:cNvPr id="327" name="Google Shape;327;p4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0"/>
          <p:cNvSpPr txBox="1"/>
          <p:nvPr>
            <p:ph type="title"/>
          </p:nvPr>
        </p:nvSpPr>
        <p:spPr>
          <a:xfrm>
            <a:off x="446516" y="186629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Design Requirements</a:t>
            </a:r>
            <a:endParaRPr sz="3600"/>
          </a:p>
        </p:txBody>
      </p:sp>
      <p:sp>
        <p:nvSpPr>
          <p:cNvPr id="334" name="Google Shape;334;p50"/>
          <p:cNvSpPr txBox="1"/>
          <p:nvPr/>
        </p:nvSpPr>
        <p:spPr>
          <a:xfrm>
            <a:off x="640080" y="1247158"/>
            <a:ext cx="11348700" cy="5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5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6" name="Google Shape;336;p50"/>
          <p:cNvGraphicFramePr/>
          <p:nvPr/>
        </p:nvGraphicFramePr>
        <p:xfrm>
          <a:off x="952500" y="1080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{E99B30B0-E239-45F4-A7A6-6754258D9A97}</a:tableStyleId>
              </a:tblPr>
              <a:tblGrid>
                <a:gridCol w="3429000"/>
                <a:gridCol w="3429000"/>
                <a:gridCol w="3429000"/>
              </a:tblGrid>
              <a:tr h="419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Bad Behavior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Design Requirement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Specification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867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Not performing “rub &amp; rinse” of lenses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Mechanical method to remove proteins from lenses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Sonicate the lenses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436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“Topping off” contact lens solution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Regularly remove old contact lens solution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Drain the case through holes in the bottom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91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Not performing “rub &amp; rinse” of the contact case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Mechanical method to remove proteins from case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Sonicate the inside of the case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67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Sleeping with lenses in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Encourage lens removal before bed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App notifications</a:t>
                      </a:r>
                      <a:br>
                        <a:rPr lang="en-US"/>
                      </a:br>
                      <a:br>
                        <a:rPr lang="en-US"/>
                      </a:br>
                      <a:r>
                        <a:rPr lang="en-US"/>
                        <a:t>Incentivization of good behavior</a:t>
                      </a:r>
                      <a:br>
                        <a:rPr lang="en-US"/>
                      </a:br>
                      <a:br>
                        <a:rPr lang="en-US"/>
                      </a:br>
                      <a:r>
                        <a:rPr lang="en-US"/>
                        <a:t>App-delivered education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423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Using the case for longer than 3 months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Incentivize case replacement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6436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Not replacing contact lenses as recommended by physician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Incentivize lens replacement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/>
          <p:nvPr>
            <p:ph type="title"/>
          </p:nvPr>
        </p:nvSpPr>
        <p:spPr>
          <a:xfrm>
            <a:off x="446516" y="186629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Final Design</a:t>
            </a:r>
            <a:endParaRPr sz="3600"/>
          </a:p>
        </p:txBody>
      </p:sp>
      <p:pic>
        <p:nvPicPr>
          <p:cNvPr id="343" name="Google Shape;34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9200" y="277229"/>
            <a:ext cx="339090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9188" y="3619500"/>
            <a:ext cx="3390900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51"/>
          <p:cNvSpPr txBox="1"/>
          <p:nvPr/>
        </p:nvSpPr>
        <p:spPr>
          <a:xfrm>
            <a:off x="206750" y="5613900"/>
            <a:ext cx="4591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Final Design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51"/>
          <p:cNvSpPr txBox="1"/>
          <p:nvPr/>
        </p:nvSpPr>
        <p:spPr>
          <a:xfrm>
            <a:off x="6519200" y="6229350"/>
            <a:ext cx="33909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Tank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51"/>
          <p:cNvSpPr txBox="1"/>
          <p:nvPr/>
        </p:nvSpPr>
        <p:spPr>
          <a:xfrm>
            <a:off x="6519200" y="2658475"/>
            <a:ext cx="3390900" cy="8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Frame to hold the lens case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625" y="1232429"/>
            <a:ext cx="3662677" cy="4229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55" name="Google Shape;35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975" y="0"/>
            <a:ext cx="63216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2"/>
          <p:cNvSpPr txBox="1"/>
          <p:nvPr>
            <p:ph type="title"/>
          </p:nvPr>
        </p:nvSpPr>
        <p:spPr>
          <a:xfrm>
            <a:off x="446516" y="186629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Electrical Diagram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3"/>
          <p:cNvSpPr txBox="1"/>
          <p:nvPr/>
        </p:nvSpPr>
        <p:spPr>
          <a:xfrm>
            <a:off x="273132" y="291454"/>
            <a:ext cx="11293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App Screenshots</a:t>
            </a:r>
            <a:endParaRPr sz="3600">
              <a:solidFill>
                <a:srgbClr val="FF0000"/>
              </a:solidFill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53"/>
          <p:cNvSpPr txBox="1"/>
          <p:nvPr/>
        </p:nvSpPr>
        <p:spPr>
          <a:xfrm>
            <a:off x="273132" y="948690"/>
            <a:ext cx="11293500" cy="59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48" y="948700"/>
            <a:ext cx="4434539" cy="564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7491" y="1214900"/>
            <a:ext cx="6455035" cy="53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" name="Google Shape;370;p54"/>
          <p:cNvGraphicFramePr/>
          <p:nvPr/>
        </p:nvGraphicFramePr>
        <p:xfrm>
          <a:off x="747592" y="1016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{E99B30B0-E239-45F4-A7A6-6754258D9A97}</a:tableStyleId>
              </a:tblPr>
              <a:tblGrid>
                <a:gridCol w="2072125"/>
                <a:gridCol w="2045275"/>
                <a:gridCol w="2300650"/>
                <a:gridCol w="2139350"/>
                <a:gridCol w="2139350"/>
              </a:tblGrid>
              <a:tr h="714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Potential Negative Event</a:t>
                      </a:r>
                      <a:endParaRPr b="1"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Harm Caused by Event</a:t>
                      </a:r>
                      <a:endParaRPr b="1"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Severity of Event</a:t>
                      </a:r>
                      <a:endParaRPr b="1"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Probability of Occurrence</a:t>
                      </a:r>
                      <a:endParaRPr b="1"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How to Mitigate</a:t>
                      </a:r>
                      <a:endParaRPr b="1" sz="1600"/>
                    </a:p>
                  </a:txBody>
                  <a:tcPr marT="121900" marB="121900" marR="121900" marL="121900"/>
                </a:tc>
              </a:tr>
              <a:tr h="7586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Solution contamination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Eye infection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Moderate to High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Low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Make tank small enough that the solution can’t sit long enough to accumulate bacteria </a:t>
                      </a:r>
                      <a:endParaRPr sz="1600"/>
                    </a:p>
                  </a:txBody>
                  <a:tcPr marT="121900" marB="121900" marR="121900" marL="121900"/>
                </a:tc>
              </a:tr>
              <a:tr h="1153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Case disinfectant unintentionally gets on contact lenses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Eye Irritation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Low to Moderate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Low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Do not allow user to store lenses for a certain amount of time once the case disinfection setting is running</a:t>
                      </a:r>
                      <a:endParaRPr sz="1600"/>
                    </a:p>
                  </a:txBody>
                  <a:tcPr marT="121900" marB="121900" marR="121900" marL="121900"/>
                </a:tc>
              </a:tr>
              <a:tr h="1624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App doesn’t remind user of putting lenses in case/replacing case/replacing lenses on time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User forgets to follow good replacement and wear practices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Low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Low</a:t>
                      </a:r>
                      <a:endParaRPr sz="1600"/>
                    </a:p>
                  </a:txBody>
                  <a:tcPr marT="121900" marB="121900" marR="121900" marL="1219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Extensive testing of app to ensure that this won’t be a problem</a:t>
                      </a:r>
                      <a:endParaRPr sz="1600"/>
                    </a:p>
                  </a:txBody>
                  <a:tcPr marT="121900" marB="121900" marR="121900" marL="121900"/>
                </a:tc>
              </a:tr>
            </a:tbl>
          </a:graphicData>
        </a:graphic>
      </p:graphicFrame>
      <p:sp>
        <p:nvSpPr>
          <p:cNvPr id="371" name="Google Shape;371;p54"/>
          <p:cNvSpPr txBox="1"/>
          <p:nvPr/>
        </p:nvSpPr>
        <p:spPr>
          <a:xfrm>
            <a:off x="295725" y="215076"/>
            <a:ext cx="11293500" cy="6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Risk Analysis</a:t>
            </a:r>
            <a:endParaRPr sz="3600">
              <a:solidFill>
                <a:srgbClr val="FF0000"/>
              </a:solidFill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5"/>
          <p:cNvSpPr txBox="1"/>
          <p:nvPr/>
        </p:nvSpPr>
        <p:spPr>
          <a:xfrm>
            <a:off x="273132" y="130629"/>
            <a:ext cx="1129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Business Models to Consider</a:t>
            </a:r>
            <a:endParaRPr sz="3600">
              <a:solidFill>
                <a:srgbClr val="002060"/>
              </a:solidFill>
            </a:endParaRPr>
          </a:p>
        </p:txBody>
      </p:sp>
      <p:sp>
        <p:nvSpPr>
          <p:cNvPr id="378" name="Google Shape;378;p55"/>
          <p:cNvSpPr txBox="1"/>
          <p:nvPr/>
        </p:nvSpPr>
        <p:spPr>
          <a:xfrm>
            <a:off x="421075" y="1067925"/>
            <a:ext cx="11214900" cy="52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 sz="2400"/>
              <a:t>Sell direct to consumer </a:t>
            </a:r>
            <a:endParaRPr b="1"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Value based on increased comfort (to be proven) and reduced potential for infections</a:t>
            </a:r>
            <a:endParaRPr sz="24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 sz="2400"/>
              <a:t>Sell through optometry</a:t>
            </a:r>
            <a:r>
              <a:rPr lang="en-US" sz="2400"/>
              <a:t>, optometry takes margin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Value to keeping patients healthier, satisfied with lenses and overall care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 sz="2400"/>
              <a:t>Partner with lens manufacturers</a:t>
            </a:r>
            <a:endParaRPr b="1"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Value in reduced unnecessary switching/increased engagement w/ brands and usage of contacts, leading to more regular lens renewals. 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6"/>
          <p:cNvSpPr txBox="1"/>
          <p:nvPr/>
        </p:nvSpPr>
        <p:spPr>
          <a:xfrm>
            <a:off x="273132" y="130629"/>
            <a:ext cx="1129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Project Resources</a:t>
            </a:r>
            <a:endParaRPr sz="3600">
              <a:solidFill>
                <a:srgbClr val="002060"/>
              </a:solidFill>
            </a:endParaRPr>
          </a:p>
        </p:txBody>
      </p:sp>
      <p:sp>
        <p:nvSpPr>
          <p:cNvPr id="385" name="Google Shape;385;p56"/>
          <p:cNvSpPr txBox="1"/>
          <p:nvPr/>
        </p:nvSpPr>
        <p:spPr>
          <a:xfrm>
            <a:off x="375975" y="1082950"/>
            <a:ext cx="11500500" cy="49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Mentorship provided by Dr. Maria Woodward and Dr. Joseph Myers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No expenses related to development of non-physical prototype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Available 3D printer and material 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We p</a:t>
            </a:r>
            <a:r>
              <a:rPr lang="en-US" sz="2400"/>
              <a:t>urchased actuators and sensors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2" name="Google Shape;39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675" y="1090613"/>
            <a:ext cx="7486650" cy="46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94550"/>
            <a:ext cx="12191999" cy="506889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7"/>
          <p:cNvSpPr txBox="1"/>
          <p:nvPr>
            <p:ph type="title"/>
          </p:nvPr>
        </p:nvSpPr>
        <p:spPr>
          <a:xfrm>
            <a:off x="838200" y="2192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Gantt Chart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8"/>
          <p:cNvSpPr txBox="1"/>
          <p:nvPr/>
        </p:nvSpPr>
        <p:spPr>
          <a:xfrm>
            <a:off x="273132" y="130629"/>
            <a:ext cx="112934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 sz="36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9"/>
          <p:cNvSpPr txBox="1"/>
          <p:nvPr>
            <p:ph type="title"/>
          </p:nvPr>
        </p:nvSpPr>
        <p:spPr>
          <a:xfrm>
            <a:off x="658821" y="249733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Setting 1 - Clean &amp; Store Lenses</a:t>
            </a:r>
            <a:endParaRPr sz="3600"/>
          </a:p>
        </p:txBody>
      </p:sp>
      <p:sp>
        <p:nvSpPr>
          <p:cNvPr id="407" name="Google Shape;407;p5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8" name="Google Shape;408;p59"/>
          <p:cNvSpPr txBox="1"/>
          <p:nvPr/>
        </p:nvSpPr>
        <p:spPr>
          <a:xfrm>
            <a:off x="482675" y="1412975"/>
            <a:ext cx="2525100" cy="13509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User chooses “Clean &amp; Store” button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09" name="Google Shape;409;p59"/>
          <p:cNvCxnSpPr/>
          <p:nvPr/>
        </p:nvCxnSpPr>
        <p:spPr>
          <a:xfrm>
            <a:off x="300776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10" name="Google Shape;410;p59"/>
          <p:cNvSpPr txBox="1"/>
          <p:nvPr/>
        </p:nvSpPr>
        <p:spPr>
          <a:xfrm>
            <a:off x="3483575" y="1678513"/>
            <a:ext cx="1898100" cy="893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Top lids of device open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11" name="Google Shape;411;p59"/>
          <p:cNvSpPr txBox="1"/>
          <p:nvPr/>
        </p:nvSpPr>
        <p:spPr>
          <a:xfrm>
            <a:off x="5857475" y="1412713"/>
            <a:ext cx="3637800" cy="14250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User puts lenses in case while a 30 second timer is counting down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12" name="Google Shape;412;p59"/>
          <p:cNvSpPr txBox="1"/>
          <p:nvPr/>
        </p:nvSpPr>
        <p:spPr>
          <a:xfrm>
            <a:off x="9971075" y="1609325"/>
            <a:ext cx="1640700" cy="9582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Top lids close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13" name="Google Shape;413;p59"/>
          <p:cNvSpPr txBox="1"/>
          <p:nvPr/>
        </p:nvSpPr>
        <p:spPr>
          <a:xfrm>
            <a:off x="482675" y="3436563"/>
            <a:ext cx="3119700" cy="9582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Chambers fill with contact lens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14" name="Google Shape;414;p59"/>
          <p:cNvSpPr txBox="1"/>
          <p:nvPr/>
        </p:nvSpPr>
        <p:spPr>
          <a:xfrm>
            <a:off x="4078175" y="3240225"/>
            <a:ext cx="1709400" cy="13509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Lens sonication occurs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15" name="Google Shape;415;p59"/>
          <p:cNvSpPr txBox="1"/>
          <p:nvPr/>
        </p:nvSpPr>
        <p:spPr>
          <a:xfrm>
            <a:off x="6263375" y="3391738"/>
            <a:ext cx="3043200" cy="11217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Bottom lids open to drain “dirty”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16" name="Google Shape;416;p59"/>
          <p:cNvSpPr txBox="1"/>
          <p:nvPr/>
        </p:nvSpPr>
        <p:spPr>
          <a:xfrm>
            <a:off x="482675" y="5067475"/>
            <a:ext cx="2238000" cy="12888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Chamber fills with clean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17" name="Google Shape;417;p59"/>
          <p:cNvCxnSpPr/>
          <p:nvPr/>
        </p:nvCxnSpPr>
        <p:spPr>
          <a:xfrm>
            <a:off x="538166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18" name="Google Shape;418;p59"/>
          <p:cNvCxnSpPr/>
          <p:nvPr/>
        </p:nvCxnSpPr>
        <p:spPr>
          <a:xfrm>
            <a:off x="951911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19" name="Google Shape;419;p59"/>
          <p:cNvCxnSpPr/>
          <p:nvPr/>
        </p:nvCxnSpPr>
        <p:spPr>
          <a:xfrm>
            <a:off x="36023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0" name="Google Shape;420;p59"/>
          <p:cNvCxnSpPr/>
          <p:nvPr/>
        </p:nvCxnSpPr>
        <p:spPr>
          <a:xfrm>
            <a:off x="57875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1" name="Google Shape;421;p59"/>
          <p:cNvSpPr txBox="1"/>
          <p:nvPr/>
        </p:nvSpPr>
        <p:spPr>
          <a:xfrm>
            <a:off x="9782375" y="3468975"/>
            <a:ext cx="1829400" cy="893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Bottom lids close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22" name="Google Shape;422;p59"/>
          <p:cNvCxnSpPr/>
          <p:nvPr/>
        </p:nvCxnSpPr>
        <p:spPr>
          <a:xfrm>
            <a:off x="93065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3" name="Google Shape;423;p59"/>
          <p:cNvSpPr txBox="1"/>
          <p:nvPr/>
        </p:nvSpPr>
        <p:spPr>
          <a:xfrm>
            <a:off x="3242325" y="5259425"/>
            <a:ext cx="4607100" cy="9582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Device stores lens until “Use &amp; Wear” setting is accessed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24" name="Google Shape;424;p59"/>
          <p:cNvCxnSpPr/>
          <p:nvPr/>
        </p:nvCxnSpPr>
        <p:spPr>
          <a:xfrm>
            <a:off x="2743588" y="57385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5" name="Google Shape;425;p59"/>
          <p:cNvCxnSpPr/>
          <p:nvPr/>
        </p:nvCxnSpPr>
        <p:spPr>
          <a:xfrm>
            <a:off x="11566213" y="208842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6" name="Google Shape;426;p59"/>
          <p:cNvCxnSpPr/>
          <p:nvPr/>
        </p:nvCxnSpPr>
        <p:spPr>
          <a:xfrm>
            <a:off x="-404737" y="39156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7" name="Google Shape;427;p59"/>
          <p:cNvCxnSpPr/>
          <p:nvPr/>
        </p:nvCxnSpPr>
        <p:spPr>
          <a:xfrm>
            <a:off x="-404737" y="57118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8" name="Google Shape;428;p59"/>
          <p:cNvCxnSpPr/>
          <p:nvPr/>
        </p:nvCxnSpPr>
        <p:spPr>
          <a:xfrm>
            <a:off x="11566213" y="39156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0"/>
          <p:cNvSpPr txBox="1"/>
          <p:nvPr>
            <p:ph type="title"/>
          </p:nvPr>
        </p:nvSpPr>
        <p:spPr>
          <a:xfrm>
            <a:off x="658821" y="249733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Setting 2 - Use &amp; Wear</a:t>
            </a:r>
            <a:endParaRPr sz="3600"/>
          </a:p>
        </p:txBody>
      </p:sp>
      <p:sp>
        <p:nvSpPr>
          <p:cNvPr id="435" name="Google Shape;435;p6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6" name="Google Shape;436;p60"/>
          <p:cNvSpPr txBox="1"/>
          <p:nvPr/>
        </p:nvSpPr>
        <p:spPr>
          <a:xfrm>
            <a:off x="482675" y="1412975"/>
            <a:ext cx="2525100" cy="13509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User chooses “Use &amp; Wear” button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37" name="Google Shape;437;p60"/>
          <p:cNvCxnSpPr/>
          <p:nvPr/>
        </p:nvCxnSpPr>
        <p:spPr>
          <a:xfrm>
            <a:off x="300776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38" name="Google Shape;438;p60"/>
          <p:cNvSpPr txBox="1"/>
          <p:nvPr/>
        </p:nvSpPr>
        <p:spPr>
          <a:xfrm>
            <a:off x="3483575" y="1678525"/>
            <a:ext cx="1377000" cy="893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Top lids open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9" name="Google Shape;439;p60"/>
          <p:cNvSpPr txBox="1"/>
          <p:nvPr/>
        </p:nvSpPr>
        <p:spPr>
          <a:xfrm>
            <a:off x="5170775" y="1422838"/>
            <a:ext cx="3637800" cy="14250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10 minute timer keeps lids open while user is putting contacts in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40" name="Google Shape;440;p60"/>
          <p:cNvSpPr txBox="1"/>
          <p:nvPr/>
        </p:nvSpPr>
        <p:spPr>
          <a:xfrm>
            <a:off x="9118775" y="1476575"/>
            <a:ext cx="2305200" cy="12237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Bottom lids open to drain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41" name="Google Shape;441;p60"/>
          <p:cNvSpPr txBox="1"/>
          <p:nvPr/>
        </p:nvSpPr>
        <p:spPr>
          <a:xfrm>
            <a:off x="482675" y="3271275"/>
            <a:ext cx="3119700" cy="12888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Bottom lids close after initial drop of old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42" name="Google Shape;442;p60"/>
          <p:cNvSpPr txBox="1"/>
          <p:nvPr/>
        </p:nvSpPr>
        <p:spPr>
          <a:xfrm>
            <a:off x="4078175" y="3127575"/>
            <a:ext cx="1709400" cy="15762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Chambers fill with fresh solution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43" name="Google Shape;443;p60"/>
          <p:cNvSpPr txBox="1"/>
          <p:nvPr/>
        </p:nvSpPr>
        <p:spPr>
          <a:xfrm>
            <a:off x="6263375" y="3468972"/>
            <a:ext cx="3043200" cy="893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Chamber sonication occurs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44" name="Google Shape;444;p60"/>
          <p:cNvSpPr txBox="1"/>
          <p:nvPr/>
        </p:nvSpPr>
        <p:spPr>
          <a:xfrm>
            <a:off x="482675" y="5067475"/>
            <a:ext cx="3119700" cy="12888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Timer holds top and bottom lids open to allow case to air dry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45" name="Google Shape;445;p60"/>
          <p:cNvCxnSpPr/>
          <p:nvPr/>
        </p:nvCxnSpPr>
        <p:spPr>
          <a:xfrm>
            <a:off x="469496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6" name="Google Shape;446;p60"/>
          <p:cNvCxnSpPr/>
          <p:nvPr/>
        </p:nvCxnSpPr>
        <p:spPr>
          <a:xfrm>
            <a:off x="8685263" y="208842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7" name="Google Shape;447;p60"/>
          <p:cNvCxnSpPr/>
          <p:nvPr/>
        </p:nvCxnSpPr>
        <p:spPr>
          <a:xfrm>
            <a:off x="36023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8" name="Google Shape;448;p60"/>
          <p:cNvCxnSpPr/>
          <p:nvPr/>
        </p:nvCxnSpPr>
        <p:spPr>
          <a:xfrm>
            <a:off x="57875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9" name="Google Shape;449;p60"/>
          <p:cNvSpPr txBox="1"/>
          <p:nvPr/>
        </p:nvSpPr>
        <p:spPr>
          <a:xfrm>
            <a:off x="9782375" y="3468975"/>
            <a:ext cx="1784100" cy="893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Bottom lids open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50" name="Google Shape;450;p60"/>
          <p:cNvCxnSpPr/>
          <p:nvPr/>
        </p:nvCxnSpPr>
        <p:spPr>
          <a:xfrm>
            <a:off x="9306563" y="39156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51" name="Google Shape;451;p60"/>
          <p:cNvSpPr txBox="1"/>
          <p:nvPr/>
        </p:nvSpPr>
        <p:spPr>
          <a:xfrm>
            <a:off x="4078175" y="5100025"/>
            <a:ext cx="4607100" cy="12237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Once set time passes, both lids close until user chooses “Clean &amp; Store” setting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52" name="Google Shape;452;p60"/>
          <p:cNvCxnSpPr/>
          <p:nvPr/>
        </p:nvCxnSpPr>
        <p:spPr>
          <a:xfrm>
            <a:off x="3602363" y="57118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53" name="Google Shape;453;p60"/>
          <p:cNvCxnSpPr/>
          <p:nvPr/>
        </p:nvCxnSpPr>
        <p:spPr>
          <a:xfrm>
            <a:off x="11423963" y="208842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54" name="Google Shape;454;p60"/>
          <p:cNvCxnSpPr/>
          <p:nvPr/>
        </p:nvCxnSpPr>
        <p:spPr>
          <a:xfrm>
            <a:off x="-404737" y="39156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55" name="Google Shape;455;p60"/>
          <p:cNvCxnSpPr/>
          <p:nvPr/>
        </p:nvCxnSpPr>
        <p:spPr>
          <a:xfrm>
            <a:off x="-404737" y="57118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56" name="Google Shape;456;p60"/>
          <p:cNvCxnSpPr/>
          <p:nvPr/>
        </p:nvCxnSpPr>
        <p:spPr>
          <a:xfrm>
            <a:off x="11566213" y="39156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1"/>
          <p:cNvSpPr txBox="1"/>
          <p:nvPr>
            <p:ph type="title"/>
          </p:nvPr>
        </p:nvSpPr>
        <p:spPr>
          <a:xfrm>
            <a:off x="658821" y="249733"/>
            <a:ext cx="10907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None/>
            </a:pPr>
            <a:r>
              <a:rPr b="1" lang="en-US" sz="3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Setting 3 - Case Disinfection</a:t>
            </a:r>
            <a:endParaRPr sz="3600"/>
          </a:p>
        </p:txBody>
      </p:sp>
      <p:sp>
        <p:nvSpPr>
          <p:cNvPr id="463" name="Google Shape;463;p6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4" name="Google Shape;464;p61"/>
          <p:cNvSpPr txBox="1"/>
          <p:nvPr/>
        </p:nvSpPr>
        <p:spPr>
          <a:xfrm>
            <a:off x="406963" y="1732075"/>
            <a:ext cx="2525100" cy="1592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Case disinfection is activated (once per week at noon)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65" name="Google Shape;465;p61"/>
          <p:cNvCxnSpPr/>
          <p:nvPr/>
        </p:nvCxnSpPr>
        <p:spPr>
          <a:xfrm>
            <a:off x="2932075" y="25282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66" name="Google Shape;466;p61"/>
          <p:cNvSpPr txBox="1"/>
          <p:nvPr/>
        </p:nvSpPr>
        <p:spPr>
          <a:xfrm>
            <a:off x="3407875" y="1644025"/>
            <a:ext cx="1749300" cy="17685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Chambers fill with disinfectant solution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7" name="Google Shape;467;p61"/>
          <p:cNvSpPr txBox="1"/>
          <p:nvPr/>
        </p:nvSpPr>
        <p:spPr>
          <a:xfrm>
            <a:off x="5632975" y="2049175"/>
            <a:ext cx="3339300" cy="9582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Chamber sonication occurs with disinfectant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68" name="Google Shape;468;p61"/>
          <p:cNvSpPr txBox="1"/>
          <p:nvPr/>
        </p:nvSpPr>
        <p:spPr>
          <a:xfrm>
            <a:off x="9448075" y="1732075"/>
            <a:ext cx="2256900" cy="15924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Top and bottom lids open simultaneously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69" name="Google Shape;469;p61"/>
          <p:cNvCxnSpPr/>
          <p:nvPr/>
        </p:nvCxnSpPr>
        <p:spPr>
          <a:xfrm>
            <a:off x="5157175" y="25282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70" name="Google Shape;470;p61"/>
          <p:cNvCxnSpPr/>
          <p:nvPr/>
        </p:nvCxnSpPr>
        <p:spPr>
          <a:xfrm>
            <a:off x="8972275" y="2528275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71" name="Google Shape;471;p61"/>
          <p:cNvCxnSpPr/>
          <p:nvPr/>
        </p:nvCxnSpPr>
        <p:spPr>
          <a:xfrm>
            <a:off x="11566213" y="2528275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72" name="Google Shape;472;p6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3" name="Google Shape;473;p61"/>
          <p:cNvSpPr txBox="1"/>
          <p:nvPr/>
        </p:nvSpPr>
        <p:spPr>
          <a:xfrm>
            <a:off x="482675" y="4196000"/>
            <a:ext cx="3119700" cy="12888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Timer holds top and bottom lids open to allow case to air dry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sp>
        <p:nvSpPr>
          <p:cNvPr id="474" name="Google Shape;474;p61"/>
          <p:cNvSpPr txBox="1"/>
          <p:nvPr/>
        </p:nvSpPr>
        <p:spPr>
          <a:xfrm>
            <a:off x="4078175" y="4196000"/>
            <a:ext cx="4607100" cy="1223700"/>
          </a:xfrm>
          <a:prstGeom prst="rect">
            <a:avLst/>
          </a:prstGeom>
          <a:solidFill>
            <a:srgbClr val="4BA17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400">
                <a:solidFill>
                  <a:srgbClr val="FFFFFF"/>
                </a:solidFill>
              </a:rPr>
              <a:t>Once set time passes, both lids close until user chooses “Clean &amp; Store” setting</a:t>
            </a:r>
            <a:endParaRPr i="0" sz="2400" u="none" cap="none" strike="noStrike">
              <a:solidFill>
                <a:srgbClr val="FFFFFF"/>
              </a:solidFill>
            </a:endParaRPr>
          </a:p>
        </p:txBody>
      </p:sp>
      <p:cxnSp>
        <p:nvCxnSpPr>
          <p:cNvPr id="475" name="Google Shape;475;p61"/>
          <p:cNvCxnSpPr/>
          <p:nvPr/>
        </p:nvCxnSpPr>
        <p:spPr>
          <a:xfrm>
            <a:off x="3602363" y="4840400"/>
            <a:ext cx="4758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76" name="Google Shape;476;p61"/>
          <p:cNvCxnSpPr/>
          <p:nvPr/>
        </p:nvCxnSpPr>
        <p:spPr>
          <a:xfrm>
            <a:off x="-404737" y="4840400"/>
            <a:ext cx="887400" cy="0"/>
          </a:xfrm>
          <a:prstGeom prst="straightConnector1">
            <a:avLst/>
          </a:prstGeom>
          <a:noFill/>
          <a:ln cap="flat" cmpd="sng" w="9525">
            <a:solidFill>
              <a:srgbClr val="4BA17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2"/>
          <p:cNvSpPr txBox="1"/>
          <p:nvPr/>
        </p:nvSpPr>
        <p:spPr>
          <a:xfrm>
            <a:off x="273132" y="130629"/>
            <a:ext cx="112934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Healthy Contact Lens Habits from the CDC</a:t>
            </a:r>
            <a:endParaRPr/>
          </a:p>
        </p:txBody>
      </p:sp>
      <p:graphicFrame>
        <p:nvGraphicFramePr>
          <p:cNvPr id="483" name="Google Shape;483;p62"/>
          <p:cNvGraphicFramePr/>
          <p:nvPr/>
        </p:nvGraphicFramePr>
        <p:xfrm>
          <a:off x="463139" y="7196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{A870BA5E-4D90-4C22-A770-2D422CA534AB}</a:tableStyleId>
              </a:tblPr>
              <a:tblGrid>
                <a:gridCol w="5064675"/>
                <a:gridCol w="5148100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Behavior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Evidence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Manually rubbing contact lens to remove biofilm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Topping up old solution with new solution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Contact Lens case hygiene – ex. regularly rinse and air-dry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P-value of .003 as a risk factor for keratitis</a:t>
                      </a:r>
                      <a:r>
                        <a:rPr baseline="30000" lang="en-US" sz="1800"/>
                        <a:t> </a:t>
                      </a:r>
                      <a:r>
                        <a:rPr b="1" baseline="30000" lang="en-US" sz="1800"/>
                        <a:t>1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Sleeping in any type of contact lens increases by 6 to 8 times the risk of getting a serious type of corneal infection</a:t>
                      </a:r>
                      <a:endParaRPr b="1" baseline="30000"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Replace lens case less than every 6 months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P-value = .009 </a:t>
                      </a:r>
                      <a:r>
                        <a:rPr baseline="30000" lang="en-US" sz="1800"/>
                        <a:t> </a:t>
                      </a:r>
                      <a:r>
                        <a:rPr b="1" baseline="30000" lang="en-US" sz="1800"/>
                        <a:t>1</a:t>
                      </a:r>
                      <a:endParaRPr b="1"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Overnight wear greater than 1/month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P-value = .022 </a:t>
                      </a:r>
                      <a:r>
                        <a:rPr baseline="30000" lang="en-US" sz="1800"/>
                        <a:t> </a:t>
                      </a:r>
                      <a:r>
                        <a:rPr b="1" baseline="30000"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Not replacing lenses on schedule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Storing contact lens in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Did not visit eye doctor at least annually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Rinsing contact lens in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Adolescence</a:t>
            </a:r>
            <a:br>
              <a:rPr lang="en-US" sz="3959"/>
            </a:br>
            <a:r>
              <a:rPr lang="en-US" sz="3959"/>
              <a:t>Ages 12-17</a:t>
            </a:r>
            <a:endParaRPr/>
          </a:p>
        </p:txBody>
      </p:sp>
      <p:graphicFrame>
        <p:nvGraphicFramePr>
          <p:cNvPr id="489" name="Google Shape;489;p63"/>
          <p:cNvGraphicFramePr/>
          <p:nvPr/>
        </p:nvGraphicFramePr>
        <p:xfrm>
          <a:off x="1859280" y="2458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{39395F98-1FDD-46AF-A7CE-2ED96A1467DE}</a:tableStyleId>
              </a:tblPr>
              <a:tblGrid>
                <a:gridCol w="6097150"/>
                <a:gridCol w="2670925"/>
              </a:tblGrid>
              <a:tr h="326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Sleeping/Napping in CL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29.8%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Garamond"/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Topping off CL Solution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10.6%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Replacing lenses at intervals longer than prescribed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23.7%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Did not visit eye doctor at least annually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43.9%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Replacing CL case at interval longer than recommended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22.8%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Storing CL in Tap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9.5%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Rinsing CL with Tap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7.1%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Swimming in CL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27.2%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Young Adults</a:t>
            </a:r>
            <a:br>
              <a:rPr lang="en-US" sz="3959"/>
            </a:br>
            <a:r>
              <a:rPr lang="en-US" sz="3959"/>
              <a:t>Ages 18-24</a:t>
            </a:r>
            <a:endParaRPr/>
          </a:p>
        </p:txBody>
      </p:sp>
      <p:graphicFrame>
        <p:nvGraphicFramePr>
          <p:cNvPr id="495" name="Google Shape;495;p64"/>
          <p:cNvGraphicFramePr/>
          <p:nvPr/>
        </p:nvGraphicFramePr>
        <p:xfrm>
          <a:off x="1788160" y="24790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{39395F98-1FDD-46AF-A7CE-2ED96A1467DE}</a:tableStyleId>
              </a:tblPr>
              <a:tblGrid>
                <a:gridCol w="6097150"/>
                <a:gridCol w="2670925"/>
              </a:tblGrid>
              <a:tr h="326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Garamond"/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Sleeping/Napping in CL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33.3%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Garamond"/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Topping off CL Solution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19.1%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Replacing lenses at intervals longer than prescribed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52.4%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Did not visit eye doctor at least annually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24.0%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Replacing CL case at interval longer than recommended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40.5%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Storing CL in Tap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11.0%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Rinsing CL with Tap Water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12.1%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  <a:tr h="428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Swimming in CL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28.1%</a:t>
                      </a:r>
                      <a:endParaRPr sz="2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T="76200" marB="76200" marR="76200" marL="7620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