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24"/>
  </p:notesMasterIdLst>
  <p:sldIdLst>
    <p:sldId id="256" r:id="rId2"/>
    <p:sldId id="273" r:id="rId3"/>
    <p:sldId id="274" r:id="rId4"/>
    <p:sldId id="257" r:id="rId5"/>
    <p:sldId id="275" r:id="rId6"/>
    <p:sldId id="277" r:id="rId7"/>
    <p:sldId id="276" r:id="rId8"/>
    <p:sldId id="280" r:id="rId9"/>
    <p:sldId id="278" r:id="rId10"/>
    <p:sldId id="279" r:id="rId11"/>
    <p:sldId id="258" r:id="rId12"/>
    <p:sldId id="259" r:id="rId13"/>
    <p:sldId id="269" r:id="rId14"/>
    <p:sldId id="261" r:id="rId15"/>
    <p:sldId id="281" r:id="rId16"/>
    <p:sldId id="262" r:id="rId17"/>
    <p:sldId id="264" r:id="rId18"/>
    <p:sldId id="282" r:id="rId19"/>
    <p:sldId id="265" r:id="rId20"/>
    <p:sldId id="266" r:id="rId21"/>
    <p:sldId id="267" r:id="rId22"/>
    <p:sldId id="28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67"/>
    <p:restoredTop sz="88746"/>
  </p:normalViewPr>
  <p:slideViewPr>
    <p:cSldViewPr snapToGrid="0" snapToObjects="1">
      <p:cViewPr>
        <p:scale>
          <a:sx n="87" d="100"/>
          <a:sy n="87" d="100"/>
        </p:scale>
        <p:origin x="-25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\catherinegilbert\Documents\SBRP%20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Good and Poor Outcome Comparison of Pre-Op and Post-Op WBC Values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Sheet1!$A$56</c:f>
              <c:strCache>
                <c:ptCount val="1"/>
                <c:pt idx="0">
                  <c:v>Pre-op WBC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Sheet1!$B$55:$C$55</c:f>
              <c:strCache>
                <c:ptCount val="2"/>
                <c:pt idx="0">
                  <c:v>Poor Outcome</c:v>
                </c:pt>
                <c:pt idx="1">
                  <c:v>Good outcome</c:v>
                </c:pt>
              </c:strCache>
            </c:strRef>
          </c:cat>
          <c:val>
            <c:numRef>
              <c:f>Sheet1!$B$56:$C$56</c:f>
              <c:numCache>
                <c:formatCode>General</c:formatCode>
                <c:ptCount val="2"/>
                <c:pt idx="0">
                  <c:v>12.5</c:v>
                </c:pt>
                <c:pt idx="1">
                  <c:v>8.5</c:v>
                </c:pt>
              </c:numCache>
            </c:numRef>
          </c:val>
        </c:ser>
        <c:ser>
          <c:idx val="1"/>
          <c:order val="1"/>
          <c:tx>
            <c:strRef>
              <c:f>Sheet1!$A$57</c:f>
              <c:strCache>
                <c:ptCount val="1"/>
                <c:pt idx="0">
                  <c:v>Post-op WBC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Sheet1!$B$55:$C$55</c:f>
              <c:strCache>
                <c:ptCount val="2"/>
                <c:pt idx="0">
                  <c:v>Poor Outcome</c:v>
                </c:pt>
                <c:pt idx="1">
                  <c:v>Good outcome</c:v>
                </c:pt>
              </c:strCache>
            </c:strRef>
          </c:cat>
          <c:val>
            <c:numRef>
              <c:f>Sheet1!$B$57:$C$57</c:f>
              <c:numCache>
                <c:formatCode>General</c:formatCode>
                <c:ptCount val="2"/>
                <c:pt idx="0">
                  <c:v>12.3</c:v>
                </c:pt>
                <c:pt idx="1">
                  <c:v>11.0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508896"/>
        <c:axId val="62740896"/>
      </c:barChart>
      <c:catAx>
        <c:axId val="6550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40896"/>
        <c:crosses val="autoZero"/>
        <c:auto val="1"/>
        <c:lblAlgn val="ctr"/>
        <c:lblOffset val="100"/>
        <c:noMultiLvlLbl val="0"/>
      </c:catAx>
      <c:valAx>
        <c:axId val="6274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dirty="0" smtClean="0">
                    <a:latin typeface="+mn-lt"/>
                  </a:rPr>
                  <a:t>WBC value (x</a:t>
                </a:r>
                <a:r>
                  <a:rPr lang="mr-IN" sz="1400" b="0" i="0" u="none" strike="noStrike" baseline="0" dirty="0" smtClean="0">
                    <a:effectLst/>
                    <a:latin typeface="+mn-lt"/>
                  </a:rPr>
                  <a:t>10</a:t>
                </a:r>
                <a:r>
                  <a:rPr lang="mr-IN" sz="1400" b="0" i="0" u="none" strike="noStrike" baseline="30000" dirty="0" smtClean="0">
                    <a:effectLst/>
                    <a:latin typeface="+mn-lt"/>
                  </a:rPr>
                  <a:t>9</a:t>
                </a:r>
                <a:r>
                  <a:rPr lang="mr-IN" sz="1400" b="0" i="0" u="none" strike="noStrike" baseline="0" dirty="0" smtClean="0">
                    <a:effectLst/>
                    <a:latin typeface="+mn-lt"/>
                  </a:rPr>
                  <a:t>/L</a:t>
                </a:r>
                <a:r>
                  <a:rPr lang="en-US" sz="1400" b="0" i="0" u="none" strike="noStrike" baseline="0" dirty="0" smtClean="0">
                    <a:effectLst/>
                    <a:latin typeface="+mn-lt"/>
                  </a:rPr>
                  <a:t>)</a:t>
                </a:r>
                <a:r>
                  <a:rPr lang="mr-IN" sz="1000" b="0" i="0" u="none" strike="noStrike" baseline="0" dirty="0" smtClean="0"/>
                  <a:t> 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4C2E3-7042-CB41-8046-990F36E569A6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B69E8-8B21-674A-985D-7B0CD0C80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2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 all, my name is Katie Gilbert and my project was looking at possible outcomes</a:t>
            </a:r>
            <a:r>
              <a:rPr lang="en-US" baseline="0" dirty="0" smtClean="0"/>
              <a:t> markers for infants undergoing cardiac surgery involving cardiopulmonary bypass. Specifically, we focused on the total white blood cell count as a marker for inflammation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I’ve provided an</a:t>
            </a:r>
            <a:r>
              <a:rPr lang="en-US" baseline="0" dirty="0" smtClean="0"/>
              <a:t> outline of my talk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12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we’ll start with</a:t>
            </a:r>
            <a:r>
              <a:rPr lang="en-US" baseline="0" dirty="0" smtClean="0"/>
              <a:t> going over what cardiopulmonary bypass is, when it is indicated and how it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16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-Lots of congenital heart diseases</a:t>
            </a:r>
            <a:r>
              <a:rPr lang="en-US" baseline="0" dirty="0" smtClean="0"/>
              <a:t> do not require bypass, particularly as minimally invasive procedures have been explored more</a:t>
            </a:r>
            <a:endParaRPr lang="en-US" dirty="0" smtClean="0"/>
          </a:p>
          <a:p>
            <a:r>
              <a:rPr lang="en-US" dirty="0" smtClean="0"/>
              <a:t>-CPB</a:t>
            </a:r>
            <a:r>
              <a:rPr lang="en-US" baseline="0" dirty="0" smtClean="0"/>
              <a:t> indications: cessation of the heart, manipulation or opening of the aorta, a bloodless surgical field require cardiopulmonary bypass</a:t>
            </a:r>
          </a:p>
          <a:p>
            <a:r>
              <a:rPr lang="en-US" baseline="0" dirty="0" smtClean="0"/>
              <a:t>-For bypass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45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-The blood is brought</a:t>
            </a:r>
            <a:r>
              <a:rPr lang="en-US" baseline="0" dirty="0" smtClean="0"/>
              <a:t> to the cardiopulmonary </a:t>
            </a:r>
            <a:r>
              <a:rPr lang="en-US" baseline="0" dirty="0" err="1" smtClean="0"/>
              <a:t>bypas</a:t>
            </a:r>
            <a:r>
              <a:rPr lang="en-US" baseline="0" dirty="0" smtClean="0"/>
              <a:t> machine which both removes carbon dioxide and oxygenates the blood.</a:t>
            </a:r>
          </a:p>
          <a:p>
            <a:r>
              <a:rPr lang="en-US" dirty="0" smtClean="0"/>
              <a:t>-The CPB machine is operated by a </a:t>
            </a:r>
            <a:r>
              <a:rPr lang="en-US" dirty="0" err="1" smtClean="0"/>
              <a:t>perfusionist</a:t>
            </a:r>
            <a:r>
              <a:rPr lang="en-US" dirty="0" smtClean="0"/>
              <a:t> and they are present throughout the 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05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we’ll start with</a:t>
            </a:r>
            <a:r>
              <a:rPr lang="en-US" baseline="0" dirty="0" smtClean="0"/>
              <a:t> going over what cardiopulmonary bypass is, when it is indicated and how it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82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3 main contributors to the inflammatory response we see in patients undergoing bypass</a:t>
            </a:r>
          </a:p>
          <a:p>
            <a:r>
              <a:rPr lang="en-US" baseline="0" dirty="0" smtClean="0"/>
              <a:t>So, as the slide states number one is that </a:t>
            </a:r>
            <a:r>
              <a:rPr lang="en-US" dirty="0" smtClean="0"/>
              <a:t>Bypass involves passing the blood through approximately ten feet of plastic tubing repeatedly, exposing the blood to foreign substances</a:t>
            </a:r>
            <a:r>
              <a:rPr lang="en-US" baseline="0" dirty="0" smtClean="0"/>
              <a:t> and</a:t>
            </a:r>
            <a:r>
              <a:rPr lang="en-US" dirty="0" smtClean="0"/>
              <a:t> causing activation of leukocytes, platelets, the clotting cascade, and dysregulation of inflammatory mediators</a:t>
            </a:r>
          </a:p>
          <a:p>
            <a:r>
              <a:rPr lang="en-US" dirty="0" smtClean="0"/>
              <a:t>.</a:t>
            </a:r>
            <a:r>
              <a:rPr lang="en-US" baseline="0" dirty="0" smtClean="0"/>
              <a:t> Further, </a:t>
            </a:r>
            <a:r>
              <a:rPr lang="en-US" dirty="0" smtClean="0"/>
              <a:t>Bypass operates on a lower MAP than normal, leading to</a:t>
            </a:r>
            <a:r>
              <a:rPr lang="en-US" baseline="0" dirty="0" smtClean="0"/>
              <a:t> two issues. One is </a:t>
            </a:r>
            <a:r>
              <a:rPr lang="en-US" dirty="0" smtClean="0"/>
              <a:t>ischemic </a:t>
            </a:r>
            <a:r>
              <a:rPr lang="en-US" dirty="0" err="1" smtClean="0"/>
              <a:t>reoxygenation</a:t>
            </a:r>
            <a:r>
              <a:rPr lang="en-US" dirty="0" smtClean="0"/>
              <a:t> injury leading to reactive oxygen species, and the second is Gut </a:t>
            </a:r>
            <a:r>
              <a:rPr lang="en-US" dirty="0" err="1" smtClean="0"/>
              <a:t>hypoperfusion</a:t>
            </a:r>
            <a:r>
              <a:rPr lang="en-US" dirty="0" smtClean="0"/>
              <a:t>, causing release of endotoxins</a:t>
            </a:r>
          </a:p>
          <a:p>
            <a:r>
              <a:rPr lang="en-US" dirty="0" smtClean="0"/>
              <a:t>The result</a:t>
            </a:r>
            <a:r>
              <a:rPr lang="en-US" baseline="0" dirty="0" smtClean="0"/>
              <a:t> is a well documented cellular dysfunction, leading to a systemic inflammatory response. </a:t>
            </a:r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68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-I’ve provided a definition of SIRS criteria here as a reminder</a:t>
            </a:r>
          </a:p>
          <a:p>
            <a:r>
              <a:rPr lang="en-US" baseline="0" dirty="0" smtClean="0"/>
              <a:t>-I just want to reiterate that the patient is on bypass for the majority of the procedure, and can be as long as 12-15 hours. As you can imagine, this can amount to a </a:t>
            </a:r>
            <a:r>
              <a:rPr lang="en-US" baseline="0" dirty="0" err="1" smtClean="0"/>
              <a:t>significnt</a:t>
            </a:r>
            <a:r>
              <a:rPr lang="en-US" baseline="0" dirty="0" smtClean="0"/>
              <a:t> inflammatory </a:t>
            </a:r>
            <a:r>
              <a:rPr lang="en-US" baseline="0" dirty="0" err="1" smtClean="0"/>
              <a:t>reponse</a:t>
            </a:r>
            <a:r>
              <a:rPr lang="en-US" baseline="0" dirty="0" smtClean="0"/>
              <a:t> from the body for all the number of reasons we discussed on the previous slide.</a:t>
            </a:r>
          </a:p>
          <a:p>
            <a:r>
              <a:rPr lang="en-US" baseline="0" dirty="0" smtClean="0"/>
              <a:t>-Often in an attempt to ameliorate or </a:t>
            </a:r>
            <a:r>
              <a:rPr lang="en-US" baseline="0" dirty="0" err="1" smtClean="0"/>
              <a:t>tempor</a:t>
            </a:r>
            <a:r>
              <a:rPr lang="en-US" baseline="0" dirty="0" smtClean="0"/>
              <a:t> the inflammatory response, 2U of blood will be drawn off prior to going on bypass and auto-transfused back after coming off the pump in order to give the patient healthy blood at the end of the procedure, almost acting as a dilution. I’m not sure if there is data to support that, but I mention it to highlight that the SIRS in response to bypass is well known, and we want to find a way to limit that response.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Well</a:t>
            </a:r>
            <a:r>
              <a:rPr lang="en-US" baseline="0" dirty="0" smtClean="0"/>
              <a:t> documented that states of inflammation lead to worse outcomes. </a:t>
            </a:r>
          </a:p>
          <a:p>
            <a:r>
              <a:rPr lang="en-US" baseline="0" dirty="0" smtClean="0"/>
              <a:t>A commonly used metric of inflammation is white blood cell </a:t>
            </a:r>
          </a:p>
          <a:p>
            <a:r>
              <a:rPr lang="en-US" baseline="0" dirty="0" smtClean="0"/>
              <a:t>We know that patients will have an elevated inflammatory state post-operatively because of the cardiopulmonary bypass, but what about patients’ inflammatory status pre-operatively?</a:t>
            </a:r>
          </a:p>
          <a:p>
            <a:r>
              <a:rPr lang="en-US" baseline="0" dirty="0" smtClean="0"/>
              <a:t>So this has been looked at in adults </a:t>
            </a:r>
            <a:r>
              <a:rPr lang="en-US" baseline="0" dirty="0" err="1" smtClean="0"/>
              <a:t>underoing</a:t>
            </a:r>
            <a:r>
              <a:rPr lang="en-US" baseline="0" dirty="0" smtClean="0"/>
              <a:t> cardiopulmonary bypass, with elevated pre-operative WBC count associated with poor </a:t>
            </a:r>
            <a:r>
              <a:rPr lang="en-US" baseline="0" dirty="0" err="1" smtClean="0"/>
              <a:t>outomces</a:t>
            </a:r>
            <a:r>
              <a:rPr lang="en-US" baseline="0" dirty="0" smtClean="0"/>
              <a:t> in this population, however this association in infants has not been studied</a:t>
            </a:r>
          </a:p>
          <a:p>
            <a:r>
              <a:rPr lang="en-US" baseline="0" dirty="0" smtClean="0"/>
              <a:t>So the TL;DR of why we care: systemic inflammation plays an important role in patients undergoing bypass. While post-operative inflammation is somewhat of a given, we need to further understand the association of pre-operative inflammation and outcomes in </a:t>
            </a:r>
            <a:r>
              <a:rPr lang="en-US" baseline="0" dirty="0" err="1" smtClean="0"/>
              <a:t>infnats</a:t>
            </a:r>
            <a:r>
              <a:rPr lang="en-US" baseline="0" dirty="0" smtClean="0"/>
              <a:t> undergoing cardiac surgery, because if an association is found we may be able to perform an intervention to decrease inflammatory state pre-operatively and improve infants’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we’ll start with</a:t>
            </a:r>
            <a:r>
              <a:rPr lang="en-US" baseline="0" dirty="0" smtClean="0"/>
              <a:t> going over what cardiopulmonary bypass is, when it is indicated and how it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5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we have our univariate analysis. We can see that pre-operative WBC was statistically significantly associated with a poor outcome, and using ROC analysis we determine that </a:t>
            </a:r>
            <a:r>
              <a:rPr lang="en-US" baseline="0" dirty="0" err="1" smtClean="0"/>
              <a:t>Preoop</a:t>
            </a:r>
            <a:r>
              <a:rPr lang="en-US" baseline="0" dirty="0" smtClean="0"/>
              <a:t> WBC &gt;15.4 was the best outcomes discriminator.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33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Pictured here are other characteristics we evaluated,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STAT category, BSA and deep hypothermic circulatory arrest in the procedure also being statistically significant. STAT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cateogry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describes surgical complexity, with STAT 1 being ASD/VSD repair and STAT 5 being a heart/lung transplant or a Norwood procedure. DHCA is when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body is cooled to as low as 18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and blood flow to the brain is interrupted. This primarily occurs with aortic arch surgeries where there is manipulation of the 3 vessels coming off of the arch, including L common carotid and R brachiocephalic. 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 1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ASD, VSD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 2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Coarctation of aorta repair, tetralogy of Fallot repair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 3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Arterial switch operation,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atrio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-ventricular septal defect repair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 4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Double outlet right ventricle repair, interrupted aortic arch repair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 5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Norwood procedure, heart and lung transplant </a:t>
            </a:r>
          </a:p>
          <a:p>
            <a:pPr rtl="0" eaLnBrk="1" fontAlgn="t" latinLnBrk="0" hangingPunct="1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365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better visualize this WBC trend, here I have documented the mean pre-op and post-op WBC grouped by outcome. We can see that for both</a:t>
            </a:r>
            <a:r>
              <a:rPr lang="en-US" baseline="0" dirty="0" smtClean="0"/>
              <a:t> pre-op and post-op WBC are higher in their respective categories for patients in poor outcome, however there is a more significant difference in WBC value for the pre-operative WBC.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31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we have our secondary analysis, and we can see that “high” pre-operative WBC (again, as defined as</a:t>
            </a:r>
            <a:r>
              <a:rPr lang="en-US" baseline="0" dirty="0" smtClean="0"/>
              <a:t> greater than 15.4)</a:t>
            </a:r>
            <a:r>
              <a:rPr lang="en-US" dirty="0" smtClean="0"/>
              <a:t> was the</a:t>
            </a:r>
            <a:r>
              <a:rPr lang="en-US" baseline="0" dirty="0" smtClean="0"/>
              <a:t> only variable to remain statistically </a:t>
            </a:r>
            <a:r>
              <a:rPr lang="en-US" baseline="0" dirty="0" err="1" smtClean="0"/>
              <a:t>signficant</a:t>
            </a:r>
            <a:r>
              <a:rPr lang="en-US" baseline="0" dirty="0" smtClean="0"/>
              <a:t> for our adjusted multivariate regression</a:t>
            </a:r>
          </a:p>
          <a:p>
            <a:r>
              <a:rPr lang="en-US" baseline="0" dirty="0" smtClean="0"/>
              <a:t>Thus this confirms that for our study and our population of interest (infants </a:t>
            </a:r>
            <a:r>
              <a:rPr lang="en-US" baseline="0" dirty="0" err="1" smtClean="0"/>
              <a:t>underoing</a:t>
            </a:r>
            <a:r>
              <a:rPr lang="en-US" baseline="0" dirty="0" smtClean="0"/>
              <a:t> cardiopulmonary bypass) that elevated pre-operative WBC correlates with worse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15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we’ll start with</a:t>
            </a:r>
            <a:r>
              <a:rPr lang="en-US" baseline="0" dirty="0" smtClean="0"/>
              <a:t> going over what cardiopulmonary bypass is, when it is indicated and how it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54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B69E8-8B21-674A-985D-7B0CD0C80D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89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0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20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0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2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3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7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9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4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1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2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8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C6056-D3B6-AC4D-AFB5-61072AAE7ABC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6CBFE-E8F4-5441-BF97-DE6D0E0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7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 White </a:t>
            </a:r>
            <a:r>
              <a:rPr lang="en-US" dirty="0"/>
              <a:t>B</a:t>
            </a:r>
            <a:r>
              <a:rPr lang="en-US" dirty="0" smtClean="0"/>
              <a:t>lood </a:t>
            </a:r>
            <a:r>
              <a:rPr lang="en-US" dirty="0"/>
              <a:t>C</a:t>
            </a:r>
            <a:r>
              <a:rPr lang="en-US" dirty="0" smtClean="0"/>
              <a:t>ell </a:t>
            </a:r>
            <a:r>
              <a:rPr lang="en-US" dirty="0"/>
              <a:t>C</a:t>
            </a:r>
            <a:r>
              <a:rPr lang="en-US" dirty="0" smtClean="0"/>
              <a:t>ount </a:t>
            </a:r>
            <a:r>
              <a:rPr lang="en-US" dirty="0"/>
              <a:t>P</a:t>
            </a:r>
            <a:r>
              <a:rPr lang="en-US" dirty="0" smtClean="0"/>
              <a:t>redicts Outcomes after Cardiac </a:t>
            </a:r>
            <a:r>
              <a:rPr lang="en-US" dirty="0"/>
              <a:t>S</a:t>
            </a:r>
            <a:r>
              <a:rPr lang="en-US" dirty="0" smtClean="0"/>
              <a:t>urgery in Infants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Katie Gilbert, Ray Lowery, </a:t>
            </a:r>
            <a:r>
              <a:rPr lang="en-US" dirty="0" err="1"/>
              <a:t>Sunkyung</a:t>
            </a:r>
            <a:r>
              <a:rPr lang="en-US" dirty="0"/>
              <a:t> Yu, Lauren </a:t>
            </a:r>
            <a:r>
              <a:rPr lang="en-US" dirty="0" err="1"/>
              <a:t>Retzloff</a:t>
            </a:r>
            <a:r>
              <a:rPr lang="en-US" dirty="0"/>
              <a:t>, Cynthia Smith, Suzanne Welch, </a:t>
            </a:r>
            <a:r>
              <a:rPr lang="en-US" dirty="0" smtClean="0"/>
              <a:t>Donna Wilkin, </a:t>
            </a:r>
            <a:r>
              <a:rPr lang="en-US" dirty="0" err="1" smtClean="0"/>
              <a:t>Caren</a:t>
            </a:r>
            <a:r>
              <a:rPr lang="en-US" dirty="0" smtClean="0"/>
              <a:t> </a:t>
            </a:r>
            <a:r>
              <a:rPr lang="en-US" dirty="0"/>
              <a:t>Goldberg, </a:t>
            </a:r>
            <a:r>
              <a:rPr lang="en-US" dirty="0" smtClean="0"/>
              <a:t>and John </a:t>
            </a:r>
            <a:r>
              <a:rPr lang="en-US" dirty="0" err="1" smtClean="0"/>
              <a:t>Charpie</a:t>
            </a:r>
            <a:endParaRPr lang="en-US" dirty="0" smtClean="0"/>
          </a:p>
          <a:p>
            <a:r>
              <a:rPr lang="en-US" dirty="0"/>
              <a:t>Division of Pediatric Cardiology, Department of Pediatrics &amp; Communicable Diseases, University of Michigan Medical School, Ann Arbor, MI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hat is cardiopulmonary bypass and how does it work?</a:t>
            </a:r>
          </a:p>
          <a:p>
            <a:endParaRPr lang="en-US" dirty="0" smtClean="0"/>
          </a:p>
          <a:p>
            <a:r>
              <a:rPr lang="en-US" dirty="0" smtClean="0"/>
              <a:t>Why does bypass cause an inflammatory response, and why do we care about this inflammatory response?</a:t>
            </a:r>
          </a:p>
          <a:p>
            <a:endParaRPr lang="en-US" dirty="0" smtClean="0"/>
          </a:p>
          <a:p>
            <a:r>
              <a:rPr lang="en-US" dirty="0" smtClean="0"/>
              <a:t>Our experiment: hypothesis, methods, results</a:t>
            </a:r>
          </a:p>
          <a:p>
            <a:endParaRPr lang="en-US" dirty="0" smtClean="0"/>
          </a:p>
          <a:p>
            <a:r>
              <a:rPr lang="en-US" dirty="0" smtClean="0"/>
              <a:t>Conclusions and future directions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</a:t>
            </a:r>
            <a:r>
              <a:rPr lang="en-US" b="1" dirty="0" smtClean="0"/>
              <a:t>hat is cardiopulmonary bypass and how does it work?</a:t>
            </a:r>
          </a:p>
          <a:p>
            <a:endParaRPr lang="en-US" dirty="0" smtClean="0"/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Why does bypass cause an inflammatory response, and why do we care about this inflammatory response?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Our experiment: hypothesis, methods, results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Conclusions and future directions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8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Background-Bypass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9586"/>
            <a:ext cx="4780935" cy="50144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Cardiopulmonary bypass indications</a:t>
            </a:r>
          </a:p>
          <a:p>
            <a:pPr lvl="1"/>
            <a:r>
              <a:rPr lang="en-US" dirty="0" smtClean="0"/>
              <a:t>Cessation of the heart</a:t>
            </a:r>
          </a:p>
          <a:p>
            <a:pPr lvl="1"/>
            <a:r>
              <a:rPr lang="en-US" dirty="0" smtClean="0"/>
              <a:t>Manipulation or opening of the aorta</a:t>
            </a:r>
          </a:p>
          <a:p>
            <a:pPr lvl="1"/>
            <a:r>
              <a:rPr lang="en-US" dirty="0" smtClean="0"/>
              <a:t>Bloodless surgical field for open heart surgery</a:t>
            </a:r>
          </a:p>
          <a:p>
            <a:r>
              <a:rPr lang="en-US" dirty="0" smtClean="0"/>
              <a:t>How bypass works</a:t>
            </a:r>
            <a:endParaRPr lang="en-US" dirty="0"/>
          </a:p>
          <a:p>
            <a:pPr lvl="1"/>
            <a:r>
              <a:rPr lang="en-US" dirty="0" smtClean="0"/>
              <a:t>Cannulation of the vena cava brings unoxygenated blood from the body to the machine</a:t>
            </a:r>
          </a:p>
          <a:p>
            <a:pPr lvl="1"/>
            <a:r>
              <a:rPr lang="en-US" dirty="0" smtClean="0"/>
              <a:t>Cannulation distal to aortic cross clamp returns oxygenated blood to body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871" y="1489586"/>
            <a:ext cx="5958349" cy="4381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6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Background-Bypass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26" y="1543203"/>
            <a:ext cx="7406148" cy="4852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2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W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hat is cardiopulmonary bypass and how does it work?</a:t>
            </a:r>
          </a:p>
          <a:p>
            <a:endParaRPr lang="en-US" dirty="0" smtClean="0"/>
          </a:p>
          <a:p>
            <a:r>
              <a:rPr lang="en-US" b="1" dirty="0" smtClean="0"/>
              <a:t>Why does bypass cause an inflammatory response, and why do we care about this inflammatory response?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Our experiment: hypothesis, methods, results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Conclusions and future directions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 and the inflammatory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0978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Bypass involves passing the blood through approximately ten feet of plastic tubing, causing activation of leukocytes, platelets, the clotting cascade, and dysregulation of inflammatory mediators</a:t>
            </a:r>
          </a:p>
          <a:p>
            <a:r>
              <a:rPr lang="en-US" dirty="0" smtClean="0"/>
              <a:t> Bypass operates on a lower MAP than normal, leading to: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schemic </a:t>
            </a:r>
            <a:r>
              <a:rPr lang="en-US" dirty="0" err="1" smtClean="0"/>
              <a:t>reoxygenation</a:t>
            </a:r>
            <a:r>
              <a:rPr lang="en-US" dirty="0" smtClean="0"/>
              <a:t> injury leading to reactive oxygen species</a:t>
            </a:r>
          </a:p>
          <a:p>
            <a:pPr lvl="1"/>
            <a:r>
              <a:rPr lang="en-US" dirty="0" smtClean="0"/>
              <a:t>Gut </a:t>
            </a:r>
            <a:r>
              <a:rPr lang="en-US" dirty="0" err="1" smtClean="0"/>
              <a:t>hypoperfusion</a:t>
            </a:r>
            <a:r>
              <a:rPr lang="en-US" dirty="0" smtClean="0"/>
              <a:t>, causing release of endotoxins</a:t>
            </a:r>
          </a:p>
          <a:p>
            <a:r>
              <a:rPr lang="en-US" dirty="0" smtClean="0"/>
              <a:t>These contribute to cellular dysfunction leading to </a:t>
            </a:r>
            <a:r>
              <a:rPr lang="en-US" dirty="0"/>
              <a:t>systemic inflammatory response</a:t>
            </a:r>
            <a:r>
              <a:rPr lang="en-US" baseline="30000" dirty="0"/>
              <a:t>1, 2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8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Inflammatory Response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Two or more of the following:</a:t>
            </a:r>
          </a:p>
          <a:p>
            <a:pPr lvl="1"/>
            <a:r>
              <a:rPr lang="en-US" sz="3600" dirty="0" smtClean="0"/>
              <a:t>Temp &gt;38 or &lt;35</a:t>
            </a:r>
          </a:p>
          <a:p>
            <a:pPr lvl="1"/>
            <a:r>
              <a:rPr lang="en-US" sz="3600" dirty="0" smtClean="0"/>
              <a:t>HR &gt;90</a:t>
            </a:r>
          </a:p>
          <a:p>
            <a:pPr lvl="1"/>
            <a:r>
              <a:rPr lang="en-US" sz="3600" dirty="0" smtClean="0"/>
              <a:t>RR &gt;20 or PaCO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&lt;32</a:t>
            </a:r>
          </a:p>
          <a:p>
            <a:pPr lvl="1"/>
            <a:r>
              <a:rPr lang="en-US" sz="3600" dirty="0" smtClean="0"/>
              <a:t>Leukocytes &gt;12,000 or &lt;4000 or &gt;10% immature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Inflammation markers and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0427"/>
          </a:xfrm>
        </p:spPr>
        <p:txBody>
          <a:bodyPr>
            <a:normAutofit/>
          </a:bodyPr>
          <a:lstStyle/>
          <a:p>
            <a:r>
              <a:rPr lang="en-US" dirty="0" smtClean="0"/>
              <a:t>Well documented that states of inflammation lead to worse outcomes</a:t>
            </a:r>
          </a:p>
          <a:p>
            <a:r>
              <a:rPr lang="en-US" dirty="0" smtClean="0"/>
              <a:t>White </a:t>
            </a:r>
            <a:r>
              <a:rPr lang="en-US" dirty="0"/>
              <a:t>blood cell (WBC) count is a biomarker of systemic </a:t>
            </a:r>
            <a:r>
              <a:rPr lang="en-US" dirty="0" smtClean="0"/>
              <a:t>inflammation</a:t>
            </a:r>
            <a:endParaRPr lang="en-US" dirty="0"/>
          </a:p>
          <a:p>
            <a:r>
              <a:rPr lang="en-US" dirty="0"/>
              <a:t>High pre-operative WBC count has been independently associated with poor outcomes in adult patients undergoing cardiac surgery with CPB</a:t>
            </a:r>
            <a:r>
              <a:rPr lang="en-US" baseline="30000" dirty="0"/>
              <a:t>1, </a:t>
            </a:r>
            <a:r>
              <a:rPr lang="en-US" baseline="30000" dirty="0" smtClean="0"/>
              <a:t>2</a:t>
            </a:r>
            <a:endParaRPr lang="en-US" dirty="0"/>
          </a:p>
          <a:p>
            <a:r>
              <a:rPr lang="en-US" dirty="0"/>
              <a:t>The association between WBC and outcomes in infants undergoing cardiac surgery with CPB has not been </a:t>
            </a:r>
            <a:r>
              <a:rPr lang="en-US" dirty="0" smtClean="0"/>
              <a:t>studied</a:t>
            </a:r>
          </a:p>
          <a:p>
            <a:r>
              <a:rPr lang="en-US" dirty="0" smtClean="0"/>
              <a:t>If an association between WBC and outcomes is identified, we can risk stratify patients and/or identify an intervention to improve outcomes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W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hat is cardiopulmonary bypass and how does it work?</a:t>
            </a:r>
          </a:p>
          <a:p>
            <a:endParaRPr lang="en-US" dirty="0" smtClean="0"/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Why does bypass cause an inflammatory response, and why do we care about this inflammatory response?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b="1" dirty="0" smtClean="0"/>
              <a:t>Our experiment: hypothesis, methods, results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Conclusions and future directions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6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High pre-operative WBC counts are associated with poor outcomes in infants undergoing cardiac surgery with CPB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0928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Retrospective chart review of infants (&lt; 365 days-old) with </a:t>
            </a:r>
            <a:r>
              <a:rPr lang="en-US" dirty="0"/>
              <a:t>congenital heart disease undergoing cardiac surgery with CPB at the University of Michigan from </a:t>
            </a:r>
            <a:r>
              <a:rPr lang="en-US" dirty="0" smtClean="0"/>
              <a:t>2010-2014</a:t>
            </a:r>
          </a:p>
          <a:p>
            <a:pPr lvl="1"/>
            <a:r>
              <a:rPr lang="en-US" dirty="0" smtClean="0"/>
              <a:t>Exclusion criteria: infection &lt;48 hours pre-op, acquired heart disease, premature (&lt;37 weeks gestation), primary outcome on day of index operation </a:t>
            </a:r>
          </a:p>
          <a:p>
            <a:r>
              <a:rPr lang="en-US" dirty="0" smtClean="0"/>
              <a:t>Primary outcome: Composite outcome including mortality, cardiac arrest, or need for ECMO within 14 days of index operation  </a:t>
            </a:r>
          </a:p>
          <a:p>
            <a:r>
              <a:rPr lang="en-US" dirty="0" smtClean="0"/>
              <a:t>Secondary outcomes: Mortality and infection (positive culture or complete antibiotic course due to high clinical suspicion) </a:t>
            </a:r>
          </a:p>
          <a:p>
            <a:r>
              <a:rPr lang="en-US" dirty="0" smtClean="0"/>
              <a:t>Demographic, laboratory and outcomes data </a:t>
            </a:r>
            <a:r>
              <a:rPr lang="en-US" dirty="0"/>
              <a:t>obtained </a:t>
            </a:r>
            <a:r>
              <a:rPr lang="en-US" dirty="0" smtClean="0"/>
              <a:t>through search of Society of Thoracic Surgeons’ (STS) national </a:t>
            </a:r>
            <a:r>
              <a:rPr lang="en-US" dirty="0"/>
              <a:t>database and </a:t>
            </a:r>
            <a:r>
              <a:rPr lang="en-US" dirty="0" smtClean="0"/>
              <a:t>University of Michigan EMR (</a:t>
            </a:r>
            <a:r>
              <a:rPr lang="en-US" dirty="0" err="1" smtClean="0"/>
              <a:t>MiChart</a:t>
            </a:r>
            <a:r>
              <a:rPr lang="en-US" dirty="0" smtClean="0"/>
              <a:t>), </a:t>
            </a:r>
            <a:r>
              <a:rPr lang="en-US" dirty="0"/>
              <a:t>and </a:t>
            </a:r>
            <a:r>
              <a:rPr lang="en-US" dirty="0" smtClean="0"/>
              <a:t>stored </a:t>
            </a:r>
            <a:r>
              <a:rPr lang="en-US" dirty="0"/>
              <a:t>in </a:t>
            </a:r>
            <a:r>
              <a:rPr lang="en-US" dirty="0" err="1" smtClean="0"/>
              <a:t>REDCap</a:t>
            </a:r>
            <a:r>
              <a:rPr lang="en-US" dirty="0" smtClean="0"/>
              <a:t> database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WBC counts obtained pre-op </a:t>
            </a:r>
            <a:r>
              <a:rPr lang="en-US" dirty="0"/>
              <a:t>and for </a:t>
            </a:r>
            <a:r>
              <a:rPr lang="en-US" dirty="0" smtClean="0"/>
              <a:t>initial 14 </a:t>
            </a:r>
            <a:r>
              <a:rPr lang="en-US" dirty="0"/>
              <a:t>days </a:t>
            </a:r>
            <a:r>
              <a:rPr lang="en-US" dirty="0" smtClean="0"/>
              <a:t>post-op, and graphically presented as mean ± SD. </a:t>
            </a:r>
            <a:endParaRPr lang="en-US" dirty="0"/>
          </a:p>
          <a:p>
            <a:r>
              <a:rPr lang="en-US" dirty="0" smtClean="0"/>
              <a:t>Receiver </a:t>
            </a:r>
            <a:r>
              <a:rPr lang="en-US" dirty="0"/>
              <a:t>operator characteristic (ROC) curve analysis was used to determine the </a:t>
            </a:r>
            <a:r>
              <a:rPr lang="en-US" dirty="0" smtClean="0"/>
              <a:t>optimal cutoff of WBC count </a:t>
            </a:r>
            <a:r>
              <a:rPr lang="en-US" dirty="0"/>
              <a:t>that provided the best discrimination for the composite </a:t>
            </a:r>
            <a:r>
              <a:rPr lang="en-US" dirty="0" smtClean="0"/>
              <a:t>outcome. </a:t>
            </a:r>
          </a:p>
          <a:p>
            <a:r>
              <a:rPr lang="en-US" dirty="0" smtClean="0"/>
              <a:t>Univariate comparisons were made to examine the associations of WBC count, demographic </a:t>
            </a:r>
            <a:r>
              <a:rPr lang="en-US" dirty="0"/>
              <a:t>and operative </a:t>
            </a:r>
            <a:r>
              <a:rPr lang="en-US" dirty="0" smtClean="0"/>
              <a:t>variables with </a:t>
            </a:r>
            <a:r>
              <a:rPr lang="en-US" dirty="0"/>
              <a:t>outcomes</a:t>
            </a:r>
            <a:r>
              <a:rPr lang="en-US" dirty="0" smtClean="0"/>
              <a:t>.</a:t>
            </a:r>
          </a:p>
          <a:p>
            <a:r>
              <a:rPr lang="en-US" dirty="0"/>
              <a:t>Univariate </a:t>
            </a:r>
            <a:r>
              <a:rPr lang="en-US" dirty="0" smtClean="0"/>
              <a:t>and </a:t>
            </a:r>
            <a:r>
              <a:rPr lang="en-US" dirty="0"/>
              <a:t>multivariable logistic </a:t>
            </a:r>
            <a:r>
              <a:rPr lang="en-US" dirty="0" smtClean="0"/>
              <a:t>regressions were </a:t>
            </a:r>
            <a:r>
              <a:rPr lang="en-US" dirty="0"/>
              <a:t>used to </a:t>
            </a:r>
            <a:r>
              <a:rPr lang="en-US" dirty="0" smtClean="0"/>
              <a:t>evaluate the </a:t>
            </a:r>
            <a:r>
              <a:rPr lang="en-US" dirty="0"/>
              <a:t>association </a:t>
            </a:r>
            <a:r>
              <a:rPr lang="en-US" dirty="0" smtClean="0"/>
              <a:t>between </a:t>
            </a:r>
            <a:r>
              <a:rPr lang="en-US" dirty="0"/>
              <a:t>WBC count </a:t>
            </a:r>
            <a:r>
              <a:rPr lang="en-US" dirty="0" smtClean="0"/>
              <a:t>and composite outcome.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1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6439" y="160409"/>
            <a:ext cx="10515600" cy="1325563"/>
          </a:xfrm>
        </p:spPr>
        <p:txBody>
          <a:bodyPr/>
          <a:lstStyle/>
          <a:p>
            <a:r>
              <a:rPr lang="en-US" dirty="0" smtClean="0"/>
              <a:t>Univariate Analysis-Primary Outcome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338638" y="1648897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768705"/>
              </p:ext>
            </p:extLst>
          </p:nvPr>
        </p:nvGraphicFramePr>
        <p:xfrm>
          <a:off x="944539" y="1165122"/>
          <a:ext cx="10439399" cy="5279063"/>
        </p:xfrm>
        <a:graphic>
          <a:graphicData uri="http://schemas.openxmlformats.org/drawingml/2006/table">
            <a:tbl>
              <a:tblPr firstRow="1" firstCol="1" bandRow="1"/>
              <a:tblGrid>
                <a:gridCol w="2701188"/>
                <a:gridCol w="1223902"/>
                <a:gridCol w="2030434"/>
                <a:gridCol w="1945831"/>
                <a:gridCol w="1611134"/>
                <a:gridCol w="926910"/>
              </a:tblGrid>
              <a:tr h="99095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All (n=805)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Poor Outcome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(n=33)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Good outcome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(n=772)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value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DEMOGRAPHICS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Gender</a:t>
                      </a:r>
                      <a:endParaRPr lang="en-US" sz="2000" dirty="0" smtClean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Male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438 (54.5%)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16 (48.5%)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422 (54.7%)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0.49</a:t>
                      </a:r>
                      <a:endParaRPr lang="en-US" sz="2000" dirty="0" smtClean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Female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367 (45.6%)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17 (51.5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350 (45.3%)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3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Race/Ethnicity (n=711)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Non-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Caucasian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124 (17.4%)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7 (24.1%)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117 (17.2%)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0.33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482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WHITE BLOOD CELL COUNTS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482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Pre-op WBC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(n=772)</a:t>
                      </a:r>
                      <a:r>
                        <a:rPr lang="en-US" sz="2000" dirty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10.7 (8.5, 13.38)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12.50 (9.85, 16.95)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10.60 (8.50, 13.20)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0.005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Pre-op WBC ≥ 15.4 x </a:t>
                      </a:r>
                      <a:r>
                        <a:rPr lang="nl-BE" sz="2000" b="1" dirty="0" smtClean="0">
                          <a:latin typeface="Calibri" charset="0"/>
                          <a:ea typeface="Calibri" charset="0"/>
                          <a:cs typeface="Arial" charset="0"/>
                        </a:rPr>
                        <a:t>10</a:t>
                      </a:r>
                      <a:r>
                        <a:rPr lang="nl-BE" sz="2000" b="1" baseline="30000" dirty="0" smtClean="0">
                          <a:latin typeface="Calibri" charset="0"/>
                          <a:ea typeface="Calibri" charset="0"/>
                          <a:cs typeface="Arial" charset="0"/>
                        </a:rPr>
                        <a:t>9</a:t>
                      </a:r>
                      <a:r>
                        <a:rPr lang="nl-BE" sz="2000" b="1" baseline="0" dirty="0" smtClean="0">
                          <a:latin typeface="Calibri" charset="0"/>
                          <a:ea typeface="Calibri" charset="0"/>
                          <a:cs typeface="Arial" charset="0"/>
                        </a:rPr>
                        <a:t>/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 L (n=772)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No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666 (86.3%)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20 (62.5%)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646 (87.3%)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0.001</a:t>
                      </a:r>
                      <a:endParaRPr lang="en-US" sz="2000" dirty="0" smtClean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Yes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106 (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13.7%)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12 (37.5%)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94 (12.7%)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Post-op day 1 WBC (n=796)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11.05 (8.50, 13.90)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12.30 (8.90, 17.23)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11.00 (8.43, 13.90)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0.07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6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Univariate Analysis-Primary Outcome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144624"/>
              </p:ext>
            </p:extLst>
          </p:nvPr>
        </p:nvGraphicFramePr>
        <p:xfrm>
          <a:off x="876300" y="1386348"/>
          <a:ext cx="10439399" cy="5180615"/>
        </p:xfrm>
        <a:graphic>
          <a:graphicData uri="http://schemas.openxmlformats.org/drawingml/2006/table">
            <a:tbl>
              <a:tblPr firstRow="1" firstCol="1" bandRow="1"/>
              <a:tblGrid>
                <a:gridCol w="2701188"/>
                <a:gridCol w="1223902"/>
                <a:gridCol w="2030434"/>
                <a:gridCol w="1945831"/>
                <a:gridCol w="1611134"/>
                <a:gridCol w="926910"/>
              </a:tblGrid>
              <a:tr h="97339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All (n=805)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Poor Outcome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(n=33)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Good outcome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(n=772)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P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value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92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HOSPITALIZATIONS AND INTRA-OPERATIVE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482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Hospital Length of Stay (days)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15 (8-26)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28 (16-53)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15 (8, 24)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&lt;0.0001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461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Age at Surgery(days)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61 (6-142)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 (5, 116)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65 (6, 142)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0.12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STAT category (n=804)*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1, 2 or 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444 (55.2%)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 (30.3%)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434 (56.3%)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0.003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4 or 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360 (44.7%)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23 (69.7%)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337 (43.7%)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BSA (m^2) &lt;50</a:t>
                      </a:r>
                      <a:r>
                        <a:rPr lang="en-US" sz="2000" b="1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th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 percentile (.234m^2) (n=793)</a:t>
                      </a:r>
                      <a:endParaRPr lang="en-US" sz="2000" dirty="0" smtClean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No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399 (50.3%)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10 (32.3%)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389 (51%)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0.04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Yes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394 (49.7%)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21 (67.7%)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373 (49%)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Circulatory Arrest 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236 (29.3%)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18 (54.5%)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218 (28.2%)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Arial" charset="0"/>
                        </a:rPr>
                        <a:t>0.001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Arial" charset="0"/>
                      </a:endParaRPr>
                    </a:p>
                  </a:txBody>
                  <a:tcPr marL="34323" marR="3432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93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693467"/>
              </p:ext>
            </p:extLst>
          </p:nvPr>
        </p:nvGraphicFramePr>
        <p:xfrm>
          <a:off x="1716812" y="979225"/>
          <a:ext cx="7681416" cy="419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9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804375"/>
              </p:ext>
            </p:extLst>
          </p:nvPr>
        </p:nvGraphicFramePr>
        <p:xfrm>
          <a:off x="545374" y="617251"/>
          <a:ext cx="9936480" cy="5136206"/>
        </p:xfrm>
        <a:graphic>
          <a:graphicData uri="http://schemas.openxmlformats.org/drawingml/2006/table">
            <a:tbl>
              <a:tblPr firstRow="1" firstCol="1" bandRow="1"/>
              <a:tblGrid>
                <a:gridCol w="2253585"/>
                <a:gridCol w="858423"/>
                <a:gridCol w="1804854"/>
                <a:gridCol w="1156077"/>
                <a:gridCol w="852117"/>
                <a:gridCol w="1816608"/>
                <a:gridCol w="1194816"/>
              </a:tblGrid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Unadjusted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Adjusted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Variables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OR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95% CI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p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OR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95% CI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p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7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b="1" i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Pre-op WBC ≥ 15.4 x 10</a:t>
                      </a:r>
                      <a:r>
                        <a:rPr lang="nl-BE" sz="2000" b="1" i="1" baseline="30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9</a:t>
                      </a:r>
                      <a:r>
                        <a:rPr lang="nl-BE" sz="2000" b="1" i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/L </a:t>
                      </a:r>
                      <a:endParaRPr lang="en-US" sz="2000" b="1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</a:t>
                      </a: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2000" b="1" dirty="0" smtClean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4.12</a:t>
                      </a:r>
                      <a:endParaRPr lang="en-US" sz="2000" b="1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1.95, 8.71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3.32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1.45, 7.58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STAT category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4-5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2.96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1.39, 6.31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0.003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0.52, 5.02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0.41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1-3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99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BSA below median (&lt;0.234 m</a:t>
                      </a:r>
                      <a:r>
                        <a:rPr lang="en-US" sz="2000" baseline="30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2.18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1.02, 4.70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0.04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0.31, 2.30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0.72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     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REF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Circulatory arrest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3.05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1.51, 6.16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1.84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0.65, 5.19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Arial" charset="0"/>
                        </a:rPr>
                        <a:t>0.25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Arial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1104" y="5994848"/>
            <a:ext cx="10112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secondary outcome analysis, high pre-op WBC was associated with mortality alone (p=0.01) and trended towards infection (p=0.07)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21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W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hat is cardiopulmonary bypass and how does it work?</a:t>
            </a:r>
          </a:p>
          <a:p>
            <a:endParaRPr lang="en-US" dirty="0" smtClean="0"/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Why does bypass cause an inflammatory response, and why do we care about this inflammatory response?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Our experiment: hypothesis, methods, results</a:t>
            </a:r>
          </a:p>
          <a:p>
            <a:endParaRPr lang="en-US" i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b="1" dirty="0" smtClean="0"/>
              <a:t>Conclusions and future directions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47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pre-operative WBC was associated with worse outcomes in infants undergoing CPB</a:t>
            </a:r>
          </a:p>
          <a:p>
            <a:pPr lvl="1"/>
            <a:r>
              <a:rPr lang="en-US" dirty="0" smtClean="0"/>
              <a:t>WBC </a:t>
            </a:r>
            <a:r>
              <a:rPr lang="nl-BE" dirty="0">
                <a:latin typeface="Calibri" charset="0"/>
                <a:ea typeface="Calibri" charset="0"/>
                <a:cs typeface="Arial" charset="0"/>
              </a:rPr>
              <a:t>≥</a:t>
            </a:r>
            <a:r>
              <a:rPr lang="nl-BE" i="1" dirty="0">
                <a:latin typeface="Calibri" charset="0"/>
                <a:ea typeface="Calibri" charset="0"/>
                <a:cs typeface="Arial" charset="0"/>
              </a:rPr>
              <a:t> </a:t>
            </a:r>
            <a:r>
              <a:rPr lang="en-US" dirty="0" smtClean="0"/>
              <a:t>15.4 x 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10</a:t>
            </a:r>
            <a:r>
              <a:rPr lang="nl-BE" baseline="30000" dirty="0" smtClean="0">
                <a:latin typeface="Calibri" charset="0"/>
                <a:ea typeface="Calibri" charset="0"/>
                <a:cs typeface="Arial" charset="0"/>
              </a:rPr>
              <a:t>9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/L</a:t>
            </a:r>
            <a:r>
              <a:rPr lang="en-US" dirty="0" smtClean="0"/>
              <a:t> was optimal discriminatory value</a:t>
            </a:r>
          </a:p>
          <a:p>
            <a:pPr lvl="1"/>
            <a:r>
              <a:rPr lang="en-US" dirty="0" smtClean="0"/>
              <a:t>High pre-op WBC remained significantly associated with outcomes after controlling for BSA, STAT category and circulatory arrest </a:t>
            </a:r>
            <a:r>
              <a:rPr lang="en-US" dirty="0" smtClean="0"/>
              <a:t>times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High </a:t>
            </a:r>
            <a:r>
              <a:rPr lang="en-US" dirty="0" smtClean="0"/>
              <a:t>pre-op WBC (WBC 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≥ </a:t>
            </a:r>
            <a:r>
              <a:rPr lang="nl-BE" dirty="0">
                <a:latin typeface="Calibri" charset="0"/>
                <a:ea typeface="Calibri" charset="0"/>
                <a:cs typeface="Arial" charset="0"/>
              </a:rPr>
              <a:t>15.4 x 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10</a:t>
            </a:r>
            <a:r>
              <a:rPr lang="nl-BE" baseline="30000" dirty="0" smtClean="0">
                <a:latin typeface="Calibri" charset="0"/>
                <a:ea typeface="Calibri" charset="0"/>
                <a:cs typeface="Arial" charset="0"/>
              </a:rPr>
              <a:t>9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/L</a:t>
            </a:r>
            <a:r>
              <a:rPr lang="nl-BE" i="1" dirty="0" smtClean="0">
                <a:latin typeface="Calibri" charset="0"/>
                <a:ea typeface="Calibri" charset="0"/>
                <a:cs typeface="Arial" charset="0"/>
              </a:rPr>
              <a:t>) </a:t>
            </a:r>
            <a:r>
              <a:rPr lang="en-US" dirty="0" smtClean="0"/>
              <a:t>was also associated with mortality alone, and trended towards an association with infection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95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Perform a prospective clinical trial to evaluate the discriminatory value of our high pre-op WBC value (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≥15.4x10</a:t>
            </a:r>
            <a:r>
              <a:rPr lang="nl-BE" baseline="30000" dirty="0" smtClean="0">
                <a:latin typeface="Calibri" charset="0"/>
                <a:ea typeface="Calibri" charset="0"/>
                <a:cs typeface="Arial" charset="0"/>
              </a:rPr>
              <a:t>9</a:t>
            </a:r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/L) in a larger patient population</a:t>
            </a:r>
          </a:p>
          <a:p>
            <a:r>
              <a:rPr lang="nl-BE" dirty="0" smtClean="0">
                <a:latin typeface="Calibri" charset="0"/>
                <a:ea typeface="Calibri" charset="0"/>
                <a:cs typeface="Arial" charset="0"/>
              </a:rPr>
              <a:t>Examine the predictive value of the neutrophil lymphocyte ratio (NLR) and outcomes</a:t>
            </a:r>
            <a:r>
              <a:rPr lang="nl-BE" b="1" i="1" dirty="0" smtClean="0">
                <a:latin typeface="Calibri" charset="0"/>
                <a:ea typeface="Calibri" charset="0"/>
                <a:cs typeface="Arial" charset="0"/>
              </a:rPr>
              <a:t> </a:t>
            </a:r>
            <a:r>
              <a:rPr lang="en-US" dirty="0"/>
              <a:t>in our population of interest </a:t>
            </a:r>
            <a:endParaRPr lang="en-US" dirty="0" smtClean="0"/>
          </a:p>
          <a:p>
            <a:pPr lvl="1"/>
            <a:r>
              <a:rPr lang="en-US" dirty="0"/>
              <a:t>WBC count encompasses a variety of different cells, including neutrophils and </a:t>
            </a:r>
            <a:r>
              <a:rPr lang="en-US" dirty="0" smtClean="0"/>
              <a:t>lymphocytes</a:t>
            </a:r>
          </a:p>
          <a:p>
            <a:pPr lvl="1"/>
            <a:r>
              <a:rPr lang="en-US" dirty="0"/>
              <a:t>Neutrophils are activated with inflammation; lymphocytes are activated with </a:t>
            </a:r>
            <a:r>
              <a:rPr lang="en-US" dirty="0" smtClean="0"/>
              <a:t>infection</a:t>
            </a:r>
            <a:r>
              <a:rPr lang="en-US" baseline="30000" dirty="0" smtClean="0"/>
              <a:t>3</a:t>
            </a:r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/>
              <a:t>elevated </a:t>
            </a:r>
            <a:r>
              <a:rPr lang="en-US" dirty="0" smtClean="0"/>
              <a:t>NLR </a:t>
            </a:r>
            <a:r>
              <a:rPr lang="en-US" dirty="0"/>
              <a:t>is predictive of outcomes in adult cardiovascular </a:t>
            </a:r>
            <a:r>
              <a:rPr lang="en-US" dirty="0" smtClean="0"/>
              <a:t>disease</a:t>
            </a:r>
            <a:r>
              <a:rPr lang="en-US" baseline="30000" dirty="0" smtClean="0"/>
              <a:t>3,4</a:t>
            </a:r>
            <a:endParaRPr lang="en-US" dirty="0" smtClean="0"/>
          </a:p>
          <a:p>
            <a:r>
              <a:rPr lang="en-US" b="1" dirty="0" smtClean="0"/>
              <a:t>Explore the relationship between NLR and infants undergoing cardiac surgery with CPB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9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en-US" dirty="0" smtClean="0"/>
              <a:t>1. </a:t>
            </a:r>
            <a:r>
              <a:rPr lang="en-US" dirty="0"/>
              <a:t>Brix-Christensen, V., </a:t>
            </a:r>
            <a:r>
              <a:rPr lang="en-US" i="1" dirty="0"/>
              <a:t>The systemic inflammatory response after cardiac surgery with cardiopulmonary bypass in children</a:t>
            </a:r>
            <a:r>
              <a:rPr lang="en-US" dirty="0"/>
              <a:t>. </a:t>
            </a:r>
            <a:r>
              <a:rPr lang="en-US" dirty="0" err="1"/>
              <a:t>Acta</a:t>
            </a:r>
            <a:r>
              <a:rPr lang="en-US" dirty="0"/>
              <a:t> </a:t>
            </a:r>
            <a:r>
              <a:rPr lang="en-US" dirty="0" err="1"/>
              <a:t>Anaesthesiologica</a:t>
            </a:r>
            <a:r>
              <a:rPr lang="en-US" dirty="0"/>
              <a:t> </a:t>
            </a:r>
            <a:r>
              <a:rPr lang="en-US" dirty="0" err="1"/>
              <a:t>Scandinavica</a:t>
            </a:r>
            <a:r>
              <a:rPr lang="en-US" dirty="0"/>
              <a:t>, 45(6) 671–679 (2001).</a:t>
            </a:r>
          </a:p>
          <a:p>
            <a:pPr marL="0" lvl="0" indent="0">
              <a:buNone/>
            </a:pPr>
            <a:r>
              <a:rPr lang="en-US" dirty="0" smtClean="0"/>
              <a:t>2. </a:t>
            </a:r>
            <a:r>
              <a:rPr lang="en-US" dirty="0" err="1"/>
              <a:t>Paparella</a:t>
            </a:r>
            <a:r>
              <a:rPr lang="en-US" dirty="0"/>
              <a:t>, D., </a:t>
            </a:r>
            <a:r>
              <a:rPr lang="en-US" dirty="0" err="1"/>
              <a:t>Yau</a:t>
            </a:r>
            <a:r>
              <a:rPr lang="en-US" dirty="0"/>
              <a:t>, T.M., and Young, E. </a:t>
            </a:r>
            <a:r>
              <a:rPr lang="en-US" i="1" dirty="0"/>
              <a:t>Cardiopulmonary bypass induced inflammation: pathophysiology and treatment; an update</a:t>
            </a:r>
            <a:r>
              <a:rPr lang="en-US" dirty="0"/>
              <a:t>.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Cardiothorac</a:t>
            </a:r>
            <a:r>
              <a:rPr lang="en-US" dirty="0"/>
              <a:t> </a:t>
            </a:r>
            <a:r>
              <a:rPr lang="en-US" dirty="0" err="1"/>
              <a:t>Surg</a:t>
            </a:r>
            <a:r>
              <a:rPr lang="en-US" dirty="0"/>
              <a:t> 21:2 232-244 (2002).</a:t>
            </a:r>
          </a:p>
          <a:p>
            <a:pPr marL="0" lvl="0" indent="0">
              <a:buNone/>
            </a:pPr>
            <a:r>
              <a:rPr lang="en-US" dirty="0" smtClean="0"/>
              <a:t>3. </a:t>
            </a:r>
            <a:r>
              <a:rPr lang="en-US" dirty="0" err="1"/>
              <a:t>Bhat</a:t>
            </a:r>
            <a:r>
              <a:rPr lang="en-US" dirty="0"/>
              <a:t>, T., </a:t>
            </a:r>
            <a:r>
              <a:rPr lang="en-US" dirty="0" err="1"/>
              <a:t>Teli</a:t>
            </a:r>
            <a:r>
              <a:rPr lang="en-US" dirty="0"/>
              <a:t>, S., </a:t>
            </a:r>
            <a:r>
              <a:rPr lang="en-US" dirty="0" err="1"/>
              <a:t>Rijai</a:t>
            </a:r>
            <a:r>
              <a:rPr lang="en-US" dirty="0"/>
              <a:t>, J., </a:t>
            </a:r>
            <a:r>
              <a:rPr lang="en-US" dirty="0" err="1"/>
              <a:t>Bhat</a:t>
            </a:r>
            <a:r>
              <a:rPr lang="en-US" dirty="0"/>
              <a:t>, H., Raza, M., </a:t>
            </a:r>
            <a:r>
              <a:rPr lang="en-US" dirty="0" err="1"/>
              <a:t>Khoueiry</a:t>
            </a:r>
            <a:r>
              <a:rPr lang="en-US" dirty="0"/>
              <a:t>, G., </a:t>
            </a:r>
            <a:r>
              <a:rPr lang="en-US" dirty="0" err="1"/>
              <a:t>Meghani</a:t>
            </a:r>
            <a:r>
              <a:rPr lang="en-US" dirty="0"/>
              <a:t>, M., Akhtar, M., and </a:t>
            </a:r>
            <a:r>
              <a:rPr lang="en-US" dirty="0" err="1"/>
              <a:t>Constantino</a:t>
            </a:r>
            <a:r>
              <a:rPr lang="en-US" dirty="0"/>
              <a:t>, T. </a:t>
            </a:r>
            <a:r>
              <a:rPr lang="en-US" i="1" dirty="0"/>
              <a:t>Neutrophil to lymphocyte ratio and cardiovascular diseases: a review</a:t>
            </a:r>
            <a:r>
              <a:rPr lang="en-US" dirty="0"/>
              <a:t>. Expert Review of Cardiovascular Therapy. 11:1 55-59 (2013).</a:t>
            </a:r>
            <a:endParaRPr lang="en-US" b="1" dirty="0"/>
          </a:p>
          <a:p>
            <a:pPr marL="0" lvl="0" indent="0">
              <a:buNone/>
            </a:pPr>
            <a:r>
              <a:rPr lang="en-US" dirty="0" smtClean="0"/>
              <a:t>4. </a:t>
            </a:r>
            <a:r>
              <a:rPr lang="en-US" dirty="0"/>
              <a:t>Tan, T.P., </a:t>
            </a:r>
            <a:r>
              <a:rPr lang="en-US" dirty="0" err="1"/>
              <a:t>Arekapudi</a:t>
            </a:r>
            <a:r>
              <a:rPr lang="en-US" dirty="0"/>
              <a:t>, A., </a:t>
            </a:r>
            <a:r>
              <a:rPr lang="en-US" dirty="0" err="1"/>
              <a:t>Metha</a:t>
            </a:r>
            <a:r>
              <a:rPr lang="en-US" dirty="0"/>
              <a:t>, J., Prasad, A., and </a:t>
            </a:r>
            <a:r>
              <a:rPr lang="en-US" dirty="0" err="1"/>
              <a:t>Venkatraghavan</a:t>
            </a:r>
            <a:r>
              <a:rPr lang="en-US" dirty="0"/>
              <a:t>, L. </a:t>
            </a:r>
            <a:r>
              <a:rPr lang="en-US" i="1" dirty="0"/>
              <a:t>Neutrophil-lymphocyte ratio as predictor of mortality and morbidity in cardiovascular surgery: a systematic review.</a:t>
            </a:r>
            <a:r>
              <a:rPr lang="en-US" dirty="0"/>
              <a:t> </a:t>
            </a:r>
            <a:r>
              <a:rPr lang="en-US" dirty="0" err="1"/>
              <a:t>Anz</a:t>
            </a:r>
            <a:r>
              <a:rPr lang="en-US" dirty="0"/>
              <a:t> Journal of Surgery. 85:6 414-419 (2015).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0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4" y="0"/>
            <a:ext cx="2053216" cy="149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98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3616</TotalTime>
  <Words>2308</Words>
  <Application>Microsoft Macintosh PowerPoint</Application>
  <PresentationFormat>Widescreen</PresentationFormat>
  <Paragraphs>360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Calibri Light</vt:lpstr>
      <vt:lpstr>Times New Roman</vt:lpstr>
      <vt:lpstr>Arial</vt:lpstr>
      <vt:lpstr>Office Theme</vt:lpstr>
      <vt:lpstr>High White Blood Cell Count Predicts Outcomes after Cardiac Surgery in Infants </vt:lpstr>
      <vt:lpstr>Lecture objectives</vt:lpstr>
      <vt:lpstr>Lecture objectives</vt:lpstr>
      <vt:lpstr>Background-Bypass</vt:lpstr>
      <vt:lpstr>Background-Bypass</vt:lpstr>
      <vt:lpstr>Lecture objectives</vt:lpstr>
      <vt:lpstr>Bypass and the inflammatory response</vt:lpstr>
      <vt:lpstr>Systemic Inflammatory Response Criteria</vt:lpstr>
      <vt:lpstr>Inflammation markers and outcomes</vt:lpstr>
      <vt:lpstr>Lecture objectives</vt:lpstr>
      <vt:lpstr>Hypothesis</vt:lpstr>
      <vt:lpstr>Methods</vt:lpstr>
      <vt:lpstr>Data Analysis</vt:lpstr>
      <vt:lpstr>Univariate Analysis-Primary Outcome  </vt:lpstr>
      <vt:lpstr>Univariate Analysis-Primary Outcome</vt:lpstr>
      <vt:lpstr>PowerPoint Presentation</vt:lpstr>
      <vt:lpstr>PowerPoint Presentation</vt:lpstr>
      <vt:lpstr>Lecture objectives</vt:lpstr>
      <vt:lpstr>Conclusions</vt:lpstr>
      <vt:lpstr>Future Directions</vt:lpstr>
      <vt:lpstr>References</vt:lpstr>
      <vt:lpstr>Questions?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Elevated white blood cell count predicts outcomes after cardiac surgery in infants</dc:title>
  <dc:creator>Microsoft Office User</dc:creator>
  <cp:lastModifiedBy>Microsoft Office User</cp:lastModifiedBy>
  <cp:revision>113</cp:revision>
  <dcterms:created xsi:type="dcterms:W3CDTF">2016-10-17T21:15:23Z</dcterms:created>
  <dcterms:modified xsi:type="dcterms:W3CDTF">2018-05-16T01:11:40Z</dcterms:modified>
</cp:coreProperties>
</file>