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6576000" cy="27432000"/>
  <p:notesSz cx="9409113" cy="146812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093"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187"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279"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372"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5465" algn="l" defTabSz="457093" rtl="0" eaLnBrk="1" latinLnBrk="0" hangingPunct="1">
      <a:defRPr sz="2400" kern="1200">
        <a:solidFill>
          <a:schemeClr val="tx1"/>
        </a:solidFill>
        <a:latin typeface="Arial" charset="0"/>
        <a:ea typeface="ＭＳ Ｐゴシック" charset="0"/>
        <a:cs typeface="ＭＳ Ｐゴシック" charset="0"/>
      </a:defRPr>
    </a:lvl6pPr>
    <a:lvl7pPr marL="2742560" algn="l" defTabSz="457093" rtl="0" eaLnBrk="1" latinLnBrk="0" hangingPunct="1">
      <a:defRPr sz="2400" kern="1200">
        <a:solidFill>
          <a:schemeClr val="tx1"/>
        </a:solidFill>
        <a:latin typeface="Arial" charset="0"/>
        <a:ea typeface="ＭＳ Ｐゴシック" charset="0"/>
        <a:cs typeface="ＭＳ Ｐゴシック" charset="0"/>
      </a:defRPr>
    </a:lvl7pPr>
    <a:lvl8pPr marL="3199651" algn="l" defTabSz="457093" rtl="0" eaLnBrk="1" latinLnBrk="0" hangingPunct="1">
      <a:defRPr sz="2400" kern="1200">
        <a:solidFill>
          <a:schemeClr val="tx1"/>
        </a:solidFill>
        <a:latin typeface="Arial" charset="0"/>
        <a:ea typeface="ＭＳ Ｐゴシック" charset="0"/>
        <a:cs typeface="ＭＳ Ｐゴシック" charset="0"/>
      </a:defRPr>
    </a:lvl8pPr>
    <a:lvl9pPr marL="3656744" algn="l" defTabSz="457093"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8640" userDrawn="1">
          <p15:clr>
            <a:srgbClr val="A4A3A4"/>
          </p15:clr>
        </p15:guide>
        <p15:guide id="2" pos="173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CC2"/>
    <a:srgbClr val="868EAB"/>
    <a:srgbClr val="CCECFF"/>
    <a:srgbClr val="F7FCFF"/>
    <a:srgbClr val="FFFF99"/>
    <a:srgbClr val="FF9999"/>
    <a:srgbClr val="FFF5B1"/>
    <a:srgbClr val="1E1A5D"/>
    <a:srgbClr val="000069"/>
    <a:srgbClr val="9AA9F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46" autoAdjust="0"/>
    <p:restoredTop sz="93899" autoAdjust="0"/>
  </p:normalViewPr>
  <p:slideViewPr>
    <p:cSldViewPr snapToGrid="0">
      <p:cViewPr>
        <p:scale>
          <a:sx n="17" d="100"/>
          <a:sy n="17" d="100"/>
        </p:scale>
        <p:origin x="1528" y="68"/>
      </p:cViewPr>
      <p:guideLst>
        <p:guide orient="horz" pos="8640"/>
        <p:guide pos="1734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1"/>
            <a:ext cx="4078288" cy="733425"/>
          </a:xfrm>
          <a:prstGeom prst="rect">
            <a:avLst/>
          </a:prstGeom>
          <a:noFill/>
          <a:ln w="9525">
            <a:noFill/>
            <a:miter lim="800000"/>
            <a:headEnd/>
            <a:tailEnd/>
          </a:ln>
          <a:effectLst/>
        </p:spPr>
        <p:txBody>
          <a:bodyPr vert="horz" wrap="square" lIns="137646" tIns="68822" rIns="137646" bIns="68822" numCol="1" anchor="t" anchorCtr="0" compatLnSpc="1">
            <a:prstTxWarp prst="textNoShape">
              <a:avLst/>
            </a:prstTxWarp>
          </a:bodyPr>
          <a:lstStyle>
            <a:lvl1pPr defTabSz="1376363">
              <a:defRPr sz="1800">
                <a:latin typeface="Times New Roman" pitchFamily="-128" charset="0"/>
                <a:ea typeface="+mn-ea"/>
                <a:cs typeface="+mn-cs"/>
              </a:defRPr>
            </a:lvl1pPr>
          </a:lstStyle>
          <a:p>
            <a:pPr>
              <a:defRPr/>
            </a:pPr>
            <a:endParaRPr lang="en-US"/>
          </a:p>
        </p:txBody>
      </p:sp>
      <p:sp>
        <p:nvSpPr>
          <p:cNvPr id="5123" name="Rectangle 3"/>
          <p:cNvSpPr>
            <a:spLocks noGrp="1" noChangeArrowheads="1"/>
          </p:cNvSpPr>
          <p:nvPr>
            <p:ph type="dt" sz="quarter" idx="1"/>
          </p:nvPr>
        </p:nvSpPr>
        <p:spPr bwMode="auto">
          <a:xfrm>
            <a:off x="5330825" y="1"/>
            <a:ext cx="4078288" cy="733425"/>
          </a:xfrm>
          <a:prstGeom prst="rect">
            <a:avLst/>
          </a:prstGeom>
          <a:noFill/>
          <a:ln w="9525">
            <a:noFill/>
            <a:miter lim="800000"/>
            <a:headEnd/>
            <a:tailEnd/>
          </a:ln>
          <a:effectLst/>
        </p:spPr>
        <p:txBody>
          <a:bodyPr vert="horz" wrap="square" lIns="137646" tIns="68822" rIns="137646" bIns="68822" numCol="1" anchor="t" anchorCtr="0" compatLnSpc="1">
            <a:prstTxWarp prst="textNoShape">
              <a:avLst/>
            </a:prstTxWarp>
          </a:bodyPr>
          <a:lstStyle>
            <a:lvl1pPr algn="r" defTabSz="1376363">
              <a:defRPr sz="1800">
                <a:latin typeface="Times New Roman" pitchFamily="-128" charset="0"/>
                <a:ea typeface="+mn-ea"/>
                <a:cs typeface="+mn-cs"/>
              </a:defRPr>
            </a:lvl1pPr>
          </a:lstStyle>
          <a:p>
            <a:pPr>
              <a:defRPr/>
            </a:pPr>
            <a:endParaRPr lang="en-US"/>
          </a:p>
        </p:txBody>
      </p:sp>
      <p:sp>
        <p:nvSpPr>
          <p:cNvPr id="5124" name="Rectangle 4"/>
          <p:cNvSpPr>
            <a:spLocks noGrp="1" noChangeArrowheads="1"/>
          </p:cNvSpPr>
          <p:nvPr>
            <p:ph type="ftr" sz="quarter" idx="2"/>
          </p:nvPr>
        </p:nvSpPr>
        <p:spPr bwMode="auto">
          <a:xfrm>
            <a:off x="0" y="13947776"/>
            <a:ext cx="4078288" cy="733425"/>
          </a:xfrm>
          <a:prstGeom prst="rect">
            <a:avLst/>
          </a:prstGeom>
          <a:noFill/>
          <a:ln w="9525">
            <a:noFill/>
            <a:miter lim="800000"/>
            <a:headEnd/>
            <a:tailEnd/>
          </a:ln>
          <a:effectLst/>
        </p:spPr>
        <p:txBody>
          <a:bodyPr vert="horz" wrap="square" lIns="137646" tIns="68822" rIns="137646" bIns="68822" numCol="1" anchor="b" anchorCtr="0" compatLnSpc="1">
            <a:prstTxWarp prst="textNoShape">
              <a:avLst/>
            </a:prstTxWarp>
          </a:bodyPr>
          <a:lstStyle>
            <a:lvl1pPr defTabSz="1376363">
              <a:defRPr sz="1800">
                <a:latin typeface="Times New Roman" pitchFamily="-128" charset="0"/>
                <a:ea typeface="+mn-ea"/>
                <a:cs typeface="+mn-cs"/>
              </a:defRPr>
            </a:lvl1pPr>
          </a:lstStyle>
          <a:p>
            <a:pPr>
              <a:defRPr/>
            </a:pPr>
            <a:endParaRPr lang="en-US"/>
          </a:p>
        </p:txBody>
      </p:sp>
      <p:sp>
        <p:nvSpPr>
          <p:cNvPr id="5125" name="Rectangle 5"/>
          <p:cNvSpPr>
            <a:spLocks noGrp="1" noChangeArrowheads="1"/>
          </p:cNvSpPr>
          <p:nvPr>
            <p:ph type="sldNum" sz="quarter" idx="3"/>
          </p:nvPr>
        </p:nvSpPr>
        <p:spPr bwMode="auto">
          <a:xfrm>
            <a:off x="5330825" y="13947776"/>
            <a:ext cx="4078288" cy="733425"/>
          </a:xfrm>
          <a:prstGeom prst="rect">
            <a:avLst/>
          </a:prstGeom>
          <a:noFill/>
          <a:ln w="9525">
            <a:noFill/>
            <a:miter lim="800000"/>
            <a:headEnd/>
            <a:tailEnd/>
          </a:ln>
          <a:effectLst/>
        </p:spPr>
        <p:txBody>
          <a:bodyPr vert="horz" wrap="square" lIns="137646" tIns="68822" rIns="137646" bIns="68822" numCol="1" anchor="b" anchorCtr="0" compatLnSpc="1">
            <a:prstTxWarp prst="textNoShape">
              <a:avLst/>
            </a:prstTxWarp>
          </a:bodyPr>
          <a:lstStyle>
            <a:lvl1pPr algn="r" defTabSz="1376363">
              <a:defRPr sz="1800">
                <a:latin typeface="Times New Roman" charset="0"/>
              </a:defRPr>
            </a:lvl1pPr>
          </a:lstStyle>
          <a:p>
            <a:fld id="{0F277866-BA8F-D948-8240-96F87CD57266}" type="slidenum">
              <a:rPr lang="en-US"/>
              <a:pPr/>
              <a:t>‹#›</a:t>
            </a:fld>
            <a:endParaRPr lang="en-US"/>
          </a:p>
        </p:txBody>
      </p:sp>
    </p:spTree>
    <p:extLst>
      <p:ext uri="{BB962C8B-B14F-4D97-AF65-F5344CB8AC3E}">
        <p14:creationId xmlns:p14="http://schemas.microsoft.com/office/powerpoint/2010/main" val="25749917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4076700" cy="733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28" charset="0"/>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5329239" y="1"/>
            <a:ext cx="4078287" cy="733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28" charset="0"/>
                <a:ea typeface="+mn-ea"/>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035050" y="1101725"/>
            <a:ext cx="7339013" cy="5505450"/>
          </a:xfrm>
          <a:prstGeom prst="rect">
            <a:avLst/>
          </a:prstGeom>
          <a:noFill/>
          <a:ln w="9525">
            <a:solidFill>
              <a:srgbClr val="000000"/>
            </a:solidFill>
            <a:miter lim="800000"/>
            <a:headEnd/>
            <a:tailEnd/>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FAA26D3D-D897-4be2-8F04-BA451C77F1D7}">
              <ma14:placeholderFlag xmlns:mc="http://schemas.openxmlformats.org/markup-compatibility/2006" xmlns:mv="urn:schemas-microsoft-com:mac:vml" xmlns="" xmlns:ma14="http://schemas.microsoft.com/office/mac/drawingml/2011/main" val="1"/>
            </a:ext>
          </a:extLst>
        </p:spPr>
      </p:sp>
      <p:sp>
        <p:nvSpPr>
          <p:cNvPr id="6149" name="Rectangle 5"/>
          <p:cNvSpPr>
            <a:spLocks noGrp="1" noChangeArrowheads="1"/>
          </p:cNvSpPr>
          <p:nvPr>
            <p:ph type="body" sz="quarter" idx="3"/>
          </p:nvPr>
        </p:nvSpPr>
        <p:spPr bwMode="auto">
          <a:xfrm>
            <a:off x="941389" y="6973889"/>
            <a:ext cx="7526337" cy="6605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13944602"/>
            <a:ext cx="4076700" cy="733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28" charset="0"/>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5329239" y="13944602"/>
            <a:ext cx="4078287" cy="733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AB863097-DA80-F44E-B8A6-B245C57465DA}" type="slidenum">
              <a:rPr lang="en-US"/>
              <a:pPr/>
              <a:t>‹#›</a:t>
            </a:fld>
            <a:endParaRPr lang="en-US"/>
          </a:p>
        </p:txBody>
      </p:sp>
    </p:spTree>
    <p:extLst>
      <p:ext uri="{BB962C8B-B14F-4D97-AF65-F5344CB8AC3E}">
        <p14:creationId xmlns:p14="http://schemas.microsoft.com/office/powerpoint/2010/main" val="4887218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28" charset="0"/>
        <a:ea typeface="ＭＳ Ｐゴシック" charset="0"/>
        <a:cs typeface="ＭＳ Ｐゴシック" charset="0"/>
      </a:defRPr>
    </a:lvl1pPr>
    <a:lvl2pPr marL="457093" algn="l" rtl="0" eaLnBrk="0" fontAlgn="base" hangingPunct="0">
      <a:spcBef>
        <a:spcPct val="30000"/>
      </a:spcBef>
      <a:spcAft>
        <a:spcPct val="0"/>
      </a:spcAft>
      <a:defRPr sz="1200" kern="1200">
        <a:solidFill>
          <a:schemeClr val="tx1"/>
        </a:solidFill>
        <a:latin typeface="Times New Roman" pitchFamily="-128" charset="0"/>
        <a:ea typeface="ＭＳ Ｐゴシック" charset="0"/>
        <a:cs typeface="+mn-cs"/>
      </a:defRPr>
    </a:lvl2pPr>
    <a:lvl3pPr marL="914187" algn="l" rtl="0" eaLnBrk="0" fontAlgn="base" hangingPunct="0">
      <a:spcBef>
        <a:spcPct val="30000"/>
      </a:spcBef>
      <a:spcAft>
        <a:spcPct val="0"/>
      </a:spcAft>
      <a:defRPr sz="1200" kern="1200">
        <a:solidFill>
          <a:schemeClr val="tx1"/>
        </a:solidFill>
        <a:latin typeface="Times New Roman" pitchFamily="-128" charset="0"/>
        <a:ea typeface="ＭＳ Ｐゴシック" charset="0"/>
        <a:cs typeface="+mn-cs"/>
      </a:defRPr>
    </a:lvl3pPr>
    <a:lvl4pPr marL="1371279" algn="l" rtl="0" eaLnBrk="0" fontAlgn="base" hangingPunct="0">
      <a:spcBef>
        <a:spcPct val="30000"/>
      </a:spcBef>
      <a:spcAft>
        <a:spcPct val="0"/>
      </a:spcAft>
      <a:defRPr sz="1200" kern="1200">
        <a:solidFill>
          <a:schemeClr val="tx1"/>
        </a:solidFill>
        <a:latin typeface="Times New Roman" pitchFamily="-128" charset="0"/>
        <a:ea typeface="ＭＳ Ｐゴシック" charset="0"/>
        <a:cs typeface="+mn-cs"/>
      </a:defRPr>
    </a:lvl4pPr>
    <a:lvl5pPr marL="1828372" algn="l" rtl="0" eaLnBrk="0" fontAlgn="base" hangingPunct="0">
      <a:spcBef>
        <a:spcPct val="30000"/>
      </a:spcBef>
      <a:spcAft>
        <a:spcPct val="0"/>
      </a:spcAft>
      <a:defRPr sz="1200" kern="1200">
        <a:solidFill>
          <a:schemeClr val="tx1"/>
        </a:solidFill>
        <a:latin typeface="Times New Roman" pitchFamily="-128" charset="0"/>
        <a:ea typeface="ＭＳ Ｐゴシック" charset="0"/>
        <a:cs typeface="+mn-cs"/>
      </a:defRPr>
    </a:lvl5pPr>
    <a:lvl6pPr marL="2285465" algn="l" defTabSz="914187" rtl="0" eaLnBrk="1" latinLnBrk="0" hangingPunct="1">
      <a:defRPr sz="1200" kern="1200">
        <a:solidFill>
          <a:schemeClr val="tx1"/>
        </a:solidFill>
        <a:latin typeface="+mn-lt"/>
        <a:ea typeface="+mn-ea"/>
        <a:cs typeface="+mn-cs"/>
      </a:defRPr>
    </a:lvl6pPr>
    <a:lvl7pPr marL="2742560" algn="l" defTabSz="914187" rtl="0" eaLnBrk="1" latinLnBrk="0" hangingPunct="1">
      <a:defRPr sz="1200" kern="1200">
        <a:solidFill>
          <a:schemeClr val="tx1"/>
        </a:solidFill>
        <a:latin typeface="+mn-lt"/>
        <a:ea typeface="+mn-ea"/>
        <a:cs typeface="+mn-cs"/>
      </a:defRPr>
    </a:lvl7pPr>
    <a:lvl8pPr marL="3199651" algn="l" defTabSz="914187" rtl="0" eaLnBrk="1" latinLnBrk="0" hangingPunct="1">
      <a:defRPr sz="1200" kern="1200">
        <a:solidFill>
          <a:schemeClr val="tx1"/>
        </a:solidFill>
        <a:latin typeface="+mn-lt"/>
        <a:ea typeface="+mn-ea"/>
        <a:cs typeface="+mn-cs"/>
      </a:defRPr>
    </a:lvl8pPr>
    <a:lvl9pPr marL="3656744" algn="l" defTabSz="91418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43A0EDF-121C-6343-9ABC-9D2E115630EB}" type="slidenum">
              <a:rPr lang="en-US" sz="1200">
                <a:latin typeface="Times New Roman" charset="0"/>
              </a:rPr>
              <a:pPr eaLnBrk="1" hangingPunct="1"/>
              <a:t>1</a:t>
            </a:fld>
            <a:endParaRPr lang="en-US" sz="1200">
              <a:latin typeface="Times New Roman" charset="0"/>
            </a:endParaRPr>
          </a:p>
        </p:txBody>
      </p:sp>
      <p:sp>
        <p:nvSpPr>
          <p:cNvPr id="4099" name="Rectangle 1026"/>
          <p:cNvSpPr>
            <a:spLocks noGrp="1" noRot="1" noChangeAspect="1" noChangeArrowheads="1" noTextEdit="1"/>
          </p:cNvSpPr>
          <p:nvPr>
            <p:ph type="sldImg"/>
          </p:nvPr>
        </p:nvSpPr>
        <p:spPr>
          <a:xfrm>
            <a:off x="1036638" y="1101725"/>
            <a:ext cx="7335837" cy="5503863"/>
          </a:xfrm>
          <a:ln/>
        </p:spPr>
      </p:sp>
      <p:sp>
        <p:nvSpPr>
          <p:cNvPr id="4100" name="Rectangle 1027"/>
          <p:cNvSpPr>
            <a:spLocks noGrp="1" noChangeArrowheads="1"/>
          </p:cNvSpPr>
          <p:nvPr>
            <p:ph type="body" idx="1"/>
          </p:nvPr>
        </p:nvSpPr>
        <p:spPr>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a:lstStyle/>
          <a:p>
            <a:pPr algn="just" eaLnBrk="1" hangingPunct="1">
              <a:spcAft>
                <a:spcPts val="1200"/>
              </a:spcAft>
            </a:pPr>
            <a:endParaRPr lang="en-US" sz="1400" dirty="0">
              <a:latin typeface="Microsoft Sans Serif"/>
              <a:cs typeface="Microsoft Sans Serif"/>
            </a:endParaRPr>
          </a:p>
          <a:p>
            <a:r>
              <a:rPr lang="en-US" b="1" dirty="0"/>
              <a:t>Prior to the intervention, many participants -- especially first-time mothers, reported having few sources of external social support, little formal instruction on appropriate child development, and low levels of confidence in parenting aptitude. </a:t>
            </a:r>
            <a:endParaRPr lang="en-US" sz="1400" dirty="0"/>
          </a:p>
          <a:p>
            <a:br>
              <a:rPr lang="en-US" sz="1400" dirty="0"/>
            </a:br>
            <a:r>
              <a:rPr lang="en-US" b="1" dirty="0"/>
              <a:t>Key ways that participants reported that the program positively impacted their experience as parents include: </a:t>
            </a:r>
            <a:endParaRPr lang="en-US" sz="1400" dirty="0"/>
          </a:p>
          <a:p>
            <a:r>
              <a:rPr lang="en-US" b="1" dirty="0"/>
              <a:t>(1) noticeable improvements in their child’s language and motor skills</a:t>
            </a:r>
            <a:endParaRPr lang="en-US" sz="1400" dirty="0"/>
          </a:p>
          <a:p>
            <a:r>
              <a:rPr lang="en-US" b="1" dirty="0"/>
              <a:t>(2) receiving helpful instructions from </a:t>
            </a:r>
            <a:r>
              <a:rPr lang="en-US" b="1" dirty="0" err="1"/>
              <a:t>CHWs</a:t>
            </a:r>
            <a:r>
              <a:rPr lang="en-US" b="1" dirty="0"/>
              <a:t> about parenting skills</a:t>
            </a:r>
            <a:endParaRPr lang="en-US" sz="1400" dirty="0"/>
          </a:p>
          <a:p>
            <a:r>
              <a:rPr lang="en-US" b="1" dirty="0"/>
              <a:t>(3) social support from </a:t>
            </a:r>
            <a:r>
              <a:rPr lang="en-US" b="1" dirty="0" err="1"/>
              <a:t>CHWs</a:t>
            </a:r>
            <a:r>
              <a:rPr lang="en-US" b="1" dirty="0"/>
              <a:t> that improved maternal confidence</a:t>
            </a:r>
            <a:endParaRPr lang="en-US" sz="1400" dirty="0"/>
          </a:p>
          <a:p>
            <a:r>
              <a:rPr lang="en-US" b="1" dirty="0"/>
              <a:t>(4) knowledge that empowered mothers to engage creatively with their child.</a:t>
            </a:r>
          </a:p>
          <a:p>
            <a:endParaRPr lang="en-US" b="1" dirty="0"/>
          </a:p>
          <a:p>
            <a:pPr algn="just" eaLnBrk="1" hangingPunct="1">
              <a:spcAft>
                <a:spcPts val="1200"/>
              </a:spcAft>
            </a:pPr>
            <a:endParaRPr lang="en-US" sz="1400" dirty="0">
              <a:latin typeface="Microsoft Sans Serif"/>
              <a:cs typeface="Microsoft Sans Serif"/>
            </a:endParaRPr>
          </a:p>
          <a:p>
            <a:r>
              <a:rPr lang="en-US" b="1" dirty="0"/>
              <a:t>Few caregivers, however, reported experiencing positive effects in the following areas due to their participation with the intervention activities: </a:t>
            </a:r>
            <a:endParaRPr lang="en-US" sz="1400" dirty="0"/>
          </a:p>
          <a:p>
            <a:r>
              <a:rPr lang="en-US" b="1" dirty="0"/>
              <a:t>(1) maternal mental health</a:t>
            </a:r>
            <a:endParaRPr lang="en-US" sz="1400" dirty="0"/>
          </a:p>
          <a:p>
            <a:r>
              <a:rPr lang="en-US" b="1" dirty="0"/>
              <a:t>(2) stress level</a:t>
            </a:r>
            <a:endParaRPr lang="en-US" sz="1400" dirty="0"/>
          </a:p>
          <a:p>
            <a:r>
              <a:rPr lang="en-US" b="1" dirty="0"/>
              <a:t>(3) confidence in their ability to access healthcare. </a:t>
            </a:r>
            <a:endParaRPr lang="en-US" sz="1400" dirty="0"/>
          </a:p>
          <a:p>
            <a:br>
              <a:rPr lang="en-US" sz="1400" dirty="0"/>
            </a:br>
            <a:r>
              <a:rPr lang="en-US" b="1" dirty="0"/>
              <a:t>The majority of families that received the home visits from the CDA group endorsed that the program succeeded in its original intent to guide mothers or other caregivers to stimulate early childhood development through cost effective toys and activities. Mothers who received visits from the CHA group reported lower engagement and fewer perceived benefits from the intervention. </a:t>
            </a:r>
            <a:endParaRPr lang="en-US" sz="1400" dirty="0"/>
          </a:p>
          <a:p>
            <a:br>
              <a:rPr lang="en-US" sz="1400" dirty="0"/>
            </a:br>
            <a:r>
              <a:rPr lang="en-US" b="1" dirty="0"/>
              <a:t>The majority of families in both groups indicated that they would welcome a continuation of the program activities in order to streamline their children’s transition into formal schooling. </a:t>
            </a:r>
            <a:endParaRPr lang="en-US" sz="1400" dirty="0"/>
          </a:p>
          <a:p>
            <a:r>
              <a:rPr lang="en-US" b="1" dirty="0"/>
              <a:t> </a:t>
            </a:r>
            <a:endParaRPr lang="en-US" sz="1400" dirty="0"/>
          </a:p>
          <a:p>
            <a:pPr eaLnBrk="1" hangingPunct="1"/>
            <a:endParaRPr lang="en-US" dirty="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2742407" y="24993867"/>
            <a:ext cx="7620000" cy="1828271"/>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12497597" y="24993867"/>
            <a:ext cx="11580812" cy="1828271"/>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26213594" y="24993867"/>
            <a:ext cx="7620000" cy="1828271"/>
          </a:xfrm>
          <a:prstGeom prst="rect">
            <a:avLst/>
          </a:prstGeom>
          <a:ln/>
        </p:spPr>
        <p:txBody>
          <a:bodyPr/>
          <a:lstStyle>
            <a:lvl1pPr>
              <a:defRPr/>
            </a:lvl1pPr>
          </a:lstStyle>
          <a:p>
            <a:fld id="{D53DD7CF-6991-EC4A-A20E-AEA20B25999A}" type="slidenum">
              <a:rPr lang="en-US"/>
              <a:pPr/>
              <a:t>‹#›</a:t>
            </a:fld>
            <a:endParaRPr lang="en-US"/>
          </a:p>
        </p:txBody>
      </p:sp>
    </p:spTree>
    <p:extLst>
      <p:ext uri="{BB962C8B-B14F-4D97-AF65-F5344CB8AC3E}">
        <p14:creationId xmlns:p14="http://schemas.microsoft.com/office/powerpoint/2010/main" val="15553843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GR header half map swoosh RGB .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53521" y="-447064"/>
            <a:ext cx="38098448" cy="6791957"/>
          </a:xfrm>
          <a:prstGeom prst="rect">
            <a:avLst/>
          </a:prstGeom>
        </p:spPr>
      </p:pic>
      <p:pic>
        <p:nvPicPr>
          <p:cNvPr id="8" name="Picture 7" descr="UMMSLogoC-solidyellow.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774510" y="1510831"/>
            <a:ext cx="2922092" cy="1387520"/>
          </a:xfrm>
          <a:prstGeom prst="rect">
            <a:avLst/>
          </a:prstGeom>
        </p:spPr>
      </p:pic>
      <p:pic>
        <p:nvPicPr>
          <p:cNvPr id="6" name="Picture 5" descr="GR footer swoosh map blue.jpg"/>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flipV="1">
            <a:off x="-767208" y="23133459"/>
            <a:ext cx="38100478" cy="4553694"/>
          </a:xfrm>
          <a:prstGeom prst="rect">
            <a:avLst/>
          </a:prstGeom>
        </p:spPr>
      </p:pic>
      <p:pic>
        <p:nvPicPr>
          <p:cNvPr id="12" name="Picture 11" descr="GR Logo External RGB.jp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28757450" y="25830476"/>
            <a:ext cx="6562438" cy="88471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210008" rtl="0" eaLnBrk="1" fontAlgn="base" hangingPunct="1">
        <a:spcBef>
          <a:spcPct val="0"/>
        </a:spcBef>
        <a:spcAft>
          <a:spcPct val="0"/>
        </a:spcAft>
        <a:defRPr sz="15427">
          <a:solidFill>
            <a:schemeClr val="tx2"/>
          </a:solidFill>
          <a:latin typeface="+mj-lt"/>
          <a:ea typeface="ＭＳ Ｐゴシック" charset="0"/>
          <a:cs typeface="ＭＳ Ｐゴシック" charset="0"/>
        </a:defRPr>
      </a:lvl1pPr>
      <a:lvl2pPr algn="ctr" defTabSz="3210008" rtl="0" eaLnBrk="1" fontAlgn="base" hangingPunct="1">
        <a:spcBef>
          <a:spcPct val="0"/>
        </a:spcBef>
        <a:spcAft>
          <a:spcPct val="0"/>
        </a:spcAft>
        <a:defRPr sz="15427">
          <a:solidFill>
            <a:schemeClr val="tx2"/>
          </a:solidFill>
          <a:latin typeface="Times New Roman" pitchFamily="-128" charset="0"/>
          <a:ea typeface="ＭＳ Ｐゴシック" charset="0"/>
          <a:cs typeface="ＭＳ Ｐゴシック" charset="0"/>
        </a:defRPr>
      </a:lvl2pPr>
      <a:lvl3pPr algn="ctr" defTabSz="3210008" rtl="0" eaLnBrk="1" fontAlgn="base" hangingPunct="1">
        <a:spcBef>
          <a:spcPct val="0"/>
        </a:spcBef>
        <a:spcAft>
          <a:spcPct val="0"/>
        </a:spcAft>
        <a:defRPr sz="15427">
          <a:solidFill>
            <a:schemeClr val="tx2"/>
          </a:solidFill>
          <a:latin typeface="Times New Roman" pitchFamily="-128" charset="0"/>
          <a:ea typeface="ＭＳ Ｐゴシック" charset="0"/>
          <a:cs typeface="ＭＳ Ｐゴシック" charset="0"/>
        </a:defRPr>
      </a:lvl3pPr>
      <a:lvl4pPr algn="ctr" defTabSz="3210008" rtl="0" eaLnBrk="1" fontAlgn="base" hangingPunct="1">
        <a:spcBef>
          <a:spcPct val="0"/>
        </a:spcBef>
        <a:spcAft>
          <a:spcPct val="0"/>
        </a:spcAft>
        <a:defRPr sz="15427">
          <a:solidFill>
            <a:schemeClr val="tx2"/>
          </a:solidFill>
          <a:latin typeface="Times New Roman" pitchFamily="-128" charset="0"/>
          <a:ea typeface="ＭＳ Ｐゴシック" charset="0"/>
          <a:cs typeface="ＭＳ Ｐゴシック" charset="0"/>
        </a:defRPr>
      </a:lvl4pPr>
      <a:lvl5pPr algn="ctr" defTabSz="3210008" rtl="0" eaLnBrk="1" fontAlgn="base" hangingPunct="1">
        <a:spcBef>
          <a:spcPct val="0"/>
        </a:spcBef>
        <a:spcAft>
          <a:spcPct val="0"/>
        </a:spcAft>
        <a:defRPr sz="15427">
          <a:solidFill>
            <a:schemeClr val="tx2"/>
          </a:solidFill>
          <a:latin typeface="Times New Roman" pitchFamily="-128" charset="0"/>
          <a:ea typeface="ＭＳ Ｐゴシック" charset="0"/>
          <a:cs typeface="ＭＳ Ｐゴシック" charset="0"/>
        </a:defRPr>
      </a:lvl5pPr>
      <a:lvl6pPr marL="326557" algn="ctr" defTabSz="3210008" rtl="0" eaLnBrk="1" fontAlgn="base" hangingPunct="1">
        <a:spcBef>
          <a:spcPct val="0"/>
        </a:spcBef>
        <a:spcAft>
          <a:spcPct val="0"/>
        </a:spcAft>
        <a:defRPr sz="15427">
          <a:solidFill>
            <a:schemeClr val="tx2"/>
          </a:solidFill>
          <a:latin typeface="Times New Roman" pitchFamily="-128" charset="0"/>
        </a:defRPr>
      </a:lvl6pPr>
      <a:lvl7pPr marL="653114" algn="ctr" defTabSz="3210008" rtl="0" eaLnBrk="1" fontAlgn="base" hangingPunct="1">
        <a:spcBef>
          <a:spcPct val="0"/>
        </a:spcBef>
        <a:spcAft>
          <a:spcPct val="0"/>
        </a:spcAft>
        <a:defRPr sz="15427">
          <a:solidFill>
            <a:schemeClr val="tx2"/>
          </a:solidFill>
          <a:latin typeface="Times New Roman" pitchFamily="-128" charset="0"/>
        </a:defRPr>
      </a:lvl7pPr>
      <a:lvl8pPr marL="979670" algn="ctr" defTabSz="3210008" rtl="0" eaLnBrk="1" fontAlgn="base" hangingPunct="1">
        <a:spcBef>
          <a:spcPct val="0"/>
        </a:spcBef>
        <a:spcAft>
          <a:spcPct val="0"/>
        </a:spcAft>
        <a:defRPr sz="15427">
          <a:solidFill>
            <a:schemeClr val="tx2"/>
          </a:solidFill>
          <a:latin typeface="Times New Roman" pitchFamily="-128" charset="0"/>
        </a:defRPr>
      </a:lvl8pPr>
      <a:lvl9pPr marL="1306227" algn="ctr" defTabSz="3210008" rtl="0" eaLnBrk="1" fontAlgn="base" hangingPunct="1">
        <a:spcBef>
          <a:spcPct val="0"/>
        </a:spcBef>
        <a:spcAft>
          <a:spcPct val="0"/>
        </a:spcAft>
        <a:defRPr sz="15427">
          <a:solidFill>
            <a:schemeClr val="tx2"/>
          </a:solidFill>
          <a:latin typeface="Times New Roman" pitchFamily="-128" charset="0"/>
        </a:defRPr>
      </a:lvl9pPr>
    </p:titleStyle>
    <p:bodyStyle>
      <a:lvl1pPr marL="1203045" indent="-1203045" algn="l" defTabSz="3210008" rtl="0" eaLnBrk="1" fontAlgn="base" hangingPunct="1">
        <a:spcBef>
          <a:spcPct val="20000"/>
        </a:spcBef>
        <a:spcAft>
          <a:spcPct val="0"/>
        </a:spcAft>
        <a:buChar char="•"/>
        <a:defRPr sz="11215">
          <a:solidFill>
            <a:schemeClr val="tx1"/>
          </a:solidFill>
          <a:latin typeface="+mn-lt"/>
          <a:ea typeface="ＭＳ Ｐゴシック" charset="0"/>
          <a:cs typeface="ＭＳ Ｐゴシック" charset="0"/>
        </a:defRPr>
      </a:lvl1pPr>
      <a:lvl2pPr marL="2607919" indent="-1003482" algn="l" defTabSz="3210008" rtl="0" eaLnBrk="1" fontAlgn="base" hangingPunct="1">
        <a:spcBef>
          <a:spcPct val="20000"/>
        </a:spcBef>
        <a:spcAft>
          <a:spcPct val="0"/>
        </a:spcAft>
        <a:buChar char="–"/>
        <a:defRPr sz="9857">
          <a:solidFill>
            <a:schemeClr val="tx1"/>
          </a:solidFill>
          <a:latin typeface="+mn-lt"/>
          <a:ea typeface="ＭＳ Ｐゴシック" charset="0"/>
        </a:defRPr>
      </a:lvl2pPr>
      <a:lvl3pPr marL="4011658" indent="-801652" algn="l" defTabSz="3210008" rtl="0" eaLnBrk="1" fontAlgn="base" hangingPunct="1">
        <a:spcBef>
          <a:spcPct val="20000"/>
        </a:spcBef>
        <a:spcAft>
          <a:spcPct val="0"/>
        </a:spcAft>
        <a:buChar char="•"/>
        <a:defRPr sz="8429">
          <a:solidFill>
            <a:schemeClr val="tx1"/>
          </a:solidFill>
          <a:latin typeface="+mn-lt"/>
          <a:ea typeface="ＭＳ Ｐゴシック" charset="0"/>
        </a:defRPr>
      </a:lvl3pPr>
      <a:lvl4pPr marL="5617230" indent="-802785" algn="l" defTabSz="3210008" rtl="0" eaLnBrk="1" fontAlgn="base" hangingPunct="1">
        <a:spcBef>
          <a:spcPct val="20000"/>
        </a:spcBef>
        <a:spcAft>
          <a:spcPct val="0"/>
        </a:spcAft>
        <a:buChar char="–"/>
        <a:defRPr sz="6999">
          <a:solidFill>
            <a:schemeClr val="tx1"/>
          </a:solidFill>
          <a:latin typeface="+mn-lt"/>
          <a:ea typeface="ＭＳ Ｐゴシック" charset="0"/>
        </a:defRPr>
      </a:lvl4pPr>
      <a:lvl5pPr marL="7221667" indent="-802785" algn="l" defTabSz="3210008" rtl="0" eaLnBrk="1" fontAlgn="base" hangingPunct="1">
        <a:spcBef>
          <a:spcPct val="20000"/>
        </a:spcBef>
        <a:spcAft>
          <a:spcPct val="0"/>
        </a:spcAft>
        <a:buChar char="»"/>
        <a:defRPr sz="6999">
          <a:solidFill>
            <a:schemeClr val="tx1"/>
          </a:solidFill>
          <a:latin typeface="+mn-lt"/>
          <a:ea typeface="ＭＳ Ｐゴシック" charset="0"/>
        </a:defRPr>
      </a:lvl5pPr>
      <a:lvl6pPr marL="7548223" indent="-802785" algn="l" defTabSz="3210008" rtl="0" eaLnBrk="1" fontAlgn="base" hangingPunct="1">
        <a:spcBef>
          <a:spcPct val="20000"/>
        </a:spcBef>
        <a:spcAft>
          <a:spcPct val="0"/>
        </a:spcAft>
        <a:buChar char="»"/>
        <a:defRPr sz="6999">
          <a:solidFill>
            <a:schemeClr val="tx1"/>
          </a:solidFill>
          <a:latin typeface="+mn-lt"/>
        </a:defRPr>
      </a:lvl6pPr>
      <a:lvl7pPr marL="7874780" indent="-802785" algn="l" defTabSz="3210008" rtl="0" eaLnBrk="1" fontAlgn="base" hangingPunct="1">
        <a:spcBef>
          <a:spcPct val="20000"/>
        </a:spcBef>
        <a:spcAft>
          <a:spcPct val="0"/>
        </a:spcAft>
        <a:buChar char="»"/>
        <a:defRPr sz="6999">
          <a:solidFill>
            <a:schemeClr val="tx1"/>
          </a:solidFill>
          <a:latin typeface="+mn-lt"/>
        </a:defRPr>
      </a:lvl7pPr>
      <a:lvl8pPr marL="8201337" indent="-802785" algn="l" defTabSz="3210008" rtl="0" eaLnBrk="1" fontAlgn="base" hangingPunct="1">
        <a:spcBef>
          <a:spcPct val="20000"/>
        </a:spcBef>
        <a:spcAft>
          <a:spcPct val="0"/>
        </a:spcAft>
        <a:buChar char="»"/>
        <a:defRPr sz="6999">
          <a:solidFill>
            <a:schemeClr val="tx1"/>
          </a:solidFill>
          <a:latin typeface="+mn-lt"/>
        </a:defRPr>
      </a:lvl8pPr>
      <a:lvl9pPr marL="8527893" indent="-802785" algn="l" defTabSz="3210008" rtl="0" eaLnBrk="1" fontAlgn="base" hangingPunct="1">
        <a:spcBef>
          <a:spcPct val="20000"/>
        </a:spcBef>
        <a:spcAft>
          <a:spcPct val="0"/>
        </a:spcAft>
        <a:buChar char="»"/>
        <a:defRPr sz="6999">
          <a:solidFill>
            <a:schemeClr val="tx1"/>
          </a:solidFill>
          <a:latin typeface="+mn-lt"/>
        </a:defRPr>
      </a:lvl9pPr>
    </p:bodyStyle>
    <p:otherStyle>
      <a:defPPr>
        <a:defRPr lang="en-US"/>
      </a:defPPr>
      <a:lvl1pPr marL="0" algn="l" defTabSz="653114" rtl="0" eaLnBrk="1" latinLnBrk="0" hangingPunct="1">
        <a:defRPr sz="1286" kern="1200">
          <a:solidFill>
            <a:schemeClr val="tx1"/>
          </a:solidFill>
          <a:latin typeface="+mn-lt"/>
          <a:ea typeface="+mn-ea"/>
          <a:cs typeface="+mn-cs"/>
        </a:defRPr>
      </a:lvl1pPr>
      <a:lvl2pPr marL="326557" algn="l" defTabSz="653114" rtl="0" eaLnBrk="1" latinLnBrk="0" hangingPunct="1">
        <a:defRPr sz="1286" kern="1200">
          <a:solidFill>
            <a:schemeClr val="tx1"/>
          </a:solidFill>
          <a:latin typeface="+mn-lt"/>
          <a:ea typeface="+mn-ea"/>
          <a:cs typeface="+mn-cs"/>
        </a:defRPr>
      </a:lvl2pPr>
      <a:lvl3pPr marL="653114" algn="l" defTabSz="653114" rtl="0" eaLnBrk="1" latinLnBrk="0" hangingPunct="1">
        <a:defRPr sz="1286" kern="1200">
          <a:solidFill>
            <a:schemeClr val="tx1"/>
          </a:solidFill>
          <a:latin typeface="+mn-lt"/>
          <a:ea typeface="+mn-ea"/>
          <a:cs typeface="+mn-cs"/>
        </a:defRPr>
      </a:lvl3pPr>
      <a:lvl4pPr marL="979670" algn="l" defTabSz="653114" rtl="0" eaLnBrk="1" latinLnBrk="0" hangingPunct="1">
        <a:defRPr sz="1286" kern="1200">
          <a:solidFill>
            <a:schemeClr val="tx1"/>
          </a:solidFill>
          <a:latin typeface="+mn-lt"/>
          <a:ea typeface="+mn-ea"/>
          <a:cs typeface="+mn-cs"/>
        </a:defRPr>
      </a:lvl4pPr>
      <a:lvl5pPr marL="1306227" algn="l" defTabSz="653114" rtl="0" eaLnBrk="1" latinLnBrk="0" hangingPunct="1">
        <a:defRPr sz="1286" kern="1200">
          <a:solidFill>
            <a:schemeClr val="tx1"/>
          </a:solidFill>
          <a:latin typeface="+mn-lt"/>
          <a:ea typeface="+mn-ea"/>
          <a:cs typeface="+mn-cs"/>
        </a:defRPr>
      </a:lvl5pPr>
      <a:lvl6pPr marL="1632783" algn="l" defTabSz="653114" rtl="0" eaLnBrk="1" latinLnBrk="0" hangingPunct="1">
        <a:defRPr sz="1286" kern="1200">
          <a:solidFill>
            <a:schemeClr val="tx1"/>
          </a:solidFill>
          <a:latin typeface="+mn-lt"/>
          <a:ea typeface="+mn-ea"/>
          <a:cs typeface="+mn-cs"/>
        </a:defRPr>
      </a:lvl6pPr>
      <a:lvl7pPr marL="1959341" algn="l" defTabSz="653114" rtl="0" eaLnBrk="1" latinLnBrk="0" hangingPunct="1">
        <a:defRPr sz="1286" kern="1200">
          <a:solidFill>
            <a:schemeClr val="tx1"/>
          </a:solidFill>
          <a:latin typeface="+mn-lt"/>
          <a:ea typeface="+mn-ea"/>
          <a:cs typeface="+mn-cs"/>
        </a:defRPr>
      </a:lvl7pPr>
      <a:lvl8pPr marL="2285897" algn="l" defTabSz="653114" rtl="0" eaLnBrk="1" latinLnBrk="0" hangingPunct="1">
        <a:defRPr sz="1286" kern="1200">
          <a:solidFill>
            <a:schemeClr val="tx1"/>
          </a:solidFill>
          <a:latin typeface="+mn-lt"/>
          <a:ea typeface="+mn-ea"/>
          <a:cs typeface="+mn-cs"/>
        </a:defRPr>
      </a:lvl8pPr>
      <a:lvl9pPr marL="2612454" algn="l" defTabSz="653114" rtl="0" eaLnBrk="1" latinLnBrk="0" hangingPunct="1">
        <a:defRPr sz="128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39"/>
          <p:cNvSpPr>
            <a:spLocks noChangeAspect="1" noChangeArrowheads="1"/>
          </p:cNvSpPr>
          <p:nvPr/>
        </p:nvSpPr>
        <p:spPr bwMode="auto">
          <a:xfrm>
            <a:off x="9937881" y="5423150"/>
            <a:ext cx="16700239" cy="18746984"/>
          </a:xfrm>
          <a:prstGeom prst="rect">
            <a:avLst/>
          </a:prstGeom>
          <a:gradFill flip="none" rotWithShape="1">
            <a:gsLst>
              <a:gs pos="0">
                <a:srgbClr val="A6ACC2">
                  <a:tint val="66000"/>
                  <a:satMod val="160000"/>
                </a:srgbClr>
              </a:gs>
              <a:gs pos="50000">
                <a:srgbClr val="A6ACC2">
                  <a:tint val="44500"/>
                  <a:satMod val="160000"/>
                </a:srgbClr>
              </a:gs>
              <a:gs pos="100000">
                <a:srgbClr val="A6ACC2">
                  <a:tint val="23500"/>
                  <a:satMod val="160000"/>
                </a:srgbClr>
              </a:gs>
            </a:gsLst>
            <a:lin ang="5400000" scaled="1"/>
            <a:tileRect/>
          </a:gradFill>
          <a:ln>
            <a:noFill/>
          </a:ln>
          <a:extLst/>
        </p:spPr>
        <p:txBody>
          <a:bodyPr wrap="none" anchor="ctr"/>
          <a:lstStyle/>
          <a:p>
            <a:pPr algn="ctr"/>
            <a:endParaRPr lang="en-US" sz="1539" dirty="0"/>
          </a:p>
        </p:txBody>
      </p:sp>
      <p:sp>
        <p:nvSpPr>
          <p:cNvPr id="36" name="Rectangle 53"/>
          <p:cNvSpPr>
            <a:spLocks noChangeAspect="1" noChangeArrowheads="1"/>
          </p:cNvSpPr>
          <p:nvPr/>
        </p:nvSpPr>
        <p:spPr bwMode="auto">
          <a:xfrm>
            <a:off x="27588604" y="15378935"/>
            <a:ext cx="8340501" cy="2712475"/>
          </a:xfrm>
          <a:prstGeom prst="rect">
            <a:avLst/>
          </a:prstGeom>
          <a:gradFill flip="none" rotWithShape="1">
            <a:gsLst>
              <a:gs pos="0">
                <a:srgbClr val="FFE57E">
                  <a:alpha val="74000"/>
                </a:srgbClr>
              </a:gs>
              <a:gs pos="100000">
                <a:srgbClr val="FFFFFF">
                  <a:alpha val="54999"/>
                </a:srgbClr>
              </a:gs>
            </a:gsLst>
            <a:lin ang="5640000" scaled="0"/>
            <a:tileRect/>
          </a:gradFill>
          <a:ln>
            <a:noFill/>
          </a:ln>
          <a:extLst/>
        </p:spPr>
        <p:txBody>
          <a:bodyPr wrap="none" anchor="ctr"/>
          <a:lstStyle/>
          <a:p>
            <a:endParaRPr lang="en-US" sz="1539" dirty="0"/>
          </a:p>
        </p:txBody>
      </p:sp>
      <p:sp>
        <p:nvSpPr>
          <p:cNvPr id="2060" name="Rectangle 196"/>
          <p:cNvSpPr>
            <a:spLocks noChangeAspect="1" noChangeArrowheads="1"/>
          </p:cNvSpPr>
          <p:nvPr/>
        </p:nvSpPr>
        <p:spPr bwMode="auto">
          <a:xfrm>
            <a:off x="345989" y="5425455"/>
            <a:ext cx="8673058" cy="4730321"/>
          </a:xfrm>
          <a:prstGeom prst="rect">
            <a:avLst/>
          </a:prstGeom>
          <a:solidFill>
            <a:srgbClr val="9AA9F4">
              <a:alpha val="54999"/>
            </a:srgbClr>
          </a:solidFill>
          <a:ln>
            <a:noFill/>
          </a:ln>
          <a:extLst/>
        </p:spPr>
        <p:txBody>
          <a:bodyPr wrap="none" anchor="ctr"/>
          <a:lstStyle/>
          <a:p>
            <a:endParaRPr lang="en-US" sz="1800"/>
          </a:p>
        </p:txBody>
      </p:sp>
      <p:sp>
        <p:nvSpPr>
          <p:cNvPr id="2051" name="Text Box 33"/>
          <p:cNvSpPr txBox="1">
            <a:spLocks noChangeArrowheads="1"/>
          </p:cNvSpPr>
          <p:nvPr/>
        </p:nvSpPr>
        <p:spPr bwMode="auto">
          <a:xfrm>
            <a:off x="1125415" y="731328"/>
            <a:ext cx="18945483" cy="3767121"/>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wrap="square" lIns="73087" tIns="36544" rIns="73087" bIns="36544">
            <a:spAutoFit/>
          </a:bodyPr>
          <a:lstStyle>
            <a:lvl1pPr defTabSz="1023938" eaLnBrk="0" hangingPunct="0">
              <a:defRPr sz="2400">
                <a:solidFill>
                  <a:schemeClr val="tx1"/>
                </a:solidFill>
                <a:latin typeface="Arial" charset="0"/>
                <a:ea typeface="ＭＳ Ｐゴシック" charset="0"/>
                <a:cs typeface="ＭＳ Ｐゴシック" charset="0"/>
              </a:defRPr>
            </a:lvl1pPr>
            <a:lvl2pPr marL="742950" indent="-285750" defTabSz="1023938" eaLnBrk="0" hangingPunct="0">
              <a:defRPr sz="2400">
                <a:solidFill>
                  <a:schemeClr val="tx1"/>
                </a:solidFill>
                <a:latin typeface="Arial" charset="0"/>
                <a:ea typeface="ＭＳ Ｐゴシック" charset="0"/>
              </a:defRPr>
            </a:lvl2pPr>
            <a:lvl3pPr marL="1143000" indent="-228600" defTabSz="1023938" eaLnBrk="0" hangingPunct="0">
              <a:defRPr sz="2400">
                <a:solidFill>
                  <a:schemeClr val="tx1"/>
                </a:solidFill>
                <a:latin typeface="Arial" charset="0"/>
                <a:ea typeface="ＭＳ Ｐゴシック" charset="0"/>
              </a:defRPr>
            </a:lvl3pPr>
            <a:lvl4pPr marL="1600200" indent="-228600" defTabSz="1023938" eaLnBrk="0" hangingPunct="0">
              <a:defRPr sz="2400">
                <a:solidFill>
                  <a:schemeClr val="tx1"/>
                </a:solidFill>
                <a:latin typeface="Arial" charset="0"/>
                <a:ea typeface="ＭＳ Ｐゴシック" charset="0"/>
              </a:defRPr>
            </a:lvl4pPr>
            <a:lvl5pPr marL="2057400" indent="-228600" defTabSz="1023938" eaLnBrk="0" hangingPunct="0">
              <a:defRPr sz="2400">
                <a:solidFill>
                  <a:schemeClr val="tx1"/>
                </a:solidFill>
                <a:latin typeface="Arial" charset="0"/>
                <a:ea typeface="ＭＳ Ｐゴシック" charset="0"/>
              </a:defRPr>
            </a:lvl5pPr>
            <a:lvl6pPr marL="2514600" indent="-228600" defTabSz="10239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10239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10239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102393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5800" b="1" dirty="0">
                <a:solidFill>
                  <a:schemeClr val="bg1"/>
                </a:solidFill>
                <a:latin typeface="Microsoft Sans Serif"/>
                <a:cs typeface="Microsoft Sans Serif"/>
              </a:rPr>
              <a:t>Qualitative impact evaluation of a </a:t>
            </a:r>
          </a:p>
          <a:p>
            <a:pPr algn="ctr" eaLnBrk="1" hangingPunct="1"/>
            <a:r>
              <a:rPr lang="en-US" sz="5800" b="1" dirty="0">
                <a:solidFill>
                  <a:schemeClr val="bg1"/>
                </a:solidFill>
                <a:latin typeface="Microsoft Sans Serif"/>
                <a:cs typeface="Microsoft Sans Serif"/>
              </a:rPr>
              <a:t>community health worker-led child development program in the Western Region of São Paulo, Brazil </a:t>
            </a:r>
          </a:p>
          <a:p>
            <a:pPr algn="ctr" eaLnBrk="1" hangingPunct="1"/>
            <a:r>
              <a:rPr lang="en-US" sz="5800" dirty="0">
                <a:solidFill>
                  <a:schemeClr val="bg1"/>
                </a:solidFill>
                <a:latin typeface="Microsoft Sans Serif"/>
                <a:cs typeface="Microsoft Sans Serif"/>
              </a:rPr>
              <a:t> </a:t>
            </a:r>
          </a:p>
        </p:txBody>
      </p:sp>
      <p:sp>
        <p:nvSpPr>
          <p:cNvPr id="2057" name="Rectangle 139"/>
          <p:cNvSpPr>
            <a:spLocks noChangeAspect="1" noChangeArrowheads="1"/>
          </p:cNvSpPr>
          <p:nvPr/>
        </p:nvSpPr>
        <p:spPr bwMode="auto">
          <a:xfrm>
            <a:off x="27588604" y="5423149"/>
            <a:ext cx="8340501" cy="5045283"/>
          </a:xfrm>
          <a:prstGeom prst="rect">
            <a:avLst/>
          </a:prstGeom>
          <a:solidFill>
            <a:srgbClr val="FFE57E">
              <a:alpha val="54999"/>
            </a:srgbClr>
          </a:solidFill>
          <a:ln>
            <a:noFill/>
          </a:ln>
          <a:extLst/>
        </p:spPr>
        <p:txBody>
          <a:bodyPr wrap="none" anchor="ctr"/>
          <a:lstStyle/>
          <a:p>
            <a:pPr algn="ctr"/>
            <a:endParaRPr lang="en-US" sz="1539"/>
          </a:p>
        </p:txBody>
      </p:sp>
      <p:sp>
        <p:nvSpPr>
          <p:cNvPr id="2059" name="Rectangle 146"/>
          <p:cNvSpPr>
            <a:spLocks noChangeAspect="1" noChangeArrowheads="1"/>
          </p:cNvSpPr>
          <p:nvPr/>
        </p:nvSpPr>
        <p:spPr bwMode="auto">
          <a:xfrm>
            <a:off x="345990" y="15172873"/>
            <a:ext cx="8673056" cy="3882449"/>
          </a:xfrm>
          <a:prstGeom prst="rect">
            <a:avLst/>
          </a:prstGeom>
          <a:gradFill flip="none" rotWithShape="1">
            <a:gsLst>
              <a:gs pos="0">
                <a:schemeClr val="accent6">
                  <a:lumMod val="20000"/>
                  <a:lumOff val="80000"/>
                  <a:alpha val="64000"/>
                </a:schemeClr>
              </a:gs>
              <a:gs pos="100000">
                <a:srgbClr val="FFFFFF">
                  <a:alpha val="64000"/>
                </a:srgbClr>
              </a:gs>
            </a:gsLst>
            <a:lin ang="5100000" scaled="0"/>
            <a:tileRect/>
          </a:gradFill>
          <a:ln>
            <a:noFill/>
          </a:ln>
          <a:extLst/>
        </p:spPr>
        <p:txBody>
          <a:bodyPr wrap="none" anchor="ctr"/>
          <a:lstStyle/>
          <a:p>
            <a:endParaRPr lang="en-US" sz="1800"/>
          </a:p>
        </p:txBody>
      </p:sp>
      <p:sp>
        <p:nvSpPr>
          <p:cNvPr id="3269" name="Text Box 197"/>
          <p:cNvSpPr txBox="1">
            <a:spLocks noChangeAspect="1" noChangeArrowheads="1"/>
          </p:cNvSpPr>
          <p:nvPr/>
        </p:nvSpPr>
        <p:spPr bwMode="auto">
          <a:xfrm>
            <a:off x="437598" y="5581311"/>
            <a:ext cx="8207827" cy="4278094"/>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US" sz="3600" b="1" dirty="0">
                <a:solidFill>
                  <a:srgbClr val="13438E"/>
                </a:solidFill>
                <a:effectLst>
                  <a:outerShdw blurRad="38100" dist="38100" dir="2700000" algn="tl">
                    <a:srgbClr val="DDDDDD"/>
                  </a:outerShdw>
                </a:effectLst>
                <a:latin typeface="Microsoft Sans Serif"/>
                <a:cs typeface="Microsoft Sans Serif"/>
              </a:rPr>
              <a:t>BACKGROUND</a:t>
            </a:r>
          </a:p>
          <a:p>
            <a:pPr algn="just" eaLnBrk="1" hangingPunct="1"/>
            <a:endParaRPr lang="en-US" sz="1600" b="1" dirty="0">
              <a:solidFill>
                <a:srgbClr val="13438E"/>
              </a:solidFill>
              <a:effectLst>
                <a:outerShdw blurRad="38100" dist="38100" dir="2700000" algn="tl">
                  <a:srgbClr val="DDDDDD"/>
                </a:outerShdw>
              </a:effectLst>
              <a:latin typeface="Microsoft Sans Serif"/>
              <a:cs typeface="Microsoft Sans Serif"/>
            </a:endParaRPr>
          </a:p>
          <a:p>
            <a:pPr marL="244918" indent="-244918" algn="just" eaLnBrk="1" hangingPunct="1">
              <a:buFont typeface="Arial"/>
              <a:buChar char="•"/>
            </a:pPr>
            <a:r>
              <a:rPr lang="en-US" sz="2000" dirty="0"/>
              <a:t>Low socioeconomic status (SES) families in São Paulo, Brazil often live in improvised communities with high levels of environmental pollution, violent crime, and that lack adequate utilities and sanitation. </a:t>
            </a:r>
          </a:p>
          <a:p>
            <a:pPr algn="just" eaLnBrk="1" hangingPunct="1"/>
            <a:endParaRPr lang="en-US" sz="2000" dirty="0"/>
          </a:p>
          <a:p>
            <a:pPr marL="244918" indent="-244918" algn="just" eaLnBrk="1" hangingPunct="1">
              <a:buFont typeface="Arial"/>
              <a:buChar char="•"/>
            </a:pPr>
            <a:r>
              <a:rPr lang="en-US" sz="2000" dirty="0"/>
              <a:t>Children in these communities often lack early stimulating activities and play necessary for early cognitive and motor development.</a:t>
            </a:r>
          </a:p>
          <a:p>
            <a:pPr algn="just" eaLnBrk="1" hangingPunct="1"/>
            <a:endParaRPr lang="en-US" sz="2000" dirty="0"/>
          </a:p>
          <a:p>
            <a:pPr marL="244918" indent="-244918" algn="just" eaLnBrk="1" hangingPunct="1">
              <a:buFont typeface="Arial"/>
              <a:buChar char="•"/>
            </a:pPr>
            <a:r>
              <a:rPr lang="en-US" sz="2000" dirty="0"/>
              <a:t>Historically, most Brazilian child intervention programs have been focused on public health and formal schooling, which begins at age six.</a:t>
            </a:r>
            <a:endParaRPr lang="en-US" dirty="0">
              <a:latin typeface="Microsoft Sans Serif"/>
              <a:cs typeface="Microsoft Sans Serif"/>
            </a:endParaRPr>
          </a:p>
        </p:txBody>
      </p:sp>
      <p:sp>
        <p:nvSpPr>
          <p:cNvPr id="3216" name="Text Box 144"/>
          <p:cNvSpPr txBox="1">
            <a:spLocks noChangeArrowheads="1"/>
          </p:cNvSpPr>
          <p:nvPr/>
        </p:nvSpPr>
        <p:spPr bwMode="auto">
          <a:xfrm>
            <a:off x="27631288" y="10719784"/>
            <a:ext cx="8194570" cy="4537589"/>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pitchFamily="34" charset="0"/>
                <a:ea typeface="ＭＳ Ｐゴシック" charset="-128"/>
              </a:defRPr>
            </a:lvl1pPr>
            <a:lvl2pPr marL="742950" indent="-285750" eaLnBrk="0" hangingPunct="0">
              <a:defRPr sz="2400">
                <a:solidFill>
                  <a:schemeClr val="tx1"/>
                </a:solidFill>
                <a:latin typeface="Arial" pitchFamily="34" charset="0"/>
                <a:ea typeface="ＭＳ Ｐゴシック" charset="-128"/>
              </a:defRPr>
            </a:lvl2pPr>
            <a:lvl3pPr marL="1143000" indent="-228600" eaLnBrk="0" hangingPunct="0">
              <a:defRPr sz="2400">
                <a:solidFill>
                  <a:schemeClr val="tx1"/>
                </a:solidFill>
                <a:latin typeface="Arial" pitchFamily="34" charset="0"/>
                <a:ea typeface="ＭＳ Ｐゴシック" charset="-128"/>
              </a:defRPr>
            </a:lvl3pPr>
            <a:lvl4pPr marL="1600200" indent="-228600" eaLnBrk="0" hangingPunct="0">
              <a:defRPr sz="2400">
                <a:solidFill>
                  <a:schemeClr val="tx1"/>
                </a:solidFill>
                <a:latin typeface="Arial" pitchFamily="34" charset="0"/>
                <a:ea typeface="ＭＳ Ｐゴシック" charset="-128"/>
              </a:defRPr>
            </a:lvl4pPr>
            <a:lvl5pPr marL="2057400" indent="-228600" eaLnBrk="0" hangingPunct="0">
              <a:defRPr sz="2400">
                <a:solidFill>
                  <a:schemeClr val="tx1"/>
                </a:solidFill>
                <a:latin typeface="Arial"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charset="-128"/>
              </a:defRPr>
            </a:lvl9pPr>
          </a:lstStyle>
          <a:p>
            <a:pPr algn="just" eaLnBrk="1" hangingPunct="1">
              <a:defRPr/>
            </a:pPr>
            <a:r>
              <a:rPr lang="en-US" sz="3600" b="1" dirty="0">
                <a:solidFill>
                  <a:srgbClr val="13438E"/>
                </a:solidFill>
                <a:effectLst>
                  <a:outerShdw blurRad="38100" dist="38100" dir="2700000" algn="tl">
                    <a:srgbClr val="C0C0C0"/>
                  </a:outerShdw>
                </a:effectLst>
                <a:latin typeface="Microsoft Sans Serif"/>
                <a:cs typeface="Microsoft Sans Serif"/>
              </a:rPr>
              <a:t>CONCLUSIONS</a:t>
            </a:r>
          </a:p>
          <a:p>
            <a:pPr algn="just" eaLnBrk="1" hangingPunct="1">
              <a:defRPr/>
            </a:pPr>
            <a:endParaRPr lang="en-US" sz="1429" dirty="0">
              <a:latin typeface="Microsoft Sans Serif"/>
              <a:cs typeface="Microsoft Sans Serif"/>
            </a:endParaRPr>
          </a:p>
          <a:p>
            <a:pPr marL="285737" indent="-285737" eaLnBrk="1" hangingPunct="1">
              <a:buFont typeface="Arial" pitchFamily="34" charset="0"/>
              <a:buChar char="•"/>
              <a:defRPr/>
            </a:pPr>
            <a:r>
              <a:rPr lang="en-US" sz="2000" dirty="0"/>
              <a:t>Overall, participants’ experiences with the home visits by both CHAs and CDAs were positive. </a:t>
            </a:r>
          </a:p>
          <a:p>
            <a:pPr eaLnBrk="1" hangingPunct="1">
              <a:defRPr/>
            </a:pPr>
            <a:endParaRPr lang="en-US" sz="2000" dirty="0"/>
          </a:p>
          <a:p>
            <a:pPr marL="285737" indent="-285737" eaLnBrk="1" hangingPunct="1">
              <a:buFont typeface="Arial" pitchFamily="34" charset="0"/>
              <a:buChar char="•"/>
              <a:defRPr/>
            </a:pPr>
            <a:r>
              <a:rPr lang="en-US" sz="2000" dirty="0"/>
              <a:t>Participants reported that CHWs’ modeling of ways to engage toddlers in play increased their own confidence about their parental skills and perceptions of improvements in their children’s cognitive and motor development. </a:t>
            </a:r>
          </a:p>
          <a:p>
            <a:pPr eaLnBrk="1" hangingPunct="1">
              <a:defRPr/>
            </a:pPr>
            <a:endParaRPr lang="en-US" sz="2000" dirty="0"/>
          </a:p>
          <a:p>
            <a:pPr marL="285737" indent="-285737" eaLnBrk="1" hangingPunct="1">
              <a:buFont typeface="Arial" pitchFamily="34" charset="0"/>
              <a:buChar char="•"/>
              <a:defRPr/>
            </a:pPr>
            <a:r>
              <a:rPr lang="en-US" sz="2000" dirty="0"/>
              <a:t>Through these mechanisms, these programs may help to mitigate cognitive disparities in low SES children in Brazil that arise before entering the formal school system. </a:t>
            </a:r>
          </a:p>
          <a:p>
            <a:pPr marL="285737" indent="-285737" eaLnBrk="1" hangingPunct="1">
              <a:buFont typeface="Arial" pitchFamily="34" charset="0"/>
              <a:buChar char="•"/>
              <a:defRPr/>
            </a:pPr>
            <a:endParaRPr lang="en-US" sz="1857" dirty="0">
              <a:latin typeface="Microsoft Sans Serif"/>
              <a:cs typeface="Microsoft Sans Serif"/>
            </a:endParaRPr>
          </a:p>
        </p:txBody>
      </p:sp>
      <p:sp>
        <p:nvSpPr>
          <p:cNvPr id="41" name="Text Box 144"/>
          <p:cNvSpPr txBox="1">
            <a:spLocks noChangeArrowheads="1"/>
          </p:cNvSpPr>
          <p:nvPr/>
        </p:nvSpPr>
        <p:spPr bwMode="auto">
          <a:xfrm>
            <a:off x="437599" y="15251392"/>
            <a:ext cx="8207826" cy="3693319"/>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pitchFamily="34" charset="0"/>
                <a:ea typeface="ＭＳ Ｐゴシック" charset="-128"/>
              </a:defRPr>
            </a:lvl1pPr>
            <a:lvl2pPr marL="800100" indent="-342900" eaLnBrk="0" hangingPunct="0">
              <a:defRPr sz="2400">
                <a:solidFill>
                  <a:schemeClr val="tx1"/>
                </a:solidFill>
                <a:latin typeface="Arial" pitchFamily="34" charset="0"/>
                <a:ea typeface="ＭＳ Ｐゴシック" charset="-128"/>
              </a:defRPr>
            </a:lvl2pPr>
            <a:lvl3pPr marL="1143000" indent="-228600" eaLnBrk="0" hangingPunct="0">
              <a:defRPr sz="2400">
                <a:solidFill>
                  <a:schemeClr val="tx1"/>
                </a:solidFill>
                <a:latin typeface="Arial" pitchFamily="34" charset="0"/>
                <a:ea typeface="ＭＳ Ｐゴシック" charset="-128"/>
              </a:defRPr>
            </a:lvl3pPr>
            <a:lvl4pPr marL="1600200" indent="-228600" eaLnBrk="0" hangingPunct="0">
              <a:defRPr sz="2400">
                <a:solidFill>
                  <a:schemeClr val="tx1"/>
                </a:solidFill>
                <a:latin typeface="Arial" pitchFamily="34" charset="0"/>
                <a:ea typeface="ＭＳ Ｐゴシック" charset="-128"/>
              </a:defRPr>
            </a:lvl4pPr>
            <a:lvl5pPr marL="2057400" indent="-228600" eaLnBrk="0" hangingPunct="0">
              <a:defRPr sz="2400">
                <a:solidFill>
                  <a:schemeClr val="tx1"/>
                </a:solidFill>
                <a:latin typeface="Arial"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charset="-128"/>
              </a:defRPr>
            </a:lvl9pPr>
          </a:lstStyle>
          <a:p>
            <a:pPr algn="just" eaLnBrk="1" hangingPunct="1">
              <a:defRPr/>
            </a:pPr>
            <a:r>
              <a:rPr lang="en-US" sz="3600" b="1" dirty="0">
                <a:solidFill>
                  <a:srgbClr val="13438E"/>
                </a:solidFill>
                <a:effectLst>
                  <a:outerShdw blurRad="38100" dist="38100" dir="2700000" algn="tl">
                    <a:srgbClr val="C0C0C0"/>
                  </a:outerShdw>
                </a:effectLst>
                <a:latin typeface="Microsoft Sans Serif"/>
                <a:cs typeface="Microsoft Sans Serif"/>
              </a:rPr>
              <a:t>METHODOLOGY</a:t>
            </a:r>
          </a:p>
          <a:p>
            <a:pPr algn="just" eaLnBrk="1" hangingPunct="1">
              <a:defRPr/>
            </a:pPr>
            <a:endParaRPr lang="en-US" sz="1800" b="1" dirty="0">
              <a:solidFill>
                <a:schemeClr val="accent2"/>
              </a:solidFill>
              <a:effectLst>
                <a:outerShdw blurRad="38100" dist="38100" dir="2700000" algn="tl">
                  <a:srgbClr val="C0C0C0"/>
                </a:outerShdw>
              </a:effectLst>
              <a:latin typeface="Microsoft Sans Serif"/>
              <a:cs typeface="Microsoft Sans Serif"/>
            </a:endParaRPr>
          </a:p>
          <a:p>
            <a:pPr marL="244918" indent="-244918" eaLnBrk="1" hangingPunct="1">
              <a:buFont typeface="Arial" panose="020B0604020202020204" pitchFamily="34" charset="0"/>
              <a:buChar char="•"/>
              <a:defRPr/>
            </a:pPr>
            <a:r>
              <a:rPr lang="en-US" sz="2000" dirty="0"/>
              <a:t>June and July of 2016: We conducted semi-structured interviews with 23 women in low SES communities in the Western Region of São Paulo who had participated in the Saving Brains intervention.</a:t>
            </a:r>
          </a:p>
          <a:p>
            <a:pPr eaLnBrk="1" hangingPunct="1">
              <a:defRPr/>
            </a:pPr>
            <a:endParaRPr lang="en-US" sz="2000" dirty="0"/>
          </a:p>
          <a:p>
            <a:pPr marL="244918" indent="-244918" eaLnBrk="1" hangingPunct="1">
              <a:buFont typeface="Arial" panose="020B0604020202020204" pitchFamily="34" charset="0"/>
              <a:buChar char="•"/>
              <a:defRPr/>
            </a:pPr>
            <a:r>
              <a:rPr lang="en-US" sz="2000" dirty="0"/>
              <a:t>Interviewees were stratified into groups of high, medium, and low program engagement. </a:t>
            </a:r>
          </a:p>
          <a:p>
            <a:pPr eaLnBrk="1" hangingPunct="1">
              <a:defRPr/>
            </a:pPr>
            <a:endParaRPr lang="en-US" sz="2000" dirty="0"/>
          </a:p>
          <a:p>
            <a:pPr marL="244918" indent="-244918" eaLnBrk="1" hangingPunct="1">
              <a:buFont typeface="Arial" panose="020B0604020202020204" pitchFamily="34" charset="0"/>
              <a:buChar char="•"/>
              <a:defRPr/>
            </a:pPr>
            <a:r>
              <a:rPr lang="en-US" sz="2000" dirty="0"/>
              <a:t>All interviews were conducted in interviewees’ homes in Portuguese, recorded, transcribed, and coded in English for thematic analysis. </a:t>
            </a:r>
            <a:endParaRPr lang="en-US" sz="1800" dirty="0">
              <a:latin typeface="Microsoft Sans Serif"/>
              <a:cs typeface="Microsoft Sans Serif"/>
            </a:endParaRPr>
          </a:p>
        </p:txBody>
      </p:sp>
      <p:sp>
        <p:nvSpPr>
          <p:cNvPr id="42" name="Text Box 144"/>
          <p:cNvSpPr txBox="1">
            <a:spLocks noChangeArrowheads="1"/>
          </p:cNvSpPr>
          <p:nvPr/>
        </p:nvSpPr>
        <p:spPr bwMode="auto">
          <a:xfrm>
            <a:off x="420091" y="10284784"/>
            <a:ext cx="8591309" cy="4616648"/>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US" sz="3600" b="1" dirty="0">
                <a:solidFill>
                  <a:srgbClr val="13438E"/>
                </a:solidFill>
                <a:effectLst>
                  <a:outerShdw blurRad="38100" dist="38100" dir="2700000" algn="tl">
                    <a:srgbClr val="DDDDDD"/>
                  </a:outerShdw>
                </a:effectLst>
                <a:latin typeface="Microsoft Sans Serif"/>
                <a:cs typeface="Microsoft Sans Serif"/>
              </a:rPr>
              <a:t>PURPOSE</a:t>
            </a:r>
          </a:p>
          <a:p>
            <a:pPr algn="just" eaLnBrk="1" hangingPunct="1"/>
            <a:endParaRPr lang="en-US" sz="1800" b="1" dirty="0">
              <a:solidFill>
                <a:schemeClr val="accent2"/>
              </a:solidFill>
              <a:effectLst>
                <a:outerShdw blurRad="38100" dist="38100" dir="2700000" algn="tl">
                  <a:srgbClr val="DDDDDD"/>
                </a:outerShdw>
              </a:effectLst>
              <a:latin typeface="Microsoft Sans Serif"/>
              <a:cs typeface="Microsoft Sans Serif"/>
            </a:endParaRPr>
          </a:p>
          <a:p>
            <a:pPr marL="244918" indent="-244918">
              <a:buFont typeface="Arial" panose="020B0604020202020204" pitchFamily="34" charset="0"/>
              <a:buChar char="•"/>
            </a:pPr>
            <a:r>
              <a:rPr lang="en-US" sz="2000" dirty="0"/>
              <a:t>The Saving Brains RCT evaluated the systematic delivery of age-appropriate (and cost-effective) toys and activities to help guide caregivers to stimulate toddlers’ early brain development. Home visits administered by two experimental groups: (1) specially-trained Child Development Agents (CDA) and (2) Community Health Agents (CHA) employed by the Family Health Strategy/</a:t>
            </a:r>
            <a:r>
              <a:rPr lang="en-US" sz="2000" dirty="0" err="1"/>
              <a:t>Projeto</a:t>
            </a:r>
            <a:r>
              <a:rPr lang="en-US" sz="2000" dirty="0"/>
              <a:t> de </a:t>
            </a:r>
            <a:r>
              <a:rPr lang="en-US" sz="2000" dirty="0" err="1"/>
              <a:t>Saúde</a:t>
            </a:r>
            <a:r>
              <a:rPr lang="en-US" sz="2000" dirty="0"/>
              <a:t> da </a:t>
            </a:r>
            <a:r>
              <a:rPr lang="en-US" sz="2000" dirty="0" err="1"/>
              <a:t>Família</a:t>
            </a:r>
            <a:r>
              <a:rPr lang="en-US" sz="2000" dirty="0"/>
              <a:t> (PSF) were compared with usual care. </a:t>
            </a:r>
          </a:p>
          <a:p>
            <a:endParaRPr lang="en-US" sz="2000" dirty="0"/>
          </a:p>
          <a:p>
            <a:pPr marL="244918" indent="-244918">
              <a:buFont typeface="Arial" panose="020B0604020202020204" pitchFamily="34" charset="0"/>
              <a:buChar char="•"/>
            </a:pPr>
            <a:r>
              <a:rPr lang="en-US" sz="2000" dirty="0"/>
              <a:t>We explored participating mothers’ experiences with the program as delivered by CDAs and CHAs and their perspectives on the program’s overall effects on child development, parenting, maternal wellbeing, and engagement with the healthcare system. </a:t>
            </a:r>
          </a:p>
        </p:txBody>
      </p:sp>
      <p:sp>
        <p:nvSpPr>
          <p:cNvPr id="38" name="Text Box 144"/>
          <p:cNvSpPr txBox="1">
            <a:spLocks noChangeArrowheads="1"/>
          </p:cNvSpPr>
          <p:nvPr/>
        </p:nvSpPr>
        <p:spPr bwMode="auto">
          <a:xfrm>
            <a:off x="27631288" y="15462995"/>
            <a:ext cx="8194570" cy="2317173"/>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US" sz="3600" b="1" dirty="0">
                <a:solidFill>
                  <a:srgbClr val="13438E"/>
                </a:solidFill>
                <a:effectLst>
                  <a:outerShdw blurRad="38100" dist="38100" dir="2700000" algn="tl">
                    <a:srgbClr val="DDDDDD"/>
                  </a:outerShdw>
                </a:effectLst>
                <a:latin typeface="Microsoft Sans Serif"/>
                <a:cs typeface="Microsoft Sans Serif"/>
              </a:rPr>
              <a:t>IMPLICATIONS</a:t>
            </a:r>
          </a:p>
          <a:p>
            <a:pPr algn="just" eaLnBrk="1" hangingPunct="1"/>
            <a:endParaRPr lang="en-US" sz="1429" b="1" dirty="0">
              <a:solidFill>
                <a:srgbClr val="13438E"/>
              </a:solidFill>
              <a:effectLst>
                <a:outerShdw blurRad="38100" dist="38100" dir="2700000" algn="tl">
                  <a:srgbClr val="DDDDDD"/>
                </a:outerShdw>
              </a:effectLst>
              <a:latin typeface="Microsoft Sans Serif"/>
              <a:cs typeface="Microsoft Sans Serif"/>
            </a:endParaRPr>
          </a:p>
          <a:p>
            <a:pPr marL="244918" indent="-244918" eaLnBrk="1" hangingPunct="1">
              <a:buFont typeface="Arial"/>
              <a:buChar char="•"/>
            </a:pPr>
            <a:r>
              <a:rPr lang="en-US" sz="2000" dirty="0"/>
              <a:t>These mothers’ experiences of the program support the value of programs such as Saving Brains to improve parenting skills among low-income mothers.</a:t>
            </a:r>
          </a:p>
          <a:p>
            <a:pPr marL="244918" indent="-244918" eaLnBrk="1" hangingPunct="1">
              <a:buFont typeface="Arial"/>
              <a:buChar char="•"/>
            </a:pPr>
            <a:endParaRPr lang="en-US" sz="1714" dirty="0">
              <a:latin typeface="Microsoft Sans Serif"/>
              <a:cs typeface="Microsoft Sans Serif"/>
            </a:endParaRPr>
          </a:p>
          <a:p>
            <a:pPr marL="244918" indent="-244918" eaLnBrk="1" hangingPunct="1">
              <a:buFont typeface="Arial"/>
              <a:buChar char="•"/>
            </a:pPr>
            <a:endParaRPr lang="en-US" sz="1714" dirty="0">
              <a:latin typeface="Microsoft Sans Serif"/>
              <a:cs typeface="Microsoft Sans Serif"/>
            </a:endParaRPr>
          </a:p>
        </p:txBody>
      </p:sp>
      <p:sp>
        <p:nvSpPr>
          <p:cNvPr id="37" name="Text Box 94"/>
          <p:cNvSpPr txBox="1">
            <a:spLocks noChangeAspect="1" noChangeArrowheads="1"/>
          </p:cNvSpPr>
          <p:nvPr/>
        </p:nvSpPr>
        <p:spPr bwMode="auto">
          <a:xfrm>
            <a:off x="876725" y="19371705"/>
            <a:ext cx="6102708" cy="575799"/>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71" b="1" dirty="0">
                <a:latin typeface="Microsoft Sans Serif"/>
                <a:cs typeface="Microsoft Sans Serif"/>
              </a:rPr>
              <a:t>Figure 1.</a:t>
            </a:r>
            <a:r>
              <a:rPr lang="en-US" sz="1571" dirty="0">
                <a:latin typeface="Microsoft Sans Serif"/>
                <a:cs typeface="Microsoft Sans Serif"/>
              </a:rPr>
              <a:t> </a:t>
            </a:r>
            <a:r>
              <a:rPr lang="en-US" sz="1571" b="1" dirty="0">
                <a:latin typeface="Microsoft Sans Serif"/>
                <a:cs typeface="Microsoft Sans Serif"/>
              </a:rPr>
              <a:t>Map of the city of Sao Paulo’s regions. Research was conducted in the </a:t>
            </a:r>
            <a:r>
              <a:rPr lang="en-US" sz="1571" b="1" dirty="0" err="1">
                <a:latin typeface="Microsoft Sans Serif"/>
                <a:cs typeface="Microsoft Sans Serif"/>
              </a:rPr>
              <a:t>Região</a:t>
            </a:r>
            <a:r>
              <a:rPr lang="en-US" sz="1571" b="1" dirty="0">
                <a:latin typeface="Microsoft Sans Serif"/>
                <a:cs typeface="Microsoft Sans Serif"/>
              </a:rPr>
              <a:t> </a:t>
            </a:r>
            <a:r>
              <a:rPr lang="en-US" sz="1571" b="1" dirty="0" err="1">
                <a:latin typeface="Microsoft Sans Serif"/>
                <a:cs typeface="Microsoft Sans Serif"/>
              </a:rPr>
              <a:t>Oeste</a:t>
            </a:r>
            <a:r>
              <a:rPr lang="en-US" sz="1571" b="1" dirty="0">
                <a:latin typeface="Microsoft Sans Serif"/>
                <a:cs typeface="Microsoft Sans Serif"/>
              </a:rPr>
              <a:t> (Western Region).  </a:t>
            </a:r>
            <a:endParaRPr lang="en-US" sz="1571" dirty="0"/>
          </a:p>
        </p:txBody>
      </p:sp>
      <p:sp>
        <p:nvSpPr>
          <p:cNvPr id="53" name="Rectangle 633"/>
          <p:cNvSpPr>
            <a:spLocks noChangeArrowheads="1"/>
          </p:cNvSpPr>
          <p:nvPr/>
        </p:nvSpPr>
        <p:spPr bwMode="auto">
          <a:xfrm>
            <a:off x="9462136" y="5434277"/>
            <a:ext cx="64708" cy="18730649"/>
          </a:xfrm>
          <a:prstGeom prst="rect">
            <a:avLst/>
          </a:prstGeom>
          <a:gradFill rotWithShape="0">
            <a:gsLst>
              <a:gs pos="0">
                <a:srgbClr val="FFFFFF"/>
              </a:gs>
              <a:gs pos="50000">
                <a:srgbClr val="CC0000"/>
              </a:gs>
              <a:gs pos="100000">
                <a:srgbClr val="FFFFFF"/>
              </a:gs>
            </a:gsLst>
            <a:lin ang="5400000" scaled="1"/>
          </a:gradFill>
          <a:ln w="9525">
            <a:solidFill>
              <a:srgbClr val="22228B"/>
            </a:solidFill>
            <a:miter lim="800000"/>
            <a:headEnd/>
            <a:tailEnd/>
          </a:ln>
        </p:spPr>
        <p:txBody>
          <a:bodyPr wrap="none" anchor="ctr"/>
          <a:lstStyle/>
          <a:p>
            <a:endParaRPr lang="en-US" sz="1539"/>
          </a:p>
        </p:txBody>
      </p:sp>
      <p:sp>
        <p:nvSpPr>
          <p:cNvPr id="54" name="Text Box 144"/>
          <p:cNvSpPr txBox="1">
            <a:spLocks noChangeArrowheads="1"/>
          </p:cNvSpPr>
          <p:nvPr/>
        </p:nvSpPr>
        <p:spPr bwMode="auto">
          <a:xfrm>
            <a:off x="10306326" y="5570635"/>
            <a:ext cx="4927583" cy="1200329"/>
          </a:xfrm>
          <a:prstGeom prst="rect">
            <a:avLst/>
          </a:prstGeom>
          <a:noFill/>
          <a:ln w="9525">
            <a:noFill/>
            <a:miter lim="800000"/>
            <a:headEnd/>
            <a:tailEnd/>
          </a:ln>
          <a:effectLst/>
        </p:spPr>
        <p:txBody>
          <a:bodyPr wrap="square">
            <a:spAutoFit/>
          </a:bodyPr>
          <a:lstStyle/>
          <a:p>
            <a:pPr algn="just">
              <a:defRPr/>
            </a:pPr>
            <a:r>
              <a:rPr lang="en-US" sz="3600" b="1" dirty="0">
                <a:solidFill>
                  <a:srgbClr val="13438E"/>
                </a:solidFill>
                <a:effectLst>
                  <a:outerShdw blurRad="38100" dist="38100" dir="2700000" algn="tl">
                    <a:srgbClr val="C0C0C0"/>
                  </a:outerShdw>
                </a:effectLst>
                <a:latin typeface="Microsoft Sans Serif"/>
                <a:ea typeface="+mn-ea"/>
                <a:cs typeface="Microsoft Sans Serif"/>
              </a:rPr>
              <a:t>RESULTS</a:t>
            </a:r>
          </a:p>
          <a:p>
            <a:pPr algn="just">
              <a:defRPr/>
            </a:pPr>
            <a:endParaRPr lang="en-US" sz="3600" b="1" dirty="0">
              <a:solidFill>
                <a:schemeClr val="accent2"/>
              </a:solidFill>
              <a:effectLst>
                <a:outerShdw blurRad="38100" dist="38100" dir="2700000" algn="tl">
                  <a:srgbClr val="C0C0C0"/>
                </a:outerShdw>
              </a:effectLst>
              <a:latin typeface="Microsoft Sans Serif"/>
              <a:ea typeface="+mn-ea"/>
              <a:cs typeface="Microsoft Sans Serif"/>
            </a:endParaRPr>
          </a:p>
        </p:txBody>
      </p:sp>
      <p:sp>
        <p:nvSpPr>
          <p:cNvPr id="45" name="Text Box 144"/>
          <p:cNvSpPr txBox="1">
            <a:spLocks noChangeArrowheads="1"/>
          </p:cNvSpPr>
          <p:nvPr/>
        </p:nvSpPr>
        <p:spPr bwMode="auto">
          <a:xfrm>
            <a:off x="3191789" y="24950861"/>
            <a:ext cx="5962814" cy="1815882"/>
          </a:xfrm>
          <a:prstGeom prst="rect">
            <a:avLst/>
          </a:prstGeom>
          <a:noFill/>
          <a:ln w="9525">
            <a:noFill/>
            <a:miter lim="800000"/>
            <a:headEnd/>
            <a:tailEnd/>
          </a:ln>
          <a:effectLst/>
        </p:spPr>
        <p:txBody>
          <a:bodyPr wrap="square">
            <a:spAutoFit/>
          </a:bodyPr>
          <a:lstStyle/>
          <a:p>
            <a:pPr algn="just">
              <a:defRPr/>
            </a:pPr>
            <a:r>
              <a:rPr lang="en-US" sz="2800" b="1" dirty="0">
                <a:solidFill>
                  <a:schemeClr val="bg1"/>
                </a:solidFill>
                <a:effectLst>
                  <a:outerShdw blurRad="38100" dist="38100" dir="2700000" algn="tl">
                    <a:srgbClr val="C0C0C0"/>
                  </a:outerShdw>
                </a:effectLst>
                <a:latin typeface="Microsoft Sans Serif"/>
                <a:ea typeface="+mn-ea"/>
                <a:cs typeface="Microsoft Sans Serif"/>
              </a:rPr>
              <a:t>ACKNOWLEDGEMENTS</a:t>
            </a:r>
          </a:p>
          <a:p>
            <a:pPr algn="just">
              <a:defRPr/>
            </a:pPr>
            <a:endParaRPr lang="en-US" sz="1200" b="1" dirty="0">
              <a:solidFill>
                <a:schemeClr val="bg1"/>
              </a:solidFill>
              <a:effectLst>
                <a:outerShdw blurRad="38100" dist="38100" dir="2700000" algn="tl">
                  <a:srgbClr val="C0C0C0"/>
                </a:outerShdw>
              </a:effectLst>
              <a:latin typeface="Microsoft Sans Serif"/>
              <a:ea typeface="+mn-ea"/>
              <a:cs typeface="Microsoft Sans Serif"/>
            </a:endParaRPr>
          </a:p>
          <a:p>
            <a:pPr marL="204098" indent="-204098" algn="jus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University of Michigan Medical School Global REACH</a:t>
            </a:r>
          </a:p>
          <a:p>
            <a:pPr marL="204098" indent="-204098" algn="just">
              <a:buFont typeface="Arial" panose="020B0604020202020204" pitchFamily="34" charset="0"/>
              <a:buChar char="•"/>
              <a:defRPr/>
            </a:pPr>
            <a:r>
              <a:rPr lang="en-US" sz="1200" dirty="0" err="1">
                <a:solidFill>
                  <a:schemeClr val="bg1"/>
                </a:solidFill>
                <a:latin typeface="Arial" panose="020B0604020202020204" pitchFamily="34" charset="0"/>
                <a:ea typeface="+mn-ea"/>
                <a:cs typeface="Arial" panose="020B0604020202020204" pitchFamily="34" charset="0"/>
              </a:rPr>
              <a:t>Faculdade</a:t>
            </a:r>
            <a:r>
              <a:rPr lang="en-US" sz="1200" dirty="0">
                <a:solidFill>
                  <a:schemeClr val="bg1"/>
                </a:solidFill>
                <a:latin typeface="Arial" panose="020B0604020202020204" pitchFamily="34" charset="0"/>
                <a:ea typeface="+mn-ea"/>
                <a:cs typeface="Arial" panose="020B0604020202020204" pitchFamily="34" charset="0"/>
              </a:rPr>
              <a:t> de Medicine da Universidade de São Paulo (FMUSP) for housing, staff, and other resources through the Hospital </a:t>
            </a:r>
            <a:r>
              <a:rPr lang="en-US" sz="1200" dirty="0" err="1">
                <a:solidFill>
                  <a:schemeClr val="bg1"/>
                </a:solidFill>
                <a:latin typeface="Arial" panose="020B0604020202020204" pitchFamily="34" charset="0"/>
                <a:ea typeface="+mn-ea"/>
                <a:cs typeface="Arial" panose="020B0604020202020204" pitchFamily="34" charset="0"/>
              </a:rPr>
              <a:t>Universitario</a:t>
            </a:r>
            <a:r>
              <a:rPr lang="en-US" sz="1200" dirty="0">
                <a:solidFill>
                  <a:schemeClr val="bg1"/>
                </a:solidFill>
                <a:latin typeface="Arial" panose="020B0604020202020204" pitchFamily="34" charset="0"/>
                <a:ea typeface="+mn-ea"/>
                <a:cs typeface="Arial" panose="020B0604020202020204" pitchFamily="34" charset="0"/>
              </a:rPr>
              <a:t> (HU) and the Hospital das </a:t>
            </a:r>
            <a:r>
              <a:rPr lang="en-US" sz="1200" dirty="0" err="1">
                <a:solidFill>
                  <a:schemeClr val="bg1"/>
                </a:solidFill>
                <a:latin typeface="Arial" panose="020B0604020202020204" pitchFamily="34" charset="0"/>
                <a:ea typeface="+mn-ea"/>
                <a:cs typeface="Arial" panose="020B0604020202020204" pitchFamily="34" charset="0"/>
              </a:rPr>
              <a:t>Clínicas</a:t>
            </a:r>
            <a:r>
              <a:rPr lang="en-US" sz="1200" dirty="0">
                <a:solidFill>
                  <a:schemeClr val="bg1"/>
                </a:solidFill>
                <a:latin typeface="Arial" panose="020B0604020202020204" pitchFamily="34" charset="0"/>
                <a:ea typeface="+mn-ea"/>
                <a:cs typeface="Arial" panose="020B0604020202020204" pitchFamily="34" charset="0"/>
              </a:rPr>
              <a:t> (HC)</a:t>
            </a:r>
          </a:p>
          <a:p>
            <a:pPr marL="244918" indent="-244918" algn="just">
              <a:buFont typeface="Arial"/>
              <a:buChar char="•"/>
              <a:defRPr/>
            </a:pPr>
            <a:r>
              <a:rPr lang="en-US" sz="1200" dirty="0">
                <a:solidFill>
                  <a:schemeClr val="bg1"/>
                </a:solidFill>
                <a:latin typeface="Arial" panose="020B0604020202020204" pitchFamily="34" charset="0"/>
                <a:ea typeface="+mn-ea"/>
                <a:cs typeface="Arial" panose="020B0604020202020204" pitchFamily="34" charset="0"/>
              </a:rPr>
              <a:t>Elisa Duarte Teixeira for the wonderful Portuguese classes</a:t>
            </a:r>
          </a:p>
          <a:p>
            <a:pPr marL="244918" indent="-244918" algn="just">
              <a:buFont typeface="Arial" panose="020B0604020202020204" pitchFamily="34" charset="0"/>
              <a:buChar char="•"/>
              <a:defRPr/>
            </a:pPr>
            <a:r>
              <a:rPr lang="en-US" sz="1200" dirty="0" err="1">
                <a:solidFill>
                  <a:schemeClr val="bg1"/>
                </a:solidFill>
                <a:latin typeface="Arial" panose="020B0604020202020204" pitchFamily="34" charset="0"/>
                <a:ea typeface="+mn-ea"/>
                <a:cs typeface="Arial" panose="020B0604020202020204" pitchFamily="34" charset="0"/>
              </a:rPr>
              <a:t>Finalmente</a:t>
            </a:r>
            <a:r>
              <a:rPr lang="en-US" sz="1200" dirty="0">
                <a:solidFill>
                  <a:schemeClr val="bg1"/>
                </a:solidFill>
                <a:latin typeface="Arial" panose="020B0604020202020204" pitchFamily="34" charset="0"/>
                <a:ea typeface="+mn-ea"/>
                <a:cs typeface="Arial" panose="020B0604020202020204" pitchFamily="34" charset="0"/>
              </a:rPr>
              <a:t> e </a:t>
            </a:r>
            <a:r>
              <a:rPr lang="en-US" sz="1200" dirty="0" err="1">
                <a:solidFill>
                  <a:schemeClr val="bg1"/>
                </a:solidFill>
                <a:latin typeface="Arial" panose="020B0604020202020204" pitchFamily="34" charset="0"/>
                <a:ea typeface="+mn-ea"/>
                <a:cs typeface="Arial" panose="020B0604020202020204" pitchFamily="34" charset="0"/>
              </a:rPr>
              <a:t>mais</a:t>
            </a:r>
            <a:r>
              <a:rPr lang="en-US" sz="1200" dirty="0">
                <a:solidFill>
                  <a:schemeClr val="bg1"/>
                </a:solidFill>
                <a:latin typeface="Arial" panose="020B0604020202020204" pitchFamily="34" charset="0"/>
                <a:ea typeface="+mn-ea"/>
                <a:cs typeface="Arial" panose="020B0604020202020204" pitchFamily="34" charset="0"/>
              </a:rPr>
              <a:t> </a:t>
            </a:r>
            <a:r>
              <a:rPr lang="en-US" sz="1200" dirty="0" err="1">
                <a:solidFill>
                  <a:schemeClr val="bg1"/>
                </a:solidFill>
                <a:latin typeface="Arial" panose="020B0604020202020204" pitchFamily="34" charset="0"/>
                <a:ea typeface="+mn-ea"/>
                <a:cs typeface="Arial" panose="020B0604020202020204" pitchFamily="34" charset="0"/>
              </a:rPr>
              <a:t>importante</a:t>
            </a:r>
            <a:r>
              <a:rPr lang="en-US" sz="1200" dirty="0">
                <a:solidFill>
                  <a:schemeClr val="bg1"/>
                </a:solidFill>
                <a:latin typeface="Arial" panose="020B0604020202020204" pitchFamily="34" charset="0"/>
                <a:ea typeface="+mn-ea"/>
                <a:cs typeface="Arial" panose="020B0604020202020204" pitchFamily="34" charset="0"/>
              </a:rPr>
              <a:t>, as </a:t>
            </a:r>
            <a:r>
              <a:rPr lang="en-US" sz="1200" dirty="0" err="1">
                <a:solidFill>
                  <a:schemeClr val="bg1"/>
                </a:solidFill>
                <a:latin typeface="Arial" panose="020B0604020202020204" pitchFamily="34" charset="0"/>
                <a:ea typeface="+mn-ea"/>
                <a:cs typeface="Arial" panose="020B0604020202020204" pitchFamily="34" charset="0"/>
              </a:rPr>
              <a:t>moradores</a:t>
            </a:r>
            <a:r>
              <a:rPr lang="en-US" sz="1200" dirty="0">
                <a:solidFill>
                  <a:schemeClr val="bg1"/>
                </a:solidFill>
                <a:latin typeface="Arial" panose="020B0604020202020204" pitchFamily="34" charset="0"/>
                <a:ea typeface="+mn-ea"/>
                <a:cs typeface="Arial" panose="020B0604020202020204" pitchFamily="34" charset="0"/>
              </a:rPr>
              <a:t> </a:t>
            </a:r>
            <a:r>
              <a:rPr lang="en-US" sz="1200" dirty="0" err="1">
                <a:solidFill>
                  <a:schemeClr val="bg1"/>
                </a:solidFill>
                <a:latin typeface="Arial" panose="020B0604020202020204" pitchFamily="34" charset="0"/>
                <a:ea typeface="+mn-ea"/>
                <a:cs typeface="Arial" panose="020B0604020202020204" pitchFamily="34" charset="0"/>
              </a:rPr>
              <a:t>na</a:t>
            </a:r>
            <a:r>
              <a:rPr lang="en-US" sz="1200" dirty="0">
                <a:solidFill>
                  <a:schemeClr val="bg1"/>
                </a:solidFill>
                <a:latin typeface="Arial" panose="020B0604020202020204" pitchFamily="34" charset="0"/>
                <a:ea typeface="+mn-ea"/>
                <a:cs typeface="Arial" panose="020B0604020202020204" pitchFamily="34" charset="0"/>
              </a:rPr>
              <a:t> </a:t>
            </a:r>
            <a:r>
              <a:rPr lang="en-US" sz="1200" dirty="0" err="1">
                <a:solidFill>
                  <a:schemeClr val="bg1"/>
                </a:solidFill>
                <a:latin typeface="Arial" panose="020B0604020202020204" pitchFamily="34" charset="0"/>
                <a:ea typeface="+mn-ea"/>
                <a:cs typeface="Arial" panose="020B0604020202020204" pitchFamily="34" charset="0"/>
              </a:rPr>
              <a:t>Região</a:t>
            </a:r>
            <a:r>
              <a:rPr lang="en-US" sz="1200" dirty="0">
                <a:solidFill>
                  <a:schemeClr val="bg1"/>
                </a:solidFill>
                <a:latin typeface="Arial" panose="020B0604020202020204" pitchFamily="34" charset="0"/>
                <a:ea typeface="+mn-ea"/>
                <a:cs typeface="Arial" panose="020B0604020202020204" pitchFamily="34" charset="0"/>
              </a:rPr>
              <a:t> </a:t>
            </a:r>
            <a:r>
              <a:rPr lang="en-US" sz="1200" dirty="0" err="1">
                <a:solidFill>
                  <a:schemeClr val="bg1"/>
                </a:solidFill>
                <a:latin typeface="Arial" panose="020B0604020202020204" pitchFamily="34" charset="0"/>
                <a:ea typeface="+mn-ea"/>
                <a:cs typeface="Arial" panose="020B0604020202020204" pitchFamily="34" charset="0"/>
              </a:rPr>
              <a:t>Oeste</a:t>
            </a:r>
            <a:r>
              <a:rPr lang="en-US" sz="1200" dirty="0">
                <a:solidFill>
                  <a:schemeClr val="bg1"/>
                </a:solidFill>
                <a:latin typeface="Arial" panose="020B0604020202020204" pitchFamily="34" charset="0"/>
                <a:ea typeface="+mn-ea"/>
                <a:cs typeface="Arial" panose="020B0604020202020204" pitchFamily="34" charset="0"/>
              </a:rPr>
              <a:t> </a:t>
            </a:r>
            <a:r>
              <a:rPr lang="en-US" sz="1200" dirty="0" err="1">
                <a:solidFill>
                  <a:schemeClr val="bg1"/>
                </a:solidFill>
                <a:latin typeface="Arial" panose="020B0604020202020204" pitchFamily="34" charset="0"/>
                <a:ea typeface="+mn-ea"/>
                <a:cs typeface="Arial" panose="020B0604020202020204" pitchFamily="34" charset="0"/>
              </a:rPr>
              <a:t>em</a:t>
            </a:r>
            <a:r>
              <a:rPr lang="en-US" sz="1200" dirty="0">
                <a:solidFill>
                  <a:schemeClr val="bg1"/>
                </a:solidFill>
                <a:latin typeface="Arial" panose="020B0604020202020204" pitchFamily="34" charset="0"/>
                <a:ea typeface="+mn-ea"/>
                <a:cs typeface="Arial" panose="020B0604020202020204" pitchFamily="34" charset="0"/>
              </a:rPr>
              <a:t> São Paulo</a:t>
            </a:r>
          </a:p>
        </p:txBody>
      </p:sp>
      <p:sp>
        <p:nvSpPr>
          <p:cNvPr id="2" name="Rectangle 1"/>
          <p:cNvSpPr/>
          <p:nvPr/>
        </p:nvSpPr>
        <p:spPr>
          <a:xfrm>
            <a:off x="20455736" y="3846955"/>
            <a:ext cx="15535133" cy="1251625"/>
          </a:xfrm>
          <a:prstGeom prst="rect">
            <a:avLst/>
          </a:prstGeom>
        </p:spPr>
        <p:txBody>
          <a:bodyPr wrap="square">
            <a:spAutoFit/>
          </a:bodyPr>
          <a:lstStyle/>
          <a:p>
            <a:pPr algn="r" eaLnBrk="1" hangingPunct="1"/>
            <a:r>
              <a:rPr lang="en-US" sz="3200" b="1" dirty="0">
                <a:latin typeface="Microsoft Sans Serif"/>
                <a:cs typeface="Microsoft Sans Serif"/>
              </a:rPr>
              <a:t>Michael Ho</a:t>
            </a:r>
            <a:r>
              <a:rPr lang="en-US" sz="3200" b="1" baseline="30000" dirty="0">
                <a:latin typeface="Microsoft Sans Serif"/>
                <a:cs typeface="Microsoft Sans Serif"/>
              </a:rPr>
              <a:t>1</a:t>
            </a:r>
            <a:r>
              <a:rPr lang="en-US" sz="3200" b="1" dirty="0">
                <a:latin typeface="Microsoft Sans Serif"/>
                <a:cs typeface="Microsoft Sans Serif"/>
              </a:rPr>
              <a:t> &amp; Natalie Ziel</a:t>
            </a:r>
            <a:r>
              <a:rPr lang="en-US" sz="3200" b="1" baseline="30000" dirty="0">
                <a:latin typeface="Microsoft Sans Serif"/>
                <a:cs typeface="Microsoft Sans Serif"/>
              </a:rPr>
              <a:t>1</a:t>
            </a:r>
            <a:r>
              <a:rPr lang="en-US" sz="3200" b="1" dirty="0">
                <a:latin typeface="Microsoft Sans Serif"/>
                <a:cs typeface="Microsoft Sans Serif"/>
              </a:rPr>
              <a:t>, Alexandra Brentani</a:t>
            </a:r>
            <a:r>
              <a:rPr lang="en-US" sz="3200" b="1" baseline="30000" dirty="0">
                <a:latin typeface="Microsoft Sans Serif"/>
                <a:cs typeface="Microsoft Sans Serif"/>
              </a:rPr>
              <a:t>2</a:t>
            </a:r>
            <a:r>
              <a:rPr lang="en-US" sz="3200" b="1" dirty="0">
                <a:latin typeface="Microsoft Sans Serif"/>
                <a:cs typeface="Microsoft Sans Serif"/>
              </a:rPr>
              <a:t>, Fernanda Moura</a:t>
            </a:r>
            <a:r>
              <a:rPr lang="en-US" sz="3200" b="1" baseline="30000" dirty="0">
                <a:latin typeface="Microsoft Sans Serif"/>
                <a:cs typeface="Microsoft Sans Serif"/>
              </a:rPr>
              <a:t>2</a:t>
            </a:r>
            <a:r>
              <a:rPr lang="en-US" sz="3200" b="1" dirty="0">
                <a:latin typeface="Microsoft Sans Serif"/>
                <a:cs typeface="Microsoft Sans Serif"/>
              </a:rPr>
              <a:t>,Michele Heisler</a:t>
            </a:r>
            <a:r>
              <a:rPr lang="en-US" sz="3200" b="1" baseline="30000" dirty="0">
                <a:latin typeface="Microsoft Sans Serif"/>
                <a:cs typeface="Microsoft Sans Serif"/>
              </a:rPr>
              <a:t>1</a:t>
            </a:r>
          </a:p>
          <a:p>
            <a:pPr algn="r" eaLnBrk="1" hangingPunct="1"/>
            <a:br>
              <a:rPr lang="en-US" sz="3200" baseline="30000" dirty="0">
                <a:latin typeface="Microsoft Sans Serif"/>
                <a:cs typeface="Microsoft Sans Serif"/>
              </a:rPr>
            </a:br>
            <a:r>
              <a:rPr lang="en-US" sz="2200" baseline="30000" dirty="0">
                <a:latin typeface="Microsoft Sans Serif"/>
                <a:cs typeface="Microsoft Sans Serif"/>
              </a:rPr>
              <a:t>1</a:t>
            </a:r>
            <a:r>
              <a:rPr lang="en-US" sz="2200" dirty="0">
                <a:latin typeface="Microsoft Sans Serif"/>
                <a:cs typeface="Microsoft Sans Serif"/>
              </a:rPr>
              <a:t>The University of Michigan, Ann Arbor, MI; </a:t>
            </a:r>
            <a:r>
              <a:rPr lang="en-US" sz="2200" baseline="30000" dirty="0">
                <a:latin typeface="Microsoft Sans Serif"/>
                <a:cs typeface="Microsoft Sans Serif"/>
              </a:rPr>
              <a:t>2</a:t>
            </a:r>
            <a:r>
              <a:rPr lang="en-US" sz="2200" dirty="0">
                <a:latin typeface="Microsoft Sans Serif"/>
                <a:cs typeface="Microsoft Sans Serif"/>
              </a:rPr>
              <a:t>University of São Paulo, São Paulo, Brazil </a:t>
            </a:r>
          </a:p>
        </p:txBody>
      </p:sp>
      <p:pic>
        <p:nvPicPr>
          <p:cNvPr id="3" name="Picture 2"/>
          <p:cNvPicPr>
            <a:picLocks noChangeAspect="1"/>
          </p:cNvPicPr>
          <p:nvPr/>
        </p:nvPicPr>
        <p:blipFill>
          <a:blip r:embed="rId3"/>
          <a:stretch>
            <a:fillRect/>
          </a:stretch>
        </p:blipFill>
        <p:spPr>
          <a:xfrm>
            <a:off x="700068" y="20090960"/>
            <a:ext cx="7680374" cy="3982991"/>
          </a:xfrm>
          <a:prstGeom prst="rect">
            <a:avLst/>
          </a:prstGeom>
        </p:spPr>
      </p:pic>
      <p:pic>
        <p:nvPicPr>
          <p:cNvPr id="6" name="Picture 5"/>
          <p:cNvPicPr>
            <a:picLocks noChangeAspect="1"/>
          </p:cNvPicPr>
          <p:nvPr/>
        </p:nvPicPr>
        <p:blipFill>
          <a:blip r:embed="rId4"/>
          <a:stretch>
            <a:fillRect/>
          </a:stretch>
        </p:blipFill>
        <p:spPr>
          <a:xfrm>
            <a:off x="807644" y="25043188"/>
            <a:ext cx="2282225" cy="1638279"/>
          </a:xfrm>
          <a:prstGeom prst="rect">
            <a:avLst/>
          </a:prstGeom>
        </p:spPr>
      </p:pic>
      <p:pic>
        <p:nvPicPr>
          <p:cNvPr id="29" name="Picture 28" descr="IMG_0339 (1).JPG"/>
          <p:cNvPicPr>
            <a:picLocks noChangeAspect="1"/>
          </p:cNvPicPr>
          <p:nvPr/>
        </p:nvPicPr>
        <p:blipFill rotWithShape="1">
          <a:blip r:embed="rId5"/>
          <a:srcRect t="8846" b="7726"/>
          <a:stretch/>
        </p:blipFill>
        <p:spPr>
          <a:xfrm>
            <a:off x="27945923" y="6000395"/>
            <a:ext cx="3684342" cy="4102154"/>
          </a:xfrm>
          <a:prstGeom prst="rect">
            <a:avLst/>
          </a:prstGeom>
        </p:spPr>
      </p:pic>
      <p:pic>
        <p:nvPicPr>
          <p:cNvPr id="30" name="Picture 29" descr="IMG_0108.JPG"/>
          <p:cNvPicPr>
            <a:picLocks noChangeAspect="1"/>
          </p:cNvPicPr>
          <p:nvPr/>
        </p:nvPicPr>
        <p:blipFill rotWithShape="1">
          <a:blip r:embed="rId6"/>
          <a:srcRect t="8289" b="7773"/>
          <a:stretch/>
        </p:blipFill>
        <p:spPr>
          <a:xfrm>
            <a:off x="31930192" y="5995155"/>
            <a:ext cx="3671274" cy="4112634"/>
          </a:xfrm>
          <a:prstGeom prst="rect">
            <a:avLst/>
          </a:prstGeom>
        </p:spPr>
      </p:pic>
      <p:sp>
        <p:nvSpPr>
          <p:cNvPr id="2054" name="Text Box 91"/>
          <p:cNvSpPr txBox="1">
            <a:spLocks noChangeAspect="1" noChangeArrowheads="1"/>
          </p:cNvSpPr>
          <p:nvPr/>
        </p:nvSpPr>
        <p:spPr bwMode="auto">
          <a:xfrm>
            <a:off x="27817203" y="5574626"/>
            <a:ext cx="7908482" cy="421910"/>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US" sz="1571" b="1" dirty="0">
                <a:latin typeface="Microsoft Sans Serif"/>
                <a:cs typeface="Microsoft Sans Serif"/>
              </a:rPr>
              <a:t>Figures 2 and 3</a:t>
            </a:r>
            <a:r>
              <a:rPr lang="en-US" sz="1571" b="1" i="1" dirty="0">
                <a:solidFill>
                  <a:srgbClr val="1E1A5D"/>
                </a:solidFill>
                <a:latin typeface="Microsoft Sans Serif"/>
                <a:cs typeface="Microsoft Sans Serif"/>
              </a:rPr>
              <a:t>. </a:t>
            </a:r>
            <a:r>
              <a:rPr lang="en-US" sz="1571" b="1" dirty="0">
                <a:latin typeface="Microsoft Sans Serif"/>
                <a:cs typeface="Microsoft Sans Serif"/>
              </a:rPr>
              <a:t>Program toys made by hand out of recycled material </a:t>
            </a:r>
            <a:endParaRPr lang="en-US" sz="1429" b="1" dirty="0">
              <a:latin typeface="Microsoft Sans Serif"/>
              <a:cs typeface="Microsoft Sans Serif"/>
            </a:endParaRPr>
          </a:p>
          <a:p>
            <a:pPr algn="just" eaLnBrk="1" hangingPunct="1"/>
            <a:endParaRPr lang="en-US" sz="571" dirty="0">
              <a:cs typeface="Times New Roman" charset="0"/>
            </a:endParaRPr>
          </a:p>
        </p:txBody>
      </p:sp>
      <p:sp>
        <p:nvSpPr>
          <p:cNvPr id="44" name="Text Box 54"/>
          <p:cNvSpPr txBox="1">
            <a:spLocks noChangeArrowheads="1"/>
          </p:cNvSpPr>
          <p:nvPr/>
        </p:nvSpPr>
        <p:spPr bwMode="auto">
          <a:xfrm>
            <a:off x="12620566" y="5812971"/>
            <a:ext cx="7066821" cy="334066"/>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US" sz="1571" b="1" dirty="0">
                <a:latin typeface="Microsoft Sans Serif"/>
                <a:cs typeface="Microsoft Sans Serif"/>
              </a:rPr>
              <a:t>Table 1. Quotes that illustrate main themes </a:t>
            </a:r>
          </a:p>
        </p:txBody>
      </p:sp>
      <p:sp>
        <p:nvSpPr>
          <p:cNvPr id="46" name="Text Box 91"/>
          <p:cNvSpPr txBox="1">
            <a:spLocks noChangeAspect="1" noChangeArrowheads="1"/>
          </p:cNvSpPr>
          <p:nvPr/>
        </p:nvSpPr>
        <p:spPr bwMode="auto">
          <a:xfrm>
            <a:off x="27817203" y="18091411"/>
            <a:ext cx="8012863" cy="421910"/>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US" sz="1571" b="1" dirty="0">
                <a:latin typeface="Microsoft Sans Serif"/>
                <a:cs typeface="Microsoft Sans Serif"/>
              </a:rPr>
              <a:t>Figures 4 and 5. An example of a community in the Western Region.</a:t>
            </a:r>
            <a:endParaRPr lang="en-US" sz="1429" b="1" i="1" dirty="0">
              <a:solidFill>
                <a:schemeClr val="accent6">
                  <a:lumMod val="75000"/>
                </a:schemeClr>
              </a:solidFill>
              <a:latin typeface="Microsoft Sans Serif"/>
              <a:cs typeface="Microsoft Sans Serif"/>
            </a:endParaRPr>
          </a:p>
          <a:p>
            <a:pPr algn="just" eaLnBrk="1" hangingPunct="1"/>
            <a:endParaRPr lang="en-US" sz="571" dirty="0">
              <a:cs typeface="Times New Roman" charset="0"/>
            </a:endParaRPr>
          </a:p>
        </p:txBody>
      </p:sp>
      <p:pic>
        <p:nvPicPr>
          <p:cNvPr id="43" name="Picture 42" descr="IMG_20160704_164717146.jpg"/>
          <p:cNvPicPr>
            <a:picLocks noChangeAspect="1"/>
          </p:cNvPicPr>
          <p:nvPr/>
        </p:nvPicPr>
        <p:blipFill rotWithShape="1">
          <a:blip r:embed="rId7"/>
          <a:srcRect b="23679"/>
          <a:stretch/>
        </p:blipFill>
        <p:spPr>
          <a:xfrm>
            <a:off x="27588604" y="18690608"/>
            <a:ext cx="4041661" cy="5483268"/>
          </a:xfrm>
          <a:prstGeom prst="rect">
            <a:avLst/>
          </a:prstGeom>
        </p:spPr>
      </p:pic>
      <p:pic>
        <p:nvPicPr>
          <p:cNvPr id="47" name="Picture 46" descr="IMG_20160709_171328162.jpg"/>
          <p:cNvPicPr>
            <a:picLocks noChangeAspect="1"/>
          </p:cNvPicPr>
          <p:nvPr/>
        </p:nvPicPr>
        <p:blipFill rotWithShape="1">
          <a:blip r:embed="rId8"/>
          <a:srcRect b="24524"/>
          <a:stretch/>
        </p:blipFill>
        <p:spPr>
          <a:xfrm>
            <a:off x="31846639" y="18687698"/>
            <a:ext cx="4082466" cy="5477227"/>
          </a:xfrm>
          <a:prstGeom prst="rect">
            <a:avLst/>
          </a:prstGeom>
        </p:spPr>
      </p:pic>
      <p:sp>
        <p:nvSpPr>
          <p:cNvPr id="50" name="Rectangle 139"/>
          <p:cNvSpPr>
            <a:spLocks noChangeAspect="1" noChangeArrowheads="1"/>
          </p:cNvSpPr>
          <p:nvPr/>
        </p:nvSpPr>
        <p:spPr bwMode="auto">
          <a:xfrm>
            <a:off x="10306327" y="6303267"/>
            <a:ext cx="15963347" cy="3406305"/>
          </a:xfrm>
          <a:prstGeom prst="rect">
            <a:avLst/>
          </a:prstGeom>
          <a:solidFill>
            <a:schemeClr val="bg1"/>
          </a:solidFill>
          <a:ln>
            <a:noFill/>
          </a:ln>
          <a:extLst/>
        </p:spPr>
        <p:txBody>
          <a:bodyPr wrap="none" anchor="ctr"/>
          <a:lstStyle/>
          <a:p>
            <a:pPr algn="ctr"/>
            <a:endParaRPr lang="en-US" sz="1539"/>
          </a:p>
        </p:txBody>
      </p:sp>
      <p:sp>
        <p:nvSpPr>
          <p:cNvPr id="4" name="TextBox 3"/>
          <p:cNvSpPr txBox="1"/>
          <p:nvPr/>
        </p:nvSpPr>
        <p:spPr>
          <a:xfrm>
            <a:off x="10408015" y="6339656"/>
            <a:ext cx="15759970" cy="3785652"/>
          </a:xfrm>
          <a:prstGeom prst="rect">
            <a:avLst/>
          </a:prstGeom>
          <a:noFill/>
        </p:spPr>
        <p:txBody>
          <a:bodyPr wrap="square" rtlCol="0">
            <a:spAutoFit/>
          </a:bodyPr>
          <a:lstStyle/>
          <a:p>
            <a:r>
              <a:rPr lang="en-US" sz="2000" i="1" u="sng" dirty="0"/>
              <a:t>Benefits the program brought to the child:</a:t>
            </a:r>
          </a:p>
          <a:p>
            <a:pPr marL="244918" indent="-244918">
              <a:buFont typeface="Arial" panose="020B0604020202020204" pitchFamily="34" charset="0"/>
              <a:buChar char="•"/>
            </a:pPr>
            <a:r>
              <a:rPr lang="en-US" sz="2000" dirty="0"/>
              <a:t>“[The program] stimulated my child to learn to speak, to know colors. But the most important thing was learning to speak.”</a:t>
            </a:r>
          </a:p>
          <a:p>
            <a:endParaRPr lang="en-US" sz="2000" dirty="0"/>
          </a:p>
          <a:p>
            <a:pPr marL="244918" indent="-244918">
              <a:buFont typeface="Arial" panose="020B0604020202020204" pitchFamily="34" charset="0"/>
              <a:buChar char="•"/>
            </a:pPr>
            <a:r>
              <a:rPr lang="en-US" sz="2000" dirty="0"/>
              <a:t>“I didn’t think she would pick things up so quickly, but I think it was through this development that she began growing and learning more.”</a:t>
            </a:r>
          </a:p>
          <a:p>
            <a:endParaRPr lang="en-US" sz="2000" dirty="0"/>
          </a:p>
          <a:p>
            <a:pPr marL="244918" indent="-244918">
              <a:buFont typeface="Arial" panose="020B0604020202020204" pitchFamily="34" charset="0"/>
              <a:buChar char="•"/>
            </a:pPr>
            <a:r>
              <a:rPr lang="en-US" sz="2000" dirty="0"/>
              <a:t>“And the things like the images of animals, that generally [my daughter] wouldn’t see, she learns. ‘What is a cow? Where is the cow?’ She learned through the book what a cow is. Now she knows.”</a:t>
            </a:r>
          </a:p>
          <a:p>
            <a:endParaRPr lang="en-US" sz="2000" dirty="0"/>
          </a:p>
          <a:p>
            <a:pPr marL="244918" indent="-244918">
              <a:buFont typeface="Arial" panose="020B0604020202020204" pitchFamily="34" charset="0"/>
              <a:buChar char="•"/>
            </a:pPr>
            <a:r>
              <a:rPr lang="en-US" sz="2000" dirty="0"/>
              <a:t>“I see the development of my daughter, this is the greatest [benefit for me].” </a:t>
            </a:r>
          </a:p>
          <a:p>
            <a:pPr marL="244918" indent="-244918">
              <a:buFont typeface="Arial" panose="020B0604020202020204" pitchFamily="34" charset="0"/>
              <a:buChar char="•"/>
            </a:pPr>
            <a:endParaRPr lang="en-US" sz="2000" dirty="0"/>
          </a:p>
          <a:p>
            <a:endParaRPr lang="en-US" sz="2000" dirty="0"/>
          </a:p>
          <a:p>
            <a:endParaRPr lang="en-US" sz="2000" dirty="0"/>
          </a:p>
        </p:txBody>
      </p:sp>
      <p:sp>
        <p:nvSpPr>
          <p:cNvPr id="55" name="Rectangle 139"/>
          <p:cNvSpPr>
            <a:spLocks noChangeAspect="1" noChangeArrowheads="1"/>
          </p:cNvSpPr>
          <p:nvPr/>
        </p:nvSpPr>
        <p:spPr bwMode="auto">
          <a:xfrm>
            <a:off x="10306327" y="10065605"/>
            <a:ext cx="15963347" cy="4649219"/>
          </a:xfrm>
          <a:prstGeom prst="rect">
            <a:avLst/>
          </a:prstGeom>
          <a:solidFill>
            <a:schemeClr val="bg1"/>
          </a:solidFill>
          <a:ln>
            <a:noFill/>
          </a:ln>
          <a:extLst/>
        </p:spPr>
        <p:txBody>
          <a:bodyPr wrap="none" anchor="ctr"/>
          <a:lstStyle/>
          <a:p>
            <a:pPr algn="ctr"/>
            <a:endParaRPr lang="en-US" sz="1539"/>
          </a:p>
        </p:txBody>
      </p:sp>
      <p:sp>
        <p:nvSpPr>
          <p:cNvPr id="56" name="Rectangle 139"/>
          <p:cNvSpPr>
            <a:spLocks noChangeAspect="1" noChangeArrowheads="1"/>
          </p:cNvSpPr>
          <p:nvPr/>
        </p:nvSpPr>
        <p:spPr bwMode="auto">
          <a:xfrm>
            <a:off x="10306327" y="15067241"/>
            <a:ext cx="15963347" cy="4310641"/>
          </a:xfrm>
          <a:prstGeom prst="rect">
            <a:avLst/>
          </a:prstGeom>
          <a:solidFill>
            <a:schemeClr val="bg1"/>
          </a:solidFill>
          <a:ln>
            <a:noFill/>
          </a:ln>
          <a:extLst/>
        </p:spPr>
        <p:txBody>
          <a:bodyPr wrap="none" anchor="ctr"/>
          <a:lstStyle/>
          <a:p>
            <a:pPr algn="ctr"/>
            <a:endParaRPr lang="en-US" sz="1539"/>
          </a:p>
        </p:txBody>
      </p:sp>
      <p:sp>
        <p:nvSpPr>
          <p:cNvPr id="57" name="Rectangle 139"/>
          <p:cNvSpPr>
            <a:spLocks noChangeAspect="1" noChangeArrowheads="1"/>
          </p:cNvSpPr>
          <p:nvPr/>
        </p:nvSpPr>
        <p:spPr bwMode="auto">
          <a:xfrm>
            <a:off x="10306327" y="19730298"/>
            <a:ext cx="15963347" cy="4195121"/>
          </a:xfrm>
          <a:prstGeom prst="rect">
            <a:avLst/>
          </a:prstGeom>
          <a:solidFill>
            <a:schemeClr val="bg1"/>
          </a:solidFill>
          <a:ln>
            <a:noFill/>
          </a:ln>
          <a:extLst/>
        </p:spPr>
        <p:txBody>
          <a:bodyPr wrap="none" anchor="ctr"/>
          <a:lstStyle/>
          <a:p>
            <a:pPr algn="ctr"/>
            <a:endParaRPr lang="en-US" sz="1539"/>
          </a:p>
        </p:txBody>
      </p:sp>
      <p:sp>
        <p:nvSpPr>
          <p:cNvPr id="35" name="TextBox 34"/>
          <p:cNvSpPr txBox="1"/>
          <p:nvPr/>
        </p:nvSpPr>
        <p:spPr>
          <a:xfrm>
            <a:off x="10717061" y="10176480"/>
            <a:ext cx="15141878" cy="5016758"/>
          </a:xfrm>
          <a:prstGeom prst="rect">
            <a:avLst/>
          </a:prstGeom>
          <a:noFill/>
        </p:spPr>
        <p:txBody>
          <a:bodyPr wrap="square" rtlCol="0">
            <a:spAutoFit/>
          </a:bodyPr>
          <a:lstStyle/>
          <a:p>
            <a:r>
              <a:rPr lang="en-US" sz="2000" i="1" u="sng" dirty="0"/>
              <a:t>How the program changed parenting styles: </a:t>
            </a:r>
          </a:p>
          <a:p>
            <a:pPr marL="244918" indent="-244918">
              <a:buFont typeface="Arial" panose="020B0604020202020204" pitchFamily="34" charset="0"/>
              <a:buChar char="•"/>
            </a:pPr>
            <a:r>
              <a:rPr lang="en-US" sz="2000" dirty="0"/>
              <a:t>“I learned that we have to pay more attention [to our children] too. If you pay attention to your child, to his/her development, he/she grows. I learned that you always have to have a little time for them.”</a:t>
            </a:r>
          </a:p>
          <a:p>
            <a:endParaRPr lang="en-US" sz="2000" dirty="0"/>
          </a:p>
          <a:p>
            <a:pPr marL="244918" indent="-244918">
              <a:buFont typeface="Arial" panose="020B0604020202020204" pitchFamily="34" charset="0"/>
              <a:buChar char="•"/>
            </a:pPr>
            <a:r>
              <a:rPr lang="en-US" sz="2000" dirty="0"/>
              <a:t>“Now I talk to her. I didn’t used to converse with her like I do now. I explain what things are, what they mean, what they do. It wasn’t like that before.”</a:t>
            </a:r>
          </a:p>
          <a:p>
            <a:r>
              <a:rPr lang="en-US" sz="2000" dirty="0"/>
              <a:t> </a:t>
            </a:r>
          </a:p>
          <a:p>
            <a:pPr marL="244918" indent="-244918">
              <a:buFont typeface="Arial" panose="020B0604020202020204" pitchFamily="34" charset="0"/>
              <a:buChar char="•"/>
            </a:pPr>
            <a:r>
              <a:rPr lang="en-US" sz="2000" dirty="0"/>
              <a:t>“I never told [stories] like that, I never played like that with [my children]. And this program showed me that I need to give them more attention.”</a:t>
            </a:r>
          </a:p>
          <a:p>
            <a:pPr marL="244918" indent="-244918">
              <a:buFont typeface="Arial" panose="020B0604020202020204" pitchFamily="34" charset="0"/>
              <a:buChar char="•"/>
            </a:pPr>
            <a:endParaRPr lang="en-US" sz="2000" dirty="0"/>
          </a:p>
          <a:p>
            <a:pPr marL="244918" indent="-244918">
              <a:buFont typeface="Arial" panose="020B0604020202020204" pitchFamily="34" charset="0"/>
              <a:buChar char="•"/>
            </a:pPr>
            <a:r>
              <a:rPr lang="en-US" sz="2000" dirty="0"/>
              <a:t>“I didn’t used to play very much, no. Now I have started to play more through these activities. … I enjoy playing with her, teaching more, and giving her more attention. I participate more with her.”</a:t>
            </a:r>
          </a:p>
          <a:p>
            <a:endParaRPr lang="en-US" sz="2000" dirty="0"/>
          </a:p>
          <a:p>
            <a:pPr marL="244918" indent="-244918">
              <a:buFont typeface="Arial" panose="020B0604020202020204" pitchFamily="34" charset="0"/>
              <a:buChar char="•"/>
            </a:pPr>
            <a:r>
              <a:rPr lang="en-US" sz="2000" dirty="0"/>
              <a:t>“Now I have more patience. When she calls me to play, I give her attention.” </a:t>
            </a:r>
          </a:p>
          <a:p>
            <a:endParaRPr lang="en-US" sz="2000" dirty="0"/>
          </a:p>
          <a:p>
            <a:endParaRPr lang="en-US" sz="2000" dirty="0"/>
          </a:p>
        </p:txBody>
      </p:sp>
      <p:sp>
        <p:nvSpPr>
          <p:cNvPr id="39" name="TextBox 38"/>
          <p:cNvSpPr txBox="1"/>
          <p:nvPr/>
        </p:nvSpPr>
        <p:spPr>
          <a:xfrm>
            <a:off x="10524633" y="15160237"/>
            <a:ext cx="15526735" cy="4401205"/>
          </a:xfrm>
          <a:prstGeom prst="rect">
            <a:avLst/>
          </a:prstGeom>
          <a:noFill/>
        </p:spPr>
        <p:txBody>
          <a:bodyPr wrap="square" rtlCol="0">
            <a:spAutoFit/>
          </a:bodyPr>
          <a:lstStyle/>
          <a:p>
            <a:r>
              <a:rPr lang="en-US" sz="2000" i="1" u="sng" dirty="0"/>
              <a:t>Observations of the Community Health Agent involved in the program: </a:t>
            </a:r>
          </a:p>
          <a:p>
            <a:pPr marL="244918" indent="-244918">
              <a:buFont typeface="Arial" panose="020B0604020202020204" pitchFamily="34" charset="0"/>
              <a:buChar char="•"/>
            </a:pPr>
            <a:r>
              <a:rPr lang="en-US" sz="2000" dirty="0"/>
              <a:t>“She is a lovely person. She was very attentive with [my son]; when she arrived he stayed rather distant from her. She was showing the toys to him and he was sitting with her playing, she was explaining, and it was at that time that I saw that she was patient. She was always good humored.”</a:t>
            </a:r>
          </a:p>
          <a:p>
            <a:endParaRPr lang="en-US" sz="2000" dirty="0"/>
          </a:p>
          <a:p>
            <a:pPr marL="244918" indent="-244918">
              <a:buFont typeface="Arial" panose="020B0604020202020204" pitchFamily="34" charset="0"/>
              <a:buChar char="•"/>
            </a:pPr>
            <a:r>
              <a:rPr lang="en-US" sz="2000" dirty="0"/>
              <a:t>“I also like the day that she came and we spoke about the program and she told me she was Evangelical. I think this helped develop [our relationship] as well. It helped me to trust her more.”</a:t>
            </a:r>
          </a:p>
          <a:p>
            <a:endParaRPr lang="en-US" sz="2000" dirty="0"/>
          </a:p>
          <a:p>
            <a:pPr marL="244918" indent="-244918">
              <a:buFont typeface="Arial" panose="020B0604020202020204" pitchFamily="34" charset="0"/>
              <a:buChar char="•"/>
            </a:pPr>
            <a:r>
              <a:rPr lang="en-US" sz="2000" dirty="0"/>
              <a:t>“The CHA from Savings Brains and the pediatrician are our biggest sources of support [for parenting guidance]. Since the pediatrician isn’t always at the clinic, we spoke with the CHA more frequently.” </a:t>
            </a:r>
          </a:p>
          <a:p>
            <a:endParaRPr lang="en-US" sz="2000" dirty="0"/>
          </a:p>
          <a:p>
            <a:pPr marL="244918" indent="-244918">
              <a:buFont typeface="Arial" panose="020B0604020202020204" pitchFamily="34" charset="0"/>
              <a:buChar char="•"/>
            </a:pPr>
            <a:r>
              <a:rPr lang="en-US" sz="2000" dirty="0"/>
              <a:t>“We were apprehensive at first [to have a stranger in our home]. I said that I would do one [visit], if I like it, I’ll continue and if I don’t, I’ll stop. I ended up liking it, so I continued.”</a:t>
            </a:r>
          </a:p>
          <a:p>
            <a:pPr marL="244918" indent="-244918">
              <a:buFont typeface="Arial" panose="020B0604020202020204" pitchFamily="34" charset="0"/>
              <a:buChar char="•"/>
            </a:pPr>
            <a:endParaRPr lang="en-US" sz="2000" dirty="0"/>
          </a:p>
        </p:txBody>
      </p:sp>
      <p:sp>
        <p:nvSpPr>
          <p:cNvPr id="40" name="TextBox 39"/>
          <p:cNvSpPr txBox="1"/>
          <p:nvPr/>
        </p:nvSpPr>
        <p:spPr>
          <a:xfrm>
            <a:off x="10462668" y="19799334"/>
            <a:ext cx="15650665" cy="4093428"/>
          </a:xfrm>
          <a:prstGeom prst="rect">
            <a:avLst/>
          </a:prstGeom>
          <a:noFill/>
        </p:spPr>
        <p:txBody>
          <a:bodyPr wrap="square" rtlCol="0">
            <a:spAutoFit/>
          </a:bodyPr>
          <a:lstStyle/>
          <a:p>
            <a:r>
              <a:rPr lang="en-US" sz="2000" i="1" u="sng" dirty="0"/>
              <a:t>Suggestions for improvement: </a:t>
            </a:r>
          </a:p>
          <a:p>
            <a:pPr marL="244918" indent="-244918">
              <a:buFont typeface="Arial" panose="020B0604020202020204" pitchFamily="34" charset="0"/>
              <a:buChar char="•"/>
            </a:pPr>
            <a:r>
              <a:rPr lang="en-US" sz="2000" dirty="0"/>
              <a:t>“I think more visits because they were few! How strange that the program already ended. ‘I won’t see her again?’ I thought it was strange.”</a:t>
            </a:r>
          </a:p>
          <a:p>
            <a:endParaRPr lang="en-US" sz="2000" dirty="0"/>
          </a:p>
          <a:p>
            <a:pPr marL="244918" indent="-244918">
              <a:buFont typeface="Arial" panose="020B0604020202020204" pitchFamily="34" charset="0"/>
              <a:buChar char="•"/>
            </a:pPr>
            <a:r>
              <a:rPr lang="en-US" sz="2000" dirty="0"/>
              <a:t>“Add more books, because my son only has 2 or 3.”</a:t>
            </a:r>
          </a:p>
          <a:p>
            <a:endParaRPr lang="en-US" sz="2000" dirty="0"/>
          </a:p>
          <a:p>
            <a:pPr marL="244918" indent="-244918">
              <a:buFont typeface="Arial" panose="020B0604020202020204" pitchFamily="34" charset="0"/>
              <a:buChar char="•"/>
            </a:pPr>
            <a:r>
              <a:rPr lang="en-US" sz="2000" dirty="0"/>
              <a:t>“We always need guidance about medical care that I sometimes don’t know how to access. But with the support of someone else, it gets easier. Like check in with us, talk to us about what kind of care we need, and communicate that to people who can help.”</a:t>
            </a:r>
          </a:p>
          <a:p>
            <a:pPr marL="244918" indent="-244918">
              <a:buFont typeface="Arial" panose="020B0604020202020204" pitchFamily="34" charset="0"/>
              <a:buChar char="•"/>
            </a:pPr>
            <a:endParaRPr lang="en-US" sz="2000" dirty="0"/>
          </a:p>
          <a:p>
            <a:pPr marL="244918" indent="-244918">
              <a:buFont typeface="Arial" panose="020B0604020202020204" pitchFamily="34" charset="0"/>
              <a:buChar char="•"/>
            </a:pPr>
            <a:r>
              <a:rPr lang="en-US" sz="2000" dirty="0"/>
              <a:t>“It would be good if [the program] had the agent schedule consults at the healthcare clinic.” </a:t>
            </a:r>
          </a:p>
          <a:p>
            <a:endParaRPr lang="en-US" sz="2000" dirty="0"/>
          </a:p>
          <a:p>
            <a:pPr marL="244918" indent="-244918">
              <a:buFont typeface="Arial" panose="020B0604020202020204" pitchFamily="34" charset="0"/>
              <a:buChar char="•"/>
            </a:pPr>
            <a:r>
              <a:rPr lang="en-US" sz="2000" dirty="0"/>
              <a:t>“Activities and designs to color. I think it’s interesting that they usually come with just a blank sheet for [the children] to draw on, but if they came with a page with designs I think they would learn to color as well.”</a:t>
            </a:r>
          </a:p>
        </p:txBody>
      </p:sp>
      <p:sp>
        <p:nvSpPr>
          <p:cNvPr id="58" name="Rectangle 633"/>
          <p:cNvSpPr>
            <a:spLocks noChangeArrowheads="1"/>
          </p:cNvSpPr>
          <p:nvPr/>
        </p:nvSpPr>
        <p:spPr bwMode="auto">
          <a:xfrm>
            <a:off x="27048992" y="5434277"/>
            <a:ext cx="59262" cy="18730649"/>
          </a:xfrm>
          <a:prstGeom prst="rect">
            <a:avLst/>
          </a:prstGeom>
          <a:gradFill rotWithShape="0">
            <a:gsLst>
              <a:gs pos="0">
                <a:srgbClr val="FFFFFF"/>
              </a:gs>
              <a:gs pos="50000">
                <a:srgbClr val="CC0000"/>
              </a:gs>
              <a:gs pos="100000">
                <a:srgbClr val="FFFFFF"/>
              </a:gs>
            </a:gsLst>
            <a:lin ang="5400000" scaled="1"/>
          </a:gradFill>
          <a:ln w="9525">
            <a:solidFill>
              <a:srgbClr val="22228B"/>
            </a:solidFill>
            <a:miter lim="800000"/>
            <a:headEnd/>
            <a:tailEnd/>
          </a:ln>
        </p:spPr>
        <p:txBody>
          <a:bodyPr wrap="none" anchor="ctr"/>
          <a:lstStyle/>
          <a:p>
            <a:endParaRPr lang="en-US" sz="1539"/>
          </a:p>
        </p:txBody>
      </p:sp>
    </p:spTree>
  </p:cSld>
  <p:clrMapOvr>
    <a:masterClrMapping/>
  </p:clrMapOvr>
</p:sld>
</file>

<file path=ppt/theme/theme1.xml><?xml version="1.0" encoding="utf-8"?>
<a:theme xmlns:a="http://schemas.openxmlformats.org/drawingml/2006/main" name="cugh template 36h x 48w">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cugh template 36h x 48w.potx</Template>
  <TotalTime>7431</TotalTime>
  <Words>1259</Words>
  <Application>Microsoft Office PowerPoint</Application>
  <PresentationFormat>Custom</PresentationFormat>
  <Paragraphs>99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ＭＳ Ｐゴシック</vt:lpstr>
      <vt:lpstr>Arial</vt:lpstr>
      <vt:lpstr>Microsoft Sans Serif</vt:lpstr>
      <vt:lpstr>Times New Roman</vt:lpstr>
      <vt:lpstr>cugh template 36h x 48w</vt:lpstr>
      <vt:lpstr>PowerPoint Presentation</vt:lpstr>
    </vt:vector>
  </TitlesOfParts>
  <Company>Corixa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Hural</dc:creator>
  <cp:lastModifiedBy>Natalie Ziel</cp:lastModifiedBy>
  <cp:revision>194</cp:revision>
  <cp:lastPrinted>2013-02-04T18:09:29Z</cp:lastPrinted>
  <dcterms:created xsi:type="dcterms:W3CDTF">2016-11-01T18:21:23Z</dcterms:created>
  <dcterms:modified xsi:type="dcterms:W3CDTF">2016-11-01T19:46:39Z</dcterms:modified>
</cp:coreProperties>
</file>