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51206400" cy="30724475"/>
  <p:notesSz cx="6858000" cy="9144000"/>
  <p:defaultTextStyle>
    <a:defPPr>
      <a:defRPr lang="en-US"/>
    </a:defPPr>
    <a:lvl1pPr marL="0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1pPr>
    <a:lvl2pPr marL="1966326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2pPr>
    <a:lvl3pPr marL="3932652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3pPr>
    <a:lvl4pPr marL="5898977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4pPr>
    <a:lvl5pPr marL="7865303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5pPr>
    <a:lvl6pPr marL="9831629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6pPr>
    <a:lvl7pPr marL="11797955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7pPr>
    <a:lvl8pPr marL="13764280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8pPr>
    <a:lvl9pPr marL="15730606" algn="l" defTabSz="3932652" rtl="0" eaLnBrk="1" latinLnBrk="0" hangingPunct="1">
      <a:defRPr sz="77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235"/>
    <p:restoredTop sz="94681"/>
  </p:normalViewPr>
  <p:slideViewPr>
    <p:cSldViewPr snapToGrid="0" snapToObjects="1">
      <p:cViewPr>
        <p:scale>
          <a:sx n="26" d="100"/>
          <a:sy n="26" d="100"/>
        </p:scale>
        <p:origin x="106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5028290"/>
            <a:ext cx="38404800" cy="10696669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6137464"/>
            <a:ext cx="38404800" cy="7417967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659787"/>
            <a:ext cx="44165520" cy="12780526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20561221"/>
            <a:ext cx="44165520" cy="6720977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8178969"/>
            <a:ext cx="21762720" cy="19494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8178969"/>
            <a:ext cx="21762720" cy="19494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635796"/>
            <a:ext cx="44165520" cy="59386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531766"/>
            <a:ext cx="21662705" cy="3691202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1222968"/>
            <a:ext cx="21662705" cy="16507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531766"/>
            <a:ext cx="21769390" cy="3691202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1222968"/>
            <a:ext cx="21769390" cy="16507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2048298"/>
            <a:ext cx="16515395" cy="7169044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423758"/>
            <a:ext cx="25923240" cy="21834291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9217343"/>
            <a:ext cx="16515395" cy="17076267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2048298"/>
            <a:ext cx="16515395" cy="7169044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423758"/>
            <a:ext cx="25923240" cy="21834291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9217343"/>
            <a:ext cx="16515395" cy="17076267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635794"/>
            <a:ext cx="11041380" cy="260375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635794"/>
            <a:ext cx="32484060" cy="260375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635796"/>
            <a:ext cx="44165520" cy="5938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8178969"/>
            <a:ext cx="44165520" cy="19494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8477039"/>
            <a:ext cx="11521440" cy="1635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03C78-BD9A-8D4A-A66E-70074062EB33}" type="datetimeFigureOut">
              <a:rPr lang="en-US" smtClean="0"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8477039"/>
            <a:ext cx="17282160" cy="1635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8477039"/>
            <a:ext cx="11521440" cy="1635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FFE78-E639-B44F-858B-B0F0EC57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5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ounded Rectangle 110"/>
          <p:cNvSpPr/>
          <p:nvPr/>
        </p:nvSpPr>
        <p:spPr>
          <a:xfrm>
            <a:off x="41687952" y="26770491"/>
            <a:ext cx="8699682" cy="947244"/>
          </a:xfrm>
          <a:prstGeom prst="roundRect">
            <a:avLst/>
          </a:prstGeom>
          <a:solidFill>
            <a:srgbClr val="F8C01B"/>
          </a:solidFill>
          <a:ln w="38100" cmpd="sng">
            <a:solidFill>
              <a:srgbClr val="1B31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260"/>
          </a:p>
        </p:txBody>
      </p:sp>
      <p:sp>
        <p:nvSpPr>
          <p:cNvPr id="110" name="Rounded Rectangle 109"/>
          <p:cNvSpPr/>
          <p:nvPr/>
        </p:nvSpPr>
        <p:spPr>
          <a:xfrm>
            <a:off x="41792259" y="21582378"/>
            <a:ext cx="8699682" cy="947244"/>
          </a:xfrm>
          <a:prstGeom prst="roundRect">
            <a:avLst/>
          </a:prstGeom>
          <a:solidFill>
            <a:srgbClr val="F8C01B"/>
          </a:solidFill>
          <a:ln w="38100" cmpd="sng">
            <a:solidFill>
              <a:srgbClr val="1B31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260"/>
          </a:p>
        </p:txBody>
      </p:sp>
      <p:sp>
        <p:nvSpPr>
          <p:cNvPr id="109" name="Rounded Rectangle 108"/>
          <p:cNvSpPr/>
          <p:nvPr/>
        </p:nvSpPr>
        <p:spPr>
          <a:xfrm>
            <a:off x="30667789" y="21582378"/>
            <a:ext cx="10523754" cy="827565"/>
          </a:xfrm>
          <a:prstGeom prst="roundRect">
            <a:avLst/>
          </a:prstGeom>
          <a:solidFill>
            <a:srgbClr val="F8C01B"/>
          </a:solidFill>
          <a:ln w="38100" cmpd="sng">
            <a:solidFill>
              <a:srgbClr val="1B31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260"/>
          </a:p>
        </p:txBody>
      </p:sp>
      <p:sp>
        <p:nvSpPr>
          <p:cNvPr id="105" name="Rounded Rectangle 104"/>
          <p:cNvSpPr/>
          <p:nvPr/>
        </p:nvSpPr>
        <p:spPr>
          <a:xfrm>
            <a:off x="333829" y="14076648"/>
            <a:ext cx="8699682" cy="947244"/>
          </a:xfrm>
          <a:prstGeom prst="roundRect">
            <a:avLst/>
          </a:prstGeom>
          <a:solidFill>
            <a:srgbClr val="F8C01B"/>
          </a:solidFill>
          <a:ln w="38100" cmpd="sng">
            <a:solidFill>
              <a:srgbClr val="1B31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260"/>
          </a:p>
        </p:txBody>
      </p:sp>
      <p:sp>
        <p:nvSpPr>
          <p:cNvPr id="104" name="Rounded Rectangle 103"/>
          <p:cNvSpPr/>
          <p:nvPr/>
        </p:nvSpPr>
        <p:spPr>
          <a:xfrm>
            <a:off x="484537" y="10325571"/>
            <a:ext cx="8699682" cy="947244"/>
          </a:xfrm>
          <a:prstGeom prst="roundRect">
            <a:avLst/>
          </a:prstGeom>
          <a:solidFill>
            <a:srgbClr val="F8C01B"/>
          </a:solidFill>
          <a:ln w="38100" cmpd="sng">
            <a:solidFill>
              <a:srgbClr val="1B31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260"/>
          </a:p>
        </p:txBody>
      </p:sp>
      <p:sp>
        <p:nvSpPr>
          <p:cNvPr id="96" name="Rounded Rectangle 95"/>
          <p:cNvSpPr/>
          <p:nvPr/>
        </p:nvSpPr>
        <p:spPr>
          <a:xfrm>
            <a:off x="9756148" y="5353451"/>
            <a:ext cx="18677337" cy="824148"/>
          </a:xfrm>
          <a:prstGeom prst="roundRect">
            <a:avLst/>
          </a:prstGeom>
          <a:solidFill>
            <a:srgbClr val="021B39"/>
          </a:solidFill>
          <a:ln w="12700">
            <a:solidFill>
              <a:srgbClr val="F8C0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5171" tIns="77585" rIns="155171" bIns="775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260" dirty="0"/>
          </a:p>
        </p:txBody>
      </p:sp>
      <p:sp>
        <p:nvSpPr>
          <p:cNvPr id="9" name="Rounded Rectangle 8"/>
          <p:cNvSpPr/>
          <p:nvPr/>
        </p:nvSpPr>
        <p:spPr>
          <a:xfrm>
            <a:off x="9469419" y="12722051"/>
            <a:ext cx="18964065" cy="576398"/>
          </a:xfrm>
          <a:prstGeom prst="roundRect">
            <a:avLst/>
          </a:prstGeom>
          <a:solidFill>
            <a:srgbClr val="021B39"/>
          </a:solidFill>
          <a:ln w="12700">
            <a:solidFill>
              <a:srgbClr val="F8C0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5171" tIns="77585" rIns="155171" bIns="775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260" dirty="0"/>
          </a:p>
        </p:txBody>
      </p:sp>
      <p:sp>
        <p:nvSpPr>
          <p:cNvPr id="10" name="Round Diagonal Corner Rectangle 9"/>
          <p:cNvSpPr/>
          <p:nvPr/>
        </p:nvSpPr>
        <p:spPr>
          <a:xfrm>
            <a:off x="597311" y="411560"/>
            <a:ext cx="49982031" cy="3555786"/>
          </a:xfrm>
          <a:prstGeom prst="round2DiagRect">
            <a:avLst/>
          </a:prstGeom>
          <a:solidFill>
            <a:srgbClr val="021B39"/>
          </a:solidFill>
          <a:ln w="38100" cmpd="sng">
            <a:solidFill>
              <a:srgbClr val="F8C0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260" dirty="0"/>
          </a:p>
        </p:txBody>
      </p:sp>
      <p:sp>
        <p:nvSpPr>
          <p:cNvPr id="11" name="TextBox 10"/>
          <p:cNvSpPr txBox="1"/>
          <p:nvPr/>
        </p:nvSpPr>
        <p:spPr>
          <a:xfrm>
            <a:off x="943128" y="592918"/>
            <a:ext cx="49779060" cy="4398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 smtClean="0">
                <a:solidFill>
                  <a:srgbClr val="F8C01B"/>
                </a:solidFill>
                <a:latin typeface="Arial"/>
                <a:cs typeface="Arial"/>
              </a:rPr>
              <a:t>The Role of </a:t>
            </a:r>
            <a:r>
              <a:rPr lang="en-US" sz="6000" b="1" i="1" dirty="0" err="1" smtClean="0">
                <a:solidFill>
                  <a:srgbClr val="F8C01B"/>
                </a:solidFill>
                <a:latin typeface="Arial"/>
                <a:cs typeface="Arial"/>
              </a:rPr>
              <a:t>Midperipheral</a:t>
            </a:r>
            <a:r>
              <a:rPr lang="en-US" sz="6000" b="1" i="1" dirty="0" smtClean="0">
                <a:solidFill>
                  <a:srgbClr val="F8C01B"/>
                </a:solidFill>
                <a:latin typeface="Arial"/>
                <a:cs typeface="Arial"/>
              </a:rPr>
              <a:t> Retinal Non-perfusion in Diabetic </a:t>
            </a:r>
            <a:r>
              <a:rPr lang="en-US" sz="6000" b="1" i="1" dirty="0">
                <a:solidFill>
                  <a:srgbClr val="F8C01B"/>
                </a:solidFill>
                <a:latin typeface="Arial"/>
                <a:cs typeface="Arial"/>
              </a:rPr>
              <a:t>Macular Edema</a:t>
            </a:r>
            <a:endParaRPr lang="en-US" sz="6000" dirty="0"/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Amro Omari</a:t>
            </a:r>
            <a:r>
              <a:rPr lang="en-US" sz="4400" b="1" baseline="30000" dirty="0" smtClean="0">
                <a:solidFill>
                  <a:schemeClr val="bg1"/>
                </a:solidFill>
                <a:latin typeface="Arial"/>
                <a:cs typeface="Arial"/>
              </a:rPr>
              <a:t>1,2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; Lydia Su</a:t>
            </a:r>
            <a:r>
              <a:rPr lang="en-US" sz="4400" b="1" baseline="30000" dirty="0" smtClean="0">
                <a:solidFill>
                  <a:schemeClr val="bg1"/>
                </a:solidFill>
                <a:latin typeface="Arial"/>
                <a:cs typeface="Arial"/>
              </a:rPr>
              <a:t>1,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; </a:t>
            </a:r>
            <a:r>
              <a:rPr lang="en-US" sz="4400" b="1" dirty="0">
                <a:solidFill>
                  <a:schemeClr val="bg1"/>
                </a:solidFill>
                <a:latin typeface="Arial"/>
                <a:cs typeface="Arial"/>
              </a:rPr>
              <a:t>Katherine A. 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Joltikov</a:t>
            </a:r>
            <a:r>
              <a:rPr lang="en-US" sz="4400" b="1" baseline="30000" dirty="0" smtClean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; </a:t>
            </a:r>
            <a:r>
              <a:rPr lang="en-US" sz="4400" b="1" dirty="0">
                <a:solidFill>
                  <a:schemeClr val="bg1"/>
                </a:solidFill>
                <a:latin typeface="Arial"/>
                <a:cs typeface="Arial"/>
              </a:rPr>
              <a:t>Christopher A. 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Sesi</a:t>
            </a:r>
            <a:r>
              <a:rPr lang="en-US" sz="4400" b="1" baseline="30000" dirty="0" smtClean="0">
                <a:solidFill>
                  <a:schemeClr val="bg1"/>
                </a:solidFill>
                <a:latin typeface="Arial"/>
                <a:cs typeface="Arial"/>
              </a:rPr>
              <a:t>1,2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; Rajesh Rao, MD</a:t>
            </a:r>
            <a:r>
              <a:rPr lang="en-US" sz="4400" b="1" baseline="30000" dirty="0" smtClean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; </a:t>
            </a:r>
            <a:r>
              <a:rPr lang="en-US" sz="4400" b="1" dirty="0" err="1" smtClean="0">
                <a:solidFill>
                  <a:schemeClr val="bg1"/>
                </a:solidFill>
                <a:latin typeface="Arial"/>
                <a:cs typeface="Arial"/>
              </a:rPr>
              <a:t>Thiran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/>
                <a:cs typeface="Arial"/>
              </a:rPr>
              <a:t>Jayasundera</a:t>
            </a:r>
            <a:r>
              <a:rPr lang="en-US" sz="4400" b="1" smtClean="0">
                <a:solidFill>
                  <a:schemeClr val="bg1"/>
                </a:solidFill>
                <a:latin typeface="Arial"/>
                <a:cs typeface="Arial"/>
              </a:rPr>
              <a:t>, MD</a:t>
            </a:r>
            <a:r>
              <a:rPr lang="en-US" sz="4400" b="1" baseline="30000" smtClean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lang="en-US" sz="4400" b="1" smtClean="0">
                <a:solidFill>
                  <a:schemeClr val="bg1"/>
                </a:solidFill>
                <a:latin typeface="Arial"/>
                <a:cs typeface="Arial"/>
              </a:rPr>
              <a:t>; Anjali Shah, MD</a:t>
            </a:r>
            <a:r>
              <a:rPr lang="en-US" sz="4400" b="1" baseline="30000" smtClean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lang="en-US" sz="4400" b="1" smtClean="0">
                <a:solidFill>
                  <a:schemeClr val="bg1"/>
                </a:solidFill>
                <a:latin typeface="Arial"/>
                <a:cs typeface="Arial"/>
              </a:rPr>
              <a:t>; </a:t>
            </a:r>
            <a:r>
              <a:rPr lang="en-US" sz="4400" b="1" dirty="0">
                <a:solidFill>
                  <a:schemeClr val="bg1"/>
                </a:solidFill>
                <a:latin typeface="Arial"/>
                <a:cs typeface="Arial"/>
              </a:rPr>
              <a:t>Thomas W. Gardner, MD, </a:t>
            </a:r>
            <a:r>
              <a:rPr lang="en-US" sz="4400" b="1" dirty="0" smtClean="0">
                <a:solidFill>
                  <a:schemeClr val="bg1"/>
                </a:solidFill>
                <a:latin typeface="Arial"/>
                <a:cs typeface="Arial"/>
              </a:rPr>
              <a:t>MS</a:t>
            </a:r>
            <a:r>
              <a:rPr lang="en-US" sz="4400" b="1" baseline="30000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</a:p>
          <a:p>
            <a:endParaRPr lang="en-US" sz="2376" b="1" baseline="300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4000" baseline="30000" dirty="0" smtClean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lang="en-US" sz="4000" dirty="0" smtClean="0">
                <a:solidFill>
                  <a:schemeClr val="bg1"/>
                </a:solidFill>
                <a:latin typeface="Arial"/>
                <a:cs typeface="Arial"/>
              </a:rPr>
              <a:t>Department </a:t>
            </a: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of Ophthalmology and Visual Sciences, Kellogg Eye Center, University of Michigan, Ann Arbor, </a:t>
            </a:r>
            <a:r>
              <a:rPr lang="en-US" sz="4000" dirty="0" smtClean="0">
                <a:solidFill>
                  <a:schemeClr val="bg1"/>
                </a:solidFill>
                <a:latin typeface="Arial"/>
                <a:cs typeface="Arial"/>
              </a:rPr>
              <a:t>MI</a:t>
            </a:r>
          </a:p>
          <a:p>
            <a:pPr algn="ctr"/>
            <a:r>
              <a:rPr lang="en-US" sz="4000" baseline="30000" dirty="0" smtClean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lang="en-US" sz="4000" dirty="0" smtClean="0">
                <a:solidFill>
                  <a:schemeClr val="bg1"/>
                </a:solidFill>
                <a:latin typeface="Arial"/>
                <a:cs typeface="Arial"/>
              </a:rPr>
              <a:t>University of Michigan Medical School, Ann Arbor, MI</a:t>
            </a:r>
            <a:endParaRPr lang="en-US" sz="4000" baseline="300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en-US" sz="40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91445" y="4171324"/>
            <a:ext cx="8699682" cy="947244"/>
          </a:xfrm>
          <a:prstGeom prst="roundRect">
            <a:avLst/>
          </a:prstGeom>
          <a:solidFill>
            <a:srgbClr val="F8C01B"/>
          </a:solidFill>
          <a:ln w="38100" cmpd="sng">
            <a:solidFill>
              <a:srgbClr val="1B31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260"/>
          </a:p>
        </p:txBody>
      </p:sp>
      <p:sp>
        <p:nvSpPr>
          <p:cNvPr id="13" name="Rectangle 12"/>
          <p:cNvSpPr/>
          <p:nvPr/>
        </p:nvSpPr>
        <p:spPr>
          <a:xfrm>
            <a:off x="3147156" y="4336107"/>
            <a:ext cx="39453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021B39"/>
                </a:solidFill>
                <a:latin typeface="Arial"/>
                <a:cs typeface="Arial"/>
              </a:rPr>
              <a:t>BACKGROUND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42811" y="4168815"/>
            <a:ext cx="40801870" cy="799445"/>
          </a:xfrm>
          <a:prstGeom prst="roundRect">
            <a:avLst/>
          </a:prstGeom>
          <a:solidFill>
            <a:srgbClr val="F8C01B"/>
          </a:solidFill>
          <a:ln w="38100" cmpd="sng">
            <a:solidFill>
              <a:srgbClr val="1B31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260" dirty="0"/>
          </a:p>
        </p:txBody>
      </p:sp>
      <p:sp>
        <p:nvSpPr>
          <p:cNvPr id="15" name="Rectangle 14"/>
          <p:cNvSpPr/>
          <p:nvPr/>
        </p:nvSpPr>
        <p:spPr>
          <a:xfrm>
            <a:off x="27405528" y="4299295"/>
            <a:ext cx="25367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021B39"/>
                </a:solidFill>
                <a:latin typeface="Arial"/>
                <a:cs typeface="Arial"/>
              </a:rPr>
              <a:t>RESULTS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703249" y="21725582"/>
            <a:ext cx="33746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021B39"/>
                </a:solidFill>
                <a:latin typeface="Arial"/>
                <a:cs typeface="Arial"/>
              </a:rPr>
              <a:t>DISCUSSION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626629" y="22827928"/>
            <a:ext cx="909555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85" indent="-609585">
              <a:buAutoNum type="arabicPeriod"/>
            </a:pPr>
            <a:r>
              <a:rPr lang="en-US" sz="2400" dirty="0"/>
              <a:t>Tan G. Diabetic macular oedema. </a:t>
            </a:r>
            <a:r>
              <a:rPr lang="en-US" sz="2400" i="1" dirty="0"/>
              <a:t>Lancet Diabetes Endocrinol.</a:t>
            </a:r>
            <a:r>
              <a:rPr lang="en-US" sz="2400" dirty="0"/>
              <a:t> </a:t>
            </a:r>
          </a:p>
          <a:p>
            <a:pPr marL="609585" indent="-609585">
              <a:buAutoNum type="arabicPeriod"/>
            </a:pPr>
            <a:r>
              <a:rPr lang="en-US" sz="2400" dirty="0"/>
              <a:t>Silva PS et al. Diabetic Retinopathy Severity and Peripheral Lesions Are Associated with Nonperfusion on Ultrawide Field Angiography. </a:t>
            </a:r>
            <a:r>
              <a:rPr lang="en-US" sz="2400" i="1" dirty="0"/>
              <a:t>Ophthalmology</a:t>
            </a:r>
            <a:r>
              <a:rPr lang="en-US" sz="2400" dirty="0"/>
              <a:t> 2015;122(12):2465–2472.</a:t>
            </a:r>
          </a:p>
          <a:p>
            <a:pPr marL="609585" indent="-609585">
              <a:buAutoNum type="arabicPeriod"/>
            </a:pPr>
            <a:r>
              <a:rPr lang="en-US" sz="2400" dirty="0"/>
              <a:t>Wessel MM et al. Peripheral retinal ischaemia, as evaluated by ultra-widefield fluorescein angiography, is associated with diabetic macular oedema. </a:t>
            </a:r>
            <a:r>
              <a:rPr lang="en-US" sz="2400" i="1" dirty="0"/>
              <a:t>Br. J. Ophthalmol.</a:t>
            </a:r>
            <a:r>
              <a:rPr lang="en-US" sz="2400" dirty="0"/>
              <a:t> 2012;96(5):694–698</a:t>
            </a:r>
          </a:p>
          <a:p>
            <a:pPr marL="609585" indent="-609585">
              <a:buFontTx/>
              <a:buAutoNum type="arabicPeriod"/>
            </a:pPr>
            <a:r>
              <a:rPr lang="en-US" sz="2400" dirty="0"/>
              <a:t>4. Henricsson M, Heijl A. Visual fields at Different Stages of Diabetic Retinopathy. </a:t>
            </a:r>
            <a:r>
              <a:rPr lang="en-US" sz="2400" i="1" dirty="0"/>
              <a:t>Acta Ophthalmol. (Copenh.)</a:t>
            </a:r>
            <a:r>
              <a:rPr lang="en-US" sz="2400" dirty="0"/>
              <a:t> 1994;72:560–569.</a:t>
            </a:r>
          </a:p>
          <a:p>
            <a:pPr marL="609585" indent="-609585">
              <a:buAutoNum type="arabicPeriod"/>
            </a:pPr>
            <a:endParaRPr lang="fr-FR" sz="2400" dirty="0">
              <a:latin typeface="Arial"/>
              <a:cs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942313" y="22621749"/>
            <a:ext cx="1142301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5849" indent="-775849">
              <a:buFont typeface="Arial" panose="020B0604020202020204" pitchFamily="34" charset="0"/>
              <a:buChar char="•"/>
            </a:pPr>
            <a:r>
              <a:rPr lang="en-US" sz="3800" dirty="0" smtClean="0"/>
              <a:t>More extensive </a:t>
            </a:r>
            <a:r>
              <a:rPr lang="en-US" sz="3800" dirty="0" err="1" smtClean="0"/>
              <a:t>midperipheral</a:t>
            </a:r>
            <a:r>
              <a:rPr lang="en-US" sz="3800" dirty="0" smtClean="0"/>
              <a:t> </a:t>
            </a:r>
            <a:r>
              <a:rPr lang="en-US" sz="3800" dirty="0" smtClean="0"/>
              <a:t>non-perfusion is associated with worse visual function in eyes with </a:t>
            </a:r>
            <a:r>
              <a:rPr lang="en-US" sz="3800" dirty="0" smtClean="0"/>
              <a:t>DME.</a:t>
            </a:r>
            <a:endParaRPr lang="en-US" sz="3800" dirty="0"/>
          </a:p>
          <a:p>
            <a:pPr marL="775849" indent="-775849">
              <a:buFont typeface="Arial" panose="020B0604020202020204" pitchFamily="34" charset="0"/>
              <a:buChar char="•"/>
            </a:pPr>
            <a:r>
              <a:rPr lang="en-US" sz="3800" dirty="0" smtClean="0"/>
              <a:t>A better understanding of the role of the </a:t>
            </a:r>
            <a:r>
              <a:rPr lang="en-US" sz="3800" dirty="0" err="1" smtClean="0"/>
              <a:t>midperipheral</a:t>
            </a:r>
            <a:r>
              <a:rPr lang="en-US" sz="3800" dirty="0" smtClean="0"/>
              <a:t> retina in DME may improve outcomes and lead to more patient specific </a:t>
            </a:r>
            <a:r>
              <a:rPr lang="en-US" sz="3800" dirty="0" smtClean="0"/>
              <a:t>therapies.</a:t>
            </a:r>
            <a:endParaRPr lang="en-US" sz="3800" dirty="0"/>
          </a:p>
          <a:p>
            <a:pPr marL="775849" indent="-775849"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rgbClr val="213A99"/>
                </a:solidFill>
              </a:rPr>
              <a:t>Limitations: </a:t>
            </a:r>
            <a:r>
              <a:rPr lang="en-US" sz="3800" dirty="0"/>
              <a:t>small sample size, lack of </a:t>
            </a:r>
            <a:r>
              <a:rPr lang="en-US" sz="3800" dirty="0" smtClean="0"/>
              <a:t>a universal </a:t>
            </a:r>
            <a:r>
              <a:rPr lang="en-US" sz="3800" dirty="0"/>
              <a:t>grading system for nonperfusion on </a:t>
            </a:r>
            <a:r>
              <a:rPr lang="en-US" sz="3800" dirty="0" smtClean="0"/>
              <a:t>FA.</a:t>
            </a:r>
            <a:endParaRPr lang="en-US" sz="3800" dirty="0"/>
          </a:p>
          <a:p>
            <a:pPr marL="775849" indent="-775849"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rgbClr val="213A99"/>
                </a:solidFill>
              </a:rPr>
              <a:t>Future Directions: </a:t>
            </a:r>
            <a:r>
              <a:rPr lang="en-US" sz="3800" b="1" dirty="0">
                <a:solidFill>
                  <a:srgbClr val="1B3181"/>
                </a:solidFill>
              </a:rPr>
              <a:t>1) </a:t>
            </a:r>
            <a:r>
              <a:rPr lang="en-US" sz="3800" dirty="0"/>
              <a:t>Examine changes in retinal function and structure after patients receive anti-VEGF therapy</a:t>
            </a:r>
            <a:r>
              <a:rPr lang="en-US" sz="3800" b="1" dirty="0"/>
              <a:t> </a:t>
            </a:r>
            <a:r>
              <a:rPr lang="en-US" sz="3800" b="1" dirty="0">
                <a:solidFill>
                  <a:srgbClr val="1B3181"/>
                </a:solidFill>
              </a:rPr>
              <a:t>2) </a:t>
            </a:r>
            <a:r>
              <a:rPr lang="en-US" sz="3800" dirty="0" smtClean="0"/>
              <a:t>use non-invasive ways like OCT angiography to assess </a:t>
            </a:r>
            <a:r>
              <a:rPr lang="en-US" sz="3800" dirty="0" err="1" smtClean="0"/>
              <a:t>midperipheral</a:t>
            </a:r>
            <a:r>
              <a:rPr lang="en-US" sz="3800" dirty="0" smtClean="0"/>
              <a:t> </a:t>
            </a:r>
            <a:r>
              <a:rPr lang="en-US" sz="3800" dirty="0" smtClean="0"/>
              <a:t>non-perfusion.</a:t>
            </a:r>
            <a:endParaRPr lang="en-US" sz="38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028" y="2553644"/>
            <a:ext cx="8264239" cy="107558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-34954" y="11626087"/>
            <a:ext cx="94372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5849" indent="-775849">
              <a:buFont typeface="Arial" panose="020B0604020202020204" pitchFamily="34" charset="0"/>
              <a:buChar char="•"/>
            </a:pPr>
            <a:r>
              <a:rPr lang="en-US" sz="4000" dirty="0"/>
              <a:t>To evaluate the effect of </a:t>
            </a:r>
            <a:r>
              <a:rPr lang="en-US" sz="4000" dirty="0" err="1" smtClean="0"/>
              <a:t>midperipheral</a:t>
            </a:r>
            <a:r>
              <a:rPr lang="en-US" sz="4000" dirty="0" smtClean="0"/>
              <a:t> </a:t>
            </a:r>
            <a:r>
              <a:rPr lang="en-US" sz="4000" dirty="0" smtClean="0"/>
              <a:t>retinal </a:t>
            </a:r>
            <a:r>
              <a:rPr lang="en-US" sz="4000" dirty="0" smtClean="0"/>
              <a:t>non-perfusion </a:t>
            </a:r>
            <a:r>
              <a:rPr lang="en-US" sz="4000" dirty="0" smtClean="0"/>
              <a:t>on visual functioning in eyes with DME.</a:t>
            </a:r>
            <a:endParaRPr lang="en-US" sz="4000" dirty="0"/>
          </a:p>
        </p:txBody>
      </p:sp>
      <p:sp>
        <p:nvSpPr>
          <p:cNvPr id="24" name="Rectangle 23"/>
          <p:cNvSpPr/>
          <p:nvPr/>
        </p:nvSpPr>
        <p:spPr>
          <a:xfrm>
            <a:off x="44711757" y="26890170"/>
            <a:ext cx="26520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021B39"/>
                </a:solidFill>
                <a:latin typeface="Arial"/>
                <a:cs typeface="Arial"/>
              </a:rPr>
              <a:t>SUPPORT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23909392" y="16840907"/>
            <a:ext cx="5871604" cy="323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5171" tIns="77585" rIns="155171" bIns="77585" numCol="1" anchor="ctr" anchorCtr="0" compatLnSpc="1">
            <a:prstTxWarp prst="textNoShape">
              <a:avLst/>
            </a:prstTxWarp>
            <a:spAutoFit/>
          </a:bodyPr>
          <a:lstStyle/>
          <a:p>
            <a:pPr defTabSz="1551699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A) </a:t>
            </a:r>
            <a:r>
              <a:rPr lang="en-US" altLang="en-US" sz="4000" b="1" dirty="0" smtClean="0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DME patient with mild </a:t>
            </a:r>
            <a:r>
              <a:rPr lang="en-US" altLang="en-US" sz="4000" b="1" dirty="0" err="1" smtClean="0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midperipheral</a:t>
            </a:r>
            <a:r>
              <a:rPr lang="en-US" altLang="en-US" sz="4000" b="1" dirty="0" smtClean="0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 non-perfusion and preserved peripheral visual field </a:t>
            </a:r>
            <a:r>
              <a:rPr lang="en-US" altLang="en-US" sz="4000" b="1" dirty="0" smtClean="0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sensitivities.</a:t>
            </a:r>
            <a:endParaRPr lang="en-US" altLang="en-US" sz="4000" b="1" dirty="0">
              <a:solidFill>
                <a:schemeClr val="tx2"/>
              </a:solidFill>
              <a:cs typeface="Arial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0569" y="27815200"/>
            <a:ext cx="2424042" cy="1511768"/>
          </a:xfrm>
          <a:prstGeom prst="rect">
            <a:avLst/>
          </a:prstGeom>
        </p:spPr>
      </p:pic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066584"/>
              </p:ext>
            </p:extLst>
          </p:nvPr>
        </p:nvGraphicFramePr>
        <p:xfrm>
          <a:off x="9760475" y="6232434"/>
          <a:ext cx="18673011" cy="62868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45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141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873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256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85964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155171" marR="155171" marT="77585" marB="7758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Control</a:t>
                      </a:r>
                    </a:p>
                    <a:p>
                      <a:pPr algn="ctr"/>
                      <a:r>
                        <a:rPr lang="en-US" sz="2800" b="1" dirty="0"/>
                        <a:t>(n=21)</a:t>
                      </a:r>
                    </a:p>
                  </a:txBody>
                  <a:tcPr marL="155171" marR="155171" marT="77585" marB="7758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Mild nonperfusion</a:t>
                      </a:r>
                    </a:p>
                    <a:p>
                      <a:pPr algn="ctr"/>
                      <a:r>
                        <a:rPr lang="en-US" sz="2800" b="1" dirty="0"/>
                        <a:t>(</a:t>
                      </a:r>
                      <a:r>
                        <a:rPr lang="en-US" sz="2800" b="1" dirty="0" smtClean="0"/>
                        <a:t>n=8)</a:t>
                      </a:r>
                      <a:endParaRPr lang="en-US" sz="2800" b="1" dirty="0"/>
                    </a:p>
                  </a:txBody>
                  <a:tcPr marL="155171" marR="155171" marT="77585" marB="7758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Severe nonperfusion</a:t>
                      </a:r>
                    </a:p>
                    <a:p>
                      <a:pPr algn="ctr"/>
                      <a:r>
                        <a:rPr lang="en-US" sz="2800" b="1" dirty="0"/>
                        <a:t>(</a:t>
                      </a:r>
                      <a:r>
                        <a:rPr lang="en-US" sz="2800" b="1" dirty="0" smtClean="0"/>
                        <a:t>n=15)</a:t>
                      </a:r>
                      <a:endParaRPr lang="en-US" sz="2800" b="1" dirty="0"/>
                    </a:p>
                  </a:txBody>
                  <a:tcPr marL="155171" marR="155171" marT="77585" marB="7758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463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Age</a:t>
                      </a:r>
                      <a:r>
                        <a:rPr lang="en-US" sz="2800" dirty="0"/>
                        <a:t>, yrs (SD)</a:t>
                      </a: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53.6 (11.8)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55.0 (8.91)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51.4 (10.3)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6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Sex</a:t>
                      </a:r>
                      <a:r>
                        <a:rPr lang="en-US" sz="2800" dirty="0"/>
                        <a:t>, M/F</a:t>
                      </a: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10/11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5/3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13/2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6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DM Type</a:t>
                      </a:r>
                      <a:r>
                        <a:rPr lang="en-US" sz="2800" dirty="0"/>
                        <a:t>, I/II</a:t>
                      </a: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n/a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0/8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1/14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8463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DM Duration</a:t>
                      </a:r>
                      <a:r>
                        <a:rPr lang="en-US" sz="2800" dirty="0"/>
                        <a:t>, yrs (SD)</a:t>
                      </a: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n/a</a:t>
                      </a: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11.6 (7.74)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12.9 (5.52)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6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BMI</a:t>
                      </a:r>
                      <a:r>
                        <a:rPr lang="en-US" sz="2800" b="1" baseline="0" dirty="0"/>
                        <a:t> </a:t>
                      </a:r>
                      <a:r>
                        <a:rPr lang="en-US" sz="2800" baseline="0" dirty="0"/>
                        <a:t>(SD)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25.6 (3.4)</a:t>
                      </a: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35.6 (3.21)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34.8 (6.54)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6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HbA1c</a:t>
                      </a:r>
                      <a:r>
                        <a:rPr lang="en-US" sz="2800" dirty="0"/>
                        <a:t>, % (SD)</a:t>
                      </a: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5.4 (0.33)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7.99 (1.66)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7.80 (1.69)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2554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logMAR</a:t>
                      </a:r>
                      <a:r>
                        <a:rPr lang="en-US" sz="2800" b="1" baseline="0" dirty="0"/>
                        <a:t> BCVA, </a:t>
                      </a:r>
                      <a:r>
                        <a:rPr lang="en-US" sz="2800" baseline="0" dirty="0"/>
                        <a:t>(SD)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-0.1</a:t>
                      </a:r>
                      <a:r>
                        <a:rPr lang="en-US" sz="2800" baseline="0" dirty="0">
                          <a:solidFill>
                            <a:schemeClr val="tx1"/>
                          </a:solidFill>
                        </a:rPr>
                        <a:t> (0.07)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0.06 (0.12)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0.13</a:t>
                      </a:r>
                      <a:r>
                        <a:rPr lang="en-US" sz="2800" baseline="0" dirty="0" smtClean="0"/>
                        <a:t> (0.31)</a:t>
                      </a:r>
                      <a:endParaRPr lang="en-US" sz="2800" dirty="0"/>
                    </a:p>
                  </a:txBody>
                  <a:tcPr marL="155171" marR="155171" marT="77585" marB="77585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0186907" y="5455357"/>
            <a:ext cx="5713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I) Demographics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2449" y="15415520"/>
            <a:ext cx="8917757" cy="1425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887" indent="-581887">
              <a:buFont typeface="Arial" charset="0"/>
              <a:buChar char="•"/>
            </a:pPr>
            <a:r>
              <a:rPr lang="en-US" sz="4000" b="1" dirty="0">
                <a:solidFill>
                  <a:srgbClr val="213A99"/>
                </a:solidFill>
              </a:rPr>
              <a:t>Subjects: </a:t>
            </a:r>
            <a:r>
              <a:rPr lang="en-US" sz="4000" dirty="0"/>
              <a:t>23 treatment naïve subjects with DME and 21 controls without diabetes mellitus. DME subjects were divided into “mild” and </a:t>
            </a:r>
            <a:r>
              <a:rPr lang="en-US" sz="4000" dirty="0" smtClean="0"/>
              <a:t>“extensive” </a:t>
            </a:r>
            <a:r>
              <a:rPr lang="en-US" sz="4000" dirty="0"/>
              <a:t>nonperfusion groups.</a:t>
            </a:r>
            <a:endParaRPr lang="en-US" sz="4000" dirty="0">
              <a:solidFill>
                <a:srgbClr val="FF0000"/>
              </a:solidFill>
            </a:endParaRPr>
          </a:p>
          <a:p>
            <a:pPr marL="581887" indent="-581887">
              <a:buFont typeface="Arial" charset="0"/>
              <a:buChar char="•"/>
            </a:pPr>
            <a:r>
              <a:rPr lang="en-US" sz="4000" b="1" dirty="0">
                <a:solidFill>
                  <a:srgbClr val="213A99"/>
                </a:solidFill>
              </a:rPr>
              <a:t>Exclusion Criteria: </a:t>
            </a:r>
            <a:r>
              <a:rPr lang="en-US" sz="4000" dirty="0" smtClean="0"/>
              <a:t>BCVA </a:t>
            </a:r>
            <a:r>
              <a:rPr lang="en-US" sz="4000" dirty="0"/>
              <a:t>≤</a:t>
            </a:r>
            <a:r>
              <a:rPr lang="en-US" sz="4000" dirty="0" smtClean="0"/>
              <a:t> 20/200</a:t>
            </a:r>
            <a:r>
              <a:rPr lang="en-US" sz="4000" dirty="0"/>
              <a:t>, history of other systemic, neurologic, or ocular </a:t>
            </a:r>
            <a:r>
              <a:rPr lang="en-US" sz="4000" dirty="0" smtClean="0"/>
              <a:t>disease.</a:t>
            </a:r>
            <a:endParaRPr lang="en-US" sz="4000" dirty="0"/>
          </a:p>
          <a:p>
            <a:pPr marL="581887" indent="-581887">
              <a:buFont typeface="Arial" charset="0"/>
              <a:buChar char="•"/>
            </a:pPr>
            <a:r>
              <a:rPr lang="en-US" sz="4000" b="1" dirty="0">
                <a:solidFill>
                  <a:srgbClr val="213A99"/>
                </a:solidFill>
              </a:rPr>
              <a:t>Visual Function Tests: </a:t>
            </a:r>
            <a:r>
              <a:rPr lang="en-US" sz="4000" dirty="0" smtClean="0"/>
              <a:t>e-ETDRS </a:t>
            </a:r>
            <a:r>
              <a:rPr lang="en-US" sz="4000" dirty="0"/>
              <a:t>visual acuity, quick contrast sensitivity function (qCSF) method on the AST Sentio Platform, 24-2 frequency doubling perimetry (FDP) on the Humphrey Matrix, MAIA Microperimetry, </a:t>
            </a:r>
            <a:r>
              <a:rPr lang="en-US" sz="4000" dirty="0" err="1"/>
              <a:t>Goldmann</a:t>
            </a:r>
            <a:r>
              <a:rPr lang="en-US" sz="4000" dirty="0"/>
              <a:t> visual field on the Octopus 900 automated </a:t>
            </a:r>
            <a:r>
              <a:rPr lang="en-US" sz="4000" dirty="0" smtClean="0"/>
              <a:t>perimeter.</a:t>
            </a:r>
          </a:p>
          <a:p>
            <a:pPr marL="581887" indent="-581887">
              <a:buFont typeface="Arial" charset="0"/>
              <a:buChar char="•"/>
            </a:pPr>
            <a:r>
              <a:rPr lang="en-US" sz="4000" b="1" dirty="0" smtClean="0">
                <a:solidFill>
                  <a:srgbClr val="213A99"/>
                </a:solidFill>
              </a:rPr>
              <a:t>Photography: </a:t>
            </a:r>
            <a:r>
              <a:rPr lang="en-US" sz="4000" dirty="0" smtClean="0"/>
              <a:t>Fluorescein angiography (FA), fundus photography, and optical coherence tomography (OCT)</a:t>
            </a:r>
          </a:p>
          <a:p>
            <a:pPr marL="581887" indent="-581887">
              <a:buFont typeface="Arial" charset="0"/>
              <a:buChar char="•"/>
            </a:pPr>
            <a:r>
              <a:rPr lang="en-US" sz="4000" b="1" dirty="0" smtClean="0">
                <a:solidFill>
                  <a:srgbClr val="213A99"/>
                </a:solidFill>
              </a:rPr>
              <a:t>Statistical </a:t>
            </a:r>
            <a:r>
              <a:rPr lang="en-US" sz="4000" b="1" dirty="0">
                <a:solidFill>
                  <a:srgbClr val="213A99"/>
                </a:solidFill>
              </a:rPr>
              <a:t>Analysis: </a:t>
            </a:r>
            <a:r>
              <a:rPr lang="en-US" sz="4000" dirty="0" smtClean="0"/>
              <a:t>One way analysis of variance (ANOVA); </a:t>
            </a:r>
            <a:r>
              <a:rPr lang="en-US" sz="4000" dirty="0"/>
              <a:t>IBM SPSS Statistics </a:t>
            </a:r>
            <a:r>
              <a:rPr lang="en-US" sz="4000" dirty="0" smtClean="0"/>
              <a:t>v22.0.</a:t>
            </a:r>
            <a:endParaRPr lang="en-US" sz="4000" dirty="0"/>
          </a:p>
        </p:txBody>
      </p:sp>
      <p:sp>
        <p:nvSpPr>
          <p:cNvPr id="32" name="TextBox 31"/>
          <p:cNvSpPr txBox="1"/>
          <p:nvPr/>
        </p:nvSpPr>
        <p:spPr>
          <a:xfrm>
            <a:off x="698897" y="5374441"/>
            <a:ext cx="87486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887" indent="-581887">
              <a:buFont typeface="Arial" charset="0"/>
              <a:buChar char="•"/>
            </a:pPr>
            <a:r>
              <a:rPr lang="en-US" sz="4000" dirty="0">
                <a:ea typeface="Arial" charset="0"/>
                <a:cs typeface="Arial" charset="0"/>
              </a:rPr>
              <a:t>Diabetic macular edema (DME) </a:t>
            </a:r>
            <a:r>
              <a:rPr lang="en-US" sz="4000" dirty="0" smtClean="0">
                <a:ea typeface="Arial" charset="0"/>
                <a:cs typeface="Arial" charset="0"/>
              </a:rPr>
              <a:t>is the most common cause of vision loss in diabetic retinopathy (DR).</a:t>
            </a:r>
            <a:endParaRPr lang="en-US" sz="4000" baseline="30000" dirty="0">
              <a:ea typeface="Arial" charset="0"/>
              <a:cs typeface="Arial" charset="0"/>
            </a:endParaRPr>
          </a:p>
          <a:p>
            <a:pPr marL="581887" indent="-581887">
              <a:buFont typeface="Arial" charset="0"/>
              <a:buChar char="•"/>
            </a:pPr>
            <a:r>
              <a:rPr lang="en-US" sz="4000" dirty="0" smtClean="0">
                <a:ea typeface="Arial" charset="0"/>
                <a:cs typeface="Arial" charset="0"/>
              </a:rPr>
              <a:t>Previous approaches to DME have solely </a:t>
            </a:r>
            <a:r>
              <a:rPr lang="en-US" sz="4000" dirty="0" smtClean="0">
                <a:ea typeface="Arial" charset="0"/>
                <a:cs typeface="Arial" charset="0"/>
              </a:rPr>
              <a:t>focused </a:t>
            </a:r>
            <a:r>
              <a:rPr lang="en-US" sz="4000" dirty="0" smtClean="0">
                <a:ea typeface="Arial" charset="0"/>
                <a:cs typeface="Arial" charset="0"/>
              </a:rPr>
              <a:t>on the macula, so the role of the </a:t>
            </a:r>
            <a:r>
              <a:rPr lang="en-US" sz="4000" dirty="0" err="1" smtClean="0">
                <a:ea typeface="Arial" charset="0"/>
                <a:cs typeface="Arial" charset="0"/>
              </a:rPr>
              <a:t>midperipheral</a:t>
            </a:r>
            <a:r>
              <a:rPr lang="en-US" sz="4000" dirty="0" smtClean="0">
                <a:ea typeface="Arial" charset="0"/>
                <a:cs typeface="Arial" charset="0"/>
              </a:rPr>
              <a:t> retina remains an important knowledge </a:t>
            </a:r>
            <a:r>
              <a:rPr lang="en-US" sz="4000" dirty="0" smtClean="0">
                <a:ea typeface="Arial" charset="0"/>
                <a:cs typeface="Arial" charset="0"/>
              </a:rPr>
              <a:t>gap.</a:t>
            </a:r>
            <a:endParaRPr lang="en-US" sz="4000" dirty="0">
              <a:ea typeface="Arial" charset="0"/>
              <a:cs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56148" y="12737545"/>
            <a:ext cx="2018616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II) </a:t>
            </a:r>
            <a:r>
              <a:rPr lang="en-US" sz="4000" b="1" dirty="0" err="1" smtClean="0">
                <a:solidFill>
                  <a:schemeClr val="bg1"/>
                </a:solidFill>
              </a:rPr>
              <a:t>Midperipheral</a:t>
            </a:r>
            <a:r>
              <a:rPr lang="en-US" sz="4000" b="1" dirty="0" smtClean="0">
                <a:solidFill>
                  <a:schemeClr val="bg1"/>
                </a:solidFill>
              </a:rPr>
              <a:t> non-perfusion correlates with loss of visual field sensitivities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168114" y="25351287"/>
            <a:ext cx="51609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B) </a:t>
            </a:r>
            <a:r>
              <a:rPr lang="en-US" sz="4000" b="1" dirty="0" smtClean="0">
                <a:solidFill>
                  <a:schemeClr val="tx2"/>
                </a:solidFill>
              </a:rPr>
              <a:t>DME patient with severe non-perfusion in the </a:t>
            </a:r>
            <a:r>
              <a:rPr lang="en-US" sz="4000" b="1" dirty="0" err="1" smtClean="0">
                <a:solidFill>
                  <a:schemeClr val="tx2"/>
                </a:solidFill>
              </a:rPr>
              <a:t>midperphery</a:t>
            </a:r>
            <a:r>
              <a:rPr lang="en-US" sz="4000" b="1" dirty="0" smtClean="0">
                <a:solidFill>
                  <a:schemeClr val="tx2"/>
                </a:solidFill>
              </a:rPr>
              <a:t> that correlates with loss of peripheral visual field </a:t>
            </a:r>
            <a:r>
              <a:rPr lang="en-US" sz="4000" b="1" dirty="0" smtClean="0">
                <a:solidFill>
                  <a:schemeClr val="tx2"/>
                </a:solidFill>
              </a:rPr>
              <a:t>sensitivities.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315483" y="8988885"/>
            <a:ext cx="914300" cy="719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73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753115" y="6235295"/>
            <a:ext cx="649552" cy="719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73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061986" y="13429937"/>
            <a:ext cx="547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4"/>
          <a:srcRect t="14259" r="2958" b="28563"/>
          <a:stretch/>
        </p:blipFill>
        <p:spPr>
          <a:xfrm>
            <a:off x="44711758" y="29154914"/>
            <a:ext cx="2155646" cy="1324091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41664192" y="29401701"/>
            <a:ext cx="2786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Arial" charset="0"/>
              <a:buChar char="•"/>
            </a:pPr>
            <a:r>
              <a:rPr lang="en-US" sz="2400" dirty="0"/>
              <a:t>RO1 EY20582</a:t>
            </a:r>
          </a:p>
          <a:p>
            <a:pPr marL="457189" indent="-457189">
              <a:buFont typeface="Arial" charset="0"/>
              <a:buChar char="•"/>
            </a:pPr>
            <a:r>
              <a:rPr lang="en-US" sz="2400" dirty="0"/>
              <a:t>R24 DK82841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5"/>
          <a:srcRect t="13138" r="470"/>
          <a:stretch/>
        </p:blipFill>
        <p:spPr>
          <a:xfrm>
            <a:off x="44789133" y="27886041"/>
            <a:ext cx="2152750" cy="1099852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6"/>
          <a:srcRect l="12137" t="7189" r="12861" b="5989"/>
          <a:stretch/>
        </p:blipFill>
        <p:spPr>
          <a:xfrm>
            <a:off x="42352981" y="27892608"/>
            <a:ext cx="1475015" cy="1280633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42877062" y="21848111"/>
            <a:ext cx="6530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charset="0"/>
                <a:ea typeface="Arial" charset="0"/>
                <a:cs typeface="Arial" charset="0"/>
              </a:rPr>
              <a:t>REFERENCES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7837706" y="29216794"/>
            <a:ext cx="2399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B3181"/>
                </a:solidFill>
              </a:rPr>
              <a:t>Kellogg Clinical Research Center (KCRC)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0236898" y="13706345"/>
            <a:ext cx="54715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307071" y="10358009"/>
            <a:ext cx="4428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47154" y="14196327"/>
            <a:ext cx="2747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021B39"/>
                </a:solidFill>
                <a:latin typeface="Arial"/>
                <a:cs typeface="Arial"/>
              </a:rPr>
              <a:t>METHODS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186907" y="17028957"/>
            <a:ext cx="54715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549" y="13487834"/>
            <a:ext cx="13907690" cy="852483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549" y="22202054"/>
            <a:ext cx="13878031" cy="8562276"/>
          </a:xfrm>
          <a:prstGeom prst="rect">
            <a:avLst/>
          </a:prstGeom>
        </p:spPr>
      </p:pic>
      <p:sp>
        <p:nvSpPr>
          <p:cNvPr id="113" name="Rounded Rectangle 112"/>
          <p:cNvSpPr/>
          <p:nvPr/>
        </p:nvSpPr>
        <p:spPr>
          <a:xfrm>
            <a:off x="30667789" y="5266566"/>
            <a:ext cx="18806452" cy="949487"/>
          </a:xfrm>
          <a:prstGeom prst="roundRect">
            <a:avLst/>
          </a:prstGeom>
          <a:solidFill>
            <a:srgbClr val="021B39"/>
          </a:solidFill>
          <a:ln w="12700">
            <a:solidFill>
              <a:srgbClr val="F8C0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5171" tIns="77585" rIns="155171" bIns="775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260" dirty="0"/>
          </a:p>
        </p:txBody>
      </p:sp>
      <p:sp>
        <p:nvSpPr>
          <p:cNvPr id="114" name="TextBox 113"/>
          <p:cNvSpPr txBox="1"/>
          <p:nvPr/>
        </p:nvSpPr>
        <p:spPr>
          <a:xfrm>
            <a:off x="31046057" y="5372301"/>
            <a:ext cx="1836108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II) </a:t>
            </a:r>
            <a:r>
              <a:rPr lang="en-US" sz="3600" b="1" dirty="0" err="1" smtClean="0">
                <a:solidFill>
                  <a:schemeClr val="bg1"/>
                </a:solidFill>
              </a:rPr>
              <a:t>Midperipheral</a:t>
            </a:r>
            <a:r>
              <a:rPr lang="en-US" sz="3600" b="1" dirty="0" smtClean="0">
                <a:solidFill>
                  <a:schemeClr val="bg1"/>
                </a:solidFill>
              </a:rPr>
              <a:t> non-perfusion correlates with worse macular and peripheral visual function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9919" y="6726290"/>
            <a:ext cx="18784322" cy="1383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00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1827</TotalTime>
  <Words>642</Words>
  <Application>Microsoft Macintosh PowerPoint</Application>
  <PresentationFormat>Custom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Su</dc:creator>
  <cp:lastModifiedBy>Amro Omari</cp:lastModifiedBy>
  <cp:revision>67</cp:revision>
  <cp:lastPrinted>2018-04-20T00:16:20Z</cp:lastPrinted>
  <dcterms:created xsi:type="dcterms:W3CDTF">2018-01-03T15:37:58Z</dcterms:created>
  <dcterms:modified xsi:type="dcterms:W3CDTF">2018-04-20T00:19:07Z</dcterms:modified>
</cp:coreProperties>
</file>